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embeddedFontLst>
    <p:embeddedFont>
      <p:font typeface="Arial Black" panose="020B0604020202020204" pitchFamily="3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Trebuchet MS" panose="020B0703020202090204" pitchFamily="34" charset="0"/>
      <p:regular r:id="rId28"/>
      <p:bold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77139" y="230013"/>
            <a:ext cx="11437721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773988" y="1633169"/>
            <a:ext cx="7014209" cy="139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178" y="563752"/>
            <a:ext cx="3480600" cy="44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22369" y="563752"/>
            <a:ext cx="1728342" cy="34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3746" y="563752"/>
            <a:ext cx="1224026" cy="34378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77139" y="230013"/>
            <a:ext cx="11437721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6375272" y="1552702"/>
            <a:ext cx="5172075" cy="449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178" y="563752"/>
            <a:ext cx="3107220" cy="34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1547" y="758242"/>
            <a:ext cx="121890" cy="3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95725" y="563752"/>
            <a:ext cx="3355721" cy="44602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377139" y="230013"/>
            <a:ext cx="11437721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77139" y="230013"/>
            <a:ext cx="11437721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73988" y="1633169"/>
            <a:ext cx="7014209" cy="139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azure/cognitive-services/openai/concepts/models#embeddings-models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ai.azure.com" TargetMode="External"/><Relationship Id="rId7" Type="http://schemas.openxmlformats.org/officeDocument/2006/relationships/hyperlink" Target="https://github.com/openai/openai-cookbook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tform.openai.com/docs/guides/embeddings/what-are-embeddings" TargetMode="External"/><Relationship Id="rId5" Type="http://schemas.openxmlformats.org/officeDocument/2006/relationships/hyperlink" Target="https://github.com/MicrosoftDocs/azure-docs/blob/main/articles/cognitive-services/openai/overview.md" TargetMode="External"/><Relationship Id="rId4" Type="http://schemas.openxmlformats.org/officeDocument/2006/relationships/hyperlink" Target="https://github.com/Azure-Samples/azure-search-openai-demo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jpe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cognitive-services/openai-servic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crosoft-my.sharepoint.com/personal/dcass_microsoft_com/Documents/AOAI%20field%20asset%20strategy.ppt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hyperlink" Target="https://microsoft.bl-1.com/h/i/dsJTtHKQ/pK0QDJT?url=https%3A//aka.ms/oai/get-gpt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crosoftDocs/azure-docs/blob/main/articles/cognitive-services/openai/includes/chat-completion.md" TargetMode="External"/><Relationship Id="rId4" Type="http://schemas.openxmlformats.org/officeDocument/2006/relationships/image" Target="../media/image5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627" y="2751327"/>
            <a:ext cx="5259959" cy="42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195" y="3421888"/>
            <a:ext cx="4989042" cy="54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6049" y="4092447"/>
            <a:ext cx="5618746" cy="54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502" y="5410072"/>
            <a:ext cx="2456992" cy="34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502" y="5953594"/>
            <a:ext cx="1935911" cy="348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7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1717" y="6153176"/>
            <a:ext cx="228600" cy="3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4908" y="5958738"/>
            <a:ext cx="4701922" cy="446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0080" y="758951"/>
            <a:ext cx="3131820" cy="850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/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0080" y="1732788"/>
            <a:ext cx="3191255" cy="851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/>
          <p:nvPr/>
        </p:nvSpPr>
        <p:spPr>
          <a:xfrm>
            <a:off x="961457" y="640460"/>
            <a:ext cx="460375" cy="156845"/>
          </a:xfrm>
          <a:custGeom>
            <a:avLst/>
            <a:gdLst/>
            <a:ahLst/>
            <a:cxnLst/>
            <a:rect l="l" t="t" r="r" b="b"/>
            <a:pathLst>
              <a:path w="460375" h="156845" extrusionOk="0">
                <a:moveTo>
                  <a:pt x="43306" y="3451"/>
                </a:moveTo>
                <a:lnTo>
                  <a:pt x="0" y="3451"/>
                </a:lnTo>
                <a:lnTo>
                  <a:pt x="0" y="156507"/>
                </a:lnTo>
                <a:lnTo>
                  <a:pt x="28568" y="150393"/>
                </a:lnTo>
                <a:lnTo>
                  <a:pt x="28568" y="56103"/>
                </a:lnTo>
                <a:lnTo>
                  <a:pt x="27797" y="47472"/>
                </a:lnTo>
                <a:lnTo>
                  <a:pt x="27720" y="38840"/>
                </a:lnTo>
                <a:lnTo>
                  <a:pt x="26843" y="35388"/>
                </a:lnTo>
                <a:lnTo>
                  <a:pt x="55923" y="35388"/>
                </a:lnTo>
                <a:lnTo>
                  <a:pt x="43306" y="3451"/>
                </a:lnTo>
                <a:close/>
              </a:path>
              <a:path w="460375" h="156845" extrusionOk="0">
                <a:moveTo>
                  <a:pt x="55923" y="35388"/>
                </a:moveTo>
                <a:lnTo>
                  <a:pt x="27720" y="35388"/>
                </a:lnTo>
                <a:lnTo>
                  <a:pt x="29445" y="42292"/>
                </a:lnTo>
                <a:lnTo>
                  <a:pt x="31171" y="47472"/>
                </a:lnTo>
                <a:lnTo>
                  <a:pt x="32048" y="50924"/>
                </a:lnTo>
                <a:lnTo>
                  <a:pt x="69239" y="141688"/>
                </a:lnTo>
                <a:lnTo>
                  <a:pt x="98094" y="135512"/>
                </a:lnTo>
                <a:lnTo>
                  <a:pt x="94419" y="135512"/>
                </a:lnTo>
                <a:lnTo>
                  <a:pt x="93571" y="130332"/>
                </a:lnTo>
                <a:lnTo>
                  <a:pt x="90969" y="122566"/>
                </a:lnTo>
                <a:lnTo>
                  <a:pt x="86612" y="113069"/>
                </a:lnTo>
                <a:lnTo>
                  <a:pt x="55923" y="35388"/>
                </a:lnTo>
                <a:close/>
              </a:path>
              <a:path w="460375" h="156845" extrusionOk="0">
                <a:moveTo>
                  <a:pt x="188868" y="3452"/>
                </a:moveTo>
                <a:lnTo>
                  <a:pt x="148135" y="3452"/>
                </a:lnTo>
                <a:lnTo>
                  <a:pt x="103074" y="113069"/>
                </a:lnTo>
                <a:lnTo>
                  <a:pt x="95296" y="135512"/>
                </a:lnTo>
                <a:lnTo>
                  <a:pt x="98094" y="135512"/>
                </a:lnTo>
                <a:lnTo>
                  <a:pt x="123224" y="130133"/>
                </a:lnTo>
                <a:lnTo>
                  <a:pt x="155942" y="49196"/>
                </a:lnTo>
                <a:lnTo>
                  <a:pt x="157668" y="46609"/>
                </a:lnTo>
                <a:lnTo>
                  <a:pt x="158545" y="40565"/>
                </a:lnTo>
                <a:lnTo>
                  <a:pt x="160270" y="35388"/>
                </a:lnTo>
                <a:lnTo>
                  <a:pt x="188868" y="35388"/>
                </a:lnTo>
                <a:lnTo>
                  <a:pt x="188868" y="3452"/>
                </a:lnTo>
                <a:close/>
              </a:path>
              <a:path w="460375" h="156845" extrusionOk="0">
                <a:moveTo>
                  <a:pt x="188868" y="35388"/>
                </a:moveTo>
                <a:lnTo>
                  <a:pt x="160270" y="35388"/>
                </a:lnTo>
                <a:lnTo>
                  <a:pt x="159763" y="44747"/>
                </a:lnTo>
                <a:lnTo>
                  <a:pt x="159502" y="53297"/>
                </a:lnTo>
                <a:lnTo>
                  <a:pt x="159393" y="122392"/>
                </a:lnTo>
                <a:lnTo>
                  <a:pt x="188868" y="116083"/>
                </a:lnTo>
                <a:lnTo>
                  <a:pt x="188868" y="35388"/>
                </a:lnTo>
                <a:close/>
              </a:path>
              <a:path w="460375" h="156845" extrusionOk="0">
                <a:moveTo>
                  <a:pt x="246911" y="52651"/>
                </a:moveTo>
                <a:lnTo>
                  <a:pt x="217466" y="52651"/>
                </a:lnTo>
                <a:lnTo>
                  <a:pt x="217466" y="109962"/>
                </a:lnTo>
                <a:lnTo>
                  <a:pt x="246911" y="103660"/>
                </a:lnTo>
                <a:lnTo>
                  <a:pt x="246911" y="52651"/>
                </a:lnTo>
                <a:close/>
              </a:path>
              <a:path w="460375" h="156845" extrusionOk="0">
                <a:moveTo>
                  <a:pt x="237379" y="0"/>
                </a:moveTo>
                <a:lnTo>
                  <a:pt x="227846" y="0"/>
                </a:lnTo>
                <a:lnTo>
                  <a:pt x="223519" y="1724"/>
                </a:lnTo>
                <a:lnTo>
                  <a:pt x="220039" y="5176"/>
                </a:lnTo>
                <a:lnTo>
                  <a:pt x="216588" y="7766"/>
                </a:lnTo>
                <a:lnTo>
                  <a:pt x="214863" y="12083"/>
                </a:lnTo>
                <a:lnTo>
                  <a:pt x="214863" y="21577"/>
                </a:lnTo>
                <a:lnTo>
                  <a:pt x="237379" y="33661"/>
                </a:lnTo>
                <a:lnTo>
                  <a:pt x="241707" y="31933"/>
                </a:lnTo>
                <a:lnTo>
                  <a:pt x="245186" y="29346"/>
                </a:lnTo>
                <a:lnTo>
                  <a:pt x="248637" y="25891"/>
                </a:lnTo>
                <a:lnTo>
                  <a:pt x="250362" y="21577"/>
                </a:lnTo>
                <a:lnTo>
                  <a:pt x="250362" y="12083"/>
                </a:lnTo>
                <a:lnTo>
                  <a:pt x="248637" y="8628"/>
                </a:lnTo>
                <a:lnTo>
                  <a:pt x="241707" y="1724"/>
                </a:lnTo>
                <a:lnTo>
                  <a:pt x="237379" y="0"/>
                </a:lnTo>
                <a:close/>
              </a:path>
              <a:path w="460375" h="156845" extrusionOk="0">
                <a:moveTo>
                  <a:pt x="345688" y="50061"/>
                </a:moveTo>
                <a:lnTo>
                  <a:pt x="307003" y="54795"/>
                </a:lnTo>
                <a:lnTo>
                  <a:pt x="275509" y="82860"/>
                </a:lnTo>
                <a:lnTo>
                  <a:pt x="269892" y="98741"/>
                </a:lnTo>
                <a:lnTo>
                  <a:pt x="304127" y="91413"/>
                </a:lnTo>
                <a:lnTo>
                  <a:pt x="308435" y="85450"/>
                </a:lnTo>
                <a:lnTo>
                  <a:pt x="314107" y="80419"/>
                </a:lnTo>
                <a:lnTo>
                  <a:pt x="320672" y="76926"/>
                </a:lnTo>
                <a:lnTo>
                  <a:pt x="328049" y="74889"/>
                </a:lnTo>
                <a:lnTo>
                  <a:pt x="336155" y="74229"/>
                </a:lnTo>
                <a:lnTo>
                  <a:pt x="365601" y="74229"/>
                </a:lnTo>
                <a:lnTo>
                  <a:pt x="365601" y="56103"/>
                </a:lnTo>
                <a:lnTo>
                  <a:pt x="364753" y="56103"/>
                </a:lnTo>
                <a:lnTo>
                  <a:pt x="361273" y="54376"/>
                </a:lnTo>
                <a:lnTo>
                  <a:pt x="356946" y="52651"/>
                </a:lnTo>
                <a:lnTo>
                  <a:pt x="350893" y="51786"/>
                </a:lnTo>
                <a:lnTo>
                  <a:pt x="345688" y="50061"/>
                </a:lnTo>
                <a:close/>
              </a:path>
              <a:path w="460375" h="156845" extrusionOk="0">
                <a:moveTo>
                  <a:pt x="365601" y="74229"/>
                </a:moveTo>
                <a:lnTo>
                  <a:pt x="336155" y="74229"/>
                </a:lnTo>
                <a:lnTo>
                  <a:pt x="343291" y="74862"/>
                </a:lnTo>
                <a:lnTo>
                  <a:pt x="350345" y="76710"/>
                </a:lnTo>
                <a:lnTo>
                  <a:pt x="357234" y="79690"/>
                </a:lnTo>
                <a:lnTo>
                  <a:pt x="357668" y="79954"/>
                </a:lnTo>
                <a:lnTo>
                  <a:pt x="365601" y="78256"/>
                </a:lnTo>
                <a:lnTo>
                  <a:pt x="365601" y="74229"/>
                </a:lnTo>
                <a:close/>
              </a:path>
              <a:path w="460375" h="156845" extrusionOk="0">
                <a:moveTo>
                  <a:pt x="457447" y="50924"/>
                </a:moveTo>
                <a:lnTo>
                  <a:pt x="440985" y="50924"/>
                </a:lnTo>
                <a:lnTo>
                  <a:pt x="434055" y="52651"/>
                </a:lnTo>
                <a:lnTo>
                  <a:pt x="428850" y="57828"/>
                </a:lnTo>
                <a:lnTo>
                  <a:pt x="423645" y="62145"/>
                </a:lnTo>
                <a:lnTo>
                  <a:pt x="420780" y="66446"/>
                </a:lnTo>
                <a:lnTo>
                  <a:pt x="460050" y="58040"/>
                </a:lnTo>
                <a:lnTo>
                  <a:pt x="460050" y="52651"/>
                </a:lnTo>
                <a:lnTo>
                  <a:pt x="457447" y="50924"/>
                </a:lnTo>
                <a:close/>
              </a:path>
              <a:path w="460375" h="156845" extrusionOk="0">
                <a:moveTo>
                  <a:pt x="416715" y="52651"/>
                </a:moveTo>
                <a:lnTo>
                  <a:pt x="387269" y="52651"/>
                </a:lnTo>
                <a:lnTo>
                  <a:pt x="387269" y="73618"/>
                </a:lnTo>
                <a:lnTo>
                  <a:pt x="416715" y="67316"/>
                </a:lnTo>
                <a:lnTo>
                  <a:pt x="416715" y="526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1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3691" y="586081"/>
            <a:ext cx="290244" cy="2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6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6138" y="2341626"/>
            <a:ext cx="4727879" cy="500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6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543" y="3569715"/>
            <a:ext cx="4429252" cy="49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6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543" y="4179315"/>
            <a:ext cx="872870" cy="378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6"/>
          <p:cNvGrpSpPr/>
          <p:nvPr/>
        </p:nvGrpSpPr>
        <p:grpSpPr>
          <a:xfrm>
            <a:off x="1454530" y="4179315"/>
            <a:ext cx="1660651" cy="491870"/>
            <a:chOff x="1454530" y="4179315"/>
            <a:chExt cx="1660651" cy="491870"/>
          </a:xfrm>
        </p:grpSpPr>
        <p:pic>
          <p:nvPicPr>
            <p:cNvPr id="212" name="Google Shape;212;p16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54530" y="4391958"/>
              <a:ext cx="135293" cy="42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6"/>
            <p:cNvPicPr preferRelativeResize="0"/>
            <p:nvPr/>
          </p:nvPicPr>
          <p:blipFill rotWithShape="1"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25853" y="4179315"/>
              <a:ext cx="1489328" cy="49187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4" name="Google Shape;214;p16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543" y="4785740"/>
            <a:ext cx="2737993" cy="495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666750" y="5542026"/>
            <a:ext cx="5867400" cy="942340"/>
          </a:xfrm>
          <a:prstGeom prst="rect">
            <a:avLst/>
          </a:prstGeom>
          <a:solidFill>
            <a:srgbClr val="1B2C46"/>
          </a:solidFill>
          <a:ln w="10775" cap="flat" cmpd="sng">
            <a:solidFill>
              <a:srgbClr val="38A9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80975" marR="2326005" lvl="0" indent="0" algn="l" rtl="0">
              <a:lnSpc>
                <a:spcPct val="154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Customer question: {insert new question here} Classified topic: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666750" y="3428238"/>
            <a:ext cx="5867400" cy="1850389"/>
          </a:xfrm>
          <a:prstGeom prst="rect">
            <a:avLst/>
          </a:prstGeom>
          <a:solidFill>
            <a:srgbClr val="0E7A6E"/>
          </a:solidFill>
          <a:ln w="10775" cap="flat" cmpd="sng">
            <a:solidFill>
              <a:srgbClr val="38A9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0950" rIns="0" bIns="0" anchor="t" anchorCtr="0">
            <a:spAutoFit/>
          </a:bodyPr>
          <a:lstStyle/>
          <a:p>
            <a:pPr marL="180975" marR="266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Customer question: Hi there, do you know how to choose flood insurance? Classified topic: 2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marL="180975" marR="679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Customer question: Hi there, I have a question on my auto insurance. Classified topic: 1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marL="1809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Customer question: Hi there, do you know how to apply for financial aid?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1809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Classified topic: 3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666750" y="1262633"/>
            <a:ext cx="5867400" cy="1750200"/>
          </a:xfrm>
          <a:prstGeom prst="rect">
            <a:avLst/>
          </a:prstGeom>
          <a:solidFill>
            <a:srgbClr val="005A9F"/>
          </a:solidFill>
          <a:ln w="10775" cap="flat" cmpd="sng">
            <a:solidFill>
              <a:srgbClr val="38A9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0650" rIns="0" bIns="0" anchor="t" anchorCtr="0">
            <a:spAutoFit/>
          </a:bodyPr>
          <a:lstStyle/>
          <a:p>
            <a:pPr marL="1809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Classify customer's question. Classify between category 1 to 3.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marL="1809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Detailed guidelines for how to choose: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359410" marR="383059" lvl="0" indent="0" algn="l" rtl="0">
              <a:lnSpc>
                <a:spcPct val="153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choose 1 if the question is about auto insurance. 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9410" marR="383059" lvl="0" indent="0" algn="l" rtl="0">
              <a:lnSpc>
                <a:spcPct val="153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choose 2 if the question is about home flood</a:t>
            </a:r>
            <a:r>
              <a:rPr lang="en-US" sz="1300">
                <a:solidFill>
                  <a:srgbClr val="FFFFFF"/>
                </a:solidFill>
              </a:rPr>
              <a:t> </a:t>
            </a: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insurance.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35941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choose 3 if the question is not relevant to insurance.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061" y="558673"/>
            <a:ext cx="7048766" cy="45110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xfrm>
            <a:off x="7943318" y="500725"/>
            <a:ext cx="3966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– Topic Classifier</a:t>
            </a:r>
            <a:endParaRPr/>
          </a:p>
        </p:txBody>
      </p:sp>
      <p:sp>
        <p:nvSpPr>
          <p:cNvPr id="225" name="Google Shape;225;p17"/>
          <p:cNvSpPr txBox="1"/>
          <p:nvPr/>
        </p:nvSpPr>
        <p:spPr>
          <a:xfrm>
            <a:off x="7155180" y="1258824"/>
            <a:ext cx="3284220" cy="914400"/>
          </a:xfrm>
          <a:prstGeom prst="rect">
            <a:avLst/>
          </a:prstGeom>
          <a:solidFill>
            <a:srgbClr val="005A9F"/>
          </a:solidFill>
          <a:ln>
            <a:noFill/>
          </a:ln>
        </p:spPr>
        <p:txBody>
          <a:bodyPr spcFirstLastPara="1" wrap="square" lIns="0" tIns="139700" rIns="0" bIns="0" anchor="t" anchorCtr="0">
            <a:spAutoFit/>
          </a:bodyPr>
          <a:lstStyle/>
          <a:p>
            <a:pPr marL="1835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835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High level and detailed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7155180" y="3425952"/>
            <a:ext cx="3284220" cy="914400"/>
          </a:xfrm>
          <a:prstGeom prst="rect">
            <a:avLst/>
          </a:prstGeom>
          <a:solidFill>
            <a:srgbClr val="0E7A6E"/>
          </a:solidFill>
          <a:ln>
            <a:noFill/>
          </a:ln>
        </p:spPr>
        <p:txBody>
          <a:bodyPr spcFirstLastPara="1" wrap="square" lIns="0" tIns="139700" rIns="0" bIns="0" anchor="t" anchorCtr="0">
            <a:spAutoFit/>
          </a:bodyPr>
          <a:lstStyle/>
          <a:p>
            <a:pPr marL="1835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835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Order of examples matter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7155180" y="5539740"/>
            <a:ext cx="3284220" cy="914400"/>
          </a:xfrm>
          <a:prstGeom prst="rect">
            <a:avLst/>
          </a:prstGeom>
          <a:solidFill>
            <a:srgbClr val="1B2C46"/>
          </a:solidFill>
          <a:ln>
            <a:noFill/>
          </a:ln>
        </p:spPr>
        <p:txBody>
          <a:bodyPr spcFirstLastPara="1" wrap="square" lIns="0" tIns="139700" rIns="0" bIns="0" anchor="t" anchorCtr="0">
            <a:spAutoFit/>
          </a:bodyPr>
          <a:lstStyle/>
          <a:p>
            <a:pPr marL="1835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Task and Prompting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835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8"/>
          <p:cNvGrpSpPr/>
          <p:nvPr/>
        </p:nvGrpSpPr>
        <p:grpSpPr>
          <a:xfrm>
            <a:off x="592632" y="503427"/>
            <a:ext cx="3716858" cy="397001"/>
            <a:chOff x="592632" y="503427"/>
            <a:chExt cx="3716858" cy="397001"/>
          </a:xfrm>
        </p:grpSpPr>
        <p:pic>
          <p:nvPicPr>
            <p:cNvPr id="233" name="Google Shape;233;p18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2632" y="503427"/>
              <a:ext cx="2169998" cy="3060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18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799207" y="676462"/>
              <a:ext cx="108482" cy="33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18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934716" y="506094"/>
              <a:ext cx="1374774" cy="3943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p18"/>
          <p:cNvSpPr/>
          <p:nvPr/>
        </p:nvSpPr>
        <p:spPr>
          <a:xfrm>
            <a:off x="583691" y="1449324"/>
            <a:ext cx="11020425" cy="1551940"/>
          </a:xfrm>
          <a:custGeom>
            <a:avLst/>
            <a:gdLst/>
            <a:ahLst/>
            <a:cxnLst/>
            <a:rect l="l" t="t" r="r" b="b"/>
            <a:pathLst>
              <a:path w="11020425" h="1551939" extrusionOk="0">
                <a:moveTo>
                  <a:pt x="10761472" y="0"/>
                </a:moveTo>
                <a:lnTo>
                  <a:pt x="258584" y="0"/>
                </a:lnTo>
                <a:lnTo>
                  <a:pt x="212104" y="4167"/>
                </a:lnTo>
                <a:lnTo>
                  <a:pt x="168356" y="16183"/>
                </a:lnTo>
                <a:lnTo>
                  <a:pt x="128072" y="35315"/>
                </a:lnTo>
                <a:lnTo>
                  <a:pt x="91982" y="60831"/>
                </a:lnTo>
                <a:lnTo>
                  <a:pt x="60816" y="92000"/>
                </a:lnTo>
                <a:lnTo>
                  <a:pt x="35304" y="128091"/>
                </a:lnTo>
                <a:lnTo>
                  <a:pt x="16177" y="168370"/>
                </a:lnTo>
                <a:lnTo>
                  <a:pt x="4166" y="212108"/>
                </a:lnTo>
                <a:lnTo>
                  <a:pt x="0" y="258572"/>
                </a:lnTo>
                <a:lnTo>
                  <a:pt x="0" y="1292860"/>
                </a:lnTo>
                <a:lnTo>
                  <a:pt x="4166" y="1339323"/>
                </a:lnTo>
                <a:lnTo>
                  <a:pt x="16177" y="1383061"/>
                </a:lnTo>
                <a:lnTo>
                  <a:pt x="35304" y="1423340"/>
                </a:lnTo>
                <a:lnTo>
                  <a:pt x="60816" y="1459431"/>
                </a:lnTo>
                <a:lnTo>
                  <a:pt x="91982" y="1490600"/>
                </a:lnTo>
                <a:lnTo>
                  <a:pt x="128072" y="1516116"/>
                </a:lnTo>
                <a:lnTo>
                  <a:pt x="168356" y="1535248"/>
                </a:lnTo>
                <a:lnTo>
                  <a:pt x="212104" y="1547264"/>
                </a:lnTo>
                <a:lnTo>
                  <a:pt x="258584" y="1551431"/>
                </a:lnTo>
                <a:lnTo>
                  <a:pt x="10761472" y="1551431"/>
                </a:lnTo>
                <a:lnTo>
                  <a:pt x="10807935" y="1547264"/>
                </a:lnTo>
                <a:lnTo>
                  <a:pt x="10851673" y="1535248"/>
                </a:lnTo>
                <a:lnTo>
                  <a:pt x="10891952" y="1516116"/>
                </a:lnTo>
                <a:lnTo>
                  <a:pt x="10928043" y="1490600"/>
                </a:lnTo>
                <a:lnTo>
                  <a:pt x="10959212" y="1459431"/>
                </a:lnTo>
                <a:lnTo>
                  <a:pt x="10984728" y="1423340"/>
                </a:lnTo>
                <a:lnTo>
                  <a:pt x="11003860" y="1383061"/>
                </a:lnTo>
                <a:lnTo>
                  <a:pt x="11015876" y="1339323"/>
                </a:lnTo>
                <a:lnTo>
                  <a:pt x="11020043" y="1292860"/>
                </a:lnTo>
                <a:lnTo>
                  <a:pt x="11020043" y="258572"/>
                </a:lnTo>
                <a:lnTo>
                  <a:pt x="11015876" y="212108"/>
                </a:lnTo>
                <a:lnTo>
                  <a:pt x="11003860" y="168370"/>
                </a:lnTo>
                <a:lnTo>
                  <a:pt x="10984728" y="128091"/>
                </a:lnTo>
                <a:lnTo>
                  <a:pt x="10959212" y="92000"/>
                </a:lnTo>
                <a:lnTo>
                  <a:pt x="10928043" y="60831"/>
                </a:lnTo>
                <a:lnTo>
                  <a:pt x="10891952" y="35315"/>
                </a:lnTo>
                <a:lnTo>
                  <a:pt x="10851673" y="16183"/>
                </a:lnTo>
                <a:lnTo>
                  <a:pt x="10807935" y="4167"/>
                </a:lnTo>
                <a:lnTo>
                  <a:pt x="10761472" y="0"/>
                </a:lnTo>
                <a:close/>
              </a:path>
            </a:pathLst>
          </a:custGeom>
          <a:solidFill>
            <a:srgbClr val="006FC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583691" y="3076955"/>
            <a:ext cx="11020425" cy="1551940"/>
          </a:xfrm>
          <a:custGeom>
            <a:avLst/>
            <a:gdLst/>
            <a:ahLst/>
            <a:cxnLst/>
            <a:rect l="l" t="t" r="r" b="b"/>
            <a:pathLst>
              <a:path w="11020425" h="1551939" extrusionOk="0">
                <a:moveTo>
                  <a:pt x="10761472" y="0"/>
                </a:moveTo>
                <a:lnTo>
                  <a:pt x="258584" y="0"/>
                </a:lnTo>
                <a:lnTo>
                  <a:pt x="212104" y="4167"/>
                </a:lnTo>
                <a:lnTo>
                  <a:pt x="168356" y="16183"/>
                </a:lnTo>
                <a:lnTo>
                  <a:pt x="128072" y="35315"/>
                </a:lnTo>
                <a:lnTo>
                  <a:pt x="91982" y="60831"/>
                </a:lnTo>
                <a:lnTo>
                  <a:pt x="60816" y="92000"/>
                </a:lnTo>
                <a:lnTo>
                  <a:pt x="35304" y="128091"/>
                </a:lnTo>
                <a:lnTo>
                  <a:pt x="16177" y="168370"/>
                </a:lnTo>
                <a:lnTo>
                  <a:pt x="4166" y="212108"/>
                </a:lnTo>
                <a:lnTo>
                  <a:pt x="0" y="258572"/>
                </a:lnTo>
                <a:lnTo>
                  <a:pt x="0" y="1292860"/>
                </a:lnTo>
                <a:lnTo>
                  <a:pt x="4166" y="1339323"/>
                </a:lnTo>
                <a:lnTo>
                  <a:pt x="16177" y="1383061"/>
                </a:lnTo>
                <a:lnTo>
                  <a:pt x="35304" y="1423340"/>
                </a:lnTo>
                <a:lnTo>
                  <a:pt x="60816" y="1459431"/>
                </a:lnTo>
                <a:lnTo>
                  <a:pt x="91982" y="1490600"/>
                </a:lnTo>
                <a:lnTo>
                  <a:pt x="128072" y="1516116"/>
                </a:lnTo>
                <a:lnTo>
                  <a:pt x="168356" y="1535248"/>
                </a:lnTo>
                <a:lnTo>
                  <a:pt x="212104" y="1547264"/>
                </a:lnTo>
                <a:lnTo>
                  <a:pt x="258584" y="1551432"/>
                </a:lnTo>
                <a:lnTo>
                  <a:pt x="10761472" y="1551432"/>
                </a:lnTo>
                <a:lnTo>
                  <a:pt x="10807935" y="1547264"/>
                </a:lnTo>
                <a:lnTo>
                  <a:pt x="10851673" y="1535248"/>
                </a:lnTo>
                <a:lnTo>
                  <a:pt x="10891952" y="1516116"/>
                </a:lnTo>
                <a:lnTo>
                  <a:pt x="10928043" y="1490600"/>
                </a:lnTo>
                <a:lnTo>
                  <a:pt x="10959212" y="1459431"/>
                </a:lnTo>
                <a:lnTo>
                  <a:pt x="10984728" y="1423340"/>
                </a:lnTo>
                <a:lnTo>
                  <a:pt x="11003860" y="1383061"/>
                </a:lnTo>
                <a:lnTo>
                  <a:pt x="11015876" y="1339323"/>
                </a:lnTo>
                <a:lnTo>
                  <a:pt x="11020043" y="1292860"/>
                </a:lnTo>
                <a:lnTo>
                  <a:pt x="11020043" y="258572"/>
                </a:lnTo>
                <a:lnTo>
                  <a:pt x="11015876" y="212108"/>
                </a:lnTo>
                <a:lnTo>
                  <a:pt x="11003860" y="168370"/>
                </a:lnTo>
                <a:lnTo>
                  <a:pt x="10984728" y="128091"/>
                </a:lnTo>
                <a:lnTo>
                  <a:pt x="10959212" y="92000"/>
                </a:lnTo>
                <a:lnTo>
                  <a:pt x="10928043" y="60831"/>
                </a:lnTo>
                <a:lnTo>
                  <a:pt x="10891952" y="35315"/>
                </a:lnTo>
                <a:lnTo>
                  <a:pt x="10851673" y="16183"/>
                </a:lnTo>
                <a:lnTo>
                  <a:pt x="10807935" y="4167"/>
                </a:lnTo>
                <a:lnTo>
                  <a:pt x="10761472" y="0"/>
                </a:lnTo>
                <a:close/>
              </a:path>
            </a:pathLst>
          </a:custGeom>
          <a:solidFill>
            <a:srgbClr val="006FC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583691" y="4703064"/>
            <a:ext cx="11020425" cy="1551940"/>
          </a:xfrm>
          <a:custGeom>
            <a:avLst/>
            <a:gdLst/>
            <a:ahLst/>
            <a:cxnLst/>
            <a:rect l="l" t="t" r="r" b="b"/>
            <a:pathLst>
              <a:path w="11020425" h="1551939" extrusionOk="0">
                <a:moveTo>
                  <a:pt x="10761472" y="0"/>
                </a:moveTo>
                <a:lnTo>
                  <a:pt x="258584" y="0"/>
                </a:lnTo>
                <a:lnTo>
                  <a:pt x="212104" y="4167"/>
                </a:lnTo>
                <a:lnTo>
                  <a:pt x="168356" y="16183"/>
                </a:lnTo>
                <a:lnTo>
                  <a:pt x="128072" y="35315"/>
                </a:lnTo>
                <a:lnTo>
                  <a:pt x="91982" y="60831"/>
                </a:lnTo>
                <a:lnTo>
                  <a:pt x="60816" y="92000"/>
                </a:lnTo>
                <a:lnTo>
                  <a:pt x="35304" y="128091"/>
                </a:lnTo>
                <a:lnTo>
                  <a:pt x="16177" y="168370"/>
                </a:lnTo>
                <a:lnTo>
                  <a:pt x="4166" y="212108"/>
                </a:lnTo>
                <a:lnTo>
                  <a:pt x="0" y="258572"/>
                </a:lnTo>
                <a:lnTo>
                  <a:pt x="0" y="1292847"/>
                </a:lnTo>
                <a:lnTo>
                  <a:pt x="4166" y="1339327"/>
                </a:lnTo>
                <a:lnTo>
                  <a:pt x="16177" y="1383075"/>
                </a:lnTo>
                <a:lnTo>
                  <a:pt x="35304" y="1423359"/>
                </a:lnTo>
                <a:lnTo>
                  <a:pt x="60816" y="1459449"/>
                </a:lnTo>
                <a:lnTo>
                  <a:pt x="91982" y="1490615"/>
                </a:lnTo>
                <a:lnTo>
                  <a:pt x="128072" y="1516127"/>
                </a:lnTo>
                <a:lnTo>
                  <a:pt x="168356" y="1535254"/>
                </a:lnTo>
                <a:lnTo>
                  <a:pt x="212104" y="1547265"/>
                </a:lnTo>
                <a:lnTo>
                  <a:pt x="258584" y="1551432"/>
                </a:lnTo>
                <a:lnTo>
                  <a:pt x="10761472" y="1551432"/>
                </a:lnTo>
                <a:lnTo>
                  <a:pt x="10807935" y="1547265"/>
                </a:lnTo>
                <a:lnTo>
                  <a:pt x="10851673" y="1535254"/>
                </a:lnTo>
                <a:lnTo>
                  <a:pt x="10891952" y="1516127"/>
                </a:lnTo>
                <a:lnTo>
                  <a:pt x="10928043" y="1490615"/>
                </a:lnTo>
                <a:lnTo>
                  <a:pt x="10959212" y="1459449"/>
                </a:lnTo>
                <a:lnTo>
                  <a:pt x="10984728" y="1423359"/>
                </a:lnTo>
                <a:lnTo>
                  <a:pt x="11003860" y="1383075"/>
                </a:lnTo>
                <a:lnTo>
                  <a:pt x="11015876" y="1339327"/>
                </a:lnTo>
                <a:lnTo>
                  <a:pt x="11020043" y="1292847"/>
                </a:lnTo>
                <a:lnTo>
                  <a:pt x="11020043" y="258572"/>
                </a:lnTo>
                <a:lnTo>
                  <a:pt x="11015876" y="212108"/>
                </a:lnTo>
                <a:lnTo>
                  <a:pt x="11003860" y="168370"/>
                </a:lnTo>
                <a:lnTo>
                  <a:pt x="10984728" y="128091"/>
                </a:lnTo>
                <a:lnTo>
                  <a:pt x="10959212" y="92000"/>
                </a:lnTo>
                <a:lnTo>
                  <a:pt x="10928043" y="60831"/>
                </a:lnTo>
                <a:lnTo>
                  <a:pt x="10891952" y="35315"/>
                </a:lnTo>
                <a:lnTo>
                  <a:pt x="10851673" y="16183"/>
                </a:lnTo>
                <a:lnTo>
                  <a:pt x="10807935" y="4167"/>
                </a:lnTo>
                <a:lnTo>
                  <a:pt x="10761472" y="0"/>
                </a:lnTo>
                <a:close/>
              </a:path>
            </a:pathLst>
          </a:custGeom>
          <a:solidFill>
            <a:srgbClr val="006FC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"/>
          <p:cNvSpPr txBox="1"/>
          <p:nvPr/>
        </p:nvSpPr>
        <p:spPr>
          <a:xfrm>
            <a:off x="746251" y="1602486"/>
            <a:ext cx="10562100" cy="43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5080" lvl="0" indent="0" algn="just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Fine-tuning is a way of utilizing transfer learning. Specifically, fine-tuning is a process that takes a model that has already been trained and tune it using a labeled dataset for a specific task.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just" rtl="0">
              <a:lnSpc>
                <a:spcPct val="1198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Fine-tuning results in a new model being generated with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2700" marR="620395" lvl="0" indent="0" algn="l" rtl="0">
              <a:lnSpc>
                <a:spcPct val="12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updated weights and biases. This contrasts with few-shot learning in which model weights and biases are not updated.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2700" marR="94551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fine-tune a model, you'll need a set of training examples that each consist of a single input ("prompt") and its associated output ("completion").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19"/>
          <p:cNvGrpSpPr/>
          <p:nvPr/>
        </p:nvGrpSpPr>
        <p:grpSpPr>
          <a:xfrm>
            <a:off x="593178" y="563752"/>
            <a:ext cx="5227231" cy="446023"/>
            <a:chOff x="593178" y="563752"/>
            <a:chExt cx="5227231" cy="446023"/>
          </a:xfrm>
        </p:grpSpPr>
        <p:pic>
          <p:nvPicPr>
            <p:cNvPr id="245" name="Google Shape;245;p19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3178" y="563752"/>
              <a:ext cx="3479076" cy="343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19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13403" y="758242"/>
              <a:ext cx="121890" cy="38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19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67580" y="566673"/>
              <a:ext cx="1552829" cy="4431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8" name="Google Shape;248;p19"/>
          <p:cNvGrpSpPr/>
          <p:nvPr/>
        </p:nvGrpSpPr>
        <p:grpSpPr>
          <a:xfrm>
            <a:off x="583691" y="1437132"/>
            <a:ext cx="11020425" cy="1016635"/>
            <a:chOff x="583691" y="1437132"/>
            <a:chExt cx="11020425" cy="1016635"/>
          </a:xfrm>
        </p:grpSpPr>
        <p:sp>
          <p:nvSpPr>
            <p:cNvPr id="249" name="Google Shape;249;p19"/>
            <p:cNvSpPr/>
            <p:nvPr/>
          </p:nvSpPr>
          <p:spPr>
            <a:xfrm>
              <a:off x="583691" y="1437132"/>
              <a:ext cx="11020425" cy="1016635"/>
            </a:xfrm>
            <a:custGeom>
              <a:avLst/>
              <a:gdLst/>
              <a:ahLst/>
              <a:cxnLst/>
              <a:rect l="l" t="t" r="r" b="b"/>
              <a:pathLst>
                <a:path w="11020425" h="1016635" extrusionOk="0">
                  <a:moveTo>
                    <a:pt x="10918443" y="0"/>
                  </a:moveTo>
                  <a:lnTo>
                    <a:pt x="101650" y="0"/>
                  </a:lnTo>
                  <a:lnTo>
                    <a:pt x="62086" y="7981"/>
                  </a:lnTo>
                  <a:lnTo>
                    <a:pt x="29775" y="29749"/>
                  </a:lnTo>
                  <a:lnTo>
                    <a:pt x="7989" y="62043"/>
                  </a:lnTo>
                  <a:lnTo>
                    <a:pt x="0" y="101600"/>
                  </a:lnTo>
                  <a:lnTo>
                    <a:pt x="0" y="914907"/>
                  </a:lnTo>
                  <a:lnTo>
                    <a:pt x="7989" y="954464"/>
                  </a:lnTo>
                  <a:lnTo>
                    <a:pt x="29775" y="986758"/>
                  </a:lnTo>
                  <a:lnTo>
                    <a:pt x="62086" y="1008526"/>
                  </a:lnTo>
                  <a:lnTo>
                    <a:pt x="101650" y="1016507"/>
                  </a:lnTo>
                  <a:lnTo>
                    <a:pt x="10918443" y="1016507"/>
                  </a:lnTo>
                  <a:lnTo>
                    <a:pt x="10958000" y="1008526"/>
                  </a:lnTo>
                  <a:lnTo>
                    <a:pt x="10990294" y="986758"/>
                  </a:lnTo>
                  <a:lnTo>
                    <a:pt x="11012062" y="954464"/>
                  </a:lnTo>
                  <a:lnTo>
                    <a:pt x="11020043" y="914907"/>
                  </a:lnTo>
                  <a:lnTo>
                    <a:pt x="11020043" y="101600"/>
                  </a:lnTo>
                  <a:lnTo>
                    <a:pt x="11012062" y="62043"/>
                  </a:lnTo>
                  <a:lnTo>
                    <a:pt x="10990294" y="29749"/>
                  </a:lnTo>
                  <a:lnTo>
                    <a:pt x="10958000" y="7981"/>
                  </a:lnTo>
                  <a:lnTo>
                    <a:pt x="10918443" y="0"/>
                  </a:lnTo>
                  <a:close/>
                </a:path>
              </a:pathLst>
            </a:custGeom>
            <a:solidFill>
              <a:srgbClr val="CAD5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0" name="Google Shape;250;p19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6015" y="1912020"/>
              <a:ext cx="69178" cy="69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19"/>
            <p:cNvSpPr/>
            <p:nvPr/>
          </p:nvSpPr>
          <p:spPr>
            <a:xfrm>
              <a:off x="965833" y="1716272"/>
              <a:ext cx="413384" cy="461009"/>
            </a:xfrm>
            <a:custGeom>
              <a:avLst/>
              <a:gdLst/>
              <a:ahLst/>
              <a:cxnLst/>
              <a:rect l="l" t="t" r="r" b="b"/>
              <a:pathLst>
                <a:path w="413384" h="461010" extrusionOk="0">
                  <a:moveTo>
                    <a:pt x="152939" y="361949"/>
                  </a:moveTo>
                  <a:lnTo>
                    <a:pt x="129251" y="361949"/>
                  </a:lnTo>
                  <a:lnTo>
                    <a:pt x="143726" y="403859"/>
                  </a:lnTo>
                  <a:lnTo>
                    <a:pt x="161606" y="434339"/>
                  </a:lnTo>
                  <a:lnTo>
                    <a:pt x="182189" y="454659"/>
                  </a:lnTo>
                  <a:lnTo>
                    <a:pt x="204771" y="461009"/>
                  </a:lnTo>
                  <a:lnTo>
                    <a:pt x="227434" y="454659"/>
                  </a:lnTo>
                  <a:lnTo>
                    <a:pt x="244267" y="438150"/>
                  </a:lnTo>
                  <a:lnTo>
                    <a:pt x="204771" y="438149"/>
                  </a:lnTo>
                  <a:lnTo>
                    <a:pt x="191124" y="433069"/>
                  </a:lnTo>
                  <a:lnTo>
                    <a:pt x="176883" y="416559"/>
                  </a:lnTo>
                  <a:lnTo>
                    <a:pt x="163183" y="391159"/>
                  </a:lnTo>
                  <a:lnTo>
                    <a:pt x="152939" y="361949"/>
                  </a:lnTo>
                  <a:close/>
                </a:path>
                <a:path w="413384" h="461010" extrusionOk="0">
                  <a:moveTo>
                    <a:pt x="287534" y="335280"/>
                  </a:moveTo>
                  <a:lnTo>
                    <a:pt x="206501" y="335279"/>
                  </a:lnTo>
                  <a:lnTo>
                    <a:pt x="219796" y="341629"/>
                  </a:lnTo>
                  <a:lnTo>
                    <a:pt x="245738" y="351790"/>
                  </a:lnTo>
                  <a:lnTo>
                    <a:pt x="258385" y="355600"/>
                  </a:lnTo>
                  <a:lnTo>
                    <a:pt x="246359" y="391160"/>
                  </a:lnTo>
                  <a:lnTo>
                    <a:pt x="232659" y="416559"/>
                  </a:lnTo>
                  <a:lnTo>
                    <a:pt x="218418" y="433069"/>
                  </a:lnTo>
                  <a:lnTo>
                    <a:pt x="204771" y="438149"/>
                  </a:lnTo>
                  <a:lnTo>
                    <a:pt x="244267" y="438150"/>
                  </a:lnTo>
                  <a:lnTo>
                    <a:pt x="248152" y="434340"/>
                  </a:lnTo>
                  <a:lnTo>
                    <a:pt x="266059" y="403860"/>
                  </a:lnTo>
                  <a:lnTo>
                    <a:pt x="280291" y="361950"/>
                  </a:lnTo>
                  <a:lnTo>
                    <a:pt x="387821" y="361950"/>
                  </a:lnTo>
                  <a:lnTo>
                    <a:pt x="394680" y="358140"/>
                  </a:lnTo>
                  <a:lnTo>
                    <a:pt x="403175" y="347980"/>
                  </a:lnTo>
                  <a:lnTo>
                    <a:pt x="330086" y="347980"/>
                  </a:lnTo>
                  <a:lnTo>
                    <a:pt x="286633" y="340360"/>
                  </a:lnTo>
                  <a:lnTo>
                    <a:pt x="287534" y="335280"/>
                  </a:lnTo>
                  <a:close/>
                </a:path>
                <a:path w="413384" h="461010" extrusionOk="0">
                  <a:moveTo>
                    <a:pt x="387821" y="361950"/>
                  </a:moveTo>
                  <a:lnTo>
                    <a:pt x="280291" y="361950"/>
                  </a:lnTo>
                  <a:lnTo>
                    <a:pt x="297154" y="365760"/>
                  </a:lnTo>
                  <a:lnTo>
                    <a:pt x="313151" y="369570"/>
                  </a:lnTo>
                  <a:lnTo>
                    <a:pt x="342552" y="372110"/>
                  </a:lnTo>
                  <a:lnTo>
                    <a:pt x="363459" y="369570"/>
                  </a:lnTo>
                  <a:lnTo>
                    <a:pt x="380961" y="365760"/>
                  </a:lnTo>
                  <a:lnTo>
                    <a:pt x="387821" y="361950"/>
                  </a:lnTo>
                  <a:close/>
                </a:path>
                <a:path w="413384" h="461010" extrusionOk="0">
                  <a:moveTo>
                    <a:pt x="66990" y="90169"/>
                  </a:moveTo>
                  <a:lnTo>
                    <a:pt x="28581" y="96519"/>
                  </a:lnTo>
                  <a:lnTo>
                    <a:pt x="0" y="138429"/>
                  </a:lnTo>
                  <a:lnTo>
                    <a:pt x="7395" y="167639"/>
                  </a:lnTo>
                  <a:lnTo>
                    <a:pt x="26140" y="199389"/>
                  </a:lnTo>
                  <a:lnTo>
                    <a:pt x="54883" y="232409"/>
                  </a:lnTo>
                  <a:lnTo>
                    <a:pt x="27401" y="264159"/>
                  </a:lnTo>
                  <a:lnTo>
                    <a:pt x="9701" y="294639"/>
                  </a:lnTo>
                  <a:lnTo>
                    <a:pt x="2918" y="322579"/>
                  </a:lnTo>
                  <a:lnTo>
                    <a:pt x="8188" y="345439"/>
                  </a:lnTo>
                  <a:lnTo>
                    <a:pt x="17745" y="356869"/>
                  </a:lnTo>
                  <a:lnTo>
                    <a:pt x="31463" y="364489"/>
                  </a:lnTo>
                  <a:lnTo>
                    <a:pt x="48965" y="369569"/>
                  </a:lnTo>
                  <a:lnTo>
                    <a:pt x="69872" y="370839"/>
                  </a:lnTo>
                  <a:lnTo>
                    <a:pt x="97832" y="368299"/>
                  </a:lnTo>
                  <a:lnTo>
                    <a:pt x="113163" y="365759"/>
                  </a:lnTo>
                  <a:lnTo>
                    <a:pt x="129251" y="361949"/>
                  </a:lnTo>
                  <a:lnTo>
                    <a:pt x="152939" y="361949"/>
                  </a:lnTo>
                  <a:lnTo>
                    <a:pt x="151157" y="356869"/>
                  </a:lnTo>
                  <a:lnTo>
                    <a:pt x="174965" y="347979"/>
                  </a:lnTo>
                  <a:lnTo>
                    <a:pt x="69872" y="347979"/>
                  </a:lnTo>
                  <a:lnTo>
                    <a:pt x="28365" y="335279"/>
                  </a:lnTo>
                  <a:lnTo>
                    <a:pt x="26284" y="320039"/>
                  </a:lnTo>
                  <a:lnTo>
                    <a:pt x="32905" y="299719"/>
                  </a:lnTo>
                  <a:lnTo>
                    <a:pt x="48064" y="275589"/>
                  </a:lnTo>
                  <a:lnTo>
                    <a:pt x="71602" y="247649"/>
                  </a:lnTo>
                  <a:lnTo>
                    <a:pt x="106398" y="247649"/>
                  </a:lnTo>
                  <a:lnTo>
                    <a:pt x="100066" y="242569"/>
                  </a:lnTo>
                  <a:lnTo>
                    <a:pt x="94058" y="237489"/>
                  </a:lnTo>
                  <a:lnTo>
                    <a:pt x="88320" y="232409"/>
                  </a:lnTo>
                  <a:lnTo>
                    <a:pt x="94139" y="227329"/>
                  </a:lnTo>
                  <a:lnTo>
                    <a:pt x="100282" y="222249"/>
                  </a:lnTo>
                  <a:lnTo>
                    <a:pt x="106641" y="217169"/>
                  </a:lnTo>
                  <a:lnTo>
                    <a:pt x="71025" y="217169"/>
                  </a:lnTo>
                  <a:lnTo>
                    <a:pt x="46308" y="187959"/>
                  </a:lnTo>
                  <a:lnTo>
                    <a:pt x="30238" y="162559"/>
                  </a:lnTo>
                  <a:lnTo>
                    <a:pt x="23032" y="142239"/>
                  </a:lnTo>
                  <a:lnTo>
                    <a:pt x="24906" y="126999"/>
                  </a:lnTo>
                  <a:lnTo>
                    <a:pt x="30581" y="121919"/>
                  </a:lnTo>
                  <a:lnTo>
                    <a:pt x="39606" y="116839"/>
                  </a:lnTo>
                  <a:lnTo>
                    <a:pt x="51659" y="114299"/>
                  </a:lnTo>
                  <a:lnTo>
                    <a:pt x="174965" y="114299"/>
                  </a:lnTo>
                  <a:lnTo>
                    <a:pt x="151157" y="105409"/>
                  </a:lnTo>
                  <a:lnTo>
                    <a:pt x="153384" y="99059"/>
                  </a:lnTo>
                  <a:lnTo>
                    <a:pt x="129251" y="99059"/>
                  </a:lnTo>
                  <a:lnTo>
                    <a:pt x="112388" y="95249"/>
                  </a:lnTo>
                  <a:lnTo>
                    <a:pt x="96391" y="92709"/>
                  </a:lnTo>
                  <a:lnTo>
                    <a:pt x="66990" y="90169"/>
                  </a:lnTo>
                  <a:close/>
                </a:path>
                <a:path w="413384" h="461010" extrusionOk="0">
                  <a:moveTo>
                    <a:pt x="106398" y="247649"/>
                  </a:moveTo>
                  <a:lnTo>
                    <a:pt x="71602" y="247649"/>
                  </a:lnTo>
                  <a:lnTo>
                    <a:pt x="81762" y="256539"/>
                  </a:lnTo>
                  <a:lnTo>
                    <a:pt x="92355" y="265429"/>
                  </a:lnTo>
                  <a:lnTo>
                    <a:pt x="103381" y="274319"/>
                  </a:lnTo>
                  <a:lnTo>
                    <a:pt x="114838" y="283209"/>
                  </a:lnTo>
                  <a:lnTo>
                    <a:pt x="116352" y="298449"/>
                  </a:lnTo>
                  <a:lnTo>
                    <a:pt x="118297" y="312419"/>
                  </a:lnTo>
                  <a:lnTo>
                    <a:pt x="120675" y="326389"/>
                  </a:lnTo>
                  <a:lnTo>
                    <a:pt x="123486" y="340359"/>
                  </a:lnTo>
                  <a:lnTo>
                    <a:pt x="109353" y="344169"/>
                  </a:lnTo>
                  <a:lnTo>
                    <a:pt x="95598" y="346709"/>
                  </a:lnTo>
                  <a:lnTo>
                    <a:pt x="82384" y="347979"/>
                  </a:lnTo>
                  <a:lnTo>
                    <a:pt x="174965" y="347979"/>
                  </a:lnTo>
                  <a:lnTo>
                    <a:pt x="192340" y="341629"/>
                  </a:lnTo>
                  <a:lnTo>
                    <a:pt x="206501" y="335279"/>
                  </a:lnTo>
                  <a:lnTo>
                    <a:pt x="287534" y="335280"/>
                  </a:lnTo>
                  <a:lnTo>
                    <a:pt x="287759" y="334010"/>
                  </a:lnTo>
                  <a:lnTo>
                    <a:pt x="145969" y="334009"/>
                  </a:lnTo>
                  <a:lnTo>
                    <a:pt x="144339" y="326389"/>
                  </a:lnTo>
                  <a:lnTo>
                    <a:pt x="142870" y="317499"/>
                  </a:lnTo>
                  <a:lnTo>
                    <a:pt x="141510" y="308609"/>
                  </a:lnTo>
                  <a:lnTo>
                    <a:pt x="140204" y="299719"/>
                  </a:lnTo>
                  <a:lnTo>
                    <a:pt x="186071" y="299719"/>
                  </a:lnTo>
                  <a:lnTo>
                    <a:pt x="170182" y="290829"/>
                  </a:lnTo>
                  <a:lnTo>
                    <a:pt x="136745" y="270509"/>
                  </a:lnTo>
                  <a:lnTo>
                    <a:pt x="135785" y="252729"/>
                  </a:lnTo>
                  <a:lnTo>
                    <a:pt x="113109" y="252729"/>
                  </a:lnTo>
                  <a:lnTo>
                    <a:pt x="106398" y="247649"/>
                  </a:lnTo>
                  <a:close/>
                </a:path>
                <a:path w="413384" h="461010" extrusionOk="0">
                  <a:moveTo>
                    <a:pt x="369634" y="247650"/>
                  </a:moveTo>
                  <a:lnTo>
                    <a:pt x="341399" y="247650"/>
                  </a:lnTo>
                  <a:lnTo>
                    <a:pt x="364937" y="275590"/>
                  </a:lnTo>
                  <a:lnTo>
                    <a:pt x="380096" y="299720"/>
                  </a:lnTo>
                  <a:lnTo>
                    <a:pt x="386717" y="320040"/>
                  </a:lnTo>
                  <a:lnTo>
                    <a:pt x="384636" y="335280"/>
                  </a:lnTo>
                  <a:lnTo>
                    <a:pt x="378961" y="340360"/>
                  </a:lnTo>
                  <a:lnTo>
                    <a:pt x="369936" y="344170"/>
                  </a:lnTo>
                  <a:lnTo>
                    <a:pt x="357884" y="346710"/>
                  </a:lnTo>
                  <a:lnTo>
                    <a:pt x="343129" y="347980"/>
                  </a:lnTo>
                  <a:lnTo>
                    <a:pt x="403175" y="347980"/>
                  </a:lnTo>
                  <a:lnTo>
                    <a:pt x="404237" y="346710"/>
                  </a:lnTo>
                  <a:lnTo>
                    <a:pt x="409509" y="323850"/>
                  </a:lnTo>
                  <a:lnTo>
                    <a:pt x="402726" y="295910"/>
                  </a:lnTo>
                  <a:lnTo>
                    <a:pt x="385024" y="265430"/>
                  </a:lnTo>
                  <a:lnTo>
                    <a:pt x="369634" y="247650"/>
                  </a:lnTo>
                  <a:close/>
                </a:path>
                <a:path w="413384" h="461010" extrusionOk="0">
                  <a:moveTo>
                    <a:pt x="186071" y="299719"/>
                  </a:moveTo>
                  <a:lnTo>
                    <a:pt x="140204" y="299719"/>
                  </a:lnTo>
                  <a:lnTo>
                    <a:pt x="146545" y="303529"/>
                  </a:lnTo>
                  <a:lnTo>
                    <a:pt x="152310" y="307339"/>
                  </a:lnTo>
                  <a:lnTo>
                    <a:pt x="159228" y="311149"/>
                  </a:lnTo>
                  <a:lnTo>
                    <a:pt x="165570" y="314959"/>
                  </a:lnTo>
                  <a:lnTo>
                    <a:pt x="179405" y="322579"/>
                  </a:lnTo>
                  <a:lnTo>
                    <a:pt x="170857" y="325119"/>
                  </a:lnTo>
                  <a:lnTo>
                    <a:pt x="162471" y="328929"/>
                  </a:lnTo>
                  <a:lnTo>
                    <a:pt x="145969" y="334009"/>
                  </a:lnTo>
                  <a:lnTo>
                    <a:pt x="264150" y="334010"/>
                  </a:lnTo>
                  <a:lnTo>
                    <a:pt x="256700" y="331470"/>
                  </a:lnTo>
                  <a:lnTo>
                    <a:pt x="249089" y="327660"/>
                  </a:lnTo>
                  <a:lnTo>
                    <a:pt x="233596" y="322580"/>
                  </a:lnTo>
                  <a:lnTo>
                    <a:pt x="254349" y="311150"/>
                  </a:lnTo>
                  <a:lnTo>
                    <a:pt x="256425" y="309880"/>
                  </a:lnTo>
                  <a:lnTo>
                    <a:pt x="206500" y="309879"/>
                  </a:lnTo>
                  <a:lnTo>
                    <a:pt x="197421" y="306069"/>
                  </a:lnTo>
                  <a:lnTo>
                    <a:pt x="186071" y="299719"/>
                  </a:lnTo>
                  <a:close/>
                </a:path>
                <a:path w="413384" h="461010" extrusionOk="0">
                  <a:moveTo>
                    <a:pt x="292857" y="302260"/>
                  </a:moveTo>
                  <a:lnTo>
                    <a:pt x="269338" y="302260"/>
                  </a:lnTo>
                  <a:lnTo>
                    <a:pt x="266744" y="318770"/>
                  </a:lnTo>
                  <a:lnTo>
                    <a:pt x="264150" y="334010"/>
                  </a:lnTo>
                  <a:lnTo>
                    <a:pt x="287759" y="334010"/>
                  </a:lnTo>
                  <a:lnTo>
                    <a:pt x="289110" y="326390"/>
                  </a:lnTo>
                  <a:lnTo>
                    <a:pt x="291317" y="313690"/>
                  </a:lnTo>
                  <a:lnTo>
                    <a:pt x="292857" y="302260"/>
                  </a:lnTo>
                  <a:close/>
                </a:path>
                <a:path w="413384" h="461010" extrusionOk="0">
                  <a:moveTo>
                    <a:pt x="255502" y="153670"/>
                  </a:moveTo>
                  <a:lnTo>
                    <a:pt x="206500" y="153669"/>
                  </a:lnTo>
                  <a:lnTo>
                    <a:pt x="214715" y="157479"/>
                  </a:lnTo>
                  <a:lnTo>
                    <a:pt x="222930" y="162560"/>
                  </a:lnTo>
                  <a:lnTo>
                    <a:pt x="231145" y="166370"/>
                  </a:lnTo>
                  <a:lnTo>
                    <a:pt x="239360" y="171450"/>
                  </a:lnTo>
                  <a:lnTo>
                    <a:pt x="256511" y="181610"/>
                  </a:lnTo>
                  <a:lnTo>
                    <a:pt x="273923" y="233680"/>
                  </a:lnTo>
                  <a:lnTo>
                    <a:pt x="273806" y="242570"/>
                  </a:lnTo>
                  <a:lnTo>
                    <a:pt x="273518" y="252730"/>
                  </a:lnTo>
                  <a:lnTo>
                    <a:pt x="272977" y="262890"/>
                  </a:lnTo>
                  <a:lnTo>
                    <a:pt x="272220" y="273050"/>
                  </a:lnTo>
                  <a:lnTo>
                    <a:pt x="265195" y="276860"/>
                  </a:lnTo>
                  <a:lnTo>
                    <a:pt x="257952" y="281940"/>
                  </a:lnTo>
                  <a:lnTo>
                    <a:pt x="242819" y="290830"/>
                  </a:lnTo>
                  <a:lnTo>
                    <a:pt x="215580" y="306069"/>
                  </a:lnTo>
                  <a:lnTo>
                    <a:pt x="206500" y="309879"/>
                  </a:lnTo>
                  <a:lnTo>
                    <a:pt x="256425" y="309880"/>
                  </a:lnTo>
                  <a:lnTo>
                    <a:pt x="264726" y="304800"/>
                  </a:lnTo>
                  <a:lnTo>
                    <a:pt x="269338" y="302260"/>
                  </a:lnTo>
                  <a:lnTo>
                    <a:pt x="292857" y="302260"/>
                  </a:lnTo>
                  <a:lnTo>
                    <a:pt x="293199" y="299720"/>
                  </a:lnTo>
                  <a:lnTo>
                    <a:pt x="294704" y="285750"/>
                  </a:lnTo>
                  <a:lnTo>
                    <a:pt x="307350" y="275590"/>
                  </a:lnTo>
                  <a:lnTo>
                    <a:pt x="319349" y="266700"/>
                  </a:lnTo>
                  <a:lnTo>
                    <a:pt x="330698" y="257810"/>
                  </a:lnTo>
                  <a:lnTo>
                    <a:pt x="333374" y="255270"/>
                  </a:lnTo>
                  <a:lnTo>
                    <a:pt x="296433" y="255270"/>
                  </a:lnTo>
                  <a:lnTo>
                    <a:pt x="297010" y="247650"/>
                  </a:lnTo>
                  <a:lnTo>
                    <a:pt x="296894" y="214630"/>
                  </a:lnTo>
                  <a:lnTo>
                    <a:pt x="296433" y="209550"/>
                  </a:lnTo>
                  <a:lnTo>
                    <a:pt x="333374" y="209550"/>
                  </a:lnTo>
                  <a:lnTo>
                    <a:pt x="330698" y="207010"/>
                  </a:lnTo>
                  <a:lnTo>
                    <a:pt x="319349" y="198120"/>
                  </a:lnTo>
                  <a:lnTo>
                    <a:pt x="307350" y="187960"/>
                  </a:lnTo>
                  <a:lnTo>
                    <a:pt x="294704" y="179070"/>
                  </a:lnTo>
                  <a:lnTo>
                    <a:pt x="293190" y="165100"/>
                  </a:lnTo>
                  <a:lnTo>
                    <a:pt x="292866" y="162560"/>
                  </a:lnTo>
                  <a:lnTo>
                    <a:pt x="269915" y="162560"/>
                  </a:lnTo>
                  <a:lnTo>
                    <a:pt x="263573" y="158750"/>
                  </a:lnTo>
                  <a:lnTo>
                    <a:pt x="257808" y="154940"/>
                  </a:lnTo>
                  <a:lnTo>
                    <a:pt x="255502" y="153670"/>
                  </a:lnTo>
                  <a:close/>
                </a:path>
                <a:path w="413384" h="461010" extrusionOk="0">
                  <a:moveTo>
                    <a:pt x="333374" y="209550"/>
                  </a:moveTo>
                  <a:lnTo>
                    <a:pt x="296433" y="209550"/>
                  </a:lnTo>
                  <a:lnTo>
                    <a:pt x="304009" y="214630"/>
                  </a:lnTo>
                  <a:lnTo>
                    <a:pt x="311206" y="220980"/>
                  </a:lnTo>
                  <a:lnTo>
                    <a:pt x="318079" y="227330"/>
                  </a:lnTo>
                  <a:lnTo>
                    <a:pt x="324681" y="232410"/>
                  </a:lnTo>
                  <a:lnTo>
                    <a:pt x="318079" y="238760"/>
                  </a:lnTo>
                  <a:lnTo>
                    <a:pt x="311206" y="243840"/>
                  </a:lnTo>
                  <a:lnTo>
                    <a:pt x="304009" y="250190"/>
                  </a:lnTo>
                  <a:lnTo>
                    <a:pt x="296433" y="255270"/>
                  </a:lnTo>
                  <a:lnTo>
                    <a:pt x="333374" y="255270"/>
                  </a:lnTo>
                  <a:lnTo>
                    <a:pt x="341399" y="247650"/>
                  </a:lnTo>
                  <a:lnTo>
                    <a:pt x="369634" y="247650"/>
                  </a:lnTo>
                  <a:lnTo>
                    <a:pt x="357541" y="233680"/>
                  </a:lnTo>
                  <a:lnTo>
                    <a:pt x="371659" y="217170"/>
                  </a:lnTo>
                  <a:lnTo>
                    <a:pt x="341399" y="217170"/>
                  </a:lnTo>
                  <a:lnTo>
                    <a:pt x="333374" y="209550"/>
                  </a:lnTo>
                  <a:close/>
                </a:path>
                <a:path w="413384" h="461010" extrusionOk="0">
                  <a:moveTo>
                    <a:pt x="136005" y="210819"/>
                  </a:moveTo>
                  <a:lnTo>
                    <a:pt x="113109" y="210819"/>
                  </a:lnTo>
                  <a:lnTo>
                    <a:pt x="113109" y="217169"/>
                  </a:lnTo>
                  <a:lnTo>
                    <a:pt x="112763" y="220979"/>
                  </a:lnTo>
                  <a:lnTo>
                    <a:pt x="112648" y="247649"/>
                  </a:lnTo>
                  <a:lnTo>
                    <a:pt x="113109" y="252729"/>
                  </a:lnTo>
                  <a:lnTo>
                    <a:pt x="135785" y="252729"/>
                  </a:lnTo>
                  <a:lnTo>
                    <a:pt x="135673" y="246379"/>
                  </a:lnTo>
                  <a:lnTo>
                    <a:pt x="135691" y="220979"/>
                  </a:lnTo>
                  <a:lnTo>
                    <a:pt x="135952" y="212089"/>
                  </a:lnTo>
                  <a:lnTo>
                    <a:pt x="136005" y="210819"/>
                  </a:lnTo>
                  <a:close/>
                </a:path>
                <a:path w="413384" h="461010" extrusionOk="0">
                  <a:moveTo>
                    <a:pt x="174965" y="114299"/>
                  </a:moveTo>
                  <a:lnTo>
                    <a:pt x="79375" y="114299"/>
                  </a:lnTo>
                  <a:lnTo>
                    <a:pt x="93148" y="115569"/>
                  </a:lnTo>
                  <a:lnTo>
                    <a:pt x="107677" y="118109"/>
                  </a:lnTo>
                  <a:lnTo>
                    <a:pt x="122909" y="121919"/>
                  </a:lnTo>
                  <a:lnTo>
                    <a:pt x="120099" y="135889"/>
                  </a:lnTo>
                  <a:lnTo>
                    <a:pt x="117721" y="151129"/>
                  </a:lnTo>
                  <a:lnTo>
                    <a:pt x="115775" y="166369"/>
                  </a:lnTo>
                  <a:lnTo>
                    <a:pt x="114262" y="181609"/>
                  </a:lnTo>
                  <a:lnTo>
                    <a:pt x="102480" y="190499"/>
                  </a:lnTo>
                  <a:lnTo>
                    <a:pt x="91346" y="199389"/>
                  </a:lnTo>
                  <a:lnTo>
                    <a:pt x="80861" y="207009"/>
                  </a:lnTo>
                  <a:lnTo>
                    <a:pt x="71025" y="217169"/>
                  </a:lnTo>
                  <a:lnTo>
                    <a:pt x="106641" y="217169"/>
                  </a:lnTo>
                  <a:lnTo>
                    <a:pt x="113109" y="210819"/>
                  </a:lnTo>
                  <a:lnTo>
                    <a:pt x="136005" y="210819"/>
                  </a:lnTo>
                  <a:lnTo>
                    <a:pt x="136745" y="194309"/>
                  </a:lnTo>
                  <a:lnTo>
                    <a:pt x="145510" y="187959"/>
                  </a:lnTo>
                  <a:lnTo>
                    <a:pt x="154544" y="182879"/>
                  </a:lnTo>
                  <a:lnTo>
                    <a:pt x="163903" y="176529"/>
                  </a:lnTo>
                  <a:lnTo>
                    <a:pt x="173640" y="171449"/>
                  </a:lnTo>
                  <a:lnTo>
                    <a:pt x="181855" y="166369"/>
                  </a:lnTo>
                  <a:lnTo>
                    <a:pt x="184594" y="165099"/>
                  </a:lnTo>
                  <a:lnTo>
                    <a:pt x="139627" y="165099"/>
                  </a:lnTo>
                  <a:lnTo>
                    <a:pt x="140934" y="154939"/>
                  </a:lnTo>
                  <a:lnTo>
                    <a:pt x="142294" y="146049"/>
                  </a:lnTo>
                  <a:lnTo>
                    <a:pt x="143762" y="137159"/>
                  </a:lnTo>
                  <a:lnTo>
                    <a:pt x="145392" y="128269"/>
                  </a:lnTo>
                  <a:lnTo>
                    <a:pt x="206500" y="128269"/>
                  </a:lnTo>
                  <a:lnTo>
                    <a:pt x="178397" y="115569"/>
                  </a:lnTo>
                  <a:lnTo>
                    <a:pt x="174965" y="114299"/>
                  </a:lnTo>
                  <a:close/>
                </a:path>
                <a:path w="413384" h="461010" extrusionOk="0">
                  <a:moveTo>
                    <a:pt x="406639" y="114300"/>
                  </a:moveTo>
                  <a:lnTo>
                    <a:pt x="360847" y="114300"/>
                  </a:lnTo>
                  <a:lnTo>
                    <a:pt x="373034" y="118110"/>
                  </a:lnTo>
                  <a:lnTo>
                    <a:pt x="382087" y="121920"/>
                  </a:lnTo>
                  <a:lnTo>
                    <a:pt x="387519" y="127000"/>
                  </a:lnTo>
                  <a:lnTo>
                    <a:pt x="389473" y="142240"/>
                  </a:lnTo>
                  <a:lnTo>
                    <a:pt x="382402" y="162560"/>
                  </a:lnTo>
                  <a:lnTo>
                    <a:pt x="366360" y="187960"/>
                  </a:lnTo>
                  <a:lnTo>
                    <a:pt x="341399" y="217170"/>
                  </a:lnTo>
                  <a:lnTo>
                    <a:pt x="371659" y="217170"/>
                  </a:lnTo>
                  <a:lnTo>
                    <a:pt x="386862" y="199390"/>
                  </a:lnTo>
                  <a:lnTo>
                    <a:pt x="405753" y="167640"/>
                  </a:lnTo>
                  <a:lnTo>
                    <a:pt x="413078" y="139700"/>
                  </a:lnTo>
                  <a:lnTo>
                    <a:pt x="407701" y="115570"/>
                  </a:lnTo>
                  <a:lnTo>
                    <a:pt x="406639" y="114300"/>
                  </a:lnTo>
                  <a:close/>
                </a:path>
                <a:path w="413384" h="461010" extrusionOk="0">
                  <a:moveTo>
                    <a:pt x="243252" y="22860"/>
                  </a:moveTo>
                  <a:lnTo>
                    <a:pt x="204771" y="22859"/>
                  </a:lnTo>
                  <a:lnTo>
                    <a:pt x="218508" y="29210"/>
                  </a:lnTo>
                  <a:lnTo>
                    <a:pt x="232947" y="45720"/>
                  </a:lnTo>
                  <a:lnTo>
                    <a:pt x="246846" y="71120"/>
                  </a:lnTo>
                  <a:lnTo>
                    <a:pt x="258961" y="106680"/>
                  </a:lnTo>
                  <a:lnTo>
                    <a:pt x="246224" y="111760"/>
                  </a:lnTo>
                  <a:lnTo>
                    <a:pt x="219886" y="121920"/>
                  </a:lnTo>
                  <a:lnTo>
                    <a:pt x="206500" y="128269"/>
                  </a:lnTo>
                  <a:lnTo>
                    <a:pt x="145392" y="128269"/>
                  </a:lnTo>
                  <a:lnTo>
                    <a:pt x="153706" y="130809"/>
                  </a:lnTo>
                  <a:lnTo>
                    <a:pt x="162183" y="134619"/>
                  </a:lnTo>
                  <a:lnTo>
                    <a:pt x="170767" y="137159"/>
                  </a:lnTo>
                  <a:lnTo>
                    <a:pt x="179405" y="140969"/>
                  </a:lnTo>
                  <a:lnTo>
                    <a:pt x="173640" y="143509"/>
                  </a:lnTo>
                  <a:lnTo>
                    <a:pt x="167299" y="147319"/>
                  </a:lnTo>
                  <a:lnTo>
                    <a:pt x="161534" y="151129"/>
                  </a:lnTo>
                  <a:lnTo>
                    <a:pt x="156247" y="153669"/>
                  </a:lnTo>
                  <a:lnTo>
                    <a:pt x="150797" y="157479"/>
                  </a:lnTo>
                  <a:lnTo>
                    <a:pt x="139627" y="165099"/>
                  </a:lnTo>
                  <a:lnTo>
                    <a:pt x="184594" y="165099"/>
                  </a:lnTo>
                  <a:lnTo>
                    <a:pt x="190070" y="162559"/>
                  </a:lnTo>
                  <a:lnTo>
                    <a:pt x="198285" y="157479"/>
                  </a:lnTo>
                  <a:lnTo>
                    <a:pt x="206500" y="153669"/>
                  </a:lnTo>
                  <a:lnTo>
                    <a:pt x="255502" y="153670"/>
                  </a:lnTo>
                  <a:lnTo>
                    <a:pt x="250890" y="151130"/>
                  </a:lnTo>
                  <a:lnTo>
                    <a:pt x="245125" y="147320"/>
                  </a:lnTo>
                  <a:lnTo>
                    <a:pt x="239360" y="144780"/>
                  </a:lnTo>
                  <a:lnTo>
                    <a:pt x="233019" y="140970"/>
                  </a:lnTo>
                  <a:lnTo>
                    <a:pt x="240802" y="137160"/>
                  </a:lnTo>
                  <a:lnTo>
                    <a:pt x="264150" y="129540"/>
                  </a:lnTo>
                  <a:lnTo>
                    <a:pt x="287461" y="129540"/>
                  </a:lnTo>
                  <a:lnTo>
                    <a:pt x="286056" y="123190"/>
                  </a:lnTo>
                  <a:lnTo>
                    <a:pt x="317763" y="115570"/>
                  </a:lnTo>
                  <a:lnTo>
                    <a:pt x="332428" y="114300"/>
                  </a:lnTo>
                  <a:lnTo>
                    <a:pt x="406639" y="114300"/>
                  </a:lnTo>
                  <a:lnTo>
                    <a:pt x="398141" y="104140"/>
                  </a:lnTo>
                  <a:lnTo>
                    <a:pt x="391281" y="100330"/>
                  </a:lnTo>
                  <a:lnTo>
                    <a:pt x="280868" y="100330"/>
                  </a:lnTo>
                  <a:lnTo>
                    <a:pt x="266383" y="59690"/>
                  </a:lnTo>
                  <a:lnTo>
                    <a:pt x="248440" y="27940"/>
                  </a:lnTo>
                  <a:lnTo>
                    <a:pt x="243252" y="22860"/>
                  </a:lnTo>
                  <a:close/>
                </a:path>
                <a:path w="413384" h="461010" extrusionOk="0">
                  <a:moveTo>
                    <a:pt x="287461" y="129540"/>
                  </a:moveTo>
                  <a:lnTo>
                    <a:pt x="264150" y="129540"/>
                  </a:lnTo>
                  <a:lnTo>
                    <a:pt x="265780" y="137160"/>
                  </a:lnTo>
                  <a:lnTo>
                    <a:pt x="267248" y="146050"/>
                  </a:lnTo>
                  <a:lnTo>
                    <a:pt x="268608" y="153670"/>
                  </a:lnTo>
                  <a:lnTo>
                    <a:pt x="269915" y="162560"/>
                  </a:lnTo>
                  <a:lnTo>
                    <a:pt x="292866" y="162560"/>
                  </a:lnTo>
                  <a:lnTo>
                    <a:pt x="291245" y="149860"/>
                  </a:lnTo>
                  <a:lnTo>
                    <a:pt x="288867" y="135890"/>
                  </a:lnTo>
                  <a:lnTo>
                    <a:pt x="287461" y="129540"/>
                  </a:lnTo>
                  <a:close/>
                </a:path>
                <a:path w="413384" h="461010" extrusionOk="0">
                  <a:moveTo>
                    <a:pt x="346011" y="91440"/>
                  </a:moveTo>
                  <a:lnTo>
                    <a:pt x="331212" y="91440"/>
                  </a:lnTo>
                  <a:lnTo>
                    <a:pt x="298586" y="96520"/>
                  </a:lnTo>
                  <a:lnTo>
                    <a:pt x="280868" y="100330"/>
                  </a:lnTo>
                  <a:lnTo>
                    <a:pt x="391281" y="100330"/>
                  </a:lnTo>
                  <a:lnTo>
                    <a:pt x="384421" y="96520"/>
                  </a:lnTo>
                  <a:lnTo>
                    <a:pt x="366918" y="92710"/>
                  </a:lnTo>
                  <a:lnTo>
                    <a:pt x="346011" y="91440"/>
                  </a:lnTo>
                  <a:close/>
                </a:path>
                <a:path w="413384" h="461010" extrusionOk="0">
                  <a:moveTo>
                    <a:pt x="204771" y="0"/>
                  </a:moveTo>
                  <a:lnTo>
                    <a:pt x="182108" y="7619"/>
                  </a:lnTo>
                  <a:lnTo>
                    <a:pt x="161390" y="27939"/>
                  </a:lnTo>
                  <a:lnTo>
                    <a:pt x="143483" y="58419"/>
                  </a:lnTo>
                  <a:lnTo>
                    <a:pt x="129251" y="99059"/>
                  </a:lnTo>
                  <a:lnTo>
                    <a:pt x="153384" y="99059"/>
                  </a:lnTo>
                  <a:lnTo>
                    <a:pt x="163183" y="71119"/>
                  </a:lnTo>
                  <a:lnTo>
                    <a:pt x="176883" y="44449"/>
                  </a:lnTo>
                  <a:lnTo>
                    <a:pt x="191124" y="29209"/>
                  </a:lnTo>
                  <a:lnTo>
                    <a:pt x="204771" y="22859"/>
                  </a:lnTo>
                  <a:lnTo>
                    <a:pt x="243252" y="22860"/>
                  </a:lnTo>
                  <a:lnTo>
                    <a:pt x="227687" y="7620"/>
                  </a:lnTo>
                  <a:lnTo>
                    <a:pt x="204771" y="0"/>
                  </a:lnTo>
                  <a:close/>
                </a:path>
              </a:pathLst>
            </a:custGeom>
            <a:solidFill>
              <a:srgbClr val="0078D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19"/>
          <p:cNvSpPr txBox="1"/>
          <p:nvPr/>
        </p:nvSpPr>
        <p:spPr>
          <a:xfrm>
            <a:off x="1758695" y="1437132"/>
            <a:ext cx="9845040" cy="1016635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txBody>
          <a:bodyPr spcFirstLastPara="1" wrap="square" lIns="0" tIns="507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7950" marR="374015" lvl="0" indent="0" algn="l" rtl="0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some use cases, fine-tuned less capable models (Ada, Babbage, Curie) performs well but more cost effective and faster than Davinci.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19"/>
          <p:cNvGrpSpPr/>
          <p:nvPr/>
        </p:nvGrpSpPr>
        <p:grpSpPr>
          <a:xfrm>
            <a:off x="583691" y="2708148"/>
            <a:ext cx="11020425" cy="1016635"/>
            <a:chOff x="583691" y="2708148"/>
            <a:chExt cx="11020425" cy="1016635"/>
          </a:xfrm>
        </p:grpSpPr>
        <p:sp>
          <p:nvSpPr>
            <p:cNvPr id="254" name="Google Shape;254;p19"/>
            <p:cNvSpPr/>
            <p:nvPr/>
          </p:nvSpPr>
          <p:spPr>
            <a:xfrm>
              <a:off x="583691" y="2708148"/>
              <a:ext cx="11020425" cy="1016635"/>
            </a:xfrm>
            <a:custGeom>
              <a:avLst/>
              <a:gdLst/>
              <a:ahLst/>
              <a:cxnLst/>
              <a:rect l="l" t="t" r="r" b="b"/>
              <a:pathLst>
                <a:path w="11020425" h="1016635" extrusionOk="0">
                  <a:moveTo>
                    <a:pt x="10918443" y="0"/>
                  </a:moveTo>
                  <a:lnTo>
                    <a:pt x="101650" y="0"/>
                  </a:lnTo>
                  <a:lnTo>
                    <a:pt x="62086" y="7981"/>
                  </a:lnTo>
                  <a:lnTo>
                    <a:pt x="29775" y="29749"/>
                  </a:lnTo>
                  <a:lnTo>
                    <a:pt x="7989" y="62043"/>
                  </a:lnTo>
                  <a:lnTo>
                    <a:pt x="0" y="101600"/>
                  </a:lnTo>
                  <a:lnTo>
                    <a:pt x="0" y="914907"/>
                  </a:lnTo>
                  <a:lnTo>
                    <a:pt x="7989" y="954464"/>
                  </a:lnTo>
                  <a:lnTo>
                    <a:pt x="29775" y="986758"/>
                  </a:lnTo>
                  <a:lnTo>
                    <a:pt x="62086" y="1008526"/>
                  </a:lnTo>
                  <a:lnTo>
                    <a:pt x="101650" y="1016507"/>
                  </a:lnTo>
                  <a:lnTo>
                    <a:pt x="10918443" y="1016507"/>
                  </a:lnTo>
                  <a:lnTo>
                    <a:pt x="10958000" y="1008526"/>
                  </a:lnTo>
                  <a:lnTo>
                    <a:pt x="10990294" y="986758"/>
                  </a:lnTo>
                  <a:lnTo>
                    <a:pt x="11012062" y="954464"/>
                  </a:lnTo>
                  <a:lnTo>
                    <a:pt x="11020043" y="914907"/>
                  </a:lnTo>
                  <a:lnTo>
                    <a:pt x="11020043" y="101600"/>
                  </a:lnTo>
                  <a:lnTo>
                    <a:pt x="11012062" y="62043"/>
                  </a:lnTo>
                  <a:lnTo>
                    <a:pt x="10990294" y="29749"/>
                  </a:lnTo>
                  <a:lnTo>
                    <a:pt x="10958000" y="7981"/>
                  </a:lnTo>
                  <a:lnTo>
                    <a:pt x="10918443" y="0"/>
                  </a:lnTo>
                  <a:close/>
                </a:path>
              </a:pathLst>
            </a:custGeom>
            <a:solidFill>
              <a:srgbClr val="CAD5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941161" y="3011212"/>
              <a:ext cx="484505" cy="414020"/>
            </a:xfrm>
            <a:custGeom>
              <a:avLst/>
              <a:gdLst/>
              <a:ahLst/>
              <a:cxnLst/>
              <a:rect l="l" t="t" r="r" b="b"/>
              <a:pathLst>
                <a:path w="484505" h="414020" extrusionOk="0">
                  <a:moveTo>
                    <a:pt x="188575" y="0"/>
                  </a:moveTo>
                  <a:lnTo>
                    <a:pt x="115766" y="1269"/>
                  </a:lnTo>
                  <a:lnTo>
                    <a:pt x="62549" y="10159"/>
                  </a:lnTo>
                  <a:lnTo>
                    <a:pt x="18411" y="31749"/>
                  </a:lnTo>
                  <a:lnTo>
                    <a:pt x="0" y="68579"/>
                  </a:lnTo>
                  <a:lnTo>
                    <a:pt x="0" y="125729"/>
                  </a:lnTo>
                  <a:lnTo>
                    <a:pt x="1414" y="138429"/>
                  </a:lnTo>
                  <a:lnTo>
                    <a:pt x="5692" y="148589"/>
                  </a:lnTo>
                  <a:lnTo>
                    <a:pt x="12889" y="158749"/>
                  </a:lnTo>
                  <a:lnTo>
                    <a:pt x="23059" y="166369"/>
                  </a:lnTo>
                  <a:lnTo>
                    <a:pt x="23059" y="177799"/>
                  </a:lnTo>
                  <a:lnTo>
                    <a:pt x="13619" y="185419"/>
                  </a:lnTo>
                  <a:lnTo>
                    <a:pt x="6341" y="195579"/>
                  </a:lnTo>
                  <a:lnTo>
                    <a:pt x="1657" y="205739"/>
                  </a:lnTo>
                  <a:lnTo>
                    <a:pt x="0" y="218439"/>
                  </a:lnTo>
                  <a:lnTo>
                    <a:pt x="0" y="276859"/>
                  </a:lnTo>
                  <a:lnTo>
                    <a:pt x="35508" y="323849"/>
                  </a:lnTo>
                  <a:lnTo>
                    <a:pt x="84483" y="339089"/>
                  </a:lnTo>
                  <a:lnTo>
                    <a:pt x="161417" y="345439"/>
                  </a:lnTo>
                  <a:lnTo>
                    <a:pt x="165398" y="364489"/>
                  </a:lnTo>
                  <a:lnTo>
                    <a:pt x="196925" y="393700"/>
                  </a:lnTo>
                  <a:lnTo>
                    <a:pt x="245900" y="407670"/>
                  </a:lnTo>
                  <a:lnTo>
                    <a:pt x="295677" y="414020"/>
                  </a:lnTo>
                  <a:lnTo>
                    <a:pt x="322835" y="414020"/>
                  </a:lnTo>
                  <a:lnTo>
                    <a:pt x="368486" y="412750"/>
                  </a:lnTo>
                  <a:lnTo>
                    <a:pt x="421705" y="403860"/>
                  </a:lnTo>
                  <a:lnTo>
                    <a:pt x="465845" y="382270"/>
                  </a:lnTo>
                  <a:lnTo>
                    <a:pt x="467114" y="379730"/>
                  </a:lnTo>
                  <a:lnTo>
                    <a:pt x="303810" y="379730"/>
                  </a:lnTo>
                  <a:lnTo>
                    <a:pt x="288822" y="378460"/>
                  </a:lnTo>
                  <a:lnTo>
                    <a:pt x="288822" y="375920"/>
                  </a:lnTo>
                  <a:lnTo>
                    <a:pt x="265762" y="375920"/>
                  </a:lnTo>
                  <a:lnTo>
                    <a:pt x="249620" y="373380"/>
                  </a:lnTo>
                  <a:lnTo>
                    <a:pt x="242702" y="372110"/>
                  </a:lnTo>
                  <a:lnTo>
                    <a:pt x="242702" y="364490"/>
                  </a:lnTo>
                  <a:lnTo>
                    <a:pt x="219643" y="364490"/>
                  </a:lnTo>
                  <a:lnTo>
                    <a:pt x="196583" y="344170"/>
                  </a:lnTo>
                  <a:lnTo>
                    <a:pt x="427180" y="344170"/>
                  </a:lnTo>
                  <a:lnTo>
                    <a:pt x="443326" y="339090"/>
                  </a:lnTo>
                  <a:lnTo>
                    <a:pt x="450244" y="335280"/>
                  </a:lnTo>
                  <a:lnTo>
                    <a:pt x="484257" y="335280"/>
                  </a:lnTo>
                  <a:lnTo>
                    <a:pt x="484257" y="322580"/>
                  </a:lnTo>
                  <a:lnTo>
                    <a:pt x="280751" y="322580"/>
                  </a:lnTo>
                  <a:lnTo>
                    <a:pt x="265762" y="321310"/>
                  </a:lnTo>
                  <a:lnTo>
                    <a:pt x="265762" y="318770"/>
                  </a:lnTo>
                  <a:lnTo>
                    <a:pt x="242702" y="318770"/>
                  </a:lnTo>
                  <a:lnTo>
                    <a:pt x="226561" y="316230"/>
                  </a:lnTo>
                  <a:lnTo>
                    <a:pt x="219643" y="313690"/>
                  </a:lnTo>
                  <a:lnTo>
                    <a:pt x="219643" y="309880"/>
                  </a:lnTo>
                  <a:lnTo>
                    <a:pt x="138934" y="309879"/>
                  </a:lnTo>
                  <a:lnTo>
                    <a:pt x="127404" y="308609"/>
                  </a:lnTo>
                  <a:lnTo>
                    <a:pt x="127404" y="307339"/>
                  </a:lnTo>
                  <a:lnTo>
                    <a:pt x="104344" y="307339"/>
                  </a:lnTo>
                  <a:lnTo>
                    <a:pt x="88203" y="304799"/>
                  </a:lnTo>
                  <a:lnTo>
                    <a:pt x="81285" y="302259"/>
                  </a:lnTo>
                  <a:lnTo>
                    <a:pt x="81285" y="295909"/>
                  </a:lnTo>
                  <a:lnTo>
                    <a:pt x="58225" y="295909"/>
                  </a:lnTo>
                  <a:lnTo>
                    <a:pt x="41291" y="287019"/>
                  </a:lnTo>
                  <a:lnTo>
                    <a:pt x="36742" y="281939"/>
                  </a:lnTo>
                  <a:lnTo>
                    <a:pt x="35165" y="276859"/>
                  </a:lnTo>
                  <a:lnTo>
                    <a:pt x="35165" y="265429"/>
                  </a:lnTo>
                  <a:lnTo>
                    <a:pt x="479069" y="265430"/>
                  </a:lnTo>
                  <a:lnTo>
                    <a:pt x="478177" y="264160"/>
                  </a:lnTo>
                  <a:lnTo>
                    <a:pt x="300351" y="264160"/>
                  </a:lnTo>
                  <a:lnTo>
                    <a:pt x="250863" y="261620"/>
                  </a:lnTo>
                  <a:lnTo>
                    <a:pt x="210563" y="254000"/>
                  </a:lnTo>
                  <a:lnTo>
                    <a:pt x="183450" y="243840"/>
                  </a:lnTo>
                  <a:lnTo>
                    <a:pt x="127404" y="243839"/>
                  </a:lnTo>
                  <a:lnTo>
                    <a:pt x="111262" y="241299"/>
                  </a:lnTo>
                  <a:lnTo>
                    <a:pt x="104344" y="240029"/>
                  </a:lnTo>
                  <a:lnTo>
                    <a:pt x="104344" y="232409"/>
                  </a:lnTo>
                  <a:lnTo>
                    <a:pt x="81285" y="232409"/>
                  </a:lnTo>
                  <a:lnTo>
                    <a:pt x="58225" y="201929"/>
                  </a:lnTo>
                  <a:lnTo>
                    <a:pt x="230713" y="201930"/>
                  </a:lnTo>
                  <a:lnTo>
                    <a:pt x="250863" y="198120"/>
                  </a:lnTo>
                  <a:lnTo>
                    <a:pt x="300351" y="195580"/>
                  </a:lnTo>
                  <a:lnTo>
                    <a:pt x="445920" y="195580"/>
                  </a:lnTo>
                  <a:lnTo>
                    <a:pt x="426264" y="182880"/>
                  </a:lnTo>
                  <a:lnTo>
                    <a:pt x="398931" y="172720"/>
                  </a:lnTo>
                  <a:lnTo>
                    <a:pt x="386825" y="170180"/>
                  </a:lnTo>
                  <a:lnTo>
                    <a:pt x="373854" y="166370"/>
                  </a:lnTo>
                  <a:lnTo>
                    <a:pt x="345318" y="163830"/>
                  </a:lnTo>
                  <a:lnTo>
                    <a:pt x="345894" y="161290"/>
                  </a:lnTo>
                  <a:lnTo>
                    <a:pt x="150464" y="161289"/>
                  </a:lnTo>
                  <a:lnTo>
                    <a:pt x="142393" y="160019"/>
                  </a:lnTo>
                  <a:lnTo>
                    <a:pt x="127404" y="160019"/>
                  </a:lnTo>
                  <a:lnTo>
                    <a:pt x="127404" y="157479"/>
                  </a:lnTo>
                  <a:lnTo>
                    <a:pt x="104344" y="157479"/>
                  </a:lnTo>
                  <a:lnTo>
                    <a:pt x="88203" y="154939"/>
                  </a:lnTo>
                  <a:lnTo>
                    <a:pt x="81285" y="153669"/>
                  </a:lnTo>
                  <a:lnTo>
                    <a:pt x="81285" y="146049"/>
                  </a:lnTo>
                  <a:lnTo>
                    <a:pt x="58225" y="146049"/>
                  </a:lnTo>
                  <a:lnTo>
                    <a:pt x="41291" y="137159"/>
                  </a:lnTo>
                  <a:lnTo>
                    <a:pt x="36742" y="132079"/>
                  </a:lnTo>
                  <a:lnTo>
                    <a:pt x="35165" y="125729"/>
                  </a:lnTo>
                  <a:lnTo>
                    <a:pt x="35165" y="115569"/>
                  </a:lnTo>
                  <a:lnTo>
                    <a:pt x="324287" y="115570"/>
                  </a:lnTo>
                  <a:lnTo>
                    <a:pt x="322835" y="114300"/>
                  </a:lnTo>
                  <a:lnTo>
                    <a:pt x="322835" y="102870"/>
                  </a:lnTo>
                  <a:lnTo>
                    <a:pt x="161994" y="102869"/>
                  </a:lnTo>
                  <a:lnTo>
                    <a:pt x="112505" y="100329"/>
                  </a:lnTo>
                  <a:lnTo>
                    <a:pt x="72205" y="92709"/>
                  </a:lnTo>
                  <a:lnTo>
                    <a:pt x="45092" y="82549"/>
                  </a:lnTo>
                  <a:lnTo>
                    <a:pt x="35165" y="68579"/>
                  </a:lnTo>
                  <a:lnTo>
                    <a:pt x="45092" y="54609"/>
                  </a:lnTo>
                  <a:lnTo>
                    <a:pt x="72205" y="44449"/>
                  </a:lnTo>
                  <a:lnTo>
                    <a:pt x="112505" y="36829"/>
                  </a:lnTo>
                  <a:lnTo>
                    <a:pt x="161994" y="34289"/>
                  </a:lnTo>
                  <a:lnTo>
                    <a:pt x="306981" y="34290"/>
                  </a:lnTo>
                  <a:lnTo>
                    <a:pt x="287326" y="20320"/>
                  </a:lnTo>
                  <a:lnTo>
                    <a:pt x="259997" y="11430"/>
                  </a:lnTo>
                  <a:lnTo>
                    <a:pt x="238352" y="6350"/>
                  </a:lnTo>
                  <a:lnTo>
                    <a:pt x="214382" y="2540"/>
                  </a:lnTo>
                  <a:lnTo>
                    <a:pt x="188575" y="0"/>
                  </a:lnTo>
                  <a:close/>
                </a:path>
                <a:path w="484505" h="414020" extrusionOk="0">
                  <a:moveTo>
                    <a:pt x="334941" y="356870"/>
                  </a:moveTo>
                  <a:lnTo>
                    <a:pt x="311881" y="356870"/>
                  </a:lnTo>
                  <a:lnTo>
                    <a:pt x="311881" y="379730"/>
                  </a:lnTo>
                  <a:lnTo>
                    <a:pt x="334941" y="379730"/>
                  </a:lnTo>
                  <a:lnTo>
                    <a:pt x="334941" y="356870"/>
                  </a:lnTo>
                  <a:close/>
                </a:path>
                <a:path w="484505" h="414020" extrusionOk="0">
                  <a:moveTo>
                    <a:pt x="381060" y="353060"/>
                  </a:moveTo>
                  <a:lnTo>
                    <a:pt x="242702" y="353060"/>
                  </a:lnTo>
                  <a:lnTo>
                    <a:pt x="257691" y="355600"/>
                  </a:lnTo>
                  <a:lnTo>
                    <a:pt x="358001" y="355600"/>
                  </a:lnTo>
                  <a:lnTo>
                    <a:pt x="358001" y="378460"/>
                  </a:lnTo>
                  <a:lnTo>
                    <a:pt x="343012" y="379730"/>
                  </a:lnTo>
                  <a:lnTo>
                    <a:pt x="467114" y="379730"/>
                  </a:lnTo>
                  <a:lnTo>
                    <a:pt x="469019" y="375920"/>
                  </a:lnTo>
                  <a:lnTo>
                    <a:pt x="381060" y="375920"/>
                  </a:lnTo>
                  <a:lnTo>
                    <a:pt x="381060" y="353060"/>
                  </a:lnTo>
                  <a:close/>
                </a:path>
                <a:path w="484505" h="414020" extrusionOk="0">
                  <a:moveTo>
                    <a:pt x="358001" y="355600"/>
                  </a:moveTo>
                  <a:lnTo>
                    <a:pt x="265762" y="355600"/>
                  </a:lnTo>
                  <a:lnTo>
                    <a:pt x="265762" y="375920"/>
                  </a:lnTo>
                  <a:lnTo>
                    <a:pt x="288822" y="375920"/>
                  </a:lnTo>
                  <a:lnTo>
                    <a:pt x="288822" y="356870"/>
                  </a:lnTo>
                  <a:lnTo>
                    <a:pt x="341859" y="356870"/>
                  </a:lnTo>
                  <a:lnTo>
                    <a:pt x="358001" y="355600"/>
                  </a:lnTo>
                  <a:close/>
                </a:path>
                <a:path w="484505" h="414020" extrusionOk="0">
                  <a:moveTo>
                    <a:pt x="427180" y="350520"/>
                  </a:moveTo>
                  <a:lnTo>
                    <a:pt x="404120" y="350520"/>
                  </a:lnTo>
                  <a:lnTo>
                    <a:pt x="404120" y="372110"/>
                  </a:lnTo>
                  <a:lnTo>
                    <a:pt x="397202" y="373380"/>
                  </a:lnTo>
                  <a:lnTo>
                    <a:pt x="381060" y="375920"/>
                  </a:lnTo>
                  <a:lnTo>
                    <a:pt x="469019" y="375920"/>
                  </a:lnTo>
                  <a:lnTo>
                    <a:pt x="474733" y="364490"/>
                  </a:lnTo>
                  <a:lnTo>
                    <a:pt x="427180" y="364490"/>
                  </a:lnTo>
                  <a:lnTo>
                    <a:pt x="427180" y="350520"/>
                  </a:lnTo>
                  <a:close/>
                </a:path>
                <a:path w="484505" h="414020" extrusionOk="0">
                  <a:moveTo>
                    <a:pt x="427180" y="344170"/>
                  </a:moveTo>
                  <a:lnTo>
                    <a:pt x="197160" y="344170"/>
                  </a:lnTo>
                  <a:lnTo>
                    <a:pt x="198889" y="345440"/>
                  </a:lnTo>
                  <a:lnTo>
                    <a:pt x="201771" y="345440"/>
                  </a:lnTo>
                  <a:lnTo>
                    <a:pt x="213301" y="347980"/>
                  </a:lnTo>
                  <a:lnTo>
                    <a:pt x="219643" y="349250"/>
                  </a:lnTo>
                  <a:lnTo>
                    <a:pt x="219643" y="364490"/>
                  </a:lnTo>
                  <a:lnTo>
                    <a:pt x="242702" y="364490"/>
                  </a:lnTo>
                  <a:lnTo>
                    <a:pt x="242702" y="353060"/>
                  </a:lnTo>
                  <a:lnTo>
                    <a:pt x="381060" y="353060"/>
                  </a:lnTo>
                  <a:lnTo>
                    <a:pt x="388555" y="351790"/>
                  </a:lnTo>
                  <a:lnTo>
                    <a:pt x="396626" y="351790"/>
                  </a:lnTo>
                  <a:lnTo>
                    <a:pt x="404120" y="350520"/>
                  </a:lnTo>
                  <a:lnTo>
                    <a:pt x="427180" y="350520"/>
                  </a:lnTo>
                  <a:lnTo>
                    <a:pt x="427180" y="344170"/>
                  </a:lnTo>
                  <a:close/>
                </a:path>
                <a:path w="484505" h="414020" extrusionOk="0">
                  <a:moveTo>
                    <a:pt x="484257" y="335280"/>
                  </a:moveTo>
                  <a:lnTo>
                    <a:pt x="450244" y="335280"/>
                  </a:lnTo>
                  <a:lnTo>
                    <a:pt x="450244" y="345440"/>
                  </a:lnTo>
                  <a:lnTo>
                    <a:pt x="448668" y="350520"/>
                  </a:lnTo>
                  <a:lnTo>
                    <a:pt x="444118" y="355600"/>
                  </a:lnTo>
                  <a:lnTo>
                    <a:pt x="436866" y="360680"/>
                  </a:lnTo>
                  <a:lnTo>
                    <a:pt x="427180" y="364490"/>
                  </a:lnTo>
                  <a:lnTo>
                    <a:pt x="474733" y="364490"/>
                  </a:lnTo>
                  <a:lnTo>
                    <a:pt x="484257" y="345440"/>
                  </a:lnTo>
                  <a:lnTo>
                    <a:pt x="484257" y="335280"/>
                  </a:lnTo>
                  <a:close/>
                </a:path>
                <a:path w="484505" h="414020" extrusionOk="0">
                  <a:moveTo>
                    <a:pt x="311881" y="299720"/>
                  </a:moveTo>
                  <a:lnTo>
                    <a:pt x="288822" y="299720"/>
                  </a:lnTo>
                  <a:lnTo>
                    <a:pt x="288822" y="322580"/>
                  </a:lnTo>
                  <a:lnTo>
                    <a:pt x="311881" y="322580"/>
                  </a:lnTo>
                  <a:lnTo>
                    <a:pt x="311881" y="299720"/>
                  </a:lnTo>
                  <a:close/>
                </a:path>
                <a:path w="484505" h="414020" extrusionOk="0">
                  <a:moveTo>
                    <a:pt x="358001" y="298450"/>
                  </a:moveTo>
                  <a:lnTo>
                    <a:pt x="334941" y="298450"/>
                  </a:lnTo>
                  <a:lnTo>
                    <a:pt x="334941" y="321310"/>
                  </a:lnTo>
                  <a:lnTo>
                    <a:pt x="319952" y="321310"/>
                  </a:lnTo>
                  <a:lnTo>
                    <a:pt x="311881" y="322580"/>
                  </a:lnTo>
                  <a:lnTo>
                    <a:pt x="484257" y="322580"/>
                  </a:lnTo>
                  <a:lnTo>
                    <a:pt x="484257" y="318770"/>
                  </a:lnTo>
                  <a:lnTo>
                    <a:pt x="358001" y="318770"/>
                  </a:lnTo>
                  <a:lnTo>
                    <a:pt x="358001" y="298450"/>
                  </a:lnTo>
                  <a:close/>
                </a:path>
                <a:path w="484505" h="414020" extrusionOk="0">
                  <a:moveTo>
                    <a:pt x="381060" y="292100"/>
                  </a:moveTo>
                  <a:lnTo>
                    <a:pt x="219643" y="292100"/>
                  </a:lnTo>
                  <a:lnTo>
                    <a:pt x="234631" y="294640"/>
                  </a:lnTo>
                  <a:lnTo>
                    <a:pt x="242702" y="295910"/>
                  </a:lnTo>
                  <a:lnTo>
                    <a:pt x="242702" y="318770"/>
                  </a:lnTo>
                  <a:lnTo>
                    <a:pt x="265762" y="318770"/>
                  </a:lnTo>
                  <a:lnTo>
                    <a:pt x="265762" y="298450"/>
                  </a:lnTo>
                  <a:lnTo>
                    <a:pt x="358001" y="298450"/>
                  </a:lnTo>
                  <a:lnTo>
                    <a:pt x="358001" y="295910"/>
                  </a:lnTo>
                  <a:lnTo>
                    <a:pt x="365495" y="294640"/>
                  </a:lnTo>
                  <a:lnTo>
                    <a:pt x="373566" y="293370"/>
                  </a:lnTo>
                  <a:lnTo>
                    <a:pt x="381060" y="292100"/>
                  </a:lnTo>
                  <a:close/>
                </a:path>
                <a:path w="484505" h="414020" extrusionOk="0">
                  <a:moveTo>
                    <a:pt x="404120" y="292100"/>
                  </a:moveTo>
                  <a:lnTo>
                    <a:pt x="381060" y="292100"/>
                  </a:lnTo>
                  <a:lnTo>
                    <a:pt x="381060" y="313690"/>
                  </a:lnTo>
                  <a:lnTo>
                    <a:pt x="374142" y="316230"/>
                  </a:lnTo>
                  <a:lnTo>
                    <a:pt x="358001" y="318770"/>
                  </a:lnTo>
                  <a:lnTo>
                    <a:pt x="484257" y="318770"/>
                  </a:lnTo>
                  <a:lnTo>
                    <a:pt x="484257" y="307340"/>
                  </a:lnTo>
                  <a:lnTo>
                    <a:pt x="404120" y="307340"/>
                  </a:lnTo>
                  <a:lnTo>
                    <a:pt x="404120" y="292100"/>
                  </a:lnTo>
                  <a:close/>
                </a:path>
                <a:path w="484505" h="414020" extrusionOk="0">
                  <a:moveTo>
                    <a:pt x="173523" y="287019"/>
                  </a:moveTo>
                  <a:lnTo>
                    <a:pt x="138934" y="287019"/>
                  </a:lnTo>
                  <a:lnTo>
                    <a:pt x="138934" y="295909"/>
                  </a:lnTo>
                  <a:lnTo>
                    <a:pt x="140663" y="303529"/>
                  </a:lnTo>
                  <a:lnTo>
                    <a:pt x="144699" y="309879"/>
                  </a:lnTo>
                  <a:lnTo>
                    <a:pt x="219643" y="309880"/>
                  </a:lnTo>
                  <a:lnTo>
                    <a:pt x="219643" y="307340"/>
                  </a:lnTo>
                  <a:lnTo>
                    <a:pt x="196583" y="307340"/>
                  </a:lnTo>
                  <a:lnTo>
                    <a:pt x="179649" y="298449"/>
                  </a:lnTo>
                  <a:lnTo>
                    <a:pt x="175100" y="293369"/>
                  </a:lnTo>
                  <a:lnTo>
                    <a:pt x="173523" y="288289"/>
                  </a:lnTo>
                  <a:lnTo>
                    <a:pt x="173523" y="287019"/>
                  </a:lnTo>
                  <a:close/>
                </a:path>
                <a:path w="484505" h="414020" extrusionOk="0">
                  <a:moveTo>
                    <a:pt x="173523" y="280669"/>
                  </a:moveTo>
                  <a:lnTo>
                    <a:pt x="81285" y="280669"/>
                  </a:lnTo>
                  <a:lnTo>
                    <a:pt x="96274" y="283209"/>
                  </a:lnTo>
                  <a:lnTo>
                    <a:pt x="104344" y="283209"/>
                  </a:lnTo>
                  <a:lnTo>
                    <a:pt x="104344" y="307339"/>
                  </a:lnTo>
                  <a:lnTo>
                    <a:pt x="127404" y="307339"/>
                  </a:lnTo>
                  <a:lnTo>
                    <a:pt x="127404" y="287019"/>
                  </a:lnTo>
                  <a:lnTo>
                    <a:pt x="173523" y="287019"/>
                  </a:lnTo>
                  <a:lnTo>
                    <a:pt x="173523" y="280669"/>
                  </a:lnTo>
                  <a:close/>
                </a:path>
                <a:path w="484505" h="414020" extrusionOk="0">
                  <a:moveTo>
                    <a:pt x="427180" y="276860"/>
                  </a:moveTo>
                  <a:lnTo>
                    <a:pt x="173523" y="276859"/>
                  </a:lnTo>
                  <a:lnTo>
                    <a:pt x="180441" y="280669"/>
                  </a:lnTo>
                  <a:lnTo>
                    <a:pt x="187936" y="283210"/>
                  </a:lnTo>
                  <a:lnTo>
                    <a:pt x="196583" y="285750"/>
                  </a:lnTo>
                  <a:lnTo>
                    <a:pt x="196583" y="307340"/>
                  </a:lnTo>
                  <a:lnTo>
                    <a:pt x="219643" y="307340"/>
                  </a:lnTo>
                  <a:lnTo>
                    <a:pt x="219643" y="292100"/>
                  </a:lnTo>
                  <a:lnTo>
                    <a:pt x="404120" y="292100"/>
                  </a:lnTo>
                  <a:lnTo>
                    <a:pt x="404120" y="287020"/>
                  </a:lnTo>
                  <a:lnTo>
                    <a:pt x="412191" y="284480"/>
                  </a:lnTo>
                  <a:lnTo>
                    <a:pt x="420262" y="280670"/>
                  </a:lnTo>
                  <a:lnTo>
                    <a:pt x="427180" y="276860"/>
                  </a:lnTo>
                  <a:close/>
                </a:path>
                <a:path w="484505" h="414020" extrusionOk="0">
                  <a:moveTo>
                    <a:pt x="483284" y="276860"/>
                  </a:moveTo>
                  <a:lnTo>
                    <a:pt x="427180" y="276860"/>
                  </a:lnTo>
                  <a:lnTo>
                    <a:pt x="427180" y="288290"/>
                  </a:lnTo>
                  <a:lnTo>
                    <a:pt x="425603" y="293370"/>
                  </a:lnTo>
                  <a:lnTo>
                    <a:pt x="421054" y="298450"/>
                  </a:lnTo>
                  <a:lnTo>
                    <a:pt x="413803" y="303530"/>
                  </a:lnTo>
                  <a:lnTo>
                    <a:pt x="404120" y="307340"/>
                  </a:lnTo>
                  <a:lnTo>
                    <a:pt x="484257" y="307340"/>
                  </a:lnTo>
                  <a:lnTo>
                    <a:pt x="484149" y="287020"/>
                  </a:lnTo>
                  <a:lnTo>
                    <a:pt x="483284" y="276860"/>
                  </a:lnTo>
                  <a:close/>
                </a:path>
                <a:path w="484505" h="414020" extrusionOk="0">
                  <a:moveTo>
                    <a:pt x="334941" y="298450"/>
                  </a:moveTo>
                  <a:lnTo>
                    <a:pt x="265762" y="298450"/>
                  </a:lnTo>
                  <a:lnTo>
                    <a:pt x="280751" y="299720"/>
                  </a:lnTo>
                  <a:lnTo>
                    <a:pt x="318799" y="299720"/>
                  </a:lnTo>
                  <a:lnTo>
                    <a:pt x="334941" y="298450"/>
                  </a:lnTo>
                  <a:close/>
                </a:path>
                <a:path w="484505" h="414020" extrusionOk="0">
                  <a:moveTo>
                    <a:pt x="479069" y="265430"/>
                  </a:moveTo>
                  <a:lnTo>
                    <a:pt x="35165" y="265429"/>
                  </a:lnTo>
                  <a:lnTo>
                    <a:pt x="42083" y="269239"/>
                  </a:lnTo>
                  <a:lnTo>
                    <a:pt x="49578" y="271779"/>
                  </a:lnTo>
                  <a:lnTo>
                    <a:pt x="58225" y="274319"/>
                  </a:lnTo>
                  <a:lnTo>
                    <a:pt x="58225" y="295909"/>
                  </a:lnTo>
                  <a:lnTo>
                    <a:pt x="81285" y="295909"/>
                  </a:lnTo>
                  <a:lnTo>
                    <a:pt x="81285" y="280669"/>
                  </a:lnTo>
                  <a:lnTo>
                    <a:pt x="173523" y="280669"/>
                  </a:lnTo>
                  <a:lnTo>
                    <a:pt x="173523" y="276859"/>
                  </a:lnTo>
                  <a:lnTo>
                    <a:pt x="483284" y="276860"/>
                  </a:lnTo>
                  <a:lnTo>
                    <a:pt x="483176" y="275590"/>
                  </a:lnTo>
                  <a:lnTo>
                    <a:pt x="479069" y="265430"/>
                  </a:lnTo>
                  <a:close/>
                </a:path>
                <a:path w="484505" h="414020" extrusionOk="0">
                  <a:moveTo>
                    <a:pt x="445920" y="195580"/>
                  </a:moveTo>
                  <a:lnTo>
                    <a:pt x="300351" y="195580"/>
                  </a:lnTo>
                  <a:lnTo>
                    <a:pt x="349840" y="198120"/>
                  </a:lnTo>
                  <a:lnTo>
                    <a:pt x="390140" y="205740"/>
                  </a:lnTo>
                  <a:lnTo>
                    <a:pt x="417253" y="217170"/>
                  </a:lnTo>
                  <a:lnTo>
                    <a:pt x="427180" y="229870"/>
                  </a:lnTo>
                  <a:lnTo>
                    <a:pt x="417253" y="243840"/>
                  </a:lnTo>
                  <a:lnTo>
                    <a:pt x="390140" y="254000"/>
                  </a:lnTo>
                  <a:lnTo>
                    <a:pt x="349840" y="261620"/>
                  </a:lnTo>
                  <a:lnTo>
                    <a:pt x="300351" y="264160"/>
                  </a:lnTo>
                  <a:lnTo>
                    <a:pt x="478177" y="264160"/>
                  </a:lnTo>
                  <a:lnTo>
                    <a:pt x="471934" y="255270"/>
                  </a:lnTo>
                  <a:lnTo>
                    <a:pt x="461774" y="247650"/>
                  </a:lnTo>
                  <a:lnTo>
                    <a:pt x="461774" y="229870"/>
                  </a:lnTo>
                  <a:lnTo>
                    <a:pt x="457792" y="210820"/>
                  </a:lnTo>
                  <a:lnTo>
                    <a:pt x="445920" y="195580"/>
                  </a:lnTo>
                  <a:close/>
                </a:path>
                <a:path w="484505" h="414020" extrusionOk="0">
                  <a:moveTo>
                    <a:pt x="183450" y="217170"/>
                  </a:moveTo>
                  <a:lnTo>
                    <a:pt x="104344" y="217169"/>
                  </a:lnTo>
                  <a:lnTo>
                    <a:pt x="119333" y="219709"/>
                  </a:lnTo>
                  <a:lnTo>
                    <a:pt x="127404" y="220979"/>
                  </a:lnTo>
                  <a:lnTo>
                    <a:pt x="127404" y="243839"/>
                  </a:lnTo>
                  <a:lnTo>
                    <a:pt x="183450" y="243840"/>
                  </a:lnTo>
                  <a:lnTo>
                    <a:pt x="173523" y="229869"/>
                  </a:lnTo>
                  <a:lnTo>
                    <a:pt x="183450" y="217170"/>
                  </a:lnTo>
                  <a:close/>
                </a:path>
                <a:path w="484505" h="414020" extrusionOk="0">
                  <a:moveTo>
                    <a:pt x="230713" y="201930"/>
                  </a:moveTo>
                  <a:lnTo>
                    <a:pt x="58225" y="201929"/>
                  </a:lnTo>
                  <a:lnTo>
                    <a:pt x="65143" y="205739"/>
                  </a:lnTo>
                  <a:lnTo>
                    <a:pt x="72637" y="208279"/>
                  </a:lnTo>
                  <a:lnTo>
                    <a:pt x="81285" y="210819"/>
                  </a:lnTo>
                  <a:lnTo>
                    <a:pt x="81285" y="232409"/>
                  </a:lnTo>
                  <a:lnTo>
                    <a:pt x="104344" y="232409"/>
                  </a:lnTo>
                  <a:lnTo>
                    <a:pt x="104344" y="217169"/>
                  </a:lnTo>
                  <a:lnTo>
                    <a:pt x="183450" y="217170"/>
                  </a:lnTo>
                  <a:lnTo>
                    <a:pt x="210563" y="205740"/>
                  </a:lnTo>
                  <a:lnTo>
                    <a:pt x="230713" y="201930"/>
                  </a:lnTo>
                  <a:close/>
                </a:path>
                <a:path w="484505" h="414020" extrusionOk="0">
                  <a:moveTo>
                    <a:pt x="173523" y="138429"/>
                  </a:moveTo>
                  <a:lnTo>
                    <a:pt x="150464" y="138429"/>
                  </a:lnTo>
                  <a:lnTo>
                    <a:pt x="150464" y="161289"/>
                  </a:lnTo>
                  <a:lnTo>
                    <a:pt x="173523" y="161289"/>
                  </a:lnTo>
                  <a:lnTo>
                    <a:pt x="173523" y="138429"/>
                  </a:lnTo>
                  <a:close/>
                </a:path>
                <a:path w="484505" h="414020" extrusionOk="0">
                  <a:moveTo>
                    <a:pt x="219643" y="137160"/>
                  </a:moveTo>
                  <a:lnTo>
                    <a:pt x="196583" y="137160"/>
                  </a:lnTo>
                  <a:lnTo>
                    <a:pt x="196583" y="160020"/>
                  </a:lnTo>
                  <a:lnTo>
                    <a:pt x="181594" y="160020"/>
                  </a:lnTo>
                  <a:lnTo>
                    <a:pt x="173523" y="161289"/>
                  </a:lnTo>
                  <a:lnTo>
                    <a:pt x="345894" y="161290"/>
                  </a:lnTo>
                  <a:lnTo>
                    <a:pt x="345894" y="157480"/>
                  </a:lnTo>
                  <a:lnTo>
                    <a:pt x="219643" y="157480"/>
                  </a:lnTo>
                  <a:lnTo>
                    <a:pt x="219643" y="137160"/>
                  </a:lnTo>
                  <a:close/>
                </a:path>
                <a:path w="484505" h="414020" extrusionOk="0">
                  <a:moveTo>
                    <a:pt x="242702" y="130810"/>
                  </a:moveTo>
                  <a:lnTo>
                    <a:pt x="81285" y="130809"/>
                  </a:lnTo>
                  <a:lnTo>
                    <a:pt x="96274" y="133349"/>
                  </a:lnTo>
                  <a:lnTo>
                    <a:pt x="104344" y="134619"/>
                  </a:lnTo>
                  <a:lnTo>
                    <a:pt x="104344" y="157479"/>
                  </a:lnTo>
                  <a:lnTo>
                    <a:pt x="127404" y="157479"/>
                  </a:lnTo>
                  <a:lnTo>
                    <a:pt x="127404" y="137159"/>
                  </a:lnTo>
                  <a:lnTo>
                    <a:pt x="219643" y="137160"/>
                  </a:lnTo>
                  <a:lnTo>
                    <a:pt x="219643" y="134620"/>
                  </a:lnTo>
                  <a:lnTo>
                    <a:pt x="227137" y="133350"/>
                  </a:lnTo>
                  <a:lnTo>
                    <a:pt x="235208" y="132080"/>
                  </a:lnTo>
                  <a:lnTo>
                    <a:pt x="242702" y="130810"/>
                  </a:lnTo>
                  <a:close/>
                </a:path>
                <a:path w="484505" h="414020" extrusionOk="0">
                  <a:moveTo>
                    <a:pt x="265762" y="130810"/>
                  </a:moveTo>
                  <a:lnTo>
                    <a:pt x="242702" y="130810"/>
                  </a:lnTo>
                  <a:lnTo>
                    <a:pt x="242702" y="152400"/>
                  </a:lnTo>
                  <a:lnTo>
                    <a:pt x="235784" y="154940"/>
                  </a:lnTo>
                  <a:lnTo>
                    <a:pt x="219643" y="157480"/>
                  </a:lnTo>
                  <a:lnTo>
                    <a:pt x="345894" y="157480"/>
                  </a:lnTo>
                  <a:lnTo>
                    <a:pt x="345894" y="154940"/>
                  </a:lnTo>
                  <a:lnTo>
                    <a:pt x="344794" y="146050"/>
                  </a:lnTo>
                  <a:lnTo>
                    <a:pt x="265762" y="146050"/>
                  </a:lnTo>
                  <a:lnTo>
                    <a:pt x="265762" y="130810"/>
                  </a:lnTo>
                  <a:close/>
                </a:path>
                <a:path w="484505" h="414020" extrusionOk="0">
                  <a:moveTo>
                    <a:pt x="288822" y="115570"/>
                  </a:moveTo>
                  <a:lnTo>
                    <a:pt x="35165" y="115569"/>
                  </a:lnTo>
                  <a:lnTo>
                    <a:pt x="42083" y="119379"/>
                  </a:lnTo>
                  <a:lnTo>
                    <a:pt x="49578" y="121919"/>
                  </a:lnTo>
                  <a:lnTo>
                    <a:pt x="58225" y="124459"/>
                  </a:lnTo>
                  <a:lnTo>
                    <a:pt x="58225" y="146049"/>
                  </a:lnTo>
                  <a:lnTo>
                    <a:pt x="81285" y="146049"/>
                  </a:lnTo>
                  <a:lnTo>
                    <a:pt x="81285" y="130809"/>
                  </a:lnTo>
                  <a:lnTo>
                    <a:pt x="265762" y="130810"/>
                  </a:lnTo>
                  <a:lnTo>
                    <a:pt x="265762" y="125730"/>
                  </a:lnTo>
                  <a:lnTo>
                    <a:pt x="273833" y="123190"/>
                  </a:lnTo>
                  <a:lnTo>
                    <a:pt x="281904" y="119380"/>
                  </a:lnTo>
                  <a:lnTo>
                    <a:pt x="288822" y="115570"/>
                  </a:lnTo>
                  <a:close/>
                </a:path>
                <a:path w="484505" h="414020" extrusionOk="0">
                  <a:moveTo>
                    <a:pt x="324287" y="115570"/>
                  </a:moveTo>
                  <a:lnTo>
                    <a:pt x="288822" y="115570"/>
                  </a:lnTo>
                  <a:lnTo>
                    <a:pt x="288822" y="125730"/>
                  </a:lnTo>
                  <a:lnTo>
                    <a:pt x="287245" y="132080"/>
                  </a:lnTo>
                  <a:lnTo>
                    <a:pt x="282696" y="137160"/>
                  </a:lnTo>
                  <a:lnTo>
                    <a:pt x="275445" y="142240"/>
                  </a:lnTo>
                  <a:lnTo>
                    <a:pt x="265762" y="146050"/>
                  </a:lnTo>
                  <a:lnTo>
                    <a:pt x="344794" y="146050"/>
                  </a:lnTo>
                  <a:lnTo>
                    <a:pt x="344480" y="143510"/>
                  </a:lnTo>
                  <a:lnTo>
                    <a:pt x="340201" y="133350"/>
                  </a:lnTo>
                  <a:lnTo>
                    <a:pt x="333004" y="123190"/>
                  </a:lnTo>
                  <a:lnTo>
                    <a:pt x="324287" y="115570"/>
                  </a:lnTo>
                  <a:close/>
                </a:path>
                <a:path w="484505" h="414020" extrusionOk="0">
                  <a:moveTo>
                    <a:pt x="196583" y="137160"/>
                  </a:moveTo>
                  <a:lnTo>
                    <a:pt x="127404" y="137159"/>
                  </a:lnTo>
                  <a:lnTo>
                    <a:pt x="142393" y="138429"/>
                  </a:lnTo>
                  <a:lnTo>
                    <a:pt x="180441" y="138430"/>
                  </a:lnTo>
                  <a:lnTo>
                    <a:pt x="196583" y="137160"/>
                  </a:lnTo>
                  <a:close/>
                </a:path>
                <a:path w="484505" h="414020" extrusionOk="0">
                  <a:moveTo>
                    <a:pt x="306981" y="34290"/>
                  </a:moveTo>
                  <a:lnTo>
                    <a:pt x="161994" y="34289"/>
                  </a:lnTo>
                  <a:lnTo>
                    <a:pt x="211482" y="36830"/>
                  </a:lnTo>
                  <a:lnTo>
                    <a:pt x="251782" y="44450"/>
                  </a:lnTo>
                  <a:lnTo>
                    <a:pt x="278895" y="54610"/>
                  </a:lnTo>
                  <a:lnTo>
                    <a:pt x="288822" y="68580"/>
                  </a:lnTo>
                  <a:lnTo>
                    <a:pt x="278895" y="82550"/>
                  </a:lnTo>
                  <a:lnTo>
                    <a:pt x="251782" y="92710"/>
                  </a:lnTo>
                  <a:lnTo>
                    <a:pt x="211482" y="100330"/>
                  </a:lnTo>
                  <a:lnTo>
                    <a:pt x="161994" y="102869"/>
                  </a:lnTo>
                  <a:lnTo>
                    <a:pt x="322835" y="102870"/>
                  </a:lnTo>
                  <a:lnTo>
                    <a:pt x="322835" y="68580"/>
                  </a:lnTo>
                  <a:lnTo>
                    <a:pt x="318853" y="49530"/>
                  </a:lnTo>
                  <a:lnTo>
                    <a:pt x="306981" y="34290"/>
                  </a:lnTo>
                  <a:close/>
                </a:path>
              </a:pathLst>
            </a:custGeom>
            <a:solidFill>
              <a:srgbClr val="0078D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9"/>
          <p:cNvSpPr txBox="1"/>
          <p:nvPr/>
        </p:nvSpPr>
        <p:spPr>
          <a:xfrm>
            <a:off x="1758695" y="2708148"/>
            <a:ext cx="9845040" cy="1016635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795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Latency is important for use case. </a:t>
            </a:r>
            <a:r>
              <a:rPr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Because no need to include examples in the inputs to fine-tuned models, tokens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10795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 few-shot examples are removed, this enables lower-latency requests and saves inferencing costs.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19"/>
          <p:cNvGrpSpPr/>
          <p:nvPr/>
        </p:nvGrpSpPr>
        <p:grpSpPr>
          <a:xfrm>
            <a:off x="583691" y="3979164"/>
            <a:ext cx="11020425" cy="1016635"/>
            <a:chOff x="583691" y="3979164"/>
            <a:chExt cx="11020425" cy="1016635"/>
          </a:xfrm>
        </p:grpSpPr>
        <p:sp>
          <p:nvSpPr>
            <p:cNvPr id="258" name="Google Shape;258;p19"/>
            <p:cNvSpPr/>
            <p:nvPr/>
          </p:nvSpPr>
          <p:spPr>
            <a:xfrm>
              <a:off x="583691" y="3979164"/>
              <a:ext cx="11020425" cy="1016635"/>
            </a:xfrm>
            <a:custGeom>
              <a:avLst/>
              <a:gdLst/>
              <a:ahLst/>
              <a:cxnLst/>
              <a:rect l="l" t="t" r="r" b="b"/>
              <a:pathLst>
                <a:path w="11020425" h="1016635" extrusionOk="0">
                  <a:moveTo>
                    <a:pt x="10918443" y="0"/>
                  </a:moveTo>
                  <a:lnTo>
                    <a:pt x="101650" y="0"/>
                  </a:lnTo>
                  <a:lnTo>
                    <a:pt x="62086" y="7981"/>
                  </a:lnTo>
                  <a:lnTo>
                    <a:pt x="29775" y="29749"/>
                  </a:lnTo>
                  <a:lnTo>
                    <a:pt x="7989" y="62043"/>
                  </a:lnTo>
                  <a:lnTo>
                    <a:pt x="0" y="101600"/>
                  </a:lnTo>
                  <a:lnTo>
                    <a:pt x="0" y="914908"/>
                  </a:lnTo>
                  <a:lnTo>
                    <a:pt x="7989" y="954464"/>
                  </a:lnTo>
                  <a:lnTo>
                    <a:pt x="29775" y="986758"/>
                  </a:lnTo>
                  <a:lnTo>
                    <a:pt x="62086" y="1008526"/>
                  </a:lnTo>
                  <a:lnTo>
                    <a:pt x="101650" y="1016508"/>
                  </a:lnTo>
                  <a:lnTo>
                    <a:pt x="10918443" y="1016508"/>
                  </a:lnTo>
                  <a:lnTo>
                    <a:pt x="10958000" y="1008526"/>
                  </a:lnTo>
                  <a:lnTo>
                    <a:pt x="10990294" y="986758"/>
                  </a:lnTo>
                  <a:lnTo>
                    <a:pt x="11012062" y="954464"/>
                  </a:lnTo>
                  <a:lnTo>
                    <a:pt x="11020043" y="914908"/>
                  </a:lnTo>
                  <a:lnTo>
                    <a:pt x="11020043" y="101600"/>
                  </a:lnTo>
                  <a:lnTo>
                    <a:pt x="11012062" y="62043"/>
                  </a:lnTo>
                  <a:lnTo>
                    <a:pt x="10990294" y="29749"/>
                  </a:lnTo>
                  <a:lnTo>
                    <a:pt x="10958000" y="7981"/>
                  </a:lnTo>
                  <a:lnTo>
                    <a:pt x="10918443" y="0"/>
                  </a:lnTo>
                  <a:close/>
                </a:path>
              </a:pathLst>
            </a:custGeom>
            <a:solidFill>
              <a:srgbClr val="CAD5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1010907" y="4269524"/>
              <a:ext cx="323215" cy="438784"/>
            </a:xfrm>
            <a:custGeom>
              <a:avLst/>
              <a:gdLst/>
              <a:ahLst/>
              <a:cxnLst/>
              <a:rect l="l" t="t" r="r" b="b"/>
              <a:pathLst>
                <a:path w="323215" h="438785" extrusionOk="0">
                  <a:moveTo>
                    <a:pt x="322834" y="299872"/>
                  </a:moveTo>
                  <a:lnTo>
                    <a:pt x="310095" y="317779"/>
                  </a:lnTo>
                  <a:lnTo>
                    <a:pt x="288251" y="327025"/>
                  </a:lnTo>
                  <a:lnTo>
                    <a:pt x="288251" y="373672"/>
                  </a:lnTo>
                  <a:lnTo>
                    <a:pt x="288251" y="387515"/>
                  </a:lnTo>
                  <a:lnTo>
                    <a:pt x="283641" y="392125"/>
                  </a:lnTo>
                  <a:lnTo>
                    <a:pt x="269798" y="392125"/>
                  </a:lnTo>
                  <a:lnTo>
                    <a:pt x="265188" y="387515"/>
                  </a:lnTo>
                  <a:lnTo>
                    <a:pt x="265188" y="373672"/>
                  </a:lnTo>
                  <a:lnTo>
                    <a:pt x="269798" y="369062"/>
                  </a:lnTo>
                  <a:lnTo>
                    <a:pt x="283641" y="369062"/>
                  </a:lnTo>
                  <a:lnTo>
                    <a:pt x="288251" y="373672"/>
                  </a:lnTo>
                  <a:lnTo>
                    <a:pt x="288251" y="327025"/>
                  </a:lnTo>
                  <a:lnTo>
                    <a:pt x="275424" y="332447"/>
                  </a:lnTo>
                  <a:lnTo>
                    <a:pt x="224091" y="342353"/>
                  </a:lnTo>
                  <a:lnTo>
                    <a:pt x="161417" y="345998"/>
                  </a:lnTo>
                  <a:lnTo>
                    <a:pt x="98742" y="342353"/>
                  </a:lnTo>
                  <a:lnTo>
                    <a:pt x="47421" y="332447"/>
                  </a:lnTo>
                  <a:lnTo>
                    <a:pt x="12738" y="317779"/>
                  </a:lnTo>
                  <a:lnTo>
                    <a:pt x="0" y="299859"/>
                  </a:lnTo>
                  <a:lnTo>
                    <a:pt x="0" y="392125"/>
                  </a:lnTo>
                  <a:lnTo>
                    <a:pt x="12738" y="410044"/>
                  </a:lnTo>
                  <a:lnTo>
                    <a:pt x="47421" y="424713"/>
                  </a:lnTo>
                  <a:lnTo>
                    <a:pt x="98742" y="434619"/>
                  </a:lnTo>
                  <a:lnTo>
                    <a:pt x="161417" y="438264"/>
                  </a:lnTo>
                  <a:lnTo>
                    <a:pt x="224091" y="434619"/>
                  </a:lnTo>
                  <a:lnTo>
                    <a:pt x="275424" y="424713"/>
                  </a:lnTo>
                  <a:lnTo>
                    <a:pt x="310095" y="410044"/>
                  </a:lnTo>
                  <a:lnTo>
                    <a:pt x="322834" y="392125"/>
                  </a:lnTo>
                  <a:lnTo>
                    <a:pt x="322834" y="369062"/>
                  </a:lnTo>
                  <a:lnTo>
                    <a:pt x="322834" y="345998"/>
                  </a:lnTo>
                  <a:lnTo>
                    <a:pt x="322834" y="299872"/>
                  </a:lnTo>
                  <a:close/>
                </a:path>
                <a:path w="323215" h="438785" extrusionOk="0">
                  <a:moveTo>
                    <a:pt x="322834" y="184531"/>
                  </a:moveTo>
                  <a:lnTo>
                    <a:pt x="310095" y="202450"/>
                  </a:lnTo>
                  <a:lnTo>
                    <a:pt x="288251" y="211696"/>
                  </a:lnTo>
                  <a:lnTo>
                    <a:pt x="288251" y="258343"/>
                  </a:lnTo>
                  <a:lnTo>
                    <a:pt x="288251" y="272186"/>
                  </a:lnTo>
                  <a:lnTo>
                    <a:pt x="283641" y="276796"/>
                  </a:lnTo>
                  <a:lnTo>
                    <a:pt x="269798" y="276796"/>
                  </a:lnTo>
                  <a:lnTo>
                    <a:pt x="265188" y="272186"/>
                  </a:lnTo>
                  <a:lnTo>
                    <a:pt x="265188" y="258343"/>
                  </a:lnTo>
                  <a:lnTo>
                    <a:pt x="269798" y="253733"/>
                  </a:lnTo>
                  <a:lnTo>
                    <a:pt x="283641" y="253733"/>
                  </a:lnTo>
                  <a:lnTo>
                    <a:pt x="288251" y="258343"/>
                  </a:lnTo>
                  <a:lnTo>
                    <a:pt x="288251" y="211696"/>
                  </a:lnTo>
                  <a:lnTo>
                    <a:pt x="275424" y="217119"/>
                  </a:lnTo>
                  <a:lnTo>
                    <a:pt x="224091" y="227025"/>
                  </a:lnTo>
                  <a:lnTo>
                    <a:pt x="161417" y="230670"/>
                  </a:lnTo>
                  <a:lnTo>
                    <a:pt x="98742" y="227025"/>
                  </a:lnTo>
                  <a:lnTo>
                    <a:pt x="47421" y="217119"/>
                  </a:lnTo>
                  <a:lnTo>
                    <a:pt x="12738" y="202450"/>
                  </a:lnTo>
                  <a:lnTo>
                    <a:pt x="0" y="184531"/>
                  </a:lnTo>
                  <a:lnTo>
                    <a:pt x="0" y="276796"/>
                  </a:lnTo>
                  <a:lnTo>
                    <a:pt x="12738" y="294716"/>
                  </a:lnTo>
                  <a:lnTo>
                    <a:pt x="47421" y="309384"/>
                  </a:lnTo>
                  <a:lnTo>
                    <a:pt x="98742" y="319290"/>
                  </a:lnTo>
                  <a:lnTo>
                    <a:pt x="161417" y="322935"/>
                  </a:lnTo>
                  <a:lnTo>
                    <a:pt x="224091" y="319290"/>
                  </a:lnTo>
                  <a:lnTo>
                    <a:pt x="275424" y="309384"/>
                  </a:lnTo>
                  <a:lnTo>
                    <a:pt x="310095" y="294716"/>
                  </a:lnTo>
                  <a:lnTo>
                    <a:pt x="322834" y="276796"/>
                  </a:lnTo>
                  <a:lnTo>
                    <a:pt x="322834" y="253733"/>
                  </a:lnTo>
                  <a:lnTo>
                    <a:pt x="322834" y="230670"/>
                  </a:lnTo>
                  <a:lnTo>
                    <a:pt x="322834" y="184531"/>
                  </a:lnTo>
                  <a:close/>
                </a:path>
                <a:path w="323215" h="438785" extrusionOk="0">
                  <a:moveTo>
                    <a:pt x="322834" y="69202"/>
                  </a:moveTo>
                  <a:lnTo>
                    <a:pt x="310095" y="87109"/>
                  </a:lnTo>
                  <a:lnTo>
                    <a:pt x="288251" y="96354"/>
                  </a:lnTo>
                  <a:lnTo>
                    <a:pt x="288251" y="143014"/>
                  </a:lnTo>
                  <a:lnTo>
                    <a:pt x="288251" y="156857"/>
                  </a:lnTo>
                  <a:lnTo>
                    <a:pt x="283641" y="161467"/>
                  </a:lnTo>
                  <a:lnTo>
                    <a:pt x="269798" y="161467"/>
                  </a:lnTo>
                  <a:lnTo>
                    <a:pt x="265188" y="156857"/>
                  </a:lnTo>
                  <a:lnTo>
                    <a:pt x="265188" y="143014"/>
                  </a:lnTo>
                  <a:lnTo>
                    <a:pt x="269798" y="138404"/>
                  </a:lnTo>
                  <a:lnTo>
                    <a:pt x="283641" y="138404"/>
                  </a:lnTo>
                  <a:lnTo>
                    <a:pt x="288251" y="143014"/>
                  </a:lnTo>
                  <a:lnTo>
                    <a:pt x="288251" y="96354"/>
                  </a:lnTo>
                  <a:lnTo>
                    <a:pt x="275424" y="101777"/>
                  </a:lnTo>
                  <a:lnTo>
                    <a:pt x="224091" y="111696"/>
                  </a:lnTo>
                  <a:lnTo>
                    <a:pt x="161417" y="115341"/>
                  </a:lnTo>
                  <a:lnTo>
                    <a:pt x="98742" y="111696"/>
                  </a:lnTo>
                  <a:lnTo>
                    <a:pt x="47421" y="101777"/>
                  </a:lnTo>
                  <a:lnTo>
                    <a:pt x="12738" y="87109"/>
                  </a:lnTo>
                  <a:lnTo>
                    <a:pt x="0" y="69202"/>
                  </a:lnTo>
                  <a:lnTo>
                    <a:pt x="0" y="161467"/>
                  </a:lnTo>
                  <a:lnTo>
                    <a:pt x="12738" y="179374"/>
                  </a:lnTo>
                  <a:lnTo>
                    <a:pt x="47421" y="194043"/>
                  </a:lnTo>
                  <a:lnTo>
                    <a:pt x="98742" y="203962"/>
                  </a:lnTo>
                  <a:lnTo>
                    <a:pt x="161417" y="207606"/>
                  </a:lnTo>
                  <a:lnTo>
                    <a:pt x="224091" y="203962"/>
                  </a:lnTo>
                  <a:lnTo>
                    <a:pt x="275424" y="194043"/>
                  </a:lnTo>
                  <a:lnTo>
                    <a:pt x="310095" y="179374"/>
                  </a:lnTo>
                  <a:lnTo>
                    <a:pt x="322834" y="161467"/>
                  </a:lnTo>
                  <a:lnTo>
                    <a:pt x="322834" y="138404"/>
                  </a:lnTo>
                  <a:lnTo>
                    <a:pt x="322834" y="115341"/>
                  </a:lnTo>
                  <a:lnTo>
                    <a:pt x="322834" y="69202"/>
                  </a:lnTo>
                  <a:close/>
                </a:path>
                <a:path w="323215" h="438785" extrusionOk="0">
                  <a:moveTo>
                    <a:pt x="322834" y="46139"/>
                  </a:moveTo>
                  <a:lnTo>
                    <a:pt x="310159" y="28181"/>
                  </a:lnTo>
                  <a:lnTo>
                    <a:pt x="275564" y="13512"/>
                  </a:lnTo>
                  <a:lnTo>
                    <a:pt x="224256" y="3619"/>
                  </a:lnTo>
                  <a:lnTo>
                    <a:pt x="161417" y="0"/>
                  </a:lnTo>
                  <a:lnTo>
                    <a:pt x="98590" y="3619"/>
                  </a:lnTo>
                  <a:lnTo>
                    <a:pt x="47282" y="13512"/>
                  </a:lnTo>
                  <a:lnTo>
                    <a:pt x="12687" y="28181"/>
                  </a:lnTo>
                  <a:lnTo>
                    <a:pt x="0" y="46139"/>
                  </a:lnTo>
                  <a:lnTo>
                    <a:pt x="12687" y="64096"/>
                  </a:lnTo>
                  <a:lnTo>
                    <a:pt x="47282" y="78752"/>
                  </a:lnTo>
                  <a:lnTo>
                    <a:pt x="98590" y="88646"/>
                  </a:lnTo>
                  <a:lnTo>
                    <a:pt x="161417" y="92265"/>
                  </a:lnTo>
                  <a:lnTo>
                    <a:pt x="224256" y="88646"/>
                  </a:lnTo>
                  <a:lnTo>
                    <a:pt x="275564" y="78752"/>
                  </a:lnTo>
                  <a:lnTo>
                    <a:pt x="310159" y="64096"/>
                  </a:lnTo>
                  <a:lnTo>
                    <a:pt x="322834" y="46139"/>
                  </a:lnTo>
                  <a:close/>
                </a:path>
              </a:pathLst>
            </a:custGeom>
            <a:solidFill>
              <a:srgbClr val="0078D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9"/>
          <p:cNvSpPr txBox="1"/>
          <p:nvPr/>
        </p:nvSpPr>
        <p:spPr>
          <a:xfrm>
            <a:off x="1758695" y="3979164"/>
            <a:ext cx="9845040" cy="1016635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7950" marR="213359" lvl="0" indent="0" algn="l" rtl="0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Customer has a lot of high-quality data and ground truth labels (at least a couple hundred for each use case), and customer committed to maintain high-quality data set overtime.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19"/>
          <p:cNvGrpSpPr/>
          <p:nvPr/>
        </p:nvGrpSpPr>
        <p:grpSpPr>
          <a:xfrm>
            <a:off x="583691" y="5250179"/>
            <a:ext cx="11020425" cy="1016635"/>
            <a:chOff x="583691" y="5250179"/>
            <a:chExt cx="11020425" cy="1016635"/>
          </a:xfrm>
        </p:grpSpPr>
        <p:sp>
          <p:nvSpPr>
            <p:cNvPr id="262" name="Google Shape;262;p19"/>
            <p:cNvSpPr/>
            <p:nvPr/>
          </p:nvSpPr>
          <p:spPr>
            <a:xfrm>
              <a:off x="583691" y="5250179"/>
              <a:ext cx="11020425" cy="1016635"/>
            </a:xfrm>
            <a:custGeom>
              <a:avLst/>
              <a:gdLst/>
              <a:ahLst/>
              <a:cxnLst/>
              <a:rect l="l" t="t" r="r" b="b"/>
              <a:pathLst>
                <a:path w="11020425" h="1016635" extrusionOk="0">
                  <a:moveTo>
                    <a:pt x="10918443" y="0"/>
                  </a:moveTo>
                  <a:lnTo>
                    <a:pt x="101650" y="0"/>
                  </a:lnTo>
                  <a:lnTo>
                    <a:pt x="62086" y="7981"/>
                  </a:lnTo>
                  <a:lnTo>
                    <a:pt x="29775" y="29749"/>
                  </a:lnTo>
                  <a:lnTo>
                    <a:pt x="7989" y="62043"/>
                  </a:lnTo>
                  <a:lnTo>
                    <a:pt x="0" y="101600"/>
                  </a:lnTo>
                  <a:lnTo>
                    <a:pt x="0" y="914844"/>
                  </a:lnTo>
                  <a:lnTo>
                    <a:pt x="7989" y="954416"/>
                  </a:lnTo>
                  <a:lnTo>
                    <a:pt x="29775" y="986731"/>
                  </a:lnTo>
                  <a:lnTo>
                    <a:pt x="62086" y="1008518"/>
                  </a:lnTo>
                  <a:lnTo>
                    <a:pt x="101650" y="1016508"/>
                  </a:lnTo>
                  <a:lnTo>
                    <a:pt x="10918443" y="1016520"/>
                  </a:lnTo>
                  <a:lnTo>
                    <a:pt x="10958000" y="1008531"/>
                  </a:lnTo>
                  <a:lnTo>
                    <a:pt x="10990294" y="986743"/>
                  </a:lnTo>
                  <a:lnTo>
                    <a:pt x="11012062" y="954429"/>
                  </a:lnTo>
                  <a:lnTo>
                    <a:pt x="11020043" y="914857"/>
                  </a:lnTo>
                  <a:lnTo>
                    <a:pt x="11020043" y="101600"/>
                  </a:lnTo>
                  <a:lnTo>
                    <a:pt x="11012062" y="62043"/>
                  </a:lnTo>
                  <a:lnTo>
                    <a:pt x="10990294" y="29749"/>
                  </a:lnTo>
                  <a:lnTo>
                    <a:pt x="10958000" y="7981"/>
                  </a:lnTo>
                  <a:lnTo>
                    <a:pt x="10918443" y="0"/>
                  </a:lnTo>
                  <a:close/>
                </a:path>
              </a:pathLst>
            </a:custGeom>
            <a:solidFill>
              <a:srgbClr val="CAD5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982091" y="556938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276707" y="0"/>
                  </a:moveTo>
                  <a:lnTo>
                    <a:pt x="0" y="0"/>
                  </a:lnTo>
                  <a:lnTo>
                    <a:pt x="0" y="172986"/>
                  </a:lnTo>
                  <a:lnTo>
                    <a:pt x="34582" y="172986"/>
                  </a:lnTo>
                  <a:lnTo>
                    <a:pt x="34582" y="34594"/>
                  </a:lnTo>
                  <a:lnTo>
                    <a:pt x="69176" y="34594"/>
                  </a:lnTo>
                  <a:lnTo>
                    <a:pt x="69176" y="172986"/>
                  </a:lnTo>
                  <a:lnTo>
                    <a:pt x="172948" y="172986"/>
                  </a:lnTo>
                  <a:lnTo>
                    <a:pt x="172948" y="276796"/>
                  </a:lnTo>
                  <a:lnTo>
                    <a:pt x="69176" y="276796"/>
                  </a:lnTo>
                  <a:lnTo>
                    <a:pt x="69176" y="311391"/>
                  </a:lnTo>
                  <a:lnTo>
                    <a:pt x="207530" y="311391"/>
                  </a:lnTo>
                  <a:lnTo>
                    <a:pt x="207530" y="138391"/>
                  </a:lnTo>
                  <a:lnTo>
                    <a:pt x="103759" y="138391"/>
                  </a:lnTo>
                  <a:lnTo>
                    <a:pt x="103759" y="34594"/>
                  </a:lnTo>
                  <a:lnTo>
                    <a:pt x="172948" y="34594"/>
                  </a:lnTo>
                  <a:lnTo>
                    <a:pt x="172948" y="69189"/>
                  </a:lnTo>
                  <a:lnTo>
                    <a:pt x="138353" y="69189"/>
                  </a:lnTo>
                  <a:lnTo>
                    <a:pt x="138353" y="103797"/>
                  </a:lnTo>
                  <a:lnTo>
                    <a:pt x="207530" y="103797"/>
                  </a:lnTo>
                  <a:lnTo>
                    <a:pt x="207530" y="34594"/>
                  </a:lnTo>
                  <a:lnTo>
                    <a:pt x="276707" y="34594"/>
                  </a:lnTo>
                  <a:lnTo>
                    <a:pt x="276707" y="0"/>
                  </a:lnTo>
                  <a:close/>
                </a:path>
                <a:path w="381000" h="381000" extrusionOk="0">
                  <a:moveTo>
                    <a:pt x="380479" y="0"/>
                  </a:moveTo>
                  <a:lnTo>
                    <a:pt x="311302" y="0"/>
                  </a:lnTo>
                  <a:lnTo>
                    <a:pt x="311302" y="34594"/>
                  </a:lnTo>
                  <a:lnTo>
                    <a:pt x="345884" y="34594"/>
                  </a:lnTo>
                  <a:lnTo>
                    <a:pt x="345884" y="69189"/>
                  </a:lnTo>
                  <a:lnTo>
                    <a:pt x="242125" y="69189"/>
                  </a:lnTo>
                  <a:lnTo>
                    <a:pt x="242125" y="172986"/>
                  </a:lnTo>
                  <a:lnTo>
                    <a:pt x="276707" y="172986"/>
                  </a:lnTo>
                  <a:lnTo>
                    <a:pt x="276707" y="103797"/>
                  </a:lnTo>
                  <a:lnTo>
                    <a:pt x="345884" y="103797"/>
                  </a:lnTo>
                  <a:lnTo>
                    <a:pt x="345884" y="144157"/>
                  </a:lnTo>
                  <a:lnTo>
                    <a:pt x="311302" y="144157"/>
                  </a:lnTo>
                  <a:lnTo>
                    <a:pt x="311302" y="178752"/>
                  </a:lnTo>
                  <a:lnTo>
                    <a:pt x="345884" y="178765"/>
                  </a:lnTo>
                  <a:lnTo>
                    <a:pt x="345884" y="276796"/>
                  </a:lnTo>
                  <a:lnTo>
                    <a:pt x="276707" y="276796"/>
                  </a:lnTo>
                  <a:lnTo>
                    <a:pt x="276707" y="242189"/>
                  </a:lnTo>
                  <a:lnTo>
                    <a:pt x="317068" y="242189"/>
                  </a:lnTo>
                  <a:lnTo>
                    <a:pt x="317068" y="207594"/>
                  </a:lnTo>
                  <a:lnTo>
                    <a:pt x="242125" y="207594"/>
                  </a:lnTo>
                  <a:lnTo>
                    <a:pt x="242125" y="311391"/>
                  </a:lnTo>
                  <a:lnTo>
                    <a:pt x="345884" y="311391"/>
                  </a:lnTo>
                  <a:lnTo>
                    <a:pt x="345884" y="345986"/>
                  </a:lnTo>
                  <a:lnTo>
                    <a:pt x="34582" y="345986"/>
                  </a:lnTo>
                  <a:lnTo>
                    <a:pt x="34582" y="242189"/>
                  </a:lnTo>
                  <a:lnTo>
                    <a:pt x="138353" y="242189"/>
                  </a:lnTo>
                  <a:lnTo>
                    <a:pt x="138353" y="207594"/>
                  </a:lnTo>
                  <a:lnTo>
                    <a:pt x="0" y="207594"/>
                  </a:lnTo>
                  <a:lnTo>
                    <a:pt x="0" y="380593"/>
                  </a:lnTo>
                  <a:lnTo>
                    <a:pt x="380479" y="380593"/>
                  </a:lnTo>
                  <a:lnTo>
                    <a:pt x="380479" y="0"/>
                  </a:lnTo>
                  <a:close/>
                </a:path>
              </a:pathLst>
            </a:custGeom>
            <a:solidFill>
              <a:srgbClr val="0078D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9"/>
          <p:cNvSpPr txBox="1"/>
          <p:nvPr/>
        </p:nvSpPr>
        <p:spPr>
          <a:xfrm>
            <a:off x="1758695" y="5250179"/>
            <a:ext cx="9845040" cy="1016635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txBody>
          <a:bodyPr spcFirstLastPara="1" wrap="square" lIns="0" tIns="120000" rIns="0" bIns="0" anchor="t" anchorCtr="0">
            <a:spAutoFit/>
          </a:bodyPr>
          <a:lstStyle/>
          <a:p>
            <a:pPr marL="107950" marR="307340" lvl="0" indent="0" algn="l" rtl="0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is very domain specific, so model needs to learn from a lot of examples to know how to provide correct answers, and the number of examples needed don't fit in prompt due to token limit (less likely with 32K token limit).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791" y="1333500"/>
            <a:ext cx="5704332" cy="489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0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6876" y="1418844"/>
            <a:ext cx="5618987" cy="359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3430" y="552195"/>
            <a:ext cx="2182380" cy="39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1"/>
          <p:cNvSpPr txBox="1"/>
          <p:nvPr/>
        </p:nvSpPr>
        <p:spPr>
          <a:xfrm>
            <a:off x="2621026" y="1601165"/>
            <a:ext cx="8102600" cy="459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embedding is a special format of data representation that can be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easily utilized by machine learning models and algorithms.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embedding is an information dense representation of the semantic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meaning of a piece of text.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Each embedding is a vector of floating-point numbers, such that the distance between two embeddings in the vector space is correlated with semantic similarity between two inputs in the original format.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12700" marR="375285" lvl="0" indent="0" algn="l" rtl="0">
              <a:lnSpc>
                <a:spcPct val="100000"/>
              </a:lnSpc>
              <a:spcBef>
                <a:spcPts val="181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example, if two texts are similar, then their vector representations should also be similar.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682752" y="1719579"/>
            <a:ext cx="170815" cy="142240"/>
          </a:xfrm>
          <a:custGeom>
            <a:avLst/>
            <a:gdLst/>
            <a:ahLst/>
            <a:cxnLst/>
            <a:rect l="l" t="t" r="r" b="b"/>
            <a:pathLst>
              <a:path w="170815" h="142239" extrusionOk="0">
                <a:moveTo>
                  <a:pt x="170688" y="0"/>
                </a:moveTo>
                <a:lnTo>
                  <a:pt x="0" y="0"/>
                </a:lnTo>
                <a:lnTo>
                  <a:pt x="0" y="29210"/>
                </a:lnTo>
                <a:lnTo>
                  <a:pt x="0" y="142240"/>
                </a:lnTo>
                <a:lnTo>
                  <a:pt x="35712" y="142240"/>
                </a:lnTo>
                <a:lnTo>
                  <a:pt x="35712" y="29210"/>
                </a:lnTo>
                <a:lnTo>
                  <a:pt x="170688" y="29210"/>
                </a:lnTo>
                <a:lnTo>
                  <a:pt x="170688" y="0"/>
                </a:lnTo>
                <a:close/>
              </a:path>
            </a:pathLst>
          </a:custGeom>
          <a:solidFill>
            <a:srgbClr val="0078D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682752" y="2562859"/>
            <a:ext cx="170815" cy="143510"/>
          </a:xfrm>
          <a:custGeom>
            <a:avLst/>
            <a:gdLst/>
            <a:ahLst/>
            <a:cxnLst/>
            <a:rect l="l" t="t" r="r" b="b"/>
            <a:pathLst>
              <a:path w="170815" h="143510" extrusionOk="0">
                <a:moveTo>
                  <a:pt x="170688" y="114300"/>
                </a:moveTo>
                <a:lnTo>
                  <a:pt x="35712" y="114300"/>
                </a:lnTo>
                <a:lnTo>
                  <a:pt x="35712" y="0"/>
                </a:lnTo>
                <a:lnTo>
                  <a:pt x="0" y="0"/>
                </a:lnTo>
                <a:lnTo>
                  <a:pt x="0" y="114300"/>
                </a:lnTo>
                <a:lnTo>
                  <a:pt x="0" y="143510"/>
                </a:lnTo>
                <a:lnTo>
                  <a:pt x="170688" y="143510"/>
                </a:lnTo>
                <a:lnTo>
                  <a:pt x="170688" y="114300"/>
                </a:lnTo>
                <a:close/>
              </a:path>
            </a:pathLst>
          </a:custGeom>
          <a:solidFill>
            <a:srgbClr val="0078D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1670304" y="1719579"/>
            <a:ext cx="170815" cy="142240"/>
          </a:xfrm>
          <a:custGeom>
            <a:avLst/>
            <a:gdLst/>
            <a:ahLst/>
            <a:cxnLst/>
            <a:rect l="l" t="t" r="r" b="b"/>
            <a:pathLst>
              <a:path w="170814" h="142239" extrusionOk="0">
                <a:moveTo>
                  <a:pt x="170688" y="0"/>
                </a:moveTo>
                <a:lnTo>
                  <a:pt x="0" y="0"/>
                </a:lnTo>
                <a:lnTo>
                  <a:pt x="0" y="29210"/>
                </a:lnTo>
                <a:lnTo>
                  <a:pt x="135001" y="29210"/>
                </a:lnTo>
                <a:lnTo>
                  <a:pt x="135001" y="142240"/>
                </a:lnTo>
                <a:lnTo>
                  <a:pt x="170688" y="142240"/>
                </a:lnTo>
                <a:lnTo>
                  <a:pt x="170688" y="29210"/>
                </a:lnTo>
                <a:lnTo>
                  <a:pt x="170688" y="0"/>
                </a:lnTo>
                <a:close/>
              </a:path>
            </a:pathLst>
          </a:custGeom>
          <a:solidFill>
            <a:srgbClr val="0078D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1670304" y="2562859"/>
            <a:ext cx="170815" cy="143510"/>
          </a:xfrm>
          <a:custGeom>
            <a:avLst/>
            <a:gdLst/>
            <a:ahLst/>
            <a:cxnLst/>
            <a:rect l="l" t="t" r="r" b="b"/>
            <a:pathLst>
              <a:path w="170814" h="143510" extrusionOk="0">
                <a:moveTo>
                  <a:pt x="170688" y="0"/>
                </a:moveTo>
                <a:lnTo>
                  <a:pt x="135001" y="0"/>
                </a:lnTo>
                <a:lnTo>
                  <a:pt x="135001" y="114300"/>
                </a:lnTo>
                <a:lnTo>
                  <a:pt x="0" y="114300"/>
                </a:lnTo>
                <a:lnTo>
                  <a:pt x="0" y="143510"/>
                </a:lnTo>
                <a:lnTo>
                  <a:pt x="170688" y="143510"/>
                </a:lnTo>
                <a:lnTo>
                  <a:pt x="170688" y="114300"/>
                </a:lnTo>
                <a:lnTo>
                  <a:pt x="170688" y="0"/>
                </a:lnTo>
                <a:close/>
              </a:path>
            </a:pathLst>
          </a:custGeom>
          <a:solidFill>
            <a:srgbClr val="0078D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21"/>
          <p:cNvGrpSpPr/>
          <p:nvPr/>
        </p:nvGrpSpPr>
        <p:grpSpPr>
          <a:xfrm>
            <a:off x="932688" y="1790699"/>
            <a:ext cx="696595" cy="859676"/>
            <a:chOff x="932688" y="1790699"/>
            <a:chExt cx="696595" cy="859676"/>
          </a:xfrm>
        </p:grpSpPr>
        <p:sp>
          <p:nvSpPr>
            <p:cNvPr id="282" name="Google Shape;282;p21"/>
            <p:cNvSpPr/>
            <p:nvPr/>
          </p:nvSpPr>
          <p:spPr>
            <a:xfrm>
              <a:off x="1022604" y="2321051"/>
              <a:ext cx="503555" cy="240665"/>
            </a:xfrm>
            <a:custGeom>
              <a:avLst/>
              <a:gdLst/>
              <a:ahLst/>
              <a:cxnLst/>
              <a:rect l="l" t="t" r="r" b="b"/>
              <a:pathLst>
                <a:path w="503555" h="240664" extrusionOk="0">
                  <a:moveTo>
                    <a:pt x="257556" y="88392"/>
                  </a:moveTo>
                  <a:lnTo>
                    <a:pt x="257556" y="240284"/>
                  </a:lnTo>
                </a:path>
                <a:path w="503555" h="240664" extrusionOk="0">
                  <a:moveTo>
                    <a:pt x="203161" y="42545"/>
                  </a:moveTo>
                  <a:lnTo>
                    <a:pt x="0" y="0"/>
                  </a:lnTo>
                </a:path>
                <a:path w="503555" h="240664" extrusionOk="0">
                  <a:moveTo>
                    <a:pt x="310896" y="42672"/>
                  </a:moveTo>
                  <a:lnTo>
                    <a:pt x="503428" y="6096"/>
                  </a:lnTo>
                </a:path>
              </a:pathLst>
            </a:custGeom>
            <a:noFill/>
            <a:ln w="12700" cap="flat" cmpd="sng">
              <a:solidFill>
                <a:srgbClr val="50E6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1226820" y="2319540"/>
              <a:ext cx="106680" cy="330835"/>
            </a:xfrm>
            <a:custGeom>
              <a:avLst/>
              <a:gdLst/>
              <a:ahLst/>
              <a:cxnLst/>
              <a:rect l="l" t="t" r="r" b="b"/>
              <a:pathLst>
                <a:path w="106680" h="330835" extrusionOk="0">
                  <a:moveTo>
                    <a:pt x="106680" y="240779"/>
                  </a:moveTo>
                  <a:lnTo>
                    <a:pt x="0" y="240779"/>
                  </a:lnTo>
                  <a:lnTo>
                    <a:pt x="0" y="330695"/>
                  </a:lnTo>
                  <a:lnTo>
                    <a:pt x="106680" y="330695"/>
                  </a:lnTo>
                  <a:lnTo>
                    <a:pt x="106680" y="240779"/>
                  </a:lnTo>
                  <a:close/>
                </a:path>
                <a:path w="106680" h="330835" extrusionOk="0">
                  <a:moveTo>
                    <a:pt x="106680" y="0"/>
                  </a:moveTo>
                  <a:lnTo>
                    <a:pt x="0" y="0"/>
                  </a:lnTo>
                  <a:lnTo>
                    <a:pt x="0" y="89903"/>
                  </a:lnTo>
                  <a:lnTo>
                    <a:pt x="106680" y="89903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998220" y="1880615"/>
              <a:ext cx="525145" cy="382270"/>
            </a:xfrm>
            <a:custGeom>
              <a:avLst/>
              <a:gdLst/>
              <a:ahLst/>
              <a:cxnLst/>
              <a:rect l="l" t="t" r="r" b="b"/>
              <a:pathLst>
                <a:path w="525144" h="382269" extrusionOk="0">
                  <a:moveTo>
                    <a:pt x="281940" y="0"/>
                  </a:moveTo>
                  <a:lnTo>
                    <a:pt x="281940" y="310642"/>
                  </a:lnTo>
                </a:path>
                <a:path w="525144" h="382269" extrusionOk="0">
                  <a:moveTo>
                    <a:pt x="524891" y="108204"/>
                  </a:moveTo>
                  <a:lnTo>
                    <a:pt x="41148" y="112013"/>
                  </a:lnTo>
                </a:path>
                <a:path w="525144" h="382269" extrusionOk="0">
                  <a:moveTo>
                    <a:pt x="282067" y="219837"/>
                  </a:moveTo>
                  <a:lnTo>
                    <a:pt x="41148" y="124968"/>
                  </a:lnTo>
                </a:path>
                <a:path w="525144" h="382269" extrusionOk="0">
                  <a:moveTo>
                    <a:pt x="307848" y="217170"/>
                  </a:moveTo>
                  <a:lnTo>
                    <a:pt x="488696" y="108204"/>
                  </a:lnTo>
                </a:path>
                <a:path w="525144" h="382269" extrusionOk="0">
                  <a:moveTo>
                    <a:pt x="195084" y="274320"/>
                  </a:moveTo>
                  <a:lnTo>
                    <a:pt x="0" y="376047"/>
                  </a:lnTo>
                </a:path>
                <a:path w="525144" h="382269" extrusionOk="0">
                  <a:moveTo>
                    <a:pt x="307848" y="280416"/>
                  </a:moveTo>
                  <a:lnTo>
                    <a:pt x="502920" y="382143"/>
                  </a:lnTo>
                </a:path>
              </a:pathLst>
            </a:custGeom>
            <a:noFill/>
            <a:ln w="12700" cap="flat" cmpd="sng">
              <a:solidFill>
                <a:srgbClr val="50E6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932688" y="1790699"/>
              <a:ext cx="696595" cy="576580"/>
            </a:xfrm>
            <a:custGeom>
              <a:avLst/>
              <a:gdLst/>
              <a:ahLst/>
              <a:cxnLst/>
              <a:rect l="l" t="t" r="r" b="b"/>
              <a:pathLst>
                <a:path w="696594" h="576580" extrusionOk="0">
                  <a:moveTo>
                    <a:pt x="106680" y="486168"/>
                  </a:moveTo>
                  <a:lnTo>
                    <a:pt x="0" y="486168"/>
                  </a:lnTo>
                  <a:lnTo>
                    <a:pt x="0" y="576072"/>
                  </a:lnTo>
                  <a:lnTo>
                    <a:pt x="106680" y="576072"/>
                  </a:lnTo>
                  <a:lnTo>
                    <a:pt x="106680" y="486168"/>
                  </a:lnTo>
                  <a:close/>
                </a:path>
                <a:path w="696594" h="576580" extrusionOk="0">
                  <a:moveTo>
                    <a:pt x="106680" y="156972"/>
                  </a:moveTo>
                  <a:lnTo>
                    <a:pt x="0" y="156972"/>
                  </a:lnTo>
                  <a:lnTo>
                    <a:pt x="0" y="245364"/>
                  </a:lnTo>
                  <a:lnTo>
                    <a:pt x="106680" y="245364"/>
                  </a:lnTo>
                  <a:lnTo>
                    <a:pt x="106680" y="156972"/>
                  </a:lnTo>
                  <a:close/>
                </a:path>
                <a:path w="696594" h="576580" extrusionOk="0">
                  <a:moveTo>
                    <a:pt x="400812" y="310896"/>
                  </a:moveTo>
                  <a:lnTo>
                    <a:pt x="294132" y="310896"/>
                  </a:lnTo>
                  <a:lnTo>
                    <a:pt x="294132" y="399288"/>
                  </a:lnTo>
                  <a:lnTo>
                    <a:pt x="400812" y="399288"/>
                  </a:lnTo>
                  <a:lnTo>
                    <a:pt x="400812" y="310896"/>
                  </a:lnTo>
                  <a:close/>
                </a:path>
                <a:path w="696594" h="576580" extrusionOk="0">
                  <a:moveTo>
                    <a:pt x="400812" y="0"/>
                  </a:moveTo>
                  <a:lnTo>
                    <a:pt x="294132" y="0"/>
                  </a:lnTo>
                  <a:lnTo>
                    <a:pt x="294132" y="89916"/>
                  </a:lnTo>
                  <a:lnTo>
                    <a:pt x="400812" y="89916"/>
                  </a:lnTo>
                  <a:lnTo>
                    <a:pt x="400812" y="0"/>
                  </a:lnTo>
                  <a:close/>
                </a:path>
                <a:path w="696594" h="576580" extrusionOk="0">
                  <a:moveTo>
                    <a:pt x="696468" y="487692"/>
                  </a:moveTo>
                  <a:lnTo>
                    <a:pt x="589788" y="487692"/>
                  </a:lnTo>
                  <a:lnTo>
                    <a:pt x="589788" y="576072"/>
                  </a:lnTo>
                  <a:lnTo>
                    <a:pt x="696468" y="576072"/>
                  </a:lnTo>
                  <a:lnTo>
                    <a:pt x="696468" y="487692"/>
                  </a:lnTo>
                  <a:close/>
                </a:path>
                <a:path w="696594" h="576580" extrusionOk="0">
                  <a:moveTo>
                    <a:pt x="696468" y="152400"/>
                  </a:moveTo>
                  <a:lnTo>
                    <a:pt x="589788" y="152400"/>
                  </a:lnTo>
                  <a:lnTo>
                    <a:pt x="589788" y="242316"/>
                  </a:lnTo>
                  <a:lnTo>
                    <a:pt x="696468" y="242316"/>
                  </a:lnTo>
                  <a:lnTo>
                    <a:pt x="696468" y="15240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>
            <a:spLocks noGrp="1"/>
          </p:cNvSpPr>
          <p:nvPr>
            <p:ph type="title"/>
          </p:nvPr>
        </p:nvSpPr>
        <p:spPr>
          <a:xfrm>
            <a:off x="686733" y="386200"/>
            <a:ext cx="6589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Embedding models</a:t>
            </a:r>
            <a:endParaRPr/>
          </a:p>
        </p:txBody>
      </p:sp>
      <p:sp>
        <p:nvSpPr>
          <p:cNvPr id="291" name="Google Shape;291;p22"/>
          <p:cNvSpPr txBox="1"/>
          <p:nvPr/>
        </p:nvSpPr>
        <p:spPr>
          <a:xfrm>
            <a:off x="1742948" y="1148588"/>
            <a:ext cx="10179050" cy="520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273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Different Azure OpenAI Service embedding models are specifically created to be good at a particular task.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265" algn="l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Similarity embeddings 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are good at capturing semantic similarity between two or more pieces of text.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54965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Text search embeddings 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help measure long documents relevant to a short query.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54965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 search embeddings 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are useful for embedding code snippets and embedding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5560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natural language search queries.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Embeddings make it easier to do machine learning on large inputs representing words by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capturing the semantic similarities in a vector space.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Therefore, we can use embeddings to determine if two text chunks are semantically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related or similar, and provide a score to assess similarity.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22"/>
          <p:cNvGrpSpPr/>
          <p:nvPr/>
        </p:nvGrpSpPr>
        <p:grpSpPr>
          <a:xfrm>
            <a:off x="242315" y="1534655"/>
            <a:ext cx="1004303" cy="897648"/>
            <a:chOff x="242315" y="1534655"/>
            <a:chExt cx="1004303" cy="897648"/>
          </a:xfrm>
        </p:grpSpPr>
        <p:pic>
          <p:nvPicPr>
            <p:cNvPr id="293" name="Google Shape;293;p22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2315" y="1534655"/>
              <a:ext cx="1004303" cy="8976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22"/>
            <p:cNvSpPr/>
            <p:nvPr/>
          </p:nvSpPr>
          <p:spPr>
            <a:xfrm>
              <a:off x="330081" y="1622362"/>
              <a:ext cx="765810" cy="674370"/>
            </a:xfrm>
            <a:custGeom>
              <a:avLst/>
              <a:gdLst/>
              <a:ahLst/>
              <a:cxnLst/>
              <a:rect l="l" t="t" r="r" b="b"/>
              <a:pathLst>
                <a:path w="765810" h="674369" extrusionOk="0">
                  <a:moveTo>
                    <a:pt x="73888" y="127869"/>
                  </a:moveTo>
                  <a:lnTo>
                    <a:pt x="42178" y="143429"/>
                  </a:lnTo>
                  <a:lnTo>
                    <a:pt x="184953" y="434433"/>
                  </a:lnTo>
                  <a:lnTo>
                    <a:pt x="8059" y="469554"/>
                  </a:lnTo>
                  <a:lnTo>
                    <a:pt x="2468" y="475321"/>
                  </a:lnTo>
                  <a:lnTo>
                    <a:pt x="0" y="489792"/>
                  </a:lnTo>
                  <a:lnTo>
                    <a:pt x="3411" y="497027"/>
                  </a:lnTo>
                  <a:lnTo>
                    <a:pt x="304490" y="671573"/>
                  </a:lnTo>
                  <a:lnTo>
                    <a:pt x="307141" y="673164"/>
                  </a:lnTo>
                  <a:lnTo>
                    <a:pt x="310258" y="673984"/>
                  </a:lnTo>
                  <a:lnTo>
                    <a:pt x="314494" y="673984"/>
                  </a:lnTo>
                  <a:lnTo>
                    <a:pt x="316079" y="673807"/>
                  </a:lnTo>
                  <a:lnTo>
                    <a:pt x="316609" y="673689"/>
                  </a:lnTo>
                  <a:lnTo>
                    <a:pt x="541719" y="634042"/>
                  </a:lnTo>
                  <a:lnTo>
                    <a:pt x="338261" y="634042"/>
                  </a:lnTo>
                  <a:lnTo>
                    <a:pt x="344551" y="611919"/>
                  </a:lnTo>
                  <a:lnTo>
                    <a:pt x="272020" y="611919"/>
                  </a:lnTo>
                  <a:lnTo>
                    <a:pt x="68066" y="493675"/>
                  </a:lnTo>
                  <a:lnTo>
                    <a:pt x="201073" y="467262"/>
                  </a:lnTo>
                  <a:lnTo>
                    <a:pt x="240394" y="467262"/>
                  </a:lnTo>
                  <a:lnTo>
                    <a:pt x="236900" y="460144"/>
                  </a:lnTo>
                  <a:lnTo>
                    <a:pt x="357792" y="436141"/>
                  </a:lnTo>
                  <a:lnTo>
                    <a:pt x="394528" y="436141"/>
                  </a:lnTo>
                  <a:lnTo>
                    <a:pt x="396736" y="428375"/>
                  </a:lnTo>
                  <a:lnTo>
                    <a:pt x="402079" y="427315"/>
                  </a:lnTo>
                  <a:lnTo>
                    <a:pt x="220839" y="427315"/>
                  </a:lnTo>
                  <a:lnTo>
                    <a:pt x="73888" y="127869"/>
                  </a:lnTo>
                  <a:close/>
                </a:path>
                <a:path w="765810" h="674369" extrusionOk="0">
                  <a:moveTo>
                    <a:pt x="568889" y="404372"/>
                  </a:moveTo>
                  <a:lnTo>
                    <a:pt x="517692" y="404372"/>
                  </a:lnTo>
                  <a:lnTo>
                    <a:pt x="693712" y="571447"/>
                  </a:lnTo>
                  <a:lnTo>
                    <a:pt x="338261" y="634042"/>
                  </a:lnTo>
                  <a:lnTo>
                    <a:pt x="541719" y="634042"/>
                  </a:lnTo>
                  <a:lnTo>
                    <a:pt x="739460" y="599216"/>
                  </a:lnTo>
                  <a:lnTo>
                    <a:pt x="749473" y="580975"/>
                  </a:lnTo>
                  <a:lnTo>
                    <a:pt x="747411" y="575978"/>
                  </a:lnTo>
                  <a:lnTo>
                    <a:pt x="720863" y="512382"/>
                  </a:lnTo>
                  <a:lnTo>
                    <a:pt x="682619" y="512382"/>
                  </a:lnTo>
                  <a:lnTo>
                    <a:pt x="568889" y="404372"/>
                  </a:lnTo>
                  <a:close/>
                </a:path>
                <a:path w="765810" h="674369" extrusionOk="0">
                  <a:moveTo>
                    <a:pt x="240394" y="467262"/>
                  </a:moveTo>
                  <a:lnTo>
                    <a:pt x="201073" y="467262"/>
                  </a:lnTo>
                  <a:lnTo>
                    <a:pt x="272020" y="611919"/>
                  </a:lnTo>
                  <a:lnTo>
                    <a:pt x="344551" y="611919"/>
                  </a:lnTo>
                  <a:lnTo>
                    <a:pt x="345871" y="607275"/>
                  </a:lnTo>
                  <a:lnTo>
                    <a:pt x="309139" y="607275"/>
                  </a:lnTo>
                  <a:lnTo>
                    <a:pt x="240394" y="467262"/>
                  </a:lnTo>
                  <a:close/>
                </a:path>
                <a:path w="765810" h="674369" extrusionOk="0">
                  <a:moveTo>
                    <a:pt x="394528" y="436141"/>
                  </a:moveTo>
                  <a:lnTo>
                    <a:pt x="357792" y="436141"/>
                  </a:lnTo>
                  <a:lnTo>
                    <a:pt x="309139" y="607275"/>
                  </a:lnTo>
                  <a:lnTo>
                    <a:pt x="345871" y="607275"/>
                  </a:lnTo>
                  <a:lnTo>
                    <a:pt x="394528" y="436141"/>
                  </a:lnTo>
                  <a:close/>
                </a:path>
                <a:path w="765810" h="674369" extrusionOk="0">
                  <a:moveTo>
                    <a:pt x="536655" y="71126"/>
                  </a:moveTo>
                  <a:lnTo>
                    <a:pt x="498402" y="71126"/>
                  </a:lnTo>
                  <a:lnTo>
                    <a:pt x="682619" y="512382"/>
                  </a:lnTo>
                  <a:lnTo>
                    <a:pt x="720863" y="512382"/>
                  </a:lnTo>
                  <a:lnTo>
                    <a:pt x="536655" y="71126"/>
                  </a:lnTo>
                  <a:close/>
                </a:path>
                <a:path w="765810" h="674369" extrusionOk="0">
                  <a:moveTo>
                    <a:pt x="305727" y="234828"/>
                  </a:moveTo>
                  <a:lnTo>
                    <a:pt x="287610" y="265124"/>
                  </a:lnTo>
                  <a:lnTo>
                    <a:pt x="389207" y="325834"/>
                  </a:lnTo>
                  <a:lnTo>
                    <a:pt x="368674" y="397962"/>
                  </a:lnTo>
                  <a:lnTo>
                    <a:pt x="220839" y="427315"/>
                  </a:lnTo>
                  <a:lnTo>
                    <a:pt x="402079" y="427315"/>
                  </a:lnTo>
                  <a:lnTo>
                    <a:pt x="517692" y="404372"/>
                  </a:lnTo>
                  <a:lnTo>
                    <a:pt x="568889" y="404372"/>
                  </a:lnTo>
                  <a:lnTo>
                    <a:pt x="554024" y="390255"/>
                  </a:lnTo>
                  <a:lnTo>
                    <a:pt x="407560" y="390255"/>
                  </a:lnTo>
                  <a:lnTo>
                    <a:pt x="420557" y="344541"/>
                  </a:lnTo>
                  <a:lnTo>
                    <a:pt x="489366" y="344541"/>
                  </a:lnTo>
                  <a:lnTo>
                    <a:pt x="430566" y="309425"/>
                  </a:lnTo>
                  <a:lnTo>
                    <a:pt x="435892" y="290713"/>
                  </a:lnTo>
                  <a:lnTo>
                    <a:pt x="399205" y="290713"/>
                  </a:lnTo>
                  <a:lnTo>
                    <a:pt x="305727" y="234828"/>
                  </a:lnTo>
                  <a:close/>
                </a:path>
                <a:path w="765810" h="674369" extrusionOk="0">
                  <a:moveTo>
                    <a:pt x="489366" y="344541"/>
                  </a:moveTo>
                  <a:lnTo>
                    <a:pt x="420557" y="344541"/>
                  </a:lnTo>
                  <a:lnTo>
                    <a:pt x="474743" y="376899"/>
                  </a:lnTo>
                  <a:lnTo>
                    <a:pt x="407560" y="390255"/>
                  </a:lnTo>
                  <a:lnTo>
                    <a:pt x="554024" y="390255"/>
                  </a:lnTo>
                  <a:lnTo>
                    <a:pt x="535376" y="372545"/>
                  </a:lnTo>
                  <a:lnTo>
                    <a:pt x="534332" y="371661"/>
                  </a:lnTo>
                  <a:lnTo>
                    <a:pt x="533350" y="370841"/>
                  </a:lnTo>
                  <a:lnTo>
                    <a:pt x="532222" y="370135"/>
                  </a:lnTo>
                  <a:lnTo>
                    <a:pt x="489366" y="344541"/>
                  </a:lnTo>
                  <a:close/>
                </a:path>
                <a:path w="765810" h="674369" extrusionOk="0">
                  <a:moveTo>
                    <a:pt x="535314" y="372486"/>
                  </a:moveTo>
                  <a:close/>
                </a:path>
                <a:path w="765810" h="674369" extrusionOk="0">
                  <a:moveTo>
                    <a:pt x="498205" y="0"/>
                  </a:moveTo>
                  <a:lnTo>
                    <a:pt x="494230" y="196"/>
                  </a:lnTo>
                  <a:lnTo>
                    <a:pt x="486719" y="687"/>
                  </a:lnTo>
                  <a:lnTo>
                    <a:pt x="480338" y="5792"/>
                  </a:lnTo>
                  <a:lnTo>
                    <a:pt x="399205" y="290713"/>
                  </a:lnTo>
                  <a:lnTo>
                    <a:pt x="435892" y="290713"/>
                  </a:lnTo>
                  <a:lnTo>
                    <a:pt x="498402" y="71126"/>
                  </a:lnTo>
                  <a:lnTo>
                    <a:pt x="536655" y="71126"/>
                  </a:lnTo>
                  <a:lnTo>
                    <a:pt x="534627" y="66266"/>
                  </a:lnTo>
                  <a:lnTo>
                    <a:pt x="596860" y="66266"/>
                  </a:lnTo>
                  <a:lnTo>
                    <a:pt x="505345" y="3337"/>
                  </a:lnTo>
                  <a:lnTo>
                    <a:pt x="502034" y="1178"/>
                  </a:lnTo>
                  <a:lnTo>
                    <a:pt x="498205" y="0"/>
                  </a:lnTo>
                  <a:close/>
                </a:path>
                <a:path w="765810" h="674369" extrusionOk="0">
                  <a:moveTo>
                    <a:pt x="596860" y="66266"/>
                  </a:moveTo>
                  <a:lnTo>
                    <a:pt x="534627" y="66266"/>
                  </a:lnTo>
                  <a:lnTo>
                    <a:pt x="745350" y="211169"/>
                  </a:lnTo>
                  <a:lnTo>
                    <a:pt x="765328" y="182110"/>
                  </a:lnTo>
                  <a:lnTo>
                    <a:pt x="596860" y="66266"/>
                  </a:lnTo>
                  <a:close/>
                </a:path>
                <a:path w="765810" h="674369" extrusionOk="0">
                  <a:moveTo>
                    <a:pt x="505274" y="3288"/>
                  </a:moveTo>
                  <a:close/>
                </a:path>
              </a:pathLst>
            </a:custGeom>
            <a:solidFill>
              <a:srgbClr val="0E78D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369850" y="1621037"/>
              <a:ext cx="732790" cy="693420"/>
            </a:xfrm>
            <a:custGeom>
              <a:avLst/>
              <a:gdLst/>
              <a:ahLst/>
              <a:cxnLst/>
              <a:rect l="l" t="t" r="r" b="b"/>
              <a:pathLst>
                <a:path w="732790" h="693419" extrusionOk="0">
                  <a:moveTo>
                    <a:pt x="458387" y="0"/>
                  </a:moveTo>
                  <a:lnTo>
                    <a:pt x="6587" y="121831"/>
                  </a:lnTo>
                  <a:lnTo>
                    <a:pt x="1408" y="127967"/>
                  </a:lnTo>
                  <a:lnTo>
                    <a:pt x="0" y="142693"/>
                  </a:lnTo>
                  <a:lnTo>
                    <a:pt x="4000" y="149663"/>
                  </a:lnTo>
                  <a:lnTo>
                    <a:pt x="239722" y="262685"/>
                  </a:lnTo>
                  <a:lnTo>
                    <a:pt x="257663" y="676016"/>
                  </a:lnTo>
                  <a:lnTo>
                    <a:pt x="258016" y="683487"/>
                  </a:lnTo>
                  <a:lnTo>
                    <a:pt x="263077" y="689959"/>
                  </a:lnTo>
                  <a:lnTo>
                    <a:pt x="270253" y="692135"/>
                  </a:lnTo>
                  <a:lnTo>
                    <a:pt x="271903" y="692665"/>
                  </a:lnTo>
                  <a:lnTo>
                    <a:pt x="273606" y="692900"/>
                  </a:lnTo>
                  <a:lnTo>
                    <a:pt x="280900" y="692900"/>
                  </a:lnTo>
                  <a:lnTo>
                    <a:pt x="286255" y="690253"/>
                  </a:lnTo>
                  <a:lnTo>
                    <a:pt x="334282" y="623660"/>
                  </a:lnTo>
                  <a:lnTo>
                    <a:pt x="290727" y="623660"/>
                  </a:lnTo>
                  <a:lnTo>
                    <a:pt x="274843" y="257506"/>
                  </a:lnTo>
                  <a:lnTo>
                    <a:pt x="298715" y="229576"/>
                  </a:lnTo>
                  <a:lnTo>
                    <a:pt x="252313" y="229576"/>
                  </a:lnTo>
                  <a:lnTo>
                    <a:pt x="68827" y="141613"/>
                  </a:lnTo>
                  <a:lnTo>
                    <a:pt x="404983" y="51000"/>
                  </a:lnTo>
                  <a:lnTo>
                    <a:pt x="451347" y="51000"/>
                  </a:lnTo>
                  <a:lnTo>
                    <a:pt x="473898" y="24641"/>
                  </a:lnTo>
                  <a:lnTo>
                    <a:pt x="474487" y="16198"/>
                  </a:lnTo>
                  <a:lnTo>
                    <a:pt x="470364" y="9670"/>
                  </a:lnTo>
                  <a:lnTo>
                    <a:pt x="466290" y="3141"/>
                  </a:lnTo>
                  <a:lnTo>
                    <a:pt x="458387" y="0"/>
                  </a:lnTo>
                  <a:close/>
                </a:path>
                <a:path w="732790" h="693419" extrusionOk="0">
                  <a:moveTo>
                    <a:pt x="710440" y="184024"/>
                  </a:moveTo>
                  <a:lnTo>
                    <a:pt x="472426" y="372751"/>
                  </a:lnTo>
                  <a:lnTo>
                    <a:pt x="471150" y="373811"/>
                  </a:lnTo>
                  <a:lnTo>
                    <a:pt x="470021" y="374989"/>
                  </a:lnTo>
                  <a:lnTo>
                    <a:pt x="290727" y="623660"/>
                  </a:lnTo>
                  <a:lnTo>
                    <a:pt x="334282" y="623660"/>
                  </a:lnTo>
                  <a:lnTo>
                    <a:pt x="496330" y="398875"/>
                  </a:lnTo>
                  <a:lnTo>
                    <a:pt x="732382" y="211660"/>
                  </a:lnTo>
                  <a:lnTo>
                    <a:pt x="710440" y="184024"/>
                  </a:lnTo>
                  <a:close/>
                </a:path>
                <a:path w="732790" h="693419" extrusionOk="0">
                  <a:moveTo>
                    <a:pt x="451347" y="51000"/>
                  </a:moveTo>
                  <a:lnTo>
                    <a:pt x="404983" y="51000"/>
                  </a:lnTo>
                  <a:lnTo>
                    <a:pt x="252313" y="229576"/>
                  </a:lnTo>
                  <a:lnTo>
                    <a:pt x="298715" y="229576"/>
                  </a:lnTo>
                  <a:lnTo>
                    <a:pt x="451347" y="5100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6" name="Google Shape;296;p22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8218" y="2203337"/>
              <a:ext cx="150716" cy="1507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22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51392" y="1797011"/>
              <a:ext cx="150716" cy="1507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22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12786" y="1682640"/>
              <a:ext cx="150718" cy="1507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2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15891" y="1743605"/>
              <a:ext cx="150740" cy="150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2"/>
            <p:cNvPicPr preferRelativeResize="0"/>
            <p:nvPr/>
          </p:nvPicPr>
          <p:blipFill rotWithShape="1"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85900" y="2129801"/>
              <a:ext cx="150691" cy="150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2"/>
            <p:cNvPicPr preferRelativeResize="0"/>
            <p:nvPr/>
          </p:nvPicPr>
          <p:blipFill rotWithShape="1">
            <a:blip r:embed="rId9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73430" y="2032438"/>
              <a:ext cx="150717" cy="150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22"/>
            <p:cNvPicPr preferRelativeResize="0"/>
            <p:nvPr/>
          </p:nvPicPr>
          <p:blipFill rotWithShape="1">
            <a:blip r:embed="rId10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7876" y="1932312"/>
              <a:ext cx="150740" cy="150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22"/>
            <p:cNvPicPr preferRelativeResize="0"/>
            <p:nvPr/>
          </p:nvPicPr>
          <p:blipFill rotWithShape="1">
            <a:blip r:embed="rId11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937" y="1564735"/>
              <a:ext cx="150701" cy="1507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3430" y="552195"/>
            <a:ext cx="2182380" cy="397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3"/>
          <p:cNvSpPr txBox="1"/>
          <p:nvPr/>
        </p:nvSpPr>
        <p:spPr>
          <a:xfrm>
            <a:off x="2621025" y="1601175"/>
            <a:ext cx="9057600" cy="3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strongly recommend using text–embedding–ada–002 (Version 2). This model/version provides parity with OpenAI’s text–embedding–ada– 002.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05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learn more about the improvements offered by this model, please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refer to this </a:t>
            </a:r>
            <a:r>
              <a:rPr lang="en-US" sz="20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 post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000" u="sng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https://learn.microsoft.com/en-us/azure/cognitive-services/openai/concepts/models#embeddings-models</a:t>
            </a:r>
            <a:endParaRPr sz="2000">
              <a:solidFill>
                <a:srgbClr val="50E6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050"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 if you are currently using Version 1, you should migrate to Version 2 to take advantage of the latest weights/updated token limit. Version 1 and Version 2 are not interchangeable, so document embedding and document search must be done using the same version of the model.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3"/>
          <p:cNvSpPr/>
          <p:nvPr/>
        </p:nvSpPr>
        <p:spPr>
          <a:xfrm>
            <a:off x="682752" y="1719579"/>
            <a:ext cx="170815" cy="142240"/>
          </a:xfrm>
          <a:custGeom>
            <a:avLst/>
            <a:gdLst/>
            <a:ahLst/>
            <a:cxnLst/>
            <a:rect l="l" t="t" r="r" b="b"/>
            <a:pathLst>
              <a:path w="170815" h="142239" extrusionOk="0">
                <a:moveTo>
                  <a:pt x="170688" y="0"/>
                </a:moveTo>
                <a:lnTo>
                  <a:pt x="0" y="0"/>
                </a:lnTo>
                <a:lnTo>
                  <a:pt x="0" y="29210"/>
                </a:lnTo>
                <a:lnTo>
                  <a:pt x="0" y="142240"/>
                </a:lnTo>
                <a:lnTo>
                  <a:pt x="35712" y="142240"/>
                </a:lnTo>
                <a:lnTo>
                  <a:pt x="35712" y="29210"/>
                </a:lnTo>
                <a:lnTo>
                  <a:pt x="170688" y="29210"/>
                </a:lnTo>
                <a:lnTo>
                  <a:pt x="170688" y="0"/>
                </a:lnTo>
                <a:close/>
              </a:path>
            </a:pathLst>
          </a:custGeom>
          <a:solidFill>
            <a:srgbClr val="0078D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3"/>
          <p:cNvSpPr/>
          <p:nvPr/>
        </p:nvSpPr>
        <p:spPr>
          <a:xfrm>
            <a:off x="682752" y="2562859"/>
            <a:ext cx="170815" cy="143510"/>
          </a:xfrm>
          <a:custGeom>
            <a:avLst/>
            <a:gdLst/>
            <a:ahLst/>
            <a:cxnLst/>
            <a:rect l="l" t="t" r="r" b="b"/>
            <a:pathLst>
              <a:path w="170815" h="143510" extrusionOk="0">
                <a:moveTo>
                  <a:pt x="170688" y="114300"/>
                </a:moveTo>
                <a:lnTo>
                  <a:pt x="35712" y="114300"/>
                </a:lnTo>
                <a:lnTo>
                  <a:pt x="35712" y="0"/>
                </a:lnTo>
                <a:lnTo>
                  <a:pt x="0" y="0"/>
                </a:lnTo>
                <a:lnTo>
                  <a:pt x="0" y="114300"/>
                </a:lnTo>
                <a:lnTo>
                  <a:pt x="0" y="143510"/>
                </a:lnTo>
                <a:lnTo>
                  <a:pt x="170688" y="143510"/>
                </a:lnTo>
                <a:lnTo>
                  <a:pt x="170688" y="114300"/>
                </a:lnTo>
                <a:close/>
              </a:path>
            </a:pathLst>
          </a:custGeom>
          <a:solidFill>
            <a:srgbClr val="0078D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3"/>
          <p:cNvSpPr/>
          <p:nvPr/>
        </p:nvSpPr>
        <p:spPr>
          <a:xfrm>
            <a:off x="1670304" y="1719579"/>
            <a:ext cx="170815" cy="142240"/>
          </a:xfrm>
          <a:custGeom>
            <a:avLst/>
            <a:gdLst/>
            <a:ahLst/>
            <a:cxnLst/>
            <a:rect l="l" t="t" r="r" b="b"/>
            <a:pathLst>
              <a:path w="170814" h="142239" extrusionOk="0">
                <a:moveTo>
                  <a:pt x="170688" y="0"/>
                </a:moveTo>
                <a:lnTo>
                  <a:pt x="0" y="0"/>
                </a:lnTo>
                <a:lnTo>
                  <a:pt x="0" y="29210"/>
                </a:lnTo>
                <a:lnTo>
                  <a:pt x="135001" y="29210"/>
                </a:lnTo>
                <a:lnTo>
                  <a:pt x="135001" y="142240"/>
                </a:lnTo>
                <a:lnTo>
                  <a:pt x="170688" y="142240"/>
                </a:lnTo>
                <a:lnTo>
                  <a:pt x="170688" y="29210"/>
                </a:lnTo>
                <a:lnTo>
                  <a:pt x="170688" y="0"/>
                </a:lnTo>
                <a:close/>
              </a:path>
            </a:pathLst>
          </a:custGeom>
          <a:solidFill>
            <a:srgbClr val="0078D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1670304" y="2562859"/>
            <a:ext cx="170815" cy="143510"/>
          </a:xfrm>
          <a:custGeom>
            <a:avLst/>
            <a:gdLst/>
            <a:ahLst/>
            <a:cxnLst/>
            <a:rect l="l" t="t" r="r" b="b"/>
            <a:pathLst>
              <a:path w="170814" h="143510" extrusionOk="0">
                <a:moveTo>
                  <a:pt x="170688" y="0"/>
                </a:moveTo>
                <a:lnTo>
                  <a:pt x="135001" y="0"/>
                </a:lnTo>
                <a:lnTo>
                  <a:pt x="135001" y="114300"/>
                </a:lnTo>
                <a:lnTo>
                  <a:pt x="0" y="114300"/>
                </a:lnTo>
                <a:lnTo>
                  <a:pt x="0" y="143510"/>
                </a:lnTo>
                <a:lnTo>
                  <a:pt x="170688" y="143510"/>
                </a:lnTo>
                <a:lnTo>
                  <a:pt x="170688" y="114300"/>
                </a:lnTo>
                <a:lnTo>
                  <a:pt x="170688" y="0"/>
                </a:lnTo>
                <a:close/>
              </a:path>
            </a:pathLst>
          </a:custGeom>
          <a:solidFill>
            <a:srgbClr val="0078D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23"/>
          <p:cNvGrpSpPr/>
          <p:nvPr/>
        </p:nvGrpSpPr>
        <p:grpSpPr>
          <a:xfrm>
            <a:off x="932688" y="1790699"/>
            <a:ext cx="696595" cy="859676"/>
            <a:chOff x="932688" y="1790699"/>
            <a:chExt cx="696595" cy="859676"/>
          </a:xfrm>
        </p:grpSpPr>
        <p:sp>
          <p:nvSpPr>
            <p:cNvPr id="315" name="Google Shape;315;p23"/>
            <p:cNvSpPr/>
            <p:nvPr/>
          </p:nvSpPr>
          <p:spPr>
            <a:xfrm>
              <a:off x="1022604" y="2321051"/>
              <a:ext cx="503555" cy="240665"/>
            </a:xfrm>
            <a:custGeom>
              <a:avLst/>
              <a:gdLst/>
              <a:ahLst/>
              <a:cxnLst/>
              <a:rect l="l" t="t" r="r" b="b"/>
              <a:pathLst>
                <a:path w="503555" h="240664" extrusionOk="0">
                  <a:moveTo>
                    <a:pt x="257556" y="88392"/>
                  </a:moveTo>
                  <a:lnTo>
                    <a:pt x="257556" y="240284"/>
                  </a:lnTo>
                </a:path>
                <a:path w="503555" h="240664" extrusionOk="0">
                  <a:moveTo>
                    <a:pt x="203161" y="42545"/>
                  </a:moveTo>
                  <a:lnTo>
                    <a:pt x="0" y="0"/>
                  </a:lnTo>
                </a:path>
                <a:path w="503555" h="240664" extrusionOk="0">
                  <a:moveTo>
                    <a:pt x="310896" y="42672"/>
                  </a:moveTo>
                  <a:lnTo>
                    <a:pt x="503428" y="6096"/>
                  </a:lnTo>
                </a:path>
              </a:pathLst>
            </a:custGeom>
            <a:noFill/>
            <a:ln w="12700" cap="flat" cmpd="sng">
              <a:solidFill>
                <a:srgbClr val="50E6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1226820" y="2319540"/>
              <a:ext cx="106680" cy="330835"/>
            </a:xfrm>
            <a:custGeom>
              <a:avLst/>
              <a:gdLst/>
              <a:ahLst/>
              <a:cxnLst/>
              <a:rect l="l" t="t" r="r" b="b"/>
              <a:pathLst>
                <a:path w="106680" h="330835" extrusionOk="0">
                  <a:moveTo>
                    <a:pt x="106680" y="240779"/>
                  </a:moveTo>
                  <a:lnTo>
                    <a:pt x="0" y="240779"/>
                  </a:lnTo>
                  <a:lnTo>
                    <a:pt x="0" y="330695"/>
                  </a:lnTo>
                  <a:lnTo>
                    <a:pt x="106680" y="330695"/>
                  </a:lnTo>
                  <a:lnTo>
                    <a:pt x="106680" y="240779"/>
                  </a:lnTo>
                  <a:close/>
                </a:path>
                <a:path w="106680" h="330835" extrusionOk="0">
                  <a:moveTo>
                    <a:pt x="106680" y="0"/>
                  </a:moveTo>
                  <a:lnTo>
                    <a:pt x="0" y="0"/>
                  </a:lnTo>
                  <a:lnTo>
                    <a:pt x="0" y="89903"/>
                  </a:lnTo>
                  <a:lnTo>
                    <a:pt x="106680" y="89903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998220" y="1880615"/>
              <a:ext cx="525145" cy="382270"/>
            </a:xfrm>
            <a:custGeom>
              <a:avLst/>
              <a:gdLst/>
              <a:ahLst/>
              <a:cxnLst/>
              <a:rect l="l" t="t" r="r" b="b"/>
              <a:pathLst>
                <a:path w="525144" h="382269" extrusionOk="0">
                  <a:moveTo>
                    <a:pt x="281940" y="0"/>
                  </a:moveTo>
                  <a:lnTo>
                    <a:pt x="281940" y="310642"/>
                  </a:lnTo>
                </a:path>
                <a:path w="525144" h="382269" extrusionOk="0">
                  <a:moveTo>
                    <a:pt x="524891" y="108204"/>
                  </a:moveTo>
                  <a:lnTo>
                    <a:pt x="41148" y="112013"/>
                  </a:lnTo>
                </a:path>
                <a:path w="525144" h="382269" extrusionOk="0">
                  <a:moveTo>
                    <a:pt x="282067" y="219837"/>
                  </a:moveTo>
                  <a:lnTo>
                    <a:pt x="41148" y="124968"/>
                  </a:lnTo>
                </a:path>
                <a:path w="525144" h="382269" extrusionOk="0">
                  <a:moveTo>
                    <a:pt x="307848" y="217170"/>
                  </a:moveTo>
                  <a:lnTo>
                    <a:pt x="488696" y="108204"/>
                  </a:lnTo>
                </a:path>
                <a:path w="525144" h="382269" extrusionOk="0">
                  <a:moveTo>
                    <a:pt x="195084" y="274320"/>
                  </a:moveTo>
                  <a:lnTo>
                    <a:pt x="0" y="376047"/>
                  </a:lnTo>
                </a:path>
                <a:path w="525144" h="382269" extrusionOk="0">
                  <a:moveTo>
                    <a:pt x="307848" y="280416"/>
                  </a:moveTo>
                  <a:lnTo>
                    <a:pt x="502920" y="382143"/>
                  </a:lnTo>
                </a:path>
              </a:pathLst>
            </a:custGeom>
            <a:noFill/>
            <a:ln w="12700" cap="flat" cmpd="sng">
              <a:solidFill>
                <a:srgbClr val="50E6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932688" y="1790699"/>
              <a:ext cx="696595" cy="576580"/>
            </a:xfrm>
            <a:custGeom>
              <a:avLst/>
              <a:gdLst/>
              <a:ahLst/>
              <a:cxnLst/>
              <a:rect l="l" t="t" r="r" b="b"/>
              <a:pathLst>
                <a:path w="696594" h="576580" extrusionOk="0">
                  <a:moveTo>
                    <a:pt x="106680" y="486168"/>
                  </a:moveTo>
                  <a:lnTo>
                    <a:pt x="0" y="486168"/>
                  </a:lnTo>
                  <a:lnTo>
                    <a:pt x="0" y="576072"/>
                  </a:lnTo>
                  <a:lnTo>
                    <a:pt x="106680" y="576072"/>
                  </a:lnTo>
                  <a:lnTo>
                    <a:pt x="106680" y="486168"/>
                  </a:lnTo>
                  <a:close/>
                </a:path>
                <a:path w="696594" h="576580" extrusionOk="0">
                  <a:moveTo>
                    <a:pt x="106680" y="156972"/>
                  </a:moveTo>
                  <a:lnTo>
                    <a:pt x="0" y="156972"/>
                  </a:lnTo>
                  <a:lnTo>
                    <a:pt x="0" y="245364"/>
                  </a:lnTo>
                  <a:lnTo>
                    <a:pt x="106680" y="245364"/>
                  </a:lnTo>
                  <a:lnTo>
                    <a:pt x="106680" y="156972"/>
                  </a:lnTo>
                  <a:close/>
                </a:path>
                <a:path w="696594" h="576580" extrusionOk="0">
                  <a:moveTo>
                    <a:pt x="400812" y="310896"/>
                  </a:moveTo>
                  <a:lnTo>
                    <a:pt x="294132" y="310896"/>
                  </a:lnTo>
                  <a:lnTo>
                    <a:pt x="294132" y="399288"/>
                  </a:lnTo>
                  <a:lnTo>
                    <a:pt x="400812" y="399288"/>
                  </a:lnTo>
                  <a:lnTo>
                    <a:pt x="400812" y="310896"/>
                  </a:lnTo>
                  <a:close/>
                </a:path>
                <a:path w="696594" h="576580" extrusionOk="0">
                  <a:moveTo>
                    <a:pt x="400812" y="0"/>
                  </a:moveTo>
                  <a:lnTo>
                    <a:pt x="294132" y="0"/>
                  </a:lnTo>
                  <a:lnTo>
                    <a:pt x="294132" y="89916"/>
                  </a:lnTo>
                  <a:lnTo>
                    <a:pt x="400812" y="89916"/>
                  </a:lnTo>
                  <a:lnTo>
                    <a:pt x="400812" y="0"/>
                  </a:lnTo>
                  <a:close/>
                </a:path>
                <a:path w="696594" h="576580" extrusionOk="0">
                  <a:moveTo>
                    <a:pt x="696468" y="487692"/>
                  </a:moveTo>
                  <a:lnTo>
                    <a:pt x="589788" y="487692"/>
                  </a:lnTo>
                  <a:lnTo>
                    <a:pt x="589788" y="576072"/>
                  </a:lnTo>
                  <a:lnTo>
                    <a:pt x="696468" y="576072"/>
                  </a:lnTo>
                  <a:lnTo>
                    <a:pt x="696468" y="487692"/>
                  </a:lnTo>
                  <a:close/>
                </a:path>
                <a:path w="696594" h="576580" extrusionOk="0">
                  <a:moveTo>
                    <a:pt x="696468" y="152400"/>
                  </a:moveTo>
                  <a:lnTo>
                    <a:pt x="589788" y="152400"/>
                  </a:lnTo>
                  <a:lnTo>
                    <a:pt x="589788" y="242316"/>
                  </a:lnTo>
                  <a:lnTo>
                    <a:pt x="696468" y="242316"/>
                  </a:lnTo>
                  <a:lnTo>
                    <a:pt x="696468" y="15240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24"/>
          <p:cNvGrpSpPr/>
          <p:nvPr/>
        </p:nvGrpSpPr>
        <p:grpSpPr>
          <a:xfrm>
            <a:off x="605027" y="4683252"/>
            <a:ext cx="657226" cy="401320"/>
            <a:chOff x="605027" y="4683252"/>
            <a:chExt cx="657226" cy="401320"/>
          </a:xfrm>
        </p:grpSpPr>
        <p:sp>
          <p:nvSpPr>
            <p:cNvPr id="324" name="Google Shape;324;p24"/>
            <p:cNvSpPr/>
            <p:nvPr/>
          </p:nvSpPr>
          <p:spPr>
            <a:xfrm>
              <a:off x="669035" y="4701540"/>
              <a:ext cx="530860" cy="340360"/>
            </a:xfrm>
            <a:custGeom>
              <a:avLst/>
              <a:gdLst/>
              <a:ahLst/>
              <a:cxnLst/>
              <a:rect l="l" t="t" r="r" b="b"/>
              <a:pathLst>
                <a:path w="530860" h="340360" extrusionOk="0">
                  <a:moveTo>
                    <a:pt x="530352" y="0"/>
                  </a:moveTo>
                  <a:lnTo>
                    <a:pt x="0" y="0"/>
                  </a:lnTo>
                  <a:lnTo>
                    <a:pt x="0" y="339851"/>
                  </a:lnTo>
                  <a:lnTo>
                    <a:pt x="530352" y="339851"/>
                  </a:lnTo>
                  <a:lnTo>
                    <a:pt x="530352" y="0"/>
                  </a:lnTo>
                  <a:close/>
                </a:path>
              </a:pathLst>
            </a:custGeom>
            <a:solidFill>
              <a:srgbClr val="0078D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1034796" y="4782324"/>
              <a:ext cx="109855" cy="180340"/>
            </a:xfrm>
            <a:custGeom>
              <a:avLst/>
              <a:gdLst/>
              <a:ahLst/>
              <a:cxnLst/>
              <a:rect l="l" t="t" r="r" b="b"/>
              <a:pathLst>
                <a:path w="109855" h="180339" extrusionOk="0">
                  <a:moveTo>
                    <a:pt x="109728" y="167640"/>
                  </a:moveTo>
                  <a:lnTo>
                    <a:pt x="0" y="167640"/>
                  </a:lnTo>
                  <a:lnTo>
                    <a:pt x="0" y="179819"/>
                  </a:lnTo>
                  <a:lnTo>
                    <a:pt x="109728" y="179819"/>
                  </a:lnTo>
                  <a:lnTo>
                    <a:pt x="109728" y="167640"/>
                  </a:lnTo>
                  <a:close/>
                </a:path>
                <a:path w="109855" h="180339" extrusionOk="0">
                  <a:moveTo>
                    <a:pt x="109728" y="80759"/>
                  </a:moveTo>
                  <a:lnTo>
                    <a:pt x="0" y="80759"/>
                  </a:lnTo>
                  <a:lnTo>
                    <a:pt x="0" y="94475"/>
                  </a:lnTo>
                  <a:lnTo>
                    <a:pt x="109728" y="94475"/>
                  </a:lnTo>
                  <a:lnTo>
                    <a:pt x="109728" y="80759"/>
                  </a:lnTo>
                  <a:close/>
                </a:path>
                <a:path w="109855" h="180339" extrusionOk="0">
                  <a:moveTo>
                    <a:pt x="109728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109728" y="12179"/>
                  </a:lnTo>
                  <a:lnTo>
                    <a:pt x="109728" y="0"/>
                  </a:lnTo>
                  <a:close/>
                </a:path>
              </a:pathLst>
            </a:custGeom>
            <a:solidFill>
              <a:srgbClr val="4FE3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931164" y="4765548"/>
              <a:ext cx="71755" cy="212090"/>
            </a:xfrm>
            <a:custGeom>
              <a:avLst/>
              <a:gdLst/>
              <a:ahLst/>
              <a:cxnLst/>
              <a:rect l="l" t="t" r="r" b="b"/>
              <a:pathLst>
                <a:path w="71755" h="212089" extrusionOk="0">
                  <a:moveTo>
                    <a:pt x="71628" y="164084"/>
                  </a:moveTo>
                  <a:lnTo>
                    <a:pt x="62890" y="156972"/>
                  </a:lnTo>
                  <a:lnTo>
                    <a:pt x="22707" y="197739"/>
                  </a:lnTo>
                  <a:lnTo>
                    <a:pt x="6985" y="181737"/>
                  </a:lnTo>
                  <a:lnTo>
                    <a:pt x="0" y="188849"/>
                  </a:lnTo>
                  <a:lnTo>
                    <a:pt x="22707" y="211836"/>
                  </a:lnTo>
                  <a:lnTo>
                    <a:pt x="71628" y="164084"/>
                  </a:lnTo>
                  <a:close/>
                </a:path>
                <a:path w="71755" h="212089" extrusionOk="0">
                  <a:moveTo>
                    <a:pt x="71628" y="86233"/>
                  </a:moveTo>
                  <a:lnTo>
                    <a:pt x="62890" y="79248"/>
                  </a:lnTo>
                  <a:lnTo>
                    <a:pt x="22707" y="119761"/>
                  </a:lnTo>
                  <a:lnTo>
                    <a:pt x="6985" y="103886"/>
                  </a:lnTo>
                  <a:lnTo>
                    <a:pt x="0" y="110998"/>
                  </a:lnTo>
                  <a:lnTo>
                    <a:pt x="22707" y="135636"/>
                  </a:lnTo>
                  <a:lnTo>
                    <a:pt x="71628" y="86233"/>
                  </a:lnTo>
                  <a:close/>
                </a:path>
                <a:path w="71755" h="212089" extrusionOk="0">
                  <a:moveTo>
                    <a:pt x="71628" y="6985"/>
                  </a:moveTo>
                  <a:lnTo>
                    <a:pt x="62890" y="0"/>
                  </a:lnTo>
                  <a:lnTo>
                    <a:pt x="22707" y="40513"/>
                  </a:lnTo>
                  <a:lnTo>
                    <a:pt x="6985" y="24638"/>
                  </a:lnTo>
                  <a:lnTo>
                    <a:pt x="0" y="33528"/>
                  </a:lnTo>
                  <a:lnTo>
                    <a:pt x="22707" y="56388"/>
                  </a:lnTo>
                  <a:lnTo>
                    <a:pt x="71628" y="69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05028" y="4683252"/>
              <a:ext cx="657225" cy="401320"/>
            </a:xfrm>
            <a:custGeom>
              <a:avLst/>
              <a:gdLst/>
              <a:ahLst/>
              <a:cxnLst/>
              <a:rect l="l" t="t" r="r" b="b"/>
              <a:pathLst>
                <a:path w="657225" h="401320" extrusionOk="0">
                  <a:moveTo>
                    <a:pt x="609600" y="21717"/>
                  </a:moveTo>
                  <a:lnTo>
                    <a:pt x="607949" y="13512"/>
                  </a:lnTo>
                  <a:lnTo>
                    <a:pt x="603402" y="6578"/>
                  </a:lnTo>
                  <a:lnTo>
                    <a:pt x="596531" y="1790"/>
                  </a:lnTo>
                  <a:lnTo>
                    <a:pt x="587933" y="0"/>
                  </a:lnTo>
                  <a:lnTo>
                    <a:pt x="586892" y="0"/>
                  </a:lnTo>
                  <a:lnTo>
                    <a:pt x="586892" y="27813"/>
                  </a:lnTo>
                  <a:lnTo>
                    <a:pt x="586892" y="349631"/>
                  </a:lnTo>
                  <a:lnTo>
                    <a:pt x="71958" y="349631"/>
                  </a:lnTo>
                  <a:lnTo>
                    <a:pt x="71958" y="27813"/>
                  </a:lnTo>
                  <a:lnTo>
                    <a:pt x="586892" y="27813"/>
                  </a:lnTo>
                  <a:lnTo>
                    <a:pt x="586892" y="0"/>
                  </a:lnTo>
                  <a:lnTo>
                    <a:pt x="71958" y="0"/>
                  </a:lnTo>
                  <a:lnTo>
                    <a:pt x="63779" y="1790"/>
                  </a:lnTo>
                  <a:lnTo>
                    <a:pt x="56870" y="6578"/>
                  </a:lnTo>
                  <a:lnTo>
                    <a:pt x="52070" y="13512"/>
                  </a:lnTo>
                  <a:lnTo>
                    <a:pt x="50292" y="21717"/>
                  </a:lnTo>
                  <a:lnTo>
                    <a:pt x="50292" y="379476"/>
                  </a:lnTo>
                  <a:lnTo>
                    <a:pt x="609600" y="379476"/>
                  </a:lnTo>
                  <a:lnTo>
                    <a:pt x="609600" y="349631"/>
                  </a:lnTo>
                  <a:lnTo>
                    <a:pt x="609600" y="27813"/>
                  </a:lnTo>
                  <a:lnTo>
                    <a:pt x="609600" y="21717"/>
                  </a:lnTo>
                  <a:close/>
                </a:path>
                <a:path w="657225" h="401320" extrusionOk="0">
                  <a:moveTo>
                    <a:pt x="656844" y="391287"/>
                  </a:moveTo>
                  <a:lnTo>
                    <a:pt x="654786" y="387096"/>
                  </a:lnTo>
                  <a:lnTo>
                    <a:pt x="611479" y="387096"/>
                  </a:lnTo>
                  <a:lnTo>
                    <a:pt x="611479" y="391287"/>
                  </a:lnTo>
                  <a:lnTo>
                    <a:pt x="44335" y="391287"/>
                  </a:lnTo>
                  <a:lnTo>
                    <a:pt x="44335" y="387096"/>
                  </a:lnTo>
                  <a:lnTo>
                    <a:pt x="1028" y="387096"/>
                  </a:lnTo>
                  <a:lnTo>
                    <a:pt x="0" y="391287"/>
                  </a:lnTo>
                  <a:lnTo>
                    <a:pt x="2057" y="393446"/>
                  </a:lnTo>
                  <a:lnTo>
                    <a:pt x="9283" y="397637"/>
                  </a:lnTo>
                  <a:lnTo>
                    <a:pt x="12369" y="399796"/>
                  </a:lnTo>
                  <a:lnTo>
                    <a:pt x="15468" y="400812"/>
                  </a:lnTo>
                  <a:lnTo>
                    <a:pt x="640346" y="400812"/>
                  </a:lnTo>
                  <a:lnTo>
                    <a:pt x="643432" y="399796"/>
                  </a:lnTo>
                  <a:lnTo>
                    <a:pt x="646531" y="397637"/>
                  </a:lnTo>
                  <a:lnTo>
                    <a:pt x="653745" y="393446"/>
                  </a:lnTo>
                  <a:lnTo>
                    <a:pt x="656844" y="391287"/>
                  </a:lnTo>
                  <a:close/>
                </a:path>
              </a:pathLst>
            </a:custGeom>
            <a:solidFill>
              <a:srgbClr val="4FE3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605027" y="5070348"/>
              <a:ext cx="657225" cy="13970"/>
            </a:xfrm>
            <a:custGeom>
              <a:avLst/>
              <a:gdLst/>
              <a:ahLst/>
              <a:cxnLst/>
              <a:rect l="l" t="t" r="r" b="b"/>
              <a:pathLst>
                <a:path w="657225" h="13970" extrusionOk="0">
                  <a:moveTo>
                    <a:pt x="652716" y="0"/>
                  </a:moveTo>
                  <a:lnTo>
                    <a:pt x="628876" y="0"/>
                  </a:lnTo>
                  <a:lnTo>
                    <a:pt x="616634" y="0"/>
                  </a:lnTo>
                  <a:lnTo>
                    <a:pt x="612123" y="0"/>
                  </a:lnTo>
                  <a:lnTo>
                    <a:pt x="611479" y="0"/>
                  </a:lnTo>
                  <a:lnTo>
                    <a:pt x="611479" y="4190"/>
                  </a:lnTo>
                  <a:lnTo>
                    <a:pt x="607352" y="4190"/>
                  </a:lnTo>
                  <a:lnTo>
                    <a:pt x="284244" y="4190"/>
                  </a:lnTo>
                  <a:lnTo>
                    <a:pt x="118324" y="4190"/>
                  </a:lnTo>
                  <a:lnTo>
                    <a:pt x="57195" y="4190"/>
                  </a:lnTo>
                  <a:lnTo>
                    <a:pt x="48463" y="4190"/>
                  </a:lnTo>
                  <a:lnTo>
                    <a:pt x="44335" y="4190"/>
                  </a:lnTo>
                  <a:lnTo>
                    <a:pt x="44335" y="0"/>
                  </a:lnTo>
                  <a:lnTo>
                    <a:pt x="21090" y="0"/>
                  </a:lnTo>
                  <a:lnTo>
                    <a:pt x="9153" y="0"/>
                  </a:lnTo>
                  <a:lnTo>
                    <a:pt x="4755" y="0"/>
                  </a:lnTo>
                  <a:lnTo>
                    <a:pt x="4127" y="0"/>
                  </a:lnTo>
                  <a:lnTo>
                    <a:pt x="1028" y="0"/>
                  </a:lnTo>
                  <a:lnTo>
                    <a:pt x="0" y="4190"/>
                  </a:lnTo>
                  <a:lnTo>
                    <a:pt x="2057" y="6350"/>
                  </a:lnTo>
                  <a:lnTo>
                    <a:pt x="9283" y="10540"/>
                  </a:lnTo>
                  <a:lnTo>
                    <a:pt x="12369" y="12700"/>
                  </a:lnTo>
                  <a:lnTo>
                    <a:pt x="15468" y="13715"/>
                  </a:lnTo>
                  <a:lnTo>
                    <a:pt x="640346" y="13715"/>
                  </a:lnTo>
                  <a:lnTo>
                    <a:pt x="643432" y="12700"/>
                  </a:lnTo>
                  <a:lnTo>
                    <a:pt x="646531" y="10540"/>
                  </a:lnTo>
                  <a:lnTo>
                    <a:pt x="653745" y="6350"/>
                  </a:lnTo>
                  <a:lnTo>
                    <a:pt x="656844" y="4190"/>
                  </a:lnTo>
                  <a:lnTo>
                    <a:pt x="654786" y="0"/>
                  </a:lnTo>
                  <a:lnTo>
                    <a:pt x="65271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E3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29" name="Google Shape;329;p24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3231" y="4786884"/>
              <a:ext cx="169164" cy="1965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" name="Google Shape;330;p24"/>
          <p:cNvGrpSpPr/>
          <p:nvPr/>
        </p:nvGrpSpPr>
        <p:grpSpPr>
          <a:xfrm>
            <a:off x="756284" y="3312159"/>
            <a:ext cx="355600" cy="537845"/>
            <a:chOff x="756284" y="3312159"/>
            <a:chExt cx="355600" cy="537845"/>
          </a:xfrm>
        </p:grpSpPr>
        <p:sp>
          <p:nvSpPr>
            <p:cNvPr id="331" name="Google Shape;331;p24"/>
            <p:cNvSpPr/>
            <p:nvPr/>
          </p:nvSpPr>
          <p:spPr>
            <a:xfrm>
              <a:off x="756284" y="3312159"/>
              <a:ext cx="355600" cy="537845"/>
            </a:xfrm>
            <a:custGeom>
              <a:avLst/>
              <a:gdLst/>
              <a:ahLst/>
              <a:cxnLst/>
              <a:rect l="l" t="t" r="r" b="b"/>
              <a:pathLst>
                <a:path w="355600" h="537845" extrusionOk="0">
                  <a:moveTo>
                    <a:pt x="178206" y="0"/>
                  </a:moveTo>
                  <a:lnTo>
                    <a:pt x="176936" y="0"/>
                  </a:lnTo>
                  <a:lnTo>
                    <a:pt x="135220" y="22617"/>
                  </a:lnTo>
                  <a:lnTo>
                    <a:pt x="91706" y="41782"/>
                  </a:lnTo>
                  <a:lnTo>
                    <a:pt x="46573" y="57328"/>
                  </a:lnTo>
                  <a:lnTo>
                    <a:pt x="0" y="69087"/>
                  </a:lnTo>
                  <a:lnTo>
                    <a:pt x="0" y="393572"/>
                  </a:lnTo>
                  <a:lnTo>
                    <a:pt x="176110" y="537590"/>
                  </a:lnTo>
                  <a:lnTo>
                    <a:pt x="355244" y="393953"/>
                  </a:lnTo>
                  <a:lnTo>
                    <a:pt x="355244" y="69087"/>
                  </a:lnTo>
                  <a:lnTo>
                    <a:pt x="308674" y="57382"/>
                  </a:lnTo>
                  <a:lnTo>
                    <a:pt x="263548" y="41830"/>
                  </a:lnTo>
                  <a:lnTo>
                    <a:pt x="220011" y="22635"/>
                  </a:lnTo>
                  <a:lnTo>
                    <a:pt x="178206" y="0"/>
                  </a:lnTo>
                  <a:close/>
                </a:path>
              </a:pathLst>
            </a:custGeom>
            <a:solidFill>
              <a:srgbClr val="0078D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2" name="Google Shape;332;p24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7044" y="3426332"/>
              <a:ext cx="192633" cy="25590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3" name="Google Shape;333;p24"/>
          <p:cNvGrpSpPr/>
          <p:nvPr/>
        </p:nvGrpSpPr>
        <p:grpSpPr>
          <a:xfrm>
            <a:off x="743712" y="2090927"/>
            <a:ext cx="379730" cy="378460"/>
            <a:chOff x="743712" y="2090927"/>
            <a:chExt cx="379730" cy="378460"/>
          </a:xfrm>
        </p:grpSpPr>
        <p:sp>
          <p:nvSpPr>
            <p:cNvPr id="334" name="Google Shape;334;p24"/>
            <p:cNvSpPr/>
            <p:nvPr/>
          </p:nvSpPr>
          <p:spPr>
            <a:xfrm>
              <a:off x="743712" y="2090927"/>
              <a:ext cx="379730" cy="378460"/>
            </a:xfrm>
            <a:custGeom>
              <a:avLst/>
              <a:gdLst/>
              <a:ahLst/>
              <a:cxnLst/>
              <a:rect l="l" t="t" r="r" b="b"/>
              <a:pathLst>
                <a:path w="379730" h="378460" extrusionOk="0">
                  <a:moveTo>
                    <a:pt x="300228" y="199644"/>
                  </a:moveTo>
                  <a:lnTo>
                    <a:pt x="0" y="199644"/>
                  </a:lnTo>
                  <a:lnTo>
                    <a:pt x="0" y="278892"/>
                  </a:lnTo>
                  <a:lnTo>
                    <a:pt x="300228" y="278892"/>
                  </a:lnTo>
                  <a:lnTo>
                    <a:pt x="300228" y="199644"/>
                  </a:lnTo>
                  <a:close/>
                </a:path>
                <a:path w="379730" h="378460" extrusionOk="0">
                  <a:moveTo>
                    <a:pt x="300228" y="0"/>
                  </a:moveTo>
                  <a:lnTo>
                    <a:pt x="0" y="0"/>
                  </a:lnTo>
                  <a:lnTo>
                    <a:pt x="0" y="80772"/>
                  </a:lnTo>
                  <a:lnTo>
                    <a:pt x="300228" y="80772"/>
                  </a:lnTo>
                  <a:lnTo>
                    <a:pt x="300228" y="0"/>
                  </a:lnTo>
                  <a:close/>
                </a:path>
                <a:path w="379730" h="378460" extrusionOk="0">
                  <a:moveTo>
                    <a:pt x="379476" y="298704"/>
                  </a:moveTo>
                  <a:lnTo>
                    <a:pt x="80772" y="298704"/>
                  </a:lnTo>
                  <a:lnTo>
                    <a:pt x="80772" y="377952"/>
                  </a:lnTo>
                  <a:lnTo>
                    <a:pt x="379476" y="377952"/>
                  </a:lnTo>
                  <a:lnTo>
                    <a:pt x="379476" y="298704"/>
                  </a:lnTo>
                  <a:close/>
                </a:path>
                <a:path w="379730" h="378460" extrusionOk="0">
                  <a:moveTo>
                    <a:pt x="379476" y="99060"/>
                  </a:moveTo>
                  <a:lnTo>
                    <a:pt x="80772" y="99060"/>
                  </a:lnTo>
                  <a:lnTo>
                    <a:pt x="80772" y="179832"/>
                  </a:lnTo>
                  <a:lnTo>
                    <a:pt x="379476" y="179832"/>
                  </a:lnTo>
                  <a:lnTo>
                    <a:pt x="379476" y="99060"/>
                  </a:lnTo>
                  <a:close/>
                </a:path>
              </a:pathLst>
            </a:custGeom>
            <a:solidFill>
              <a:srgbClr val="0078D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743712" y="2090927"/>
              <a:ext cx="379730" cy="378460"/>
            </a:xfrm>
            <a:custGeom>
              <a:avLst/>
              <a:gdLst/>
              <a:ahLst/>
              <a:cxnLst/>
              <a:rect l="l" t="t" r="r" b="b"/>
              <a:pathLst>
                <a:path w="379730" h="378460" extrusionOk="0">
                  <a:moveTo>
                    <a:pt x="80772" y="298704"/>
                  </a:moveTo>
                  <a:lnTo>
                    <a:pt x="0" y="298704"/>
                  </a:lnTo>
                  <a:lnTo>
                    <a:pt x="0" y="377952"/>
                  </a:lnTo>
                  <a:lnTo>
                    <a:pt x="80772" y="377952"/>
                  </a:lnTo>
                  <a:lnTo>
                    <a:pt x="80772" y="298704"/>
                  </a:lnTo>
                  <a:close/>
                </a:path>
                <a:path w="379730" h="378460" extrusionOk="0">
                  <a:moveTo>
                    <a:pt x="80772" y="99060"/>
                  </a:moveTo>
                  <a:lnTo>
                    <a:pt x="0" y="99060"/>
                  </a:lnTo>
                  <a:lnTo>
                    <a:pt x="0" y="179832"/>
                  </a:lnTo>
                  <a:lnTo>
                    <a:pt x="80772" y="179832"/>
                  </a:lnTo>
                  <a:lnTo>
                    <a:pt x="80772" y="99060"/>
                  </a:lnTo>
                  <a:close/>
                </a:path>
                <a:path w="379730" h="378460" extrusionOk="0">
                  <a:moveTo>
                    <a:pt x="379476" y="199644"/>
                  </a:moveTo>
                  <a:lnTo>
                    <a:pt x="300228" y="199644"/>
                  </a:lnTo>
                  <a:lnTo>
                    <a:pt x="300228" y="278892"/>
                  </a:lnTo>
                  <a:lnTo>
                    <a:pt x="379476" y="278892"/>
                  </a:lnTo>
                  <a:lnTo>
                    <a:pt x="379476" y="199644"/>
                  </a:lnTo>
                  <a:close/>
                </a:path>
                <a:path w="379730" h="378460" extrusionOk="0">
                  <a:moveTo>
                    <a:pt x="379476" y="0"/>
                  </a:moveTo>
                  <a:lnTo>
                    <a:pt x="300228" y="0"/>
                  </a:lnTo>
                  <a:lnTo>
                    <a:pt x="300228" y="80772"/>
                  </a:lnTo>
                  <a:lnTo>
                    <a:pt x="379476" y="80772"/>
                  </a:lnTo>
                  <a:lnTo>
                    <a:pt x="379476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24"/>
          <p:cNvSpPr txBox="1">
            <a:spLocks noGrp="1"/>
          </p:cNvSpPr>
          <p:nvPr>
            <p:ph type="title"/>
          </p:nvPr>
        </p:nvSpPr>
        <p:spPr>
          <a:xfrm>
            <a:off x="377139" y="230013"/>
            <a:ext cx="11437721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225" rIns="0" bIns="0" anchor="t" anchorCtr="0">
            <a:spAutoFit/>
          </a:bodyPr>
          <a:lstStyle/>
          <a:p>
            <a:pPr marL="21082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OpenAI Service Responsible AI</a:t>
            </a:r>
            <a:endParaRPr/>
          </a:p>
        </p:txBody>
      </p:sp>
      <p:grpSp>
        <p:nvGrpSpPr>
          <p:cNvPr id="337" name="Google Shape;337;p24"/>
          <p:cNvGrpSpPr/>
          <p:nvPr/>
        </p:nvGrpSpPr>
        <p:grpSpPr>
          <a:xfrm>
            <a:off x="1602994" y="2027682"/>
            <a:ext cx="2804159" cy="194182"/>
            <a:chOff x="1602994" y="2027682"/>
            <a:chExt cx="2804159" cy="194182"/>
          </a:xfrm>
        </p:grpSpPr>
        <p:pic>
          <p:nvPicPr>
            <p:cNvPr id="338" name="Google Shape;338;p24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02994" y="2027682"/>
              <a:ext cx="2541016" cy="194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24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52645" y="2138765"/>
              <a:ext cx="254508" cy="21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" name="Google Shape;340;p24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97660" y="2335276"/>
            <a:ext cx="4701794" cy="248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4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94358" y="3332098"/>
            <a:ext cx="1861312" cy="191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4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1417" y="3440389"/>
            <a:ext cx="254508" cy="2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4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2866" y="3634104"/>
            <a:ext cx="4841367" cy="25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4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4169" y="4633721"/>
            <a:ext cx="4204208" cy="24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4"/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1597" y="4938521"/>
            <a:ext cx="2069973" cy="246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90104" y="1383791"/>
            <a:ext cx="3968496" cy="4902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>
            <a:spLocks noGrp="1"/>
          </p:cNvSpPr>
          <p:nvPr>
            <p:ph type="title"/>
          </p:nvPr>
        </p:nvSpPr>
        <p:spPr>
          <a:xfrm>
            <a:off x="575580" y="432550"/>
            <a:ext cx="67782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OpenAI Key Sites</a:t>
            </a:r>
            <a:endParaRPr/>
          </a:p>
        </p:txBody>
      </p:sp>
      <p:sp>
        <p:nvSpPr>
          <p:cNvPr id="352" name="Google Shape;352;p25"/>
          <p:cNvSpPr txBox="1">
            <a:spLocks noGrp="1"/>
          </p:cNvSpPr>
          <p:nvPr>
            <p:ph type="body" idx="1"/>
          </p:nvPr>
        </p:nvSpPr>
        <p:spPr>
          <a:xfrm>
            <a:off x="581850" y="1679900"/>
            <a:ext cx="10541700" cy="389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none">
                <a:solidFill>
                  <a:schemeClr val="lt1"/>
                </a:solidFill>
              </a:rPr>
              <a:t>Azure OpenAI Studio</a:t>
            </a:r>
            <a:endParaRPr u="none">
              <a:solidFill>
                <a:schemeClr val="lt1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50E6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https://oai.azure.com</a:t>
            </a:r>
            <a:r>
              <a:rPr lang="en-US" u="none">
                <a:solidFill>
                  <a:schemeClr val="lt1"/>
                </a:solidFill>
              </a:rPr>
              <a:t>  </a:t>
            </a:r>
            <a:endParaRPr u="none">
              <a:solidFill>
                <a:schemeClr val="lt1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u="none">
              <a:solidFill>
                <a:schemeClr val="lt1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none">
                <a:solidFill>
                  <a:schemeClr val="lt1"/>
                </a:solidFill>
              </a:rPr>
              <a:t>GitHub Azure-Samples - demo</a:t>
            </a:r>
            <a:endParaRPr u="none">
              <a:solidFill>
                <a:schemeClr val="lt1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50E6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https://github.com/Azure-Samples/azure-search-openai-demo</a:t>
            </a:r>
            <a:r>
              <a:rPr lang="en-US" u="none">
                <a:solidFill>
                  <a:schemeClr val="lt1"/>
                </a:solidFill>
              </a:rPr>
              <a:t> </a:t>
            </a:r>
            <a:endParaRPr u="none">
              <a:solidFill>
                <a:schemeClr val="lt1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u="none">
              <a:solidFill>
                <a:schemeClr val="lt1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none">
                <a:solidFill>
                  <a:schemeClr val="lt1"/>
                </a:solidFill>
              </a:rPr>
              <a:t>GitHub Microsoft Docs - OpenAI </a:t>
            </a:r>
            <a:endParaRPr u="none">
              <a:solidFill>
                <a:schemeClr val="lt1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50E6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https://github.com/MicrosoftDocs/azure-docs/blob/main/articles/cognitive-services/openai/overview.md</a:t>
            </a:r>
            <a:r>
              <a:rPr lang="en-US" u="none">
                <a:solidFill>
                  <a:schemeClr val="lt1"/>
                </a:solidFill>
              </a:rPr>
              <a:t> </a:t>
            </a:r>
            <a:endParaRPr u="none">
              <a:solidFill>
                <a:schemeClr val="lt1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u="none">
              <a:solidFill>
                <a:schemeClr val="lt1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none">
                <a:solidFill>
                  <a:schemeClr val="lt1"/>
                </a:solidFill>
              </a:rPr>
              <a:t>Embeddings</a:t>
            </a:r>
            <a:endParaRPr u="none">
              <a:solidFill>
                <a:schemeClr val="lt1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50E6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https://platform.openai.com/docs/guides/embeddings/what-are-embeddings</a:t>
            </a:r>
            <a:r>
              <a:rPr lang="en-US" u="none">
                <a:solidFill>
                  <a:schemeClr val="lt1"/>
                </a:solidFill>
              </a:rPr>
              <a:t> </a:t>
            </a:r>
            <a:endParaRPr u="none">
              <a:solidFill>
                <a:schemeClr val="lt1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u="none">
              <a:solidFill>
                <a:schemeClr val="lt1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none">
                <a:solidFill>
                  <a:schemeClr val="lt1"/>
                </a:solidFill>
              </a:rPr>
              <a:t>GitHub OpenAI Cookbook</a:t>
            </a:r>
            <a:endParaRPr u="none">
              <a:solidFill>
                <a:schemeClr val="lt1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rgbClr val="50E6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https://github.com/openai/openai-cookbook/</a:t>
            </a:r>
            <a:r>
              <a:rPr lang="en-US" u="none">
                <a:solidFill>
                  <a:schemeClr val="lt1"/>
                </a:solidFill>
              </a:rPr>
              <a:t> </a:t>
            </a:r>
            <a:endParaRPr u="non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943" y="598805"/>
            <a:ext cx="3212490" cy="458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8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03165" y="1547367"/>
            <a:ext cx="75437" cy="75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7750" y="1466214"/>
            <a:ext cx="3586353" cy="295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8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7750" y="1828673"/>
            <a:ext cx="1239392" cy="23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8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8682" y="1831975"/>
            <a:ext cx="1278509" cy="297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32954" y="1831975"/>
            <a:ext cx="1620266" cy="29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03165" y="2644648"/>
            <a:ext cx="75437" cy="75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7750" y="2563495"/>
            <a:ext cx="3216402" cy="26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8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03165" y="3376167"/>
            <a:ext cx="75437" cy="754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8"/>
          <p:cNvGrpSpPr/>
          <p:nvPr/>
        </p:nvGrpSpPr>
        <p:grpSpPr>
          <a:xfrm>
            <a:off x="4833111" y="3291713"/>
            <a:ext cx="6071869" cy="300609"/>
            <a:chOff x="4833111" y="3291713"/>
            <a:chExt cx="6071869" cy="300609"/>
          </a:xfrm>
        </p:grpSpPr>
        <p:pic>
          <p:nvPicPr>
            <p:cNvPr id="75" name="Google Shape;75;p8"/>
            <p:cNvPicPr preferRelativeResize="0"/>
            <p:nvPr/>
          </p:nvPicPr>
          <p:blipFill rotWithShape="1">
            <a:blip r:embed="rId10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33111" y="3291713"/>
              <a:ext cx="5361305" cy="30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8"/>
            <p:cNvPicPr preferRelativeResize="0"/>
            <p:nvPr/>
          </p:nvPicPr>
          <p:blipFill rotWithShape="1">
            <a:blip r:embed="rId11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38613" y="3426184"/>
              <a:ext cx="81259" cy="19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8"/>
            <p:cNvPicPr preferRelativeResize="0"/>
            <p:nvPr/>
          </p:nvPicPr>
          <p:blipFill rotWithShape="1">
            <a:blip r:embed="rId1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341228" y="3364611"/>
              <a:ext cx="563752" cy="2277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8" name="Google Shape;78;p8"/>
          <p:cNvPicPr preferRelativeResize="0"/>
          <p:nvPr/>
        </p:nvPicPr>
        <p:blipFill rotWithShape="1"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6286" y="3688841"/>
            <a:ext cx="669416" cy="20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8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03165" y="4473447"/>
            <a:ext cx="75437" cy="75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8"/>
          <p:cNvPicPr preferRelativeResize="0"/>
          <p:nvPr/>
        </p:nvPicPr>
        <p:blipFill rotWithShape="1"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844" y="4388992"/>
            <a:ext cx="6390132" cy="300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 rotWithShape="1">
          <a:blip r:embed="rId1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3111" y="4758054"/>
            <a:ext cx="6178804" cy="29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/>
          <p:cNvPicPr preferRelativeResize="0"/>
          <p:nvPr/>
        </p:nvPicPr>
        <p:blipFill rotWithShape="1">
          <a:blip r:embed="rId1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03165" y="5570728"/>
            <a:ext cx="75437" cy="7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 rotWithShape="1">
          <a:blip r:embed="rId1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7750" y="5489575"/>
            <a:ext cx="4652009" cy="297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/>
          <p:cNvPicPr preferRelativeResize="0"/>
          <p:nvPr/>
        </p:nvPicPr>
        <p:blipFill rotWithShape="1">
          <a:blip r:embed="rId1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39934" y="5486272"/>
            <a:ext cx="1306957" cy="299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8"/>
          <p:cNvPicPr preferRelativeResize="0"/>
          <p:nvPr/>
        </p:nvPicPr>
        <p:blipFill rotWithShape="1">
          <a:blip r:embed="rId1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4160" y="5855322"/>
            <a:ext cx="5256530" cy="297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 rotWithShape="1">
          <a:blip r:embed="rId2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35818" y="5855322"/>
            <a:ext cx="1355344" cy="297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8"/>
          <p:cNvPicPr preferRelativeResize="0"/>
          <p:nvPr/>
        </p:nvPicPr>
        <p:blipFill rotWithShape="1">
          <a:blip r:embed="rId2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4160" y="6223914"/>
            <a:ext cx="2213102" cy="2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8"/>
          <p:cNvPicPr preferRelativeResize="0"/>
          <p:nvPr/>
        </p:nvPicPr>
        <p:blipFill rotWithShape="1">
          <a:blip r:embed="rId2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85583" y="6290729"/>
            <a:ext cx="101092" cy="1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8"/>
          <p:cNvPicPr preferRelativeResize="0"/>
          <p:nvPr/>
        </p:nvPicPr>
        <p:blipFill rotWithShape="1">
          <a:blip r:embed="rId2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263" y="1627632"/>
            <a:ext cx="2709672" cy="2258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4834128" y="3534155"/>
            <a:ext cx="502920" cy="396240"/>
            <a:chOff x="4834128" y="3534155"/>
            <a:chExt cx="502920" cy="396240"/>
          </a:xfrm>
        </p:grpSpPr>
        <p:sp>
          <p:nvSpPr>
            <p:cNvPr id="95" name="Google Shape;95;p9"/>
            <p:cNvSpPr/>
            <p:nvPr/>
          </p:nvSpPr>
          <p:spPr>
            <a:xfrm>
              <a:off x="4834128" y="3534155"/>
              <a:ext cx="502920" cy="396240"/>
            </a:xfrm>
            <a:custGeom>
              <a:avLst/>
              <a:gdLst/>
              <a:ahLst/>
              <a:cxnLst/>
              <a:rect l="l" t="t" r="r" b="b"/>
              <a:pathLst>
                <a:path w="502920" h="396239" extrusionOk="0">
                  <a:moveTo>
                    <a:pt x="502920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502920" y="396240"/>
                  </a:lnTo>
                  <a:lnTo>
                    <a:pt x="502920" y="303403"/>
                  </a:lnTo>
                  <a:lnTo>
                    <a:pt x="417830" y="303403"/>
                  </a:lnTo>
                  <a:lnTo>
                    <a:pt x="412496" y="302133"/>
                  </a:lnTo>
                  <a:lnTo>
                    <a:pt x="408559" y="299466"/>
                  </a:lnTo>
                  <a:lnTo>
                    <a:pt x="404749" y="296799"/>
                  </a:lnTo>
                  <a:lnTo>
                    <a:pt x="400812" y="291592"/>
                  </a:lnTo>
                  <a:lnTo>
                    <a:pt x="400361" y="290322"/>
                  </a:lnTo>
                  <a:lnTo>
                    <a:pt x="52324" y="290322"/>
                  </a:lnTo>
                  <a:lnTo>
                    <a:pt x="52324" y="264160"/>
                  </a:lnTo>
                  <a:lnTo>
                    <a:pt x="399951" y="264160"/>
                  </a:lnTo>
                  <a:lnTo>
                    <a:pt x="400812" y="262890"/>
                  </a:lnTo>
                  <a:lnTo>
                    <a:pt x="404749" y="258953"/>
                  </a:lnTo>
                  <a:lnTo>
                    <a:pt x="408559" y="255016"/>
                  </a:lnTo>
                  <a:lnTo>
                    <a:pt x="412496" y="252349"/>
                  </a:lnTo>
                  <a:lnTo>
                    <a:pt x="423037" y="249809"/>
                  </a:lnTo>
                  <a:lnTo>
                    <a:pt x="502920" y="249809"/>
                  </a:lnTo>
                  <a:lnTo>
                    <a:pt x="502920" y="210566"/>
                  </a:lnTo>
                  <a:lnTo>
                    <a:pt x="417830" y="210566"/>
                  </a:lnTo>
                  <a:lnTo>
                    <a:pt x="412496" y="209296"/>
                  </a:lnTo>
                  <a:lnTo>
                    <a:pt x="408559" y="206629"/>
                  </a:lnTo>
                  <a:lnTo>
                    <a:pt x="404749" y="203962"/>
                  </a:lnTo>
                  <a:lnTo>
                    <a:pt x="400812" y="200025"/>
                  </a:lnTo>
                  <a:lnTo>
                    <a:pt x="400130" y="197485"/>
                  </a:lnTo>
                  <a:lnTo>
                    <a:pt x="52324" y="197485"/>
                  </a:lnTo>
                  <a:lnTo>
                    <a:pt x="52324" y="171323"/>
                  </a:lnTo>
                  <a:lnTo>
                    <a:pt x="399951" y="171323"/>
                  </a:lnTo>
                  <a:lnTo>
                    <a:pt x="400812" y="170053"/>
                  </a:lnTo>
                  <a:lnTo>
                    <a:pt x="404749" y="166116"/>
                  </a:lnTo>
                  <a:lnTo>
                    <a:pt x="408559" y="162179"/>
                  </a:lnTo>
                  <a:lnTo>
                    <a:pt x="412496" y="159512"/>
                  </a:lnTo>
                  <a:lnTo>
                    <a:pt x="417830" y="158242"/>
                  </a:lnTo>
                  <a:lnTo>
                    <a:pt x="502920" y="158242"/>
                  </a:lnTo>
                  <a:lnTo>
                    <a:pt x="502920" y="0"/>
                  </a:lnTo>
                  <a:close/>
                </a:path>
                <a:path w="502920" h="396239" extrusionOk="0">
                  <a:moveTo>
                    <a:pt x="502920" y="249809"/>
                  </a:moveTo>
                  <a:lnTo>
                    <a:pt x="423037" y="249809"/>
                  </a:lnTo>
                  <a:lnTo>
                    <a:pt x="433450" y="252349"/>
                  </a:lnTo>
                  <a:lnTo>
                    <a:pt x="438785" y="255016"/>
                  </a:lnTo>
                  <a:lnTo>
                    <a:pt x="442722" y="257683"/>
                  </a:lnTo>
                  <a:lnTo>
                    <a:pt x="445262" y="262890"/>
                  </a:lnTo>
                  <a:lnTo>
                    <a:pt x="447929" y="266827"/>
                  </a:lnTo>
                  <a:lnTo>
                    <a:pt x="449199" y="272034"/>
                  </a:lnTo>
                  <a:lnTo>
                    <a:pt x="449199" y="283718"/>
                  </a:lnTo>
                  <a:lnTo>
                    <a:pt x="446659" y="290322"/>
                  </a:lnTo>
                  <a:lnTo>
                    <a:pt x="442722" y="295529"/>
                  </a:lnTo>
                  <a:lnTo>
                    <a:pt x="437388" y="300736"/>
                  </a:lnTo>
                  <a:lnTo>
                    <a:pt x="430911" y="303403"/>
                  </a:lnTo>
                  <a:lnTo>
                    <a:pt x="502920" y="303403"/>
                  </a:lnTo>
                  <a:lnTo>
                    <a:pt x="502920" y="249809"/>
                  </a:lnTo>
                  <a:close/>
                </a:path>
                <a:path w="502920" h="396239" extrusionOk="0">
                  <a:moveTo>
                    <a:pt x="399951" y="264160"/>
                  </a:moveTo>
                  <a:lnTo>
                    <a:pt x="370586" y="264160"/>
                  </a:lnTo>
                  <a:lnTo>
                    <a:pt x="370586" y="290322"/>
                  </a:lnTo>
                  <a:lnTo>
                    <a:pt x="400361" y="290322"/>
                  </a:lnTo>
                  <a:lnTo>
                    <a:pt x="399414" y="287655"/>
                  </a:lnTo>
                  <a:lnTo>
                    <a:pt x="396875" y="282448"/>
                  </a:lnTo>
                  <a:lnTo>
                    <a:pt x="396875" y="272034"/>
                  </a:lnTo>
                  <a:lnTo>
                    <a:pt x="398145" y="266827"/>
                  </a:lnTo>
                  <a:lnTo>
                    <a:pt x="399951" y="264160"/>
                  </a:lnTo>
                  <a:close/>
                </a:path>
                <a:path w="502920" h="396239" extrusionOk="0">
                  <a:moveTo>
                    <a:pt x="502920" y="158242"/>
                  </a:moveTo>
                  <a:lnTo>
                    <a:pt x="428244" y="158242"/>
                  </a:lnTo>
                  <a:lnTo>
                    <a:pt x="433450" y="160909"/>
                  </a:lnTo>
                  <a:lnTo>
                    <a:pt x="438785" y="162179"/>
                  </a:lnTo>
                  <a:lnTo>
                    <a:pt x="442722" y="166116"/>
                  </a:lnTo>
                  <a:lnTo>
                    <a:pt x="445262" y="170053"/>
                  </a:lnTo>
                  <a:lnTo>
                    <a:pt x="447929" y="173990"/>
                  </a:lnTo>
                  <a:lnTo>
                    <a:pt x="449199" y="179197"/>
                  </a:lnTo>
                  <a:lnTo>
                    <a:pt x="449199" y="192278"/>
                  </a:lnTo>
                  <a:lnTo>
                    <a:pt x="446659" y="198755"/>
                  </a:lnTo>
                  <a:lnTo>
                    <a:pt x="442722" y="203962"/>
                  </a:lnTo>
                  <a:lnTo>
                    <a:pt x="437388" y="207899"/>
                  </a:lnTo>
                  <a:lnTo>
                    <a:pt x="430911" y="210566"/>
                  </a:lnTo>
                  <a:lnTo>
                    <a:pt x="502920" y="210566"/>
                  </a:lnTo>
                  <a:lnTo>
                    <a:pt x="502920" y="158242"/>
                  </a:lnTo>
                  <a:close/>
                </a:path>
                <a:path w="502920" h="396239" extrusionOk="0">
                  <a:moveTo>
                    <a:pt x="399951" y="171323"/>
                  </a:moveTo>
                  <a:lnTo>
                    <a:pt x="370586" y="171323"/>
                  </a:lnTo>
                  <a:lnTo>
                    <a:pt x="370586" y="197485"/>
                  </a:lnTo>
                  <a:lnTo>
                    <a:pt x="400130" y="197485"/>
                  </a:lnTo>
                  <a:lnTo>
                    <a:pt x="399414" y="194818"/>
                  </a:lnTo>
                  <a:lnTo>
                    <a:pt x="396875" y="189611"/>
                  </a:lnTo>
                  <a:lnTo>
                    <a:pt x="396875" y="179197"/>
                  </a:lnTo>
                  <a:lnTo>
                    <a:pt x="398145" y="173990"/>
                  </a:lnTo>
                  <a:lnTo>
                    <a:pt x="399951" y="171323"/>
                  </a:lnTo>
                  <a:close/>
                </a:path>
              </a:pathLst>
            </a:custGeom>
            <a:solidFill>
              <a:srgbClr val="0078D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4884420" y="3596639"/>
              <a:ext cx="398145" cy="44450"/>
            </a:xfrm>
            <a:custGeom>
              <a:avLst/>
              <a:gdLst/>
              <a:ahLst/>
              <a:cxnLst/>
              <a:rect l="l" t="t" r="r" b="b"/>
              <a:pathLst>
                <a:path w="398145" h="44450" extrusionOk="0">
                  <a:moveTo>
                    <a:pt x="318516" y="16764"/>
                  </a:moveTo>
                  <a:lnTo>
                    <a:pt x="0" y="16764"/>
                  </a:lnTo>
                  <a:lnTo>
                    <a:pt x="0" y="44196"/>
                  </a:lnTo>
                  <a:lnTo>
                    <a:pt x="318516" y="44196"/>
                  </a:lnTo>
                  <a:lnTo>
                    <a:pt x="318516" y="16764"/>
                  </a:lnTo>
                  <a:close/>
                </a:path>
                <a:path w="398145" h="44450" extrusionOk="0">
                  <a:moveTo>
                    <a:pt x="397764" y="44196"/>
                  </a:moveTo>
                  <a:lnTo>
                    <a:pt x="372110" y="0"/>
                  </a:lnTo>
                  <a:lnTo>
                    <a:pt x="344424" y="44196"/>
                  </a:lnTo>
                  <a:lnTo>
                    <a:pt x="397764" y="44196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9"/>
          <p:cNvSpPr/>
          <p:nvPr/>
        </p:nvSpPr>
        <p:spPr>
          <a:xfrm>
            <a:off x="4965191" y="3982211"/>
            <a:ext cx="238125" cy="53340"/>
          </a:xfrm>
          <a:custGeom>
            <a:avLst/>
            <a:gdLst/>
            <a:ahLst/>
            <a:cxnLst/>
            <a:rect l="l" t="t" r="r" b="b"/>
            <a:pathLst>
              <a:path w="238125" h="53339" extrusionOk="0">
                <a:moveTo>
                  <a:pt x="237743" y="0"/>
                </a:moveTo>
                <a:lnTo>
                  <a:pt x="0" y="0"/>
                </a:lnTo>
                <a:lnTo>
                  <a:pt x="0" y="53339"/>
                </a:lnTo>
                <a:lnTo>
                  <a:pt x="237743" y="53339"/>
                </a:lnTo>
                <a:lnTo>
                  <a:pt x="237743" y="0"/>
                </a:lnTo>
                <a:close/>
              </a:path>
            </a:pathLst>
          </a:custGeom>
          <a:solidFill>
            <a:srgbClr val="0078D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 txBox="1"/>
          <p:nvPr/>
        </p:nvSpPr>
        <p:spPr>
          <a:xfrm>
            <a:off x="5720588" y="3236722"/>
            <a:ext cx="652145" cy="186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cases: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/>
        </p:nvSpPr>
        <p:spPr>
          <a:xfrm>
            <a:off x="5720588" y="3428746"/>
            <a:ext cx="5890260" cy="127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40665" marR="5080" lvl="0" indent="-2279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50"/>
              <a:buFont typeface="Arial"/>
              <a:buChar char="⮚"/>
            </a:pPr>
            <a:r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Generating natural language for chatbots and virtual assistants that has memory of the previous history of chat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marL="240665" lvl="0" indent="-227965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950"/>
              <a:buFont typeface="Arial"/>
              <a:buChar char="⮚"/>
            </a:pPr>
            <a:r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Improving the accuracy and efficiency of automated customer service interactions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marL="240665" lvl="0" indent="-227965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FFFFFF"/>
              </a:buClr>
              <a:buSzPts val="950"/>
              <a:buFont typeface="Arial"/>
              <a:buChar char="⮚"/>
            </a:pPr>
            <a:r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Enhancing language translation software for more accurate and natural translations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marL="240665" lvl="0" indent="-227965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950"/>
              <a:buFont typeface="Arial"/>
              <a:buChar char="⮚"/>
            </a:pPr>
            <a:r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Generating more human-like content for social media and marketing campaigns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marL="240665" lvl="0" indent="-227965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950"/>
              <a:buFont typeface="Arial"/>
              <a:buChar char="⮚"/>
            </a:pPr>
            <a:r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Improving the effectiveness of natural language processing for tasks such as sentiment analysis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marL="24130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text classification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"/>
          <p:cNvSpPr txBox="1"/>
          <p:nvPr/>
        </p:nvSpPr>
        <p:spPr>
          <a:xfrm>
            <a:off x="5758053" y="963123"/>
            <a:ext cx="541274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184785" lvl="0" indent="-17272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950"/>
              <a:buFont typeface="Arial"/>
              <a:buChar char="⮚"/>
            </a:pPr>
            <a:r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Generating natural language for chatbots and virtual assistants with awareness of the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marL="184785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previous history of chat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marL="184785" lvl="0" indent="-17272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950"/>
              <a:buFont typeface="Arial"/>
              <a:buChar char="⮚"/>
            </a:pPr>
            <a:r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Power chatbots that can handle customer inquiries, provide assistance, and converse but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marL="1847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doesn’t have memory of conversations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marL="184785" lvl="0" indent="-17272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FFFFFF"/>
              </a:buClr>
              <a:buSzPts val="950"/>
              <a:buFont typeface="Arial"/>
              <a:buChar char="⮚"/>
            </a:pPr>
            <a:r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Automatically summarize lengthy texts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marL="184785" marR="5080" lvl="0" indent="-17272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950"/>
              <a:buFont typeface="Arial"/>
              <a:buChar char="⮚"/>
            </a:pPr>
            <a:r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Assist writers by suggesting synonyms, correcting grammar and spelling errors, and even generating entire sentences or paragraphs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marL="184785" marR="156210" lvl="0" indent="-17272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FFFFFF"/>
              </a:buClr>
              <a:buSzPts val="950"/>
              <a:buFont typeface="Arial"/>
              <a:buChar char="⮚"/>
            </a:pPr>
            <a:r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Help researchers by quickly processing large amounts of data and generating insights, summaries, and visualizations to aid in analysis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marL="184785" lvl="0" indent="-17272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950"/>
              <a:buFont typeface="Arial"/>
              <a:buChar char="⮚"/>
            </a:pPr>
            <a:r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Generate good quality code based on natural language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9"/>
          <p:cNvGrpSpPr/>
          <p:nvPr/>
        </p:nvGrpSpPr>
        <p:grpSpPr>
          <a:xfrm>
            <a:off x="4847844" y="1642872"/>
            <a:ext cx="476250" cy="458850"/>
            <a:chOff x="4847844" y="1642872"/>
            <a:chExt cx="476250" cy="458850"/>
          </a:xfrm>
        </p:grpSpPr>
        <p:sp>
          <p:nvSpPr>
            <p:cNvPr id="102" name="Google Shape;102;p9"/>
            <p:cNvSpPr/>
            <p:nvPr/>
          </p:nvSpPr>
          <p:spPr>
            <a:xfrm>
              <a:off x="4847844" y="1719072"/>
              <a:ext cx="97155" cy="141605"/>
            </a:xfrm>
            <a:custGeom>
              <a:avLst/>
              <a:gdLst/>
              <a:ahLst/>
              <a:cxnLst/>
              <a:rect l="l" t="t" r="r" b="b"/>
              <a:pathLst>
                <a:path w="97154" h="141605" extrusionOk="0">
                  <a:moveTo>
                    <a:pt x="61086" y="0"/>
                  </a:moveTo>
                  <a:lnTo>
                    <a:pt x="36968" y="30448"/>
                  </a:lnTo>
                  <a:lnTo>
                    <a:pt x="18351" y="64611"/>
                  </a:lnTo>
                  <a:lnTo>
                    <a:pt x="5830" y="101869"/>
                  </a:lnTo>
                  <a:lnTo>
                    <a:pt x="0" y="141604"/>
                  </a:lnTo>
                  <a:lnTo>
                    <a:pt x="50926" y="141604"/>
                  </a:lnTo>
                  <a:lnTo>
                    <a:pt x="55592" y="111696"/>
                  </a:lnTo>
                  <a:lnTo>
                    <a:pt x="65103" y="83597"/>
                  </a:lnTo>
                  <a:lnTo>
                    <a:pt x="79019" y="57737"/>
                  </a:lnTo>
                  <a:lnTo>
                    <a:pt x="96900" y="34543"/>
                  </a:lnTo>
                  <a:lnTo>
                    <a:pt x="61086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3" name="Google Shape;103;p9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47844" y="1883663"/>
              <a:ext cx="226821" cy="218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9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099431" y="1642872"/>
              <a:ext cx="224663" cy="2169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9"/>
            <p:cNvSpPr/>
            <p:nvPr/>
          </p:nvSpPr>
          <p:spPr>
            <a:xfrm>
              <a:off x="4927219" y="1642872"/>
              <a:ext cx="147320" cy="93345"/>
            </a:xfrm>
            <a:custGeom>
              <a:avLst/>
              <a:gdLst/>
              <a:ahLst/>
              <a:cxnLst/>
              <a:rect l="l" t="t" r="r" b="b"/>
              <a:pathLst>
                <a:path w="147320" h="93344" extrusionOk="0">
                  <a:moveTo>
                    <a:pt x="147319" y="0"/>
                  </a:moveTo>
                  <a:lnTo>
                    <a:pt x="106013" y="5466"/>
                  </a:lnTo>
                  <a:lnTo>
                    <a:pt x="67278" y="17446"/>
                  </a:lnTo>
                  <a:lnTo>
                    <a:pt x="31734" y="35307"/>
                  </a:lnTo>
                  <a:lnTo>
                    <a:pt x="0" y="58419"/>
                  </a:lnTo>
                  <a:lnTo>
                    <a:pt x="35813" y="93090"/>
                  </a:lnTo>
                  <a:lnTo>
                    <a:pt x="60005" y="75729"/>
                  </a:lnTo>
                  <a:lnTo>
                    <a:pt x="86947" y="62214"/>
                  </a:lnTo>
                  <a:lnTo>
                    <a:pt x="116199" y="52960"/>
                  </a:lnTo>
                  <a:lnTo>
                    <a:pt x="147319" y="48387"/>
                  </a:lnTo>
                  <a:lnTo>
                    <a:pt x="147319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5099304" y="1883663"/>
              <a:ext cx="224154" cy="217170"/>
            </a:xfrm>
            <a:custGeom>
              <a:avLst/>
              <a:gdLst/>
              <a:ahLst/>
              <a:cxnLst/>
              <a:rect l="l" t="t" r="r" b="b"/>
              <a:pathLst>
                <a:path w="224154" h="217169" extrusionOk="0">
                  <a:moveTo>
                    <a:pt x="49276" y="160020"/>
                  </a:moveTo>
                  <a:lnTo>
                    <a:pt x="37388" y="163626"/>
                  </a:lnTo>
                  <a:lnTo>
                    <a:pt x="25209" y="166420"/>
                  </a:lnTo>
                  <a:lnTo>
                    <a:pt x="12725" y="168440"/>
                  </a:lnTo>
                  <a:lnTo>
                    <a:pt x="0" y="169672"/>
                  </a:lnTo>
                  <a:lnTo>
                    <a:pt x="0" y="216789"/>
                  </a:lnTo>
                  <a:lnTo>
                    <a:pt x="12585" y="215798"/>
                  </a:lnTo>
                  <a:lnTo>
                    <a:pt x="25019" y="214160"/>
                  </a:lnTo>
                  <a:lnTo>
                    <a:pt x="37249" y="211899"/>
                  </a:lnTo>
                  <a:lnTo>
                    <a:pt x="49276" y="209042"/>
                  </a:lnTo>
                  <a:lnTo>
                    <a:pt x="49276" y="160020"/>
                  </a:lnTo>
                  <a:close/>
                </a:path>
                <a:path w="224154" h="217169" extrusionOk="0">
                  <a:moveTo>
                    <a:pt x="223901" y="0"/>
                  </a:moveTo>
                  <a:lnTo>
                    <a:pt x="175895" y="0"/>
                  </a:lnTo>
                  <a:lnTo>
                    <a:pt x="175768" y="2540"/>
                  </a:lnTo>
                  <a:lnTo>
                    <a:pt x="175260" y="7493"/>
                  </a:lnTo>
                  <a:lnTo>
                    <a:pt x="188137" y="15379"/>
                  </a:lnTo>
                  <a:lnTo>
                    <a:pt x="199364" y="25336"/>
                  </a:lnTo>
                  <a:lnTo>
                    <a:pt x="208673" y="37109"/>
                  </a:lnTo>
                  <a:lnTo>
                    <a:pt x="215773" y="50419"/>
                  </a:lnTo>
                  <a:lnTo>
                    <a:pt x="218782" y="38138"/>
                  </a:lnTo>
                  <a:lnTo>
                    <a:pt x="221170" y="25641"/>
                  </a:lnTo>
                  <a:lnTo>
                    <a:pt x="222872" y="12941"/>
                  </a:lnTo>
                  <a:lnTo>
                    <a:pt x="223901" y="0"/>
                  </a:lnTo>
                  <a:close/>
                </a:path>
              </a:pathLst>
            </a:custGeom>
            <a:solidFill>
              <a:srgbClr val="0078D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950079" y="1781556"/>
              <a:ext cx="273050" cy="153670"/>
            </a:xfrm>
            <a:custGeom>
              <a:avLst/>
              <a:gdLst/>
              <a:ahLst/>
              <a:cxnLst/>
              <a:rect l="l" t="t" r="r" b="b"/>
              <a:pathLst>
                <a:path w="273050" h="153669" extrusionOk="0">
                  <a:moveTo>
                    <a:pt x="130683" y="0"/>
                  </a:moveTo>
                  <a:lnTo>
                    <a:pt x="99889" y="6040"/>
                  </a:lnTo>
                  <a:lnTo>
                    <a:pt x="74739" y="22510"/>
                  </a:lnTo>
                  <a:lnTo>
                    <a:pt x="57781" y="46934"/>
                  </a:lnTo>
                  <a:lnTo>
                    <a:pt x="51562" y="76835"/>
                  </a:lnTo>
                  <a:lnTo>
                    <a:pt x="51688" y="80010"/>
                  </a:lnTo>
                  <a:lnTo>
                    <a:pt x="47625" y="78740"/>
                  </a:lnTo>
                  <a:lnTo>
                    <a:pt x="43307" y="77978"/>
                  </a:lnTo>
                  <a:lnTo>
                    <a:pt x="38988" y="77978"/>
                  </a:lnTo>
                  <a:lnTo>
                    <a:pt x="23788" y="80944"/>
                  </a:lnTo>
                  <a:lnTo>
                    <a:pt x="11398" y="89042"/>
                  </a:lnTo>
                  <a:lnTo>
                    <a:pt x="3055" y="101070"/>
                  </a:lnTo>
                  <a:lnTo>
                    <a:pt x="0" y="115824"/>
                  </a:lnTo>
                  <a:lnTo>
                    <a:pt x="2708" y="129680"/>
                  </a:lnTo>
                  <a:lnTo>
                    <a:pt x="10144" y="141239"/>
                  </a:lnTo>
                  <a:lnTo>
                    <a:pt x="21270" y="149488"/>
                  </a:lnTo>
                  <a:lnTo>
                    <a:pt x="35051" y="153416"/>
                  </a:lnTo>
                  <a:lnTo>
                    <a:pt x="205612" y="153670"/>
                  </a:lnTo>
                  <a:lnTo>
                    <a:pt x="216548" y="134991"/>
                  </a:lnTo>
                  <a:lnTo>
                    <a:pt x="231854" y="119681"/>
                  </a:lnTo>
                  <a:lnTo>
                    <a:pt x="250707" y="108539"/>
                  </a:lnTo>
                  <a:lnTo>
                    <a:pt x="272288" y="102362"/>
                  </a:lnTo>
                  <a:lnTo>
                    <a:pt x="272796" y="99568"/>
                  </a:lnTo>
                  <a:lnTo>
                    <a:pt x="254888" y="51673"/>
                  </a:lnTo>
                  <a:lnTo>
                    <a:pt x="211328" y="34163"/>
                  </a:lnTo>
                  <a:lnTo>
                    <a:pt x="206629" y="34163"/>
                  </a:lnTo>
                  <a:lnTo>
                    <a:pt x="202057" y="34671"/>
                  </a:lnTo>
                  <a:lnTo>
                    <a:pt x="197612" y="35687"/>
                  </a:lnTo>
                  <a:lnTo>
                    <a:pt x="185171" y="21056"/>
                  </a:lnTo>
                  <a:lnTo>
                    <a:pt x="169433" y="9794"/>
                  </a:lnTo>
                  <a:lnTo>
                    <a:pt x="151052" y="2557"/>
                  </a:lnTo>
                  <a:lnTo>
                    <a:pt x="130683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8" name="Google Shape;108;p9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72583" y="1905000"/>
              <a:ext cx="126491" cy="1955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9"/>
          <p:cNvSpPr txBox="1"/>
          <p:nvPr/>
        </p:nvSpPr>
        <p:spPr>
          <a:xfrm>
            <a:off x="5720588" y="4854092"/>
            <a:ext cx="5626735" cy="172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cases: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marL="184785" marR="52705" lvl="0" indent="-17272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950"/>
              <a:buFont typeface="Arial"/>
              <a:buChar char="⮚"/>
            </a:pPr>
            <a:r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Generating and understanding natural language for customer service interactions, chatbots, and virtual assistants – doesn’t have memory of conversations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marL="220979" lvl="0" indent="-208915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FFFFFF"/>
              </a:buClr>
              <a:buSzPts val="950"/>
              <a:buFont typeface="Arial"/>
              <a:buChar char="⮚"/>
            </a:pPr>
            <a:r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Generating high-quality code for programming languages based on natural language input.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marL="184785" lvl="0" indent="-17272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950"/>
              <a:buFont typeface="Arial"/>
              <a:buChar char="⮚"/>
            </a:pPr>
            <a:r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Providing accurate translations between languages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marL="184785" lvl="0" indent="-17272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FFFFFF"/>
              </a:buClr>
              <a:buSzPts val="950"/>
              <a:buFont typeface="Arial"/>
              <a:buChar char="⮚"/>
            </a:pPr>
            <a:r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Improving text summarization and content generation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marL="184785" lvl="0" indent="-17272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950"/>
              <a:buFont typeface="Arial"/>
              <a:buChar char="⮚"/>
            </a:pPr>
            <a:r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Provides for multi-modal interaction (text and images)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marL="184785" lvl="0" indent="-17272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FFFFFF"/>
              </a:buClr>
              <a:buSzPts val="950"/>
              <a:buFont typeface="Arial"/>
              <a:buChar char="⮚"/>
            </a:pPr>
            <a:r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Substantial reduction in Hallucinations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marL="184785" lvl="0" indent="-17272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950"/>
              <a:buFont typeface="Arial"/>
              <a:buChar char="⮚"/>
            </a:pPr>
            <a:r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Consistency between different runs is high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9"/>
          <p:cNvGrpSpPr/>
          <p:nvPr/>
        </p:nvGrpSpPr>
        <p:grpSpPr>
          <a:xfrm>
            <a:off x="4869180" y="5146547"/>
            <a:ext cx="556260" cy="512445"/>
            <a:chOff x="4869180" y="5146547"/>
            <a:chExt cx="556260" cy="512445"/>
          </a:xfrm>
        </p:grpSpPr>
        <p:sp>
          <p:nvSpPr>
            <p:cNvPr id="111" name="Google Shape;111;p9"/>
            <p:cNvSpPr/>
            <p:nvPr/>
          </p:nvSpPr>
          <p:spPr>
            <a:xfrm>
              <a:off x="4869180" y="5146547"/>
              <a:ext cx="556260" cy="512445"/>
            </a:xfrm>
            <a:custGeom>
              <a:avLst/>
              <a:gdLst/>
              <a:ahLst/>
              <a:cxnLst/>
              <a:rect l="l" t="t" r="r" b="b"/>
              <a:pathLst>
                <a:path w="556260" h="512445" extrusionOk="0">
                  <a:moveTo>
                    <a:pt x="213360" y="163068"/>
                  </a:moveTo>
                  <a:lnTo>
                    <a:pt x="170167" y="188772"/>
                  </a:lnTo>
                  <a:lnTo>
                    <a:pt x="136944" y="225107"/>
                  </a:lnTo>
                  <a:lnTo>
                    <a:pt x="115608" y="269557"/>
                  </a:lnTo>
                  <a:lnTo>
                    <a:pt x="108077" y="319532"/>
                  </a:lnTo>
                  <a:lnTo>
                    <a:pt x="108432" y="332219"/>
                  </a:lnTo>
                  <a:lnTo>
                    <a:pt x="109626" y="344639"/>
                  </a:lnTo>
                  <a:lnTo>
                    <a:pt x="111823" y="356882"/>
                  </a:lnTo>
                  <a:lnTo>
                    <a:pt x="115189" y="369062"/>
                  </a:lnTo>
                  <a:lnTo>
                    <a:pt x="116078" y="374396"/>
                  </a:lnTo>
                  <a:lnTo>
                    <a:pt x="58039" y="408686"/>
                  </a:lnTo>
                  <a:lnTo>
                    <a:pt x="36576" y="371729"/>
                  </a:lnTo>
                  <a:lnTo>
                    <a:pt x="35687" y="369062"/>
                  </a:lnTo>
                  <a:lnTo>
                    <a:pt x="31242" y="369062"/>
                  </a:lnTo>
                  <a:lnTo>
                    <a:pt x="28575" y="369951"/>
                  </a:lnTo>
                  <a:lnTo>
                    <a:pt x="27686" y="372618"/>
                  </a:lnTo>
                  <a:lnTo>
                    <a:pt x="0" y="475183"/>
                  </a:lnTo>
                  <a:lnTo>
                    <a:pt x="0" y="478777"/>
                  </a:lnTo>
                  <a:lnTo>
                    <a:pt x="1778" y="482384"/>
                  </a:lnTo>
                  <a:lnTo>
                    <a:pt x="2667" y="483285"/>
                  </a:lnTo>
                  <a:lnTo>
                    <a:pt x="4445" y="483285"/>
                  </a:lnTo>
                  <a:lnTo>
                    <a:pt x="107188" y="511162"/>
                  </a:lnTo>
                  <a:lnTo>
                    <a:pt x="109855" y="512064"/>
                  </a:lnTo>
                  <a:lnTo>
                    <a:pt x="111633" y="510260"/>
                  </a:lnTo>
                  <a:lnTo>
                    <a:pt x="111633" y="509371"/>
                  </a:lnTo>
                  <a:lnTo>
                    <a:pt x="112522" y="508469"/>
                  </a:lnTo>
                  <a:lnTo>
                    <a:pt x="113411" y="506666"/>
                  </a:lnTo>
                  <a:lnTo>
                    <a:pt x="112522" y="503974"/>
                  </a:lnTo>
                  <a:lnTo>
                    <a:pt x="91948" y="467995"/>
                  </a:lnTo>
                  <a:lnTo>
                    <a:pt x="124079" y="449097"/>
                  </a:lnTo>
                  <a:lnTo>
                    <a:pt x="146431" y="435610"/>
                  </a:lnTo>
                  <a:lnTo>
                    <a:pt x="167894" y="423037"/>
                  </a:lnTo>
                  <a:lnTo>
                    <a:pt x="156756" y="408686"/>
                  </a:lnTo>
                  <a:lnTo>
                    <a:pt x="150901" y="401154"/>
                  </a:lnTo>
                  <a:lnTo>
                    <a:pt x="137934" y="376339"/>
                  </a:lnTo>
                  <a:lnTo>
                    <a:pt x="129654" y="348996"/>
                  </a:lnTo>
                  <a:lnTo>
                    <a:pt x="126746" y="319532"/>
                  </a:lnTo>
                  <a:lnTo>
                    <a:pt x="133108" y="276199"/>
                  </a:lnTo>
                  <a:lnTo>
                    <a:pt x="150952" y="237731"/>
                  </a:lnTo>
                  <a:lnTo>
                    <a:pt x="178333" y="206006"/>
                  </a:lnTo>
                  <a:lnTo>
                    <a:pt x="213360" y="182880"/>
                  </a:lnTo>
                  <a:lnTo>
                    <a:pt x="213360" y="163068"/>
                  </a:lnTo>
                  <a:close/>
                </a:path>
                <a:path w="556260" h="512445" extrusionOk="0">
                  <a:moveTo>
                    <a:pt x="448056" y="320167"/>
                  </a:moveTo>
                  <a:lnTo>
                    <a:pt x="441833" y="274447"/>
                  </a:lnTo>
                  <a:lnTo>
                    <a:pt x="424167" y="233184"/>
                  </a:lnTo>
                  <a:lnTo>
                    <a:pt x="396506" y="198297"/>
                  </a:lnTo>
                  <a:lnTo>
                    <a:pt x="360337" y="171665"/>
                  </a:lnTo>
                  <a:lnTo>
                    <a:pt x="317119" y="155194"/>
                  </a:lnTo>
                  <a:lnTo>
                    <a:pt x="312547" y="154305"/>
                  </a:lnTo>
                  <a:lnTo>
                    <a:pt x="312547" y="86995"/>
                  </a:lnTo>
                  <a:lnTo>
                    <a:pt x="356489" y="86995"/>
                  </a:lnTo>
                  <a:lnTo>
                    <a:pt x="357505" y="84328"/>
                  </a:lnTo>
                  <a:lnTo>
                    <a:pt x="358394" y="83439"/>
                  </a:lnTo>
                  <a:lnTo>
                    <a:pt x="358394" y="82562"/>
                  </a:lnTo>
                  <a:lnTo>
                    <a:pt x="359283" y="79883"/>
                  </a:lnTo>
                  <a:lnTo>
                    <a:pt x="356489" y="77978"/>
                  </a:lnTo>
                  <a:lnTo>
                    <a:pt x="281178" y="2667"/>
                  </a:lnTo>
                  <a:lnTo>
                    <a:pt x="279400" y="0"/>
                  </a:lnTo>
                  <a:lnTo>
                    <a:pt x="274955" y="0"/>
                  </a:lnTo>
                  <a:lnTo>
                    <a:pt x="272161" y="2667"/>
                  </a:lnTo>
                  <a:lnTo>
                    <a:pt x="196850" y="77978"/>
                  </a:lnTo>
                  <a:lnTo>
                    <a:pt x="195072" y="79883"/>
                  </a:lnTo>
                  <a:lnTo>
                    <a:pt x="195072" y="82562"/>
                  </a:lnTo>
                  <a:lnTo>
                    <a:pt x="195961" y="83439"/>
                  </a:lnTo>
                  <a:lnTo>
                    <a:pt x="195961" y="84328"/>
                  </a:lnTo>
                  <a:lnTo>
                    <a:pt x="196850" y="86995"/>
                  </a:lnTo>
                  <a:lnTo>
                    <a:pt x="243459" y="86995"/>
                  </a:lnTo>
                  <a:lnTo>
                    <a:pt x="243459" y="173990"/>
                  </a:lnTo>
                  <a:lnTo>
                    <a:pt x="251701" y="172173"/>
                  </a:lnTo>
                  <a:lnTo>
                    <a:pt x="260197" y="170776"/>
                  </a:lnTo>
                  <a:lnTo>
                    <a:pt x="268871" y="169875"/>
                  </a:lnTo>
                  <a:lnTo>
                    <a:pt x="277622" y="169545"/>
                  </a:lnTo>
                  <a:lnTo>
                    <a:pt x="325335" y="177304"/>
                  </a:lnTo>
                  <a:lnTo>
                    <a:pt x="366725" y="198831"/>
                  </a:lnTo>
                  <a:lnTo>
                    <a:pt x="399326" y="231546"/>
                  </a:lnTo>
                  <a:lnTo>
                    <a:pt x="420700" y="272859"/>
                  </a:lnTo>
                  <a:lnTo>
                    <a:pt x="428371" y="320167"/>
                  </a:lnTo>
                  <a:lnTo>
                    <a:pt x="428371" y="334518"/>
                  </a:lnTo>
                  <a:lnTo>
                    <a:pt x="446278" y="344424"/>
                  </a:lnTo>
                  <a:lnTo>
                    <a:pt x="447255" y="334518"/>
                  </a:lnTo>
                  <a:lnTo>
                    <a:pt x="448056" y="327406"/>
                  </a:lnTo>
                  <a:lnTo>
                    <a:pt x="448056" y="320167"/>
                  </a:lnTo>
                  <a:close/>
                </a:path>
                <a:path w="556260" h="512445" extrusionOk="0">
                  <a:moveTo>
                    <a:pt x="556260" y="476224"/>
                  </a:moveTo>
                  <a:lnTo>
                    <a:pt x="544576" y="433197"/>
                  </a:lnTo>
                  <a:lnTo>
                    <a:pt x="537794" y="408178"/>
                  </a:lnTo>
                  <a:lnTo>
                    <a:pt x="528320" y="373253"/>
                  </a:lnTo>
                  <a:lnTo>
                    <a:pt x="527431" y="370459"/>
                  </a:lnTo>
                  <a:lnTo>
                    <a:pt x="525653" y="369570"/>
                  </a:lnTo>
                  <a:lnTo>
                    <a:pt x="520319" y="369570"/>
                  </a:lnTo>
                  <a:lnTo>
                    <a:pt x="519303" y="372237"/>
                  </a:lnTo>
                  <a:lnTo>
                    <a:pt x="498602" y="408178"/>
                  </a:lnTo>
                  <a:lnTo>
                    <a:pt x="422148" y="364236"/>
                  </a:lnTo>
                  <a:lnTo>
                    <a:pt x="401142" y="406476"/>
                  </a:lnTo>
                  <a:lnTo>
                    <a:pt x="368261" y="439953"/>
                  </a:lnTo>
                  <a:lnTo>
                    <a:pt x="326097" y="462013"/>
                  </a:lnTo>
                  <a:lnTo>
                    <a:pt x="277241" y="469950"/>
                  </a:lnTo>
                  <a:lnTo>
                    <a:pt x="254000" y="468147"/>
                  </a:lnTo>
                  <a:lnTo>
                    <a:pt x="231787" y="462902"/>
                  </a:lnTo>
                  <a:lnTo>
                    <a:pt x="210921" y="454456"/>
                  </a:lnTo>
                  <a:lnTo>
                    <a:pt x="191770" y="443077"/>
                  </a:lnTo>
                  <a:lnTo>
                    <a:pt x="173736" y="453834"/>
                  </a:lnTo>
                  <a:lnTo>
                    <a:pt x="197116" y="468744"/>
                  </a:lnTo>
                  <a:lnTo>
                    <a:pt x="222440" y="479704"/>
                  </a:lnTo>
                  <a:lnTo>
                    <a:pt x="249275" y="486473"/>
                  </a:lnTo>
                  <a:lnTo>
                    <a:pt x="277241" y="488772"/>
                  </a:lnTo>
                  <a:lnTo>
                    <a:pt x="311721" y="485444"/>
                  </a:lnTo>
                  <a:lnTo>
                    <a:pt x="344322" y="475551"/>
                  </a:lnTo>
                  <a:lnTo>
                    <a:pt x="354596" y="469950"/>
                  </a:lnTo>
                  <a:lnTo>
                    <a:pt x="374205" y="459270"/>
                  </a:lnTo>
                  <a:lnTo>
                    <a:pt x="400558" y="436753"/>
                  </a:lnTo>
                  <a:lnTo>
                    <a:pt x="404114" y="433197"/>
                  </a:lnTo>
                  <a:lnTo>
                    <a:pt x="464439" y="467271"/>
                  </a:lnTo>
                  <a:lnTo>
                    <a:pt x="442849" y="503999"/>
                  </a:lnTo>
                  <a:lnTo>
                    <a:pt x="441071" y="506691"/>
                  </a:lnTo>
                  <a:lnTo>
                    <a:pt x="442849" y="509371"/>
                  </a:lnTo>
                  <a:lnTo>
                    <a:pt x="445516" y="512064"/>
                  </a:lnTo>
                  <a:lnTo>
                    <a:pt x="448310" y="511162"/>
                  </a:lnTo>
                  <a:lnTo>
                    <a:pt x="550799" y="483400"/>
                  </a:lnTo>
                  <a:lnTo>
                    <a:pt x="552704" y="483400"/>
                  </a:lnTo>
                  <a:lnTo>
                    <a:pt x="554482" y="482498"/>
                  </a:lnTo>
                  <a:lnTo>
                    <a:pt x="556260" y="478917"/>
                  </a:lnTo>
                  <a:lnTo>
                    <a:pt x="556260" y="476224"/>
                  </a:lnTo>
                  <a:close/>
                </a:path>
              </a:pathLst>
            </a:custGeom>
            <a:solidFill>
              <a:srgbClr val="4FE3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2" name="Google Shape;112;p9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090159" y="5411723"/>
              <a:ext cx="112775" cy="1112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3" name="Google Shape;113;p9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947" y="544448"/>
            <a:ext cx="2687497" cy="26708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9"/>
          <p:cNvSpPr txBox="1"/>
          <p:nvPr/>
        </p:nvSpPr>
        <p:spPr>
          <a:xfrm>
            <a:off x="-12" y="332744"/>
            <a:ext cx="3439200" cy="22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31800" lvl="0" indent="0" algn="ctr" rtl="0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GPT-3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marL="363855" marR="5080" lvl="0" indent="1904" algn="ctr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Large, pretrained Language Models that use deep learning to generate content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1066901" y="3071495"/>
            <a:ext cx="3126740" cy="311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7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ChatGPT </a:t>
            </a:r>
            <a:r>
              <a:rPr lang="en-US" sz="2400" b="1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(preview)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50165" marR="261620" lvl="0" indent="0" algn="ctr" rtl="0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Customize generation by adding your data as context to the AI model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7980" marR="434340" lvl="0" indent="44450" algn="l" rtl="0">
              <a:lnSpc>
                <a:spcPct val="100699"/>
              </a:lnSpc>
              <a:spcBef>
                <a:spcPts val="1945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GPT-4 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(preview) Built-in responsible AI to detect and mitigate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marR="18605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harmful use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/>
          <p:nvPr/>
        </p:nvSpPr>
        <p:spPr>
          <a:xfrm>
            <a:off x="574294" y="1934717"/>
            <a:ext cx="6848475" cy="3916679"/>
          </a:xfrm>
          <a:custGeom>
            <a:avLst/>
            <a:gdLst/>
            <a:ahLst/>
            <a:cxnLst/>
            <a:rect l="l" t="t" r="r" b="b"/>
            <a:pathLst>
              <a:path w="6848475" h="3916679" extrusionOk="0">
                <a:moveTo>
                  <a:pt x="6848348" y="3852672"/>
                </a:moveTo>
                <a:lnTo>
                  <a:pt x="6829298" y="3843147"/>
                </a:lnTo>
                <a:lnTo>
                  <a:pt x="6721348" y="3789172"/>
                </a:lnTo>
                <a:lnTo>
                  <a:pt x="6721348" y="3843147"/>
                </a:lnTo>
                <a:lnTo>
                  <a:pt x="73025" y="3843147"/>
                </a:lnTo>
                <a:lnTo>
                  <a:pt x="73025" y="127000"/>
                </a:lnTo>
                <a:lnTo>
                  <a:pt x="127000" y="127000"/>
                </a:lnTo>
                <a:lnTo>
                  <a:pt x="120650" y="114300"/>
                </a:lnTo>
                <a:lnTo>
                  <a:pt x="63500" y="0"/>
                </a:lnTo>
                <a:lnTo>
                  <a:pt x="0" y="127000"/>
                </a:lnTo>
                <a:lnTo>
                  <a:pt x="53975" y="127000"/>
                </a:lnTo>
                <a:lnTo>
                  <a:pt x="53975" y="3852976"/>
                </a:lnTo>
                <a:lnTo>
                  <a:pt x="63500" y="3852976"/>
                </a:lnTo>
                <a:lnTo>
                  <a:pt x="63500" y="3862197"/>
                </a:lnTo>
                <a:lnTo>
                  <a:pt x="6721348" y="3862197"/>
                </a:lnTo>
                <a:lnTo>
                  <a:pt x="6721348" y="3916172"/>
                </a:lnTo>
                <a:lnTo>
                  <a:pt x="6829298" y="3862197"/>
                </a:lnTo>
                <a:lnTo>
                  <a:pt x="6848348" y="3852672"/>
                </a:lnTo>
                <a:close/>
              </a:path>
            </a:pathLst>
          </a:custGeom>
          <a:solidFill>
            <a:srgbClr val="73737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0"/>
          <p:cNvSpPr txBox="1"/>
          <p:nvPr/>
        </p:nvSpPr>
        <p:spPr>
          <a:xfrm rot="-5400000">
            <a:off x="-358674" y="3744055"/>
            <a:ext cx="1530985" cy="29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Inferencing time</a:t>
            </a:r>
            <a:endParaRPr sz="16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3562350" y="5814466"/>
            <a:ext cx="93535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Capability</a:t>
            </a:r>
            <a:endParaRPr sz="1600"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23" name="Google Shape;123;p10"/>
          <p:cNvGrpSpPr/>
          <p:nvPr/>
        </p:nvGrpSpPr>
        <p:grpSpPr>
          <a:xfrm>
            <a:off x="798576" y="2266188"/>
            <a:ext cx="4270247" cy="2859024"/>
            <a:chOff x="798576" y="2266188"/>
            <a:chExt cx="4270247" cy="2859024"/>
          </a:xfrm>
        </p:grpSpPr>
        <p:pic>
          <p:nvPicPr>
            <p:cNvPr id="124" name="Google Shape;124;p10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98576" y="4911852"/>
              <a:ext cx="217932" cy="21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0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86911" y="3299460"/>
              <a:ext cx="228600" cy="21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0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40223" y="2266188"/>
              <a:ext cx="228600" cy="21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0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42743" y="4134611"/>
              <a:ext cx="234695" cy="2133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10"/>
          <p:cNvSpPr txBox="1"/>
          <p:nvPr/>
        </p:nvSpPr>
        <p:spPr>
          <a:xfrm>
            <a:off x="1111097" y="4883607"/>
            <a:ext cx="38608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Ada</a:t>
            </a:r>
            <a:endParaRPr sz="16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3794252" y="3283077"/>
            <a:ext cx="50609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Curie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486155" y="797051"/>
            <a:ext cx="0" cy="345440"/>
          </a:xfrm>
          <a:custGeom>
            <a:avLst/>
            <a:gdLst/>
            <a:ahLst/>
            <a:cxnLst/>
            <a:rect l="l" t="t" r="r" b="b"/>
            <a:pathLst>
              <a:path w="120000" h="345440" extrusionOk="0">
                <a:moveTo>
                  <a:pt x="0" y="0"/>
                </a:moveTo>
                <a:lnTo>
                  <a:pt x="0" y="345439"/>
                </a:lnTo>
              </a:path>
            </a:pathLst>
          </a:custGeom>
          <a:noFill/>
          <a:ln w="57150" cap="flat" cmpd="sng">
            <a:solidFill>
              <a:srgbClr val="007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0540" y="3310128"/>
            <a:ext cx="202691" cy="23164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0"/>
          <p:cNvSpPr txBox="1"/>
          <p:nvPr/>
        </p:nvSpPr>
        <p:spPr>
          <a:xfrm>
            <a:off x="8412226" y="3244976"/>
            <a:ext cx="1885950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Cushman-codex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0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0447" y="2327148"/>
            <a:ext cx="201168" cy="23317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0"/>
          <p:cNvSpPr txBox="1"/>
          <p:nvPr/>
        </p:nvSpPr>
        <p:spPr>
          <a:xfrm>
            <a:off x="9962515" y="2262886"/>
            <a:ext cx="1661795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Davinci-codex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7657338" y="5772886"/>
            <a:ext cx="3982720" cy="127000"/>
          </a:xfrm>
          <a:custGeom>
            <a:avLst/>
            <a:gdLst/>
            <a:ahLst/>
            <a:cxnLst/>
            <a:rect l="l" t="t" r="r" b="b"/>
            <a:pathLst>
              <a:path w="3982720" h="127000" extrusionOk="0">
                <a:moveTo>
                  <a:pt x="3963990" y="53949"/>
                </a:moveTo>
                <a:lnTo>
                  <a:pt x="3868419" y="53949"/>
                </a:lnTo>
                <a:lnTo>
                  <a:pt x="3868419" y="72999"/>
                </a:lnTo>
                <a:lnTo>
                  <a:pt x="3855739" y="73021"/>
                </a:lnTo>
                <a:lnTo>
                  <a:pt x="3855846" y="127000"/>
                </a:lnTo>
                <a:lnTo>
                  <a:pt x="3982719" y="63271"/>
                </a:lnTo>
                <a:lnTo>
                  <a:pt x="3963990" y="53949"/>
                </a:lnTo>
                <a:close/>
              </a:path>
              <a:path w="3982720" h="127000" extrusionOk="0">
                <a:moveTo>
                  <a:pt x="3855700" y="53971"/>
                </a:moveTo>
                <a:lnTo>
                  <a:pt x="0" y="60744"/>
                </a:lnTo>
                <a:lnTo>
                  <a:pt x="0" y="79794"/>
                </a:lnTo>
                <a:lnTo>
                  <a:pt x="3855739" y="73021"/>
                </a:lnTo>
                <a:lnTo>
                  <a:pt x="3855700" y="53971"/>
                </a:lnTo>
                <a:close/>
              </a:path>
              <a:path w="3982720" h="127000" extrusionOk="0">
                <a:moveTo>
                  <a:pt x="3868419" y="53949"/>
                </a:moveTo>
                <a:lnTo>
                  <a:pt x="3855700" y="53971"/>
                </a:lnTo>
                <a:lnTo>
                  <a:pt x="3855739" y="73021"/>
                </a:lnTo>
                <a:lnTo>
                  <a:pt x="3868419" y="72999"/>
                </a:lnTo>
                <a:lnTo>
                  <a:pt x="3868419" y="53949"/>
                </a:lnTo>
                <a:close/>
              </a:path>
              <a:path w="3982720" h="127000" extrusionOk="0">
                <a:moveTo>
                  <a:pt x="3855592" y="0"/>
                </a:moveTo>
                <a:lnTo>
                  <a:pt x="3855700" y="53971"/>
                </a:lnTo>
                <a:lnTo>
                  <a:pt x="3963990" y="53949"/>
                </a:lnTo>
                <a:lnTo>
                  <a:pt x="3855592" y="0"/>
                </a:lnTo>
                <a:close/>
              </a:path>
            </a:pathLst>
          </a:custGeom>
          <a:solidFill>
            <a:srgbClr val="73737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"/>
          <p:cNvSpPr txBox="1"/>
          <p:nvPr/>
        </p:nvSpPr>
        <p:spPr>
          <a:xfrm>
            <a:off x="9108693" y="5928766"/>
            <a:ext cx="93916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Capability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7593838" y="2327910"/>
            <a:ext cx="127000" cy="3514725"/>
          </a:xfrm>
          <a:custGeom>
            <a:avLst/>
            <a:gdLst/>
            <a:ahLst/>
            <a:cxnLst/>
            <a:rect l="l" t="t" r="r" b="b"/>
            <a:pathLst>
              <a:path w="127000" h="3514725" extrusionOk="0">
                <a:moveTo>
                  <a:pt x="73025" y="114300"/>
                </a:moveTo>
                <a:lnTo>
                  <a:pt x="53975" y="114300"/>
                </a:lnTo>
                <a:lnTo>
                  <a:pt x="53975" y="3514128"/>
                </a:lnTo>
                <a:lnTo>
                  <a:pt x="73025" y="3514128"/>
                </a:lnTo>
                <a:lnTo>
                  <a:pt x="73025" y="114300"/>
                </a:lnTo>
                <a:close/>
              </a:path>
              <a:path w="127000" h="3514725" extrusionOk="0">
                <a:moveTo>
                  <a:pt x="63500" y="0"/>
                </a:moveTo>
                <a:lnTo>
                  <a:pt x="0" y="127000"/>
                </a:lnTo>
                <a:lnTo>
                  <a:pt x="53975" y="127000"/>
                </a:lnTo>
                <a:lnTo>
                  <a:pt x="53975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3514725" extrusionOk="0">
                <a:moveTo>
                  <a:pt x="120650" y="114300"/>
                </a:moveTo>
                <a:lnTo>
                  <a:pt x="73025" y="114300"/>
                </a:lnTo>
                <a:lnTo>
                  <a:pt x="7302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73737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 txBox="1"/>
          <p:nvPr/>
        </p:nvSpPr>
        <p:spPr>
          <a:xfrm>
            <a:off x="8775192" y="1647444"/>
            <a:ext cx="2011680" cy="365760"/>
          </a:xfrm>
          <a:prstGeom prst="rect">
            <a:avLst/>
          </a:prstGeom>
          <a:solidFill>
            <a:srgbClr val="7852AE"/>
          </a:solidFill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6584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Codex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2740151" y="1659635"/>
            <a:ext cx="2011680" cy="365760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txBody>
          <a:bodyPr spcFirstLastPara="1" wrap="square" lIns="0" tIns="24125" rIns="0" bIns="0" anchor="t" anchorCtr="0">
            <a:spAutoFit/>
          </a:bodyPr>
          <a:lstStyle/>
          <a:p>
            <a:pPr marL="6661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GPT-3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0"/>
          <p:cNvSpPr txBox="1"/>
          <p:nvPr/>
        </p:nvSpPr>
        <p:spPr>
          <a:xfrm>
            <a:off x="1112316" y="5140833"/>
            <a:ext cx="234442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84785" lvl="0" indent="-17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2048 Tokens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89865" lvl="0" indent="-17272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6FC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Simple classification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89865" lvl="0" indent="-17272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6FC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Parsing and formatting text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 txBox="1"/>
          <p:nvPr/>
        </p:nvSpPr>
        <p:spPr>
          <a:xfrm>
            <a:off x="2456179" y="4386198"/>
            <a:ext cx="2853055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84785" lvl="0" indent="-17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2048 Tokens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89865" lvl="0" indent="-17272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6FC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Semantic search ranking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89865" lvl="0" indent="-17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Moderately complex classification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 txBox="1"/>
          <p:nvPr/>
        </p:nvSpPr>
        <p:spPr>
          <a:xfrm>
            <a:off x="2456179" y="3519677"/>
            <a:ext cx="4030345" cy="86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522730" lvl="0" indent="-1727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2048 Tokens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528445" lvl="0" indent="-1727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Answering questions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528445" lvl="0" indent="-172719" algn="l" rtl="0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Complex, nuanced classification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9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Babbage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 txBox="1"/>
          <p:nvPr/>
        </p:nvSpPr>
        <p:spPr>
          <a:xfrm>
            <a:off x="5148834" y="2249550"/>
            <a:ext cx="2382520" cy="112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Davinci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187960" lvl="0" indent="-17272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6FC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4096 Tokens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93040" marR="842010" lvl="0" indent="-17272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6FC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Summarizing for specific audience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93040" lvl="0" indent="-17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Generating creative content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"/>
          <p:cNvSpPr txBox="1">
            <a:spLocks noGrp="1"/>
          </p:cNvSpPr>
          <p:nvPr>
            <p:ph type="title"/>
          </p:nvPr>
        </p:nvSpPr>
        <p:spPr>
          <a:xfrm>
            <a:off x="486139" y="-112412"/>
            <a:ext cx="114378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5750" rIns="0" bIns="0" anchor="t" anchorCtr="0">
            <a:spAutoFit/>
          </a:bodyPr>
          <a:lstStyle/>
          <a:p>
            <a:pPr marL="3403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OpenAI | Comparing the GPT 3 models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/>
        </p:nvSpPr>
        <p:spPr>
          <a:xfrm>
            <a:off x="575563" y="1997405"/>
            <a:ext cx="2077085" cy="33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40665" lvl="0" indent="-2279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∙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text-davinci-002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575563" y="3582746"/>
            <a:ext cx="2077085" cy="33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40665" lvl="0" indent="-2279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∙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text-davinci-003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"/>
          <p:cNvSpPr txBox="1"/>
          <p:nvPr/>
        </p:nvSpPr>
        <p:spPr>
          <a:xfrm>
            <a:off x="575563" y="4863160"/>
            <a:ext cx="2002155" cy="63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40665" lvl="0" indent="-2279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∙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ChatGPT model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40665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(gpt-3.5-turbo)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/>
          <p:cNvSpPr txBox="1"/>
          <p:nvPr/>
        </p:nvSpPr>
        <p:spPr>
          <a:xfrm>
            <a:off x="4132834" y="1997405"/>
            <a:ext cx="6526530" cy="12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40665" marR="5080" lvl="0" indent="-2279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∙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GPT-3.5 model that was custom-tuned on natural language instructions and can perform a variety of tasks including summarization, question answering, classification, and more.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 txBox="1"/>
          <p:nvPr/>
        </p:nvSpPr>
        <p:spPr>
          <a:xfrm>
            <a:off x="4132834" y="3674745"/>
            <a:ext cx="6337300" cy="94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0665" marR="5080" lvl="0" indent="-2279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∙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improvement over the text-davinci-002 model. The model is similar to its predecessor but generally more capable across all tasks.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4132834" y="4969840"/>
            <a:ext cx="6616065" cy="63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40665" lvl="0" indent="-2279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∙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model custom-tuned for working with dialogue.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4130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ChatGPT is a great model to use for conversational tasks.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1"/>
          <p:cNvSpPr txBox="1"/>
          <p:nvPr/>
        </p:nvSpPr>
        <p:spPr>
          <a:xfrm>
            <a:off x="575563" y="1416811"/>
            <a:ext cx="511302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0665" lvl="0" indent="-2279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8D3"/>
              </a:buClr>
              <a:buSzPts val="2150"/>
              <a:buFont typeface="Arial"/>
              <a:buChar char="∙"/>
            </a:pPr>
            <a:r>
              <a:rPr lang="en-US" sz="2400">
                <a:solidFill>
                  <a:srgbClr val="0078D3"/>
                </a:solidFill>
                <a:latin typeface="Arial"/>
                <a:ea typeface="Arial"/>
                <a:cs typeface="Arial"/>
                <a:sym typeface="Arial"/>
              </a:rPr>
              <a:t>Model	</a:t>
            </a:r>
            <a:r>
              <a:rPr lang="en-US" sz="2400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588263" y="3360420"/>
            <a:ext cx="10960100" cy="0"/>
          </a:xfrm>
          <a:custGeom>
            <a:avLst/>
            <a:gdLst/>
            <a:ahLst/>
            <a:cxnLst/>
            <a:rect l="l" t="t" r="r" b="b"/>
            <a:pathLst>
              <a:path w="10960100" h="120000" extrusionOk="0">
                <a:moveTo>
                  <a:pt x="0" y="0"/>
                </a:moveTo>
                <a:lnTo>
                  <a:pt x="10959972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588263" y="4701540"/>
            <a:ext cx="10960100" cy="0"/>
          </a:xfrm>
          <a:custGeom>
            <a:avLst/>
            <a:gdLst/>
            <a:ahLst/>
            <a:cxnLst/>
            <a:rect l="l" t="t" r="r" b="b"/>
            <a:pathLst>
              <a:path w="10960100" h="120000" extrusionOk="0">
                <a:moveTo>
                  <a:pt x="0" y="0"/>
                </a:moveTo>
                <a:lnTo>
                  <a:pt x="10959972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588263" y="5942076"/>
            <a:ext cx="10960100" cy="0"/>
          </a:xfrm>
          <a:custGeom>
            <a:avLst/>
            <a:gdLst/>
            <a:ahLst/>
            <a:cxnLst/>
            <a:rect l="l" t="t" r="r" b="b"/>
            <a:pathLst>
              <a:path w="10960100" h="120000" extrusionOk="0">
                <a:moveTo>
                  <a:pt x="0" y="0"/>
                </a:moveTo>
                <a:lnTo>
                  <a:pt x="10959972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588263" y="1891283"/>
            <a:ext cx="10960100" cy="0"/>
          </a:xfrm>
          <a:custGeom>
            <a:avLst/>
            <a:gdLst/>
            <a:ahLst/>
            <a:cxnLst/>
            <a:rect l="l" t="t" r="r" b="b"/>
            <a:pathLst>
              <a:path w="10960100" h="120000" extrusionOk="0">
                <a:moveTo>
                  <a:pt x="0" y="0"/>
                </a:moveTo>
                <a:lnTo>
                  <a:pt x="10959972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895872" y="367400"/>
            <a:ext cx="111999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Azure OpenAI | Comparing the GPT 3-5 models</a:t>
            </a:r>
            <a:endParaRPr sz="3200"/>
          </a:p>
        </p:txBody>
      </p:sp>
      <p:sp>
        <p:nvSpPr>
          <p:cNvPr id="161" name="Google Shape;161;p11"/>
          <p:cNvSpPr/>
          <p:nvPr/>
        </p:nvSpPr>
        <p:spPr>
          <a:xfrm>
            <a:off x="507491" y="617219"/>
            <a:ext cx="0" cy="345440"/>
          </a:xfrm>
          <a:custGeom>
            <a:avLst/>
            <a:gdLst/>
            <a:ahLst/>
            <a:cxnLst/>
            <a:rect l="l" t="t" r="r" b="b"/>
            <a:pathLst>
              <a:path w="120000" h="345440" extrusionOk="0">
                <a:moveTo>
                  <a:pt x="0" y="0"/>
                </a:moveTo>
                <a:lnTo>
                  <a:pt x="0" y="345439"/>
                </a:lnTo>
              </a:path>
            </a:pathLst>
          </a:custGeom>
          <a:noFill/>
          <a:ln w="57150" cap="flat" cmpd="sng">
            <a:solidFill>
              <a:srgbClr val="50E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 txBox="1"/>
          <p:nvPr/>
        </p:nvSpPr>
        <p:spPr>
          <a:xfrm>
            <a:off x="5083200" y="6277400"/>
            <a:ext cx="69507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Visit the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u="sng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OpenAI Service pricing page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pricing</a:t>
            </a:r>
            <a:r>
              <a:rPr lang="en-US" sz="1600">
                <a:solidFill>
                  <a:schemeClr val="lt1"/>
                </a:solidFill>
              </a:rPr>
              <a:t> details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08519" y="2534411"/>
            <a:ext cx="4835652" cy="377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504445" y="338588"/>
            <a:ext cx="58491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26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Azure OpenAI GPT-4 Overview</a:t>
            </a:r>
            <a:endParaRPr sz="2800"/>
          </a:p>
        </p:txBody>
      </p:sp>
      <p:sp>
        <p:nvSpPr>
          <p:cNvPr id="169" name="Google Shape;169;p12"/>
          <p:cNvSpPr txBox="1"/>
          <p:nvPr/>
        </p:nvSpPr>
        <p:spPr>
          <a:xfrm>
            <a:off x="554532" y="1355216"/>
            <a:ext cx="7143750" cy="112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508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GPT-4 is a large </a:t>
            </a:r>
            <a:r>
              <a:rPr lang="en-US" sz="1800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rPr>
              <a:t>multimodal </a:t>
            </a: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model (</a:t>
            </a:r>
            <a:r>
              <a:rPr lang="en-US" sz="1800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rPr>
              <a:t>accepting text inputs, emitting text outputs</a:t>
            </a: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) that, while less capable than humans in many real-world scenarios, exhibits human-level performance on various professional and academic benchmarks.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12"/>
          <p:cNvSpPr txBox="1"/>
          <p:nvPr/>
        </p:nvSpPr>
        <p:spPr>
          <a:xfrm>
            <a:off x="226875" y="6228375"/>
            <a:ext cx="6981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Apply here for GPT-4 access:	</a:t>
            </a:r>
            <a:r>
              <a:rPr lang="en-US" sz="1800" u="sng">
                <a:solidFill>
                  <a:srgbClr val="0462C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applying for access to GPT-4 today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2"/>
          <p:cNvSpPr txBox="1"/>
          <p:nvPr/>
        </p:nvSpPr>
        <p:spPr>
          <a:xfrm>
            <a:off x="554532" y="3163570"/>
            <a:ext cx="6921500" cy="221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GPT-4 is </a:t>
            </a:r>
            <a:r>
              <a:rPr lang="en-US" sz="1800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rPr>
              <a:t>more reliable, creative</a:t>
            </a: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, and able to handle much more </a:t>
            </a:r>
            <a:r>
              <a:rPr lang="en-US" sz="1800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rPr>
              <a:t>nuanced instructions </a:t>
            </a: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than GPT-3.5.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Can do everything that GPT 3.5 can do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85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+ Visual Question and Answering (VQA)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+ Steerability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+ context length of 8,192 tokens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8321" y="231013"/>
            <a:ext cx="749426" cy="770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/>
        </p:nvSpPr>
        <p:spPr>
          <a:xfrm>
            <a:off x="571601" y="1415287"/>
            <a:ext cx="5109210" cy="153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rPr>
              <a:t>Previous GPT-3 models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178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Previous models were text-in and text-out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(i.e., they accepted a prompt string and returned a completion to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append to the prompt).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3"/>
          <p:cNvSpPr txBox="1"/>
          <p:nvPr/>
        </p:nvSpPr>
        <p:spPr>
          <a:xfrm>
            <a:off x="571601" y="3561333"/>
            <a:ext cx="5156200" cy="167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Answer questions from the context below.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Context: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neutron star is the collapsed core of a massive supergiant star, which had a total mass of between 10 and 25 solar masses, possibly more if the star was especially metal-rich.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marL="12700" marR="34004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Q: What is a neutron star? A: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3"/>
          <p:cNvSpPr txBox="1"/>
          <p:nvPr/>
        </p:nvSpPr>
        <p:spPr>
          <a:xfrm>
            <a:off x="6385686" y="1415287"/>
            <a:ext cx="5174615" cy="1745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rPr>
              <a:t>The ChatGPT model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178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ChatGPT model is conversation-in and message-out.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(i.e., it expects a prompt string that is formatted in a specific chat- like transcript format and returns a completion that represents a model-written message in the chat)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 txBox="1"/>
          <p:nvPr/>
        </p:nvSpPr>
        <p:spPr>
          <a:xfrm>
            <a:off x="6385686" y="3597909"/>
            <a:ext cx="51562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rPr>
              <a:t>[System Message]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Assistant is an AI Chatbot designed to answer questions from the context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provided below.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Context: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neutron star is the collapsed core of a massive supergiant star, which had a total mass of between 10 and 25 solar masses, possibly more if the star was especially metal-rich.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6385686" y="5280786"/>
            <a:ext cx="1571625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rPr>
              <a:t>[User]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neutron star?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rPr>
              <a:t>[Assistant]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583691" y="3429000"/>
            <a:ext cx="5219700" cy="0"/>
          </a:xfrm>
          <a:custGeom>
            <a:avLst/>
            <a:gdLst/>
            <a:ahLst/>
            <a:cxnLst/>
            <a:rect l="l" t="t" r="r" b="b"/>
            <a:pathLst>
              <a:path w="5219700" h="120000" extrusionOk="0">
                <a:moveTo>
                  <a:pt x="0" y="0"/>
                </a:moveTo>
                <a:lnTo>
                  <a:pt x="5219700" y="0"/>
                </a:lnTo>
              </a:path>
            </a:pathLst>
          </a:custGeom>
          <a:noFill/>
          <a:ln w="9525" cap="flat" cmpd="sng">
            <a:solidFill>
              <a:srgbClr val="7373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>
            <a:off x="6390132" y="3429000"/>
            <a:ext cx="5219700" cy="0"/>
          </a:xfrm>
          <a:custGeom>
            <a:avLst/>
            <a:gdLst/>
            <a:ahLst/>
            <a:cxnLst/>
            <a:rect l="l" t="t" r="r" b="b"/>
            <a:pathLst>
              <a:path w="5219700" h="120000" extrusionOk="0">
                <a:moveTo>
                  <a:pt x="0" y="0"/>
                </a:moveTo>
                <a:lnTo>
                  <a:pt x="5219699" y="0"/>
                </a:lnTo>
              </a:path>
            </a:pathLst>
          </a:custGeom>
          <a:noFill/>
          <a:ln w="9525" cap="flat" cmpd="sng">
            <a:solidFill>
              <a:srgbClr val="7373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/>
        </p:nvSpPr>
        <p:spPr>
          <a:xfrm>
            <a:off x="560933" y="1552702"/>
            <a:ext cx="5101590" cy="211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rPr>
              <a:t>Chat Completion API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rPr>
              <a:t>(Recommended)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new API designed for working with Chat models (gpt-35-turbo and gpt-4). We recommend using this API moving forward.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12700" marR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this API, you pass in a series of messages rather than the prompt as a raw string making it easier to manage the conversation.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2"/>
          </p:nvPr>
        </p:nvSpPr>
        <p:spPr>
          <a:xfrm>
            <a:off x="6375272" y="1552702"/>
            <a:ext cx="5172075" cy="449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Completion API</a:t>
            </a:r>
            <a:endParaRPr/>
          </a:p>
          <a:p>
            <a:pPr marL="24130" marR="5080" lvl="0" indent="0" algn="l" rtl="0">
              <a:lnSpc>
                <a:spcPct val="100000"/>
              </a:lnSpc>
              <a:spcBef>
                <a:spcPts val="2955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ChatGPT model also works with the existing completions API. In this API, you’ll format your prompt as a string and need to use the special tokens from </a:t>
            </a:r>
            <a:r>
              <a:rPr lang="en-US" sz="1400" b="0">
                <a:latin typeface="Arial"/>
                <a:ea typeface="Arial"/>
                <a:cs typeface="Arial"/>
                <a:sym typeface="Arial"/>
              </a:rPr>
              <a:t>Chat Markup Language</a:t>
            </a:r>
            <a:r>
              <a:rPr lang="en-US" sz="14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4130" marR="184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generally recommend using the Chat API instead because the special tokens may get updated in future version of gpt-35-turbo meaning you would need to update your prompts before updating to newer versions of the model.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4130" lvl="0" indent="0" algn="l" rtl="0">
              <a:lnSpc>
                <a:spcPct val="100000"/>
              </a:lnSpc>
              <a:spcBef>
                <a:spcPts val="1580"/>
              </a:spcBef>
              <a:spcAft>
                <a:spcPts val="0"/>
              </a:spcAft>
              <a:buNone/>
            </a:pP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&lt;|im_start|&gt;system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24130" lvl="0" indent="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Assistant is a large language model trained by OpenAI.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2413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&lt;|im_end|&gt;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2413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&lt;|im_start|&gt;user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2413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garbanzo bean?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24130" lvl="0" indent="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&lt;|im_end|&gt;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2413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&lt;|im_start|&gt;assistant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519683" y="4439411"/>
            <a:ext cx="5219700" cy="0"/>
          </a:xfrm>
          <a:custGeom>
            <a:avLst/>
            <a:gdLst/>
            <a:ahLst/>
            <a:cxnLst/>
            <a:rect l="l" t="t" r="r" b="b"/>
            <a:pathLst>
              <a:path w="5219700" h="120000" extrusionOk="0">
                <a:moveTo>
                  <a:pt x="0" y="0"/>
                </a:moveTo>
                <a:lnTo>
                  <a:pt x="5219700" y="0"/>
                </a:lnTo>
              </a:path>
            </a:pathLst>
          </a:custGeom>
          <a:noFill/>
          <a:ln w="9525" cap="flat" cmpd="sng">
            <a:solidFill>
              <a:srgbClr val="7373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6387084" y="4434840"/>
            <a:ext cx="5219700" cy="0"/>
          </a:xfrm>
          <a:custGeom>
            <a:avLst/>
            <a:gdLst/>
            <a:ahLst/>
            <a:cxnLst/>
            <a:rect l="l" t="t" r="r" b="b"/>
            <a:pathLst>
              <a:path w="5219700" h="120000" extrusionOk="0">
                <a:moveTo>
                  <a:pt x="0" y="0"/>
                </a:moveTo>
                <a:lnTo>
                  <a:pt x="5219699" y="0"/>
                </a:lnTo>
              </a:path>
            </a:pathLst>
          </a:custGeom>
          <a:noFill/>
          <a:ln w="9525" cap="flat" cmpd="sng">
            <a:solidFill>
              <a:srgbClr val="7373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"/>
          <p:cNvSpPr txBox="1"/>
          <p:nvPr/>
        </p:nvSpPr>
        <p:spPr>
          <a:xfrm>
            <a:off x="533806" y="4529709"/>
            <a:ext cx="4721860" cy="218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rPr>
              <a:t>messages = [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165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259079" lvl="0" indent="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rPr>
              <a:t>“role”: </a:t>
            </a: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“system”</a:t>
            </a:r>
            <a:r>
              <a:rPr lang="en-US" sz="1200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25907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rPr>
              <a:t>“content”: </a:t>
            </a: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“Assistant is a large language model trained by OpenAI.”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165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rPr>
              <a:t>},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77165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259079" lvl="0" indent="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rPr>
              <a:t>“role”: </a:t>
            </a: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“user”</a:t>
            </a:r>
            <a:r>
              <a:rPr lang="en-US" sz="1200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259079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rPr>
              <a:t>“content”: </a:t>
            </a: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“What is a garbanzo bean?”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3589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4"/>
          <p:cNvSpPr txBox="1">
            <a:spLocks noGrp="1"/>
          </p:cNvSpPr>
          <p:nvPr>
            <p:ph type="title"/>
          </p:nvPr>
        </p:nvSpPr>
        <p:spPr>
          <a:xfrm>
            <a:off x="560925" y="811600"/>
            <a:ext cx="111096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52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2500" b="0">
                <a:latin typeface="Arial"/>
                <a:ea typeface="Arial"/>
                <a:cs typeface="Arial"/>
                <a:sym typeface="Arial"/>
              </a:rPr>
              <a:t>There are two different APIs available for working with the ChatGPT model.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466" y="563752"/>
            <a:ext cx="5638012" cy="443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5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2148" y="1891283"/>
            <a:ext cx="7243572" cy="333908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5"/>
          <p:cNvSpPr txBox="1"/>
          <p:nvPr/>
        </p:nvSpPr>
        <p:spPr>
          <a:xfrm>
            <a:off x="8209280" y="1922144"/>
            <a:ext cx="3674110" cy="337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82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"choices": [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1530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221615" marR="218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"finish_reason": "stop", "index": 0,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2216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"message": {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66725" marR="5080" lvl="0" indent="-1752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"content": "The founders of Microsoft are Bill Gates and Paul Allen. They co-founded the company in 1975.",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2914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"role": "assistant"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2216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1530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82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82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"created": 1679014551,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82550" marR="6851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"id": "chatcmpl-6usfn2yyjkbmESe3G4jaQR6bsScO1", "model": "gpt-3.5-turbo-0301",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82550" marR="205232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"object": "chat.completion", "usage": { "completion_tokens": 86,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153035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"prompt_tokens": 37,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1530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"total_tokens": 123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82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667004" y="1127505"/>
            <a:ext cx="778827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50E6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azure-docs/chat-completion.md at main · MicrosoftDocs/azure-docs · GitHub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1839</Words>
  <Application>Microsoft Macintosh PowerPoint</Application>
  <PresentationFormat>Widescreen</PresentationFormat>
  <Paragraphs>224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Times New Roman</vt:lpstr>
      <vt:lpstr>Trebuchet MS</vt:lpstr>
      <vt:lpstr>Calibri</vt:lpstr>
      <vt:lpstr>Arial Black</vt:lpstr>
      <vt:lpstr>Arial</vt:lpstr>
      <vt:lpstr>Office Theme</vt:lpstr>
      <vt:lpstr>PowerPoint Presentation</vt:lpstr>
      <vt:lpstr>PowerPoint Presentation</vt:lpstr>
      <vt:lpstr>PowerPoint Presentation</vt:lpstr>
      <vt:lpstr>Azure OpenAI | Comparing the GPT 3 models</vt:lpstr>
      <vt:lpstr>Azure OpenAI | Comparing the GPT 3-5 models</vt:lpstr>
      <vt:lpstr>Azure OpenAI GPT-4 Overview</vt:lpstr>
      <vt:lpstr>PowerPoint Presentation</vt:lpstr>
      <vt:lpstr>There are two different APIs available for working with the ChatGPT model.</vt:lpstr>
      <vt:lpstr>PowerPoint Presentation</vt:lpstr>
      <vt:lpstr>PowerPoint Presentation</vt:lpstr>
      <vt:lpstr>– Topic Classifier</vt:lpstr>
      <vt:lpstr>PowerPoint Presentation</vt:lpstr>
      <vt:lpstr>PowerPoint Presentation</vt:lpstr>
      <vt:lpstr>PowerPoint Presentation</vt:lpstr>
      <vt:lpstr>PowerPoint Presentation</vt:lpstr>
      <vt:lpstr>Embedding models</vt:lpstr>
      <vt:lpstr>PowerPoint Presentation</vt:lpstr>
      <vt:lpstr>Azure OpenAI Service Responsible AI</vt:lpstr>
      <vt:lpstr>Azure OpenAI Key 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</cp:revision>
  <dcterms:modified xsi:type="dcterms:W3CDTF">2023-05-26T15:22:11Z</dcterms:modified>
</cp:coreProperties>
</file>