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Roboto Mono" pitchFamily="49"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e22865c8dc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e22865c8d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e22865c8dc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e22865c8d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4688253ccf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4688253cc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4688253ccf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4688253cc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488960dfcc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488960dfc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e22865c8dc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e22865c8dc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488960dfc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488960dfc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495c181e0a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495c181e0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e22865c8dc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e22865c8d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488960dfcc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488960dfc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3e2996b8fc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3e2996b8fc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e22865c8dc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e22865c8dc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488960dfcc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488960dfc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e22865c8dc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e22865c8dc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495c181e0a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495c181e0a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488960dfcc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488960dfc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4a6e67d0d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4a6e67d0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e22865c8dc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e22865c8dc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0a44cce9ce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0a44cce9c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0a44cce9c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0a44cce9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0a44cce9ce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0a44cce9c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0a44cce9ce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0a44cce9c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0a44cce9ce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0a44cce9c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0a44cce9ce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0a44cce9c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medium.com/@CalebMBowyer/a-crude-history-of-reinforcement-learning-rl-1abaae72550e#id_token=eyJhbGciOiJSUzI1NiIsImtpZCI6IjgyMjgzOGMxYzhiZjllZGNmMWY1MDUwNjYyZTU0YmNiMWFkYjViNWYiLCJ0eXAiOiJKV1QifQ.eyJpc3MiOiJodHRwczovL2FjY291bnRzLmdvb2dsZS5jb20iLCJuYmYiOjE2ODQ1MDU5MDEsImF1ZCI6IjIxNjI5NjAzNTgzNC1rMWs2cWUwNjBzMnRwMmEyamFtNGxqZGNtczAwc3R0Zy5hcHBzLmdvb2dsZXVzZXJjb250ZW50LmNvbSIsInN1YiI6IjEwMzEwMjg5NDg1NDY5MTA1ODYzNCIsImVtYWlsIjoicmFjaGFlbC5waGlsbGlwczIzQGdtYWlsLmNvbSIsImVtYWlsX3ZlcmlmaWVkIjp0cnVlLCJhenAiOiIyMTYyOTYwMzU4MzQtazFrNnFlMDYwczJ0cDJhMmphbTRsamRjbXMwMHN0dGcuYXBwcy5nb29nbGV1c2VyY29udGVudC5jb20iLCJuYW1lIjoiUmFjaGFlbCBQaGlsbGlwcyIsInBpY3R1cmUiOiJodHRwczovL2xoMy5nb29nbGV1c2VyY29udGVudC5jb20vYS9BR05teXhicHRzb005d0xjaUtib2dWVkxyVnlYX0V3SGtscXctSmp2YmVWMlUtOD1zOTYtYyIsImdpdmVuX25hbWUiOiJSYWNoYWVsIiwiZmFtaWx5X25hbWUiOiJQaGlsbGlwcyIsImlhdCI6MTY4NDUwNjIwMSwiZXhwIjoxNjg0NTA5ODAxLCJqdGkiOiIyNzIxZmI3ZjhlZmQ0MTkxNjFmM2M1OGM0ZTA2OGE5NTFkMDdkNGVlIn0.twwf7KrxxFJJTWq8708NY7Hqdt-OS3v2On3svp_xyxjAMkI2SH33UFs7kqj6JEfucV5xFqOBrMZ8tYMpVM0t1QouIHKz37JCjR3aqWXcUe_t1rvEKtIsrT8GIL4s9wCAr_mcq6vVKNMTGJiz77LqF7YcthVI6C-HUq3J6Lr7dG_27c554RlDTc8Wv1-g2622dTssItVNC7ls_8xC1z7UhaKX2J3IG3a7qcl8vDAqgRZkIJmfNaI9DwmNTyH3byqc64b5TlN8lHQAwj_VvjShFVztxEIvDikdqaA3pxBNtMOkyXsyebZO9bgpEEK0Y5WvbsGN8TZbW0YvaFfoRBlQ1Q" TargetMode="External"/><Relationship Id="rId7"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hyperlink" Target="http://vision.stanford.edu/teaching/cs231b_spring1415/slides/alexnet_tugce_kyunghee.pdf" TargetMode="External"/><Relationship Id="rId13" Type="http://schemas.openxmlformats.org/officeDocument/2006/relationships/image" Target="../media/image10.png"/><Relationship Id="rId3" Type="http://schemas.openxmlformats.org/officeDocument/2006/relationships/hyperlink" Target="https://debategraph.org/Details.aspx?nid=291946" TargetMode="External"/><Relationship Id="rId7" Type="http://schemas.openxmlformats.org/officeDocument/2006/relationships/hyperlink" Target="http://image-net.org/" TargetMode="External"/><Relationship Id="rId12"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www.i-programmer.info/programming/article-intelligence/5206-the-triumph-of-deep-learning.html" TargetMode="External"/><Relationship Id="rId11" Type="http://schemas.openxmlformats.org/officeDocument/2006/relationships/hyperlink" Target="https://www.dataversity.net/brief-history-deep-learning/" TargetMode="External"/><Relationship Id="rId5" Type="http://schemas.openxmlformats.org/officeDocument/2006/relationships/hyperlink" Target="http://www.wired.co.uk/article/smarter-software-evolve-ai" TargetMode="External"/><Relationship Id="rId10" Type="http://schemas.openxmlformats.org/officeDocument/2006/relationships/hyperlink" Target="https://www.dataversity.net/data-science-90-seconds-supervised-machine-learning/" TargetMode="External"/><Relationship Id="rId4" Type="http://schemas.openxmlformats.org/officeDocument/2006/relationships/hyperlink" Target="http://www.technologyreview.com/s/602955/neural-network-learns-to-identify-criminals-by-their-faces/" TargetMode="External"/><Relationship Id="rId9" Type="http://schemas.openxmlformats.org/officeDocument/2006/relationships/hyperlink" Target="http://www.nytimes.com/2012/06/26/technology/in-a-big-network-of-computers-evidence-of-machine-learning.html" TargetMode="External"/><Relationship Id="rId1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hyperlink" Target="https://towardsdatascience.com/graph-neural-networks-a-learning-journey-since-2008-part-1-7df897834df9"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hyperlink" Target="https://ieeexplore.ieee.org/document/4700287"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hyperlink" Target="https://sanchman21.medium.com/evolution-of-transformers-part-1-faac3f19d780" TargetMode="External"/><Relationship Id="rId4" Type="http://schemas.openxmlformats.org/officeDocument/2006/relationships/hyperlink" Target="https://machinelearningmastery.com/the-transformer-model/"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blog.openmined.org/upgrade-to-federated-learning-in-10-lines/" TargetMode="External"/><Relationship Id="rId3" Type="http://schemas.openxmlformats.org/officeDocument/2006/relationships/image" Target="../media/image17.png"/><Relationship Id="rId7" Type="http://schemas.openxmlformats.org/officeDocument/2006/relationships/hyperlink" Target="https://www.openmined.org/" TargetMode="External"/><Relationship Id="rId12"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s://www.tensorflow.org/federated" TargetMode="External"/><Relationship Id="rId11" Type="http://schemas.openxmlformats.org/officeDocument/2006/relationships/hyperlink" Target="https://ieeexplore.ieee.org/document/9780571" TargetMode="External"/><Relationship Id="rId5" Type="http://schemas.openxmlformats.org/officeDocument/2006/relationships/hyperlink" Target="https://arxiv.org/search/?searchtype=all&amp;query=%22federated+learning%22&amp;abstracts=show&amp;size=200&amp;order=-announced_date_first" TargetMode="External"/><Relationship Id="rId10" Type="http://schemas.openxmlformats.org/officeDocument/2006/relationships/hyperlink" Target="https://medium.datadriveninvestor.com/an-overview-of-federated-learning-8a1a62b0600d" TargetMode="External"/><Relationship Id="rId4" Type="http://schemas.openxmlformats.org/officeDocument/2006/relationships/hyperlink" Target="https://arxiv.org/abs/1602.05629" TargetMode="External"/><Relationship Id="rId9" Type="http://schemas.openxmlformats.org/officeDocument/2006/relationships/hyperlink" Target="https://arxiv.org/abs/1811.04017"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www.rachaelphillipsdataexpert.com" TargetMode="External"/><Relationship Id="rId5" Type="http://schemas.openxmlformats.org/officeDocument/2006/relationships/hyperlink" Target="mailto:rphillips@microsoft.com" TargetMode="External"/><Relationship Id="rId4" Type="http://schemas.openxmlformats.org/officeDocument/2006/relationships/hyperlink" Target="mailto:rachael.aphillips@outlook.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hyperlink" Target="https://towardsdatascience.com/self-supervised-learning-ssl-overview-8a7f24740e40" TargetMode="External"/><Relationship Id="rId5" Type="http://schemas.openxmlformats.org/officeDocument/2006/relationships/hyperlink" Target="https://ai.facebook.com/blog/self-supervised-learning-the-dark-matter-of-intelligence/" TargetMode="External"/><Relationship Id="rId4" Type="http://schemas.openxmlformats.org/officeDocument/2006/relationships/hyperlink" Target="https://towardsdatascience.com/supervised-semi-supervised-unsupervised-and-self-supervised-learning-7fa79aa9247c"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hyperlink" Target="https://lilianweng.github.io/posts/2021-05-31-contrastive/"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hyperlink" Target="https://uu.diva-portal.org/smash/get/diva2:1651294/FULLTEXT01.pdf" TargetMode="External"/><Relationship Id="rId5" Type="http://schemas.openxmlformats.org/officeDocument/2006/relationships/hyperlink" Target="https://www.ideal.northwestern.edu/2022/01/25/exploring-new-directions-on-robustness-in-machine-learning/" TargetMode="External"/><Relationship Id="rId4" Type="http://schemas.openxmlformats.org/officeDocument/2006/relationships/hyperlink" Target="https://core.ac.uk/download/pdf/295733091.pdf"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hyperlink" Target="https://www.techtarget.com/searchenterpriseai/feature/GANs-vs-VAEs-What-is-the-best-generative-AI-approach" TargetMode="External"/><Relationship Id="rId5" Type="http://schemas.openxmlformats.org/officeDocument/2006/relationships/hyperlink" Target="https://www.marktechpost.com/2023/03/21/a-history-of-generative-ai-from-gan-to-gpt-4/#:~:text=Generative%20models%20have%20a%20long,as%20speech%20and%20time%20series" TargetMode="External"/><Relationship Id="rId4" Type="http://schemas.openxmlformats.org/officeDocument/2006/relationships/hyperlink" Target="https://www.techtarget.com/searchenterpriseai/definition/generative-adversarial-network-GAN" TargetMode="External"/></Relationships>
</file>

<file path=ppt/slides/_rels/slide2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hyperlink" Target="https://www.techtarget.com/searchenterpriseai/definition/generative-adversarial-network-GAN" TargetMode="External"/><Relationship Id="rId7" Type="http://schemas.openxmlformats.org/officeDocument/2006/relationships/image" Target="../media/image24.jpe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hyperlink" Target="https://www.techtarget.com/searchenterpriseai/feature/GANs-vs-VAEs-What-is-the-best-generative-AI-approach" TargetMode="External"/><Relationship Id="rId4" Type="http://schemas.openxmlformats.org/officeDocument/2006/relationships/hyperlink" Target="https://www.techtarget.com/searchenterpriseai/feature/Autoencoders-example-uses-augment-data-for-machine-learning" TargetMode="External"/><Relationship Id="rId9" Type="http://schemas.openxmlformats.org/officeDocument/2006/relationships/image" Target="../media/image26.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EdisonLeeeee/ICLR2023-OpenReviewData/blob/master/keywords_ranking.md"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350675" y="1156300"/>
            <a:ext cx="8371500" cy="2955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5000" b="1">
                <a:solidFill>
                  <a:schemeClr val="accent5"/>
                </a:solidFill>
                <a:latin typeface="Calibri"/>
                <a:ea typeface="Calibri"/>
                <a:cs typeface="Calibri"/>
                <a:sym typeface="Calibri"/>
              </a:rPr>
              <a:t>50 Most-Appeared Keywords for Deep Learning in 2023 </a:t>
            </a:r>
            <a:endParaRPr sz="5000" b="1">
              <a:solidFill>
                <a:schemeClr val="accent5"/>
              </a:solidFill>
              <a:latin typeface="Calibri"/>
              <a:ea typeface="Calibri"/>
              <a:cs typeface="Calibri"/>
              <a:sym typeface="Calibri"/>
            </a:endParaRPr>
          </a:p>
          <a:p>
            <a:pPr marL="0" lvl="0" indent="0" algn="ctr" rtl="0">
              <a:spcBef>
                <a:spcPts val="0"/>
              </a:spcBef>
              <a:spcAft>
                <a:spcPts val="0"/>
              </a:spcAft>
              <a:buNone/>
            </a:pPr>
            <a:endParaRPr sz="4000" b="1">
              <a:solidFill>
                <a:schemeClr val="accent5"/>
              </a:solidFill>
              <a:latin typeface="Calibri"/>
              <a:ea typeface="Calibri"/>
              <a:cs typeface="Calibri"/>
              <a:sym typeface="Calibri"/>
            </a:endParaRPr>
          </a:p>
          <a:p>
            <a:pPr marL="0" lvl="0" indent="0" algn="l" rtl="0">
              <a:spcBef>
                <a:spcPts val="0"/>
              </a:spcBef>
              <a:spcAft>
                <a:spcPts val="0"/>
              </a:spcAft>
              <a:buNone/>
            </a:pPr>
            <a:r>
              <a:rPr lang="en" sz="4000" b="1">
                <a:solidFill>
                  <a:schemeClr val="accent5"/>
                </a:solidFill>
                <a:latin typeface="Calibri"/>
                <a:ea typeface="Calibri"/>
                <a:cs typeface="Calibri"/>
                <a:sym typeface="Calibri"/>
              </a:rPr>
              <a:t>					Rachael Phillips</a:t>
            </a:r>
            <a:endParaRPr sz="4000" b="1">
              <a:solidFill>
                <a:schemeClr val="accent5"/>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p:nvPr/>
        </p:nvSpPr>
        <p:spPr>
          <a:xfrm>
            <a:off x="2356150" y="1439525"/>
            <a:ext cx="44406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latin typeface="Calibri"/>
                <a:ea typeface="Calibri"/>
                <a:cs typeface="Calibri"/>
                <a:sym typeface="Calibri"/>
              </a:rPr>
              <a:t>The following slides provide longer definitions of the first 10 keywords, as well as some insight into the history and/or extra information where you can find out more.</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latin typeface="Calibri"/>
                <a:ea typeface="Calibri"/>
                <a:cs typeface="Calibri"/>
                <a:sym typeface="Calibri"/>
              </a:rPr>
              <a:t>The definitions were generated using ChatGPT v.4.</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latin typeface="Calibri"/>
                <a:ea typeface="Calibri"/>
                <a:cs typeface="Calibri"/>
                <a:sym typeface="Calibri"/>
              </a:rPr>
              <a:t>The typical prompts looked like this:</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latin typeface="Calibri"/>
              <a:ea typeface="Calibri"/>
              <a:cs typeface="Calibri"/>
              <a:sym typeface="Calibri"/>
            </a:endParaRPr>
          </a:p>
          <a:p>
            <a:pPr marL="0" lvl="0" indent="0" algn="l" rtl="0">
              <a:spcBef>
                <a:spcPts val="0"/>
              </a:spcBef>
              <a:spcAft>
                <a:spcPts val="0"/>
              </a:spcAft>
              <a:buNone/>
            </a:pPr>
            <a:r>
              <a:rPr lang="en">
                <a:solidFill>
                  <a:srgbClr val="3C78D8"/>
                </a:solidFill>
                <a:latin typeface="Calibri"/>
                <a:ea typeface="Calibri"/>
                <a:cs typeface="Calibri"/>
                <a:sym typeface="Calibri"/>
              </a:rPr>
              <a:t>describe "Deep Learning - transformer" in 100 words</a:t>
            </a:r>
            <a:endParaRPr>
              <a:solidFill>
                <a:srgbClr val="3C78D8"/>
              </a:solidFill>
              <a:latin typeface="Calibri"/>
              <a:ea typeface="Calibri"/>
              <a:cs typeface="Calibri"/>
              <a:sym typeface="Calibri"/>
            </a:endParaRPr>
          </a:p>
          <a:p>
            <a:pPr marL="0" lvl="0" indent="0" algn="l" rtl="0">
              <a:spcBef>
                <a:spcPts val="0"/>
              </a:spcBef>
              <a:spcAft>
                <a:spcPts val="0"/>
              </a:spcAft>
              <a:buNone/>
            </a:pPr>
            <a:r>
              <a:rPr lang="en">
                <a:solidFill>
                  <a:srgbClr val="3C78D8"/>
                </a:solidFill>
                <a:latin typeface="Calibri"/>
                <a:ea typeface="Calibri"/>
                <a:cs typeface="Calibri"/>
                <a:sym typeface="Calibri"/>
              </a:rPr>
              <a:t>describe "federate learning" in 100 words</a:t>
            </a:r>
            <a:endParaRPr>
              <a:solidFill>
                <a:srgbClr val="3C78D8"/>
              </a:solidFill>
              <a:latin typeface="Calibri"/>
              <a:ea typeface="Calibri"/>
              <a:cs typeface="Calibri"/>
              <a:sym typeface="Calibri"/>
            </a:endParaRPr>
          </a:p>
        </p:txBody>
      </p:sp>
      <p:pic>
        <p:nvPicPr>
          <p:cNvPr id="109" name="Google Shape;109;p2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68200" y="167300"/>
            <a:ext cx="1285875" cy="1600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p:nvPr/>
        </p:nvSpPr>
        <p:spPr>
          <a:xfrm>
            <a:off x="107175" y="142550"/>
            <a:ext cx="3971400" cy="455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800" b="1">
                <a:solidFill>
                  <a:srgbClr val="FF0000"/>
                </a:solidFill>
                <a:latin typeface="Calibri"/>
                <a:ea typeface="Calibri"/>
                <a:cs typeface="Calibri"/>
                <a:sym typeface="Calibri"/>
              </a:rPr>
              <a:t>1. Reinforcement Learning</a:t>
            </a:r>
            <a:endParaRPr>
              <a:latin typeface="Calibri"/>
              <a:ea typeface="Calibri"/>
              <a:cs typeface="Calibri"/>
              <a:sym typeface="Calibri"/>
            </a:endParaRPr>
          </a:p>
          <a:p>
            <a:pPr marL="457200" lvl="0" indent="-317500" algn="l" rtl="0">
              <a:lnSpc>
                <a:spcPct val="100000"/>
              </a:lnSpc>
              <a:spcBef>
                <a:spcPts val="0"/>
              </a:spcBef>
              <a:spcAft>
                <a:spcPts val="0"/>
              </a:spcAft>
              <a:buClr>
                <a:srgbClr val="374151"/>
              </a:buClr>
              <a:buSzPts val="1400"/>
              <a:buFont typeface="Calibri"/>
              <a:buChar char="●"/>
            </a:pPr>
            <a:r>
              <a:rPr lang="en">
                <a:solidFill>
                  <a:srgbClr val="374151"/>
                </a:solidFill>
                <a:latin typeface="Calibri"/>
                <a:ea typeface="Calibri"/>
                <a:cs typeface="Calibri"/>
                <a:sym typeface="Calibri"/>
              </a:rPr>
              <a:t>Reinforcement learning (RL) is a machine learning paradigm where an agent learns to make decisions by interacting with an environment to maximize cumulative rewards. </a:t>
            </a:r>
            <a:endParaRPr>
              <a:solidFill>
                <a:srgbClr val="374151"/>
              </a:solidFill>
              <a:latin typeface="Calibri"/>
              <a:ea typeface="Calibri"/>
              <a:cs typeface="Calibri"/>
              <a:sym typeface="Calibri"/>
            </a:endParaRPr>
          </a:p>
          <a:p>
            <a:pPr marL="457200" lvl="0" indent="-317500" algn="l" rtl="0">
              <a:lnSpc>
                <a:spcPct val="100000"/>
              </a:lnSpc>
              <a:spcBef>
                <a:spcPts val="0"/>
              </a:spcBef>
              <a:spcAft>
                <a:spcPts val="0"/>
              </a:spcAft>
              <a:buClr>
                <a:srgbClr val="374151"/>
              </a:buClr>
              <a:buSzPts val="1400"/>
              <a:buFont typeface="Calibri"/>
              <a:buChar char="●"/>
            </a:pPr>
            <a:r>
              <a:rPr lang="en">
                <a:solidFill>
                  <a:srgbClr val="374151"/>
                </a:solidFill>
                <a:latin typeface="Calibri"/>
                <a:ea typeface="Calibri"/>
                <a:cs typeface="Calibri"/>
                <a:sym typeface="Calibri"/>
              </a:rPr>
              <a:t>Through trial and error, the agent explores the environment and learns from its actions' consequences. </a:t>
            </a:r>
            <a:endParaRPr>
              <a:solidFill>
                <a:srgbClr val="374151"/>
              </a:solidFill>
              <a:latin typeface="Calibri"/>
              <a:ea typeface="Calibri"/>
              <a:cs typeface="Calibri"/>
              <a:sym typeface="Calibri"/>
            </a:endParaRPr>
          </a:p>
          <a:p>
            <a:pPr marL="457200" lvl="0" indent="-317500" algn="l" rtl="0">
              <a:lnSpc>
                <a:spcPct val="100000"/>
              </a:lnSpc>
              <a:spcBef>
                <a:spcPts val="0"/>
              </a:spcBef>
              <a:spcAft>
                <a:spcPts val="0"/>
              </a:spcAft>
              <a:buClr>
                <a:srgbClr val="374151"/>
              </a:buClr>
              <a:buSzPts val="1400"/>
              <a:buFont typeface="Calibri"/>
              <a:buChar char="●"/>
            </a:pPr>
            <a:r>
              <a:rPr lang="en">
                <a:solidFill>
                  <a:srgbClr val="374151"/>
                </a:solidFill>
                <a:latin typeface="Calibri"/>
                <a:ea typeface="Calibri"/>
                <a:cs typeface="Calibri"/>
                <a:sym typeface="Calibri"/>
              </a:rPr>
              <a:t>Key components include the agent, environment, state, action, and reward. </a:t>
            </a:r>
            <a:endParaRPr>
              <a:solidFill>
                <a:srgbClr val="374151"/>
              </a:solidFill>
              <a:latin typeface="Calibri"/>
              <a:ea typeface="Calibri"/>
              <a:cs typeface="Calibri"/>
              <a:sym typeface="Calibri"/>
            </a:endParaRPr>
          </a:p>
          <a:p>
            <a:pPr marL="457200" lvl="0" indent="-317500" algn="l" rtl="0">
              <a:lnSpc>
                <a:spcPct val="100000"/>
              </a:lnSpc>
              <a:spcBef>
                <a:spcPts val="0"/>
              </a:spcBef>
              <a:spcAft>
                <a:spcPts val="0"/>
              </a:spcAft>
              <a:buClr>
                <a:srgbClr val="374151"/>
              </a:buClr>
              <a:buSzPts val="1400"/>
              <a:buFont typeface="Calibri"/>
              <a:buChar char="●"/>
            </a:pPr>
            <a:r>
              <a:rPr lang="en">
                <a:solidFill>
                  <a:srgbClr val="374151"/>
                </a:solidFill>
                <a:latin typeface="Calibri"/>
                <a:ea typeface="Calibri"/>
                <a:cs typeface="Calibri"/>
                <a:sym typeface="Calibri"/>
              </a:rPr>
              <a:t>RL algorithms include value-based methods (e.g., Q-learning, SARSA), policy-based methods (e.g., REINFORCE, Proximal Policy Optimization), and actor-critic methods (e.g., Advantage Actor-Critic, Deep Deterministic Policy Gradient). </a:t>
            </a:r>
            <a:endParaRPr>
              <a:solidFill>
                <a:srgbClr val="374151"/>
              </a:solidFill>
              <a:latin typeface="Calibri"/>
              <a:ea typeface="Calibri"/>
              <a:cs typeface="Calibri"/>
              <a:sym typeface="Calibri"/>
            </a:endParaRPr>
          </a:p>
          <a:p>
            <a:pPr marL="457200" lvl="0" indent="-317500" algn="l" rtl="0">
              <a:lnSpc>
                <a:spcPct val="100000"/>
              </a:lnSpc>
              <a:spcBef>
                <a:spcPts val="0"/>
              </a:spcBef>
              <a:spcAft>
                <a:spcPts val="0"/>
              </a:spcAft>
              <a:buClr>
                <a:srgbClr val="374151"/>
              </a:buClr>
              <a:buSzPts val="1400"/>
              <a:buFont typeface="Calibri"/>
              <a:buChar char="●"/>
            </a:pPr>
            <a:r>
              <a:rPr lang="en">
                <a:solidFill>
                  <a:srgbClr val="374151"/>
                </a:solidFill>
                <a:latin typeface="Calibri"/>
                <a:ea typeface="Calibri"/>
                <a:cs typeface="Calibri"/>
                <a:sym typeface="Calibri"/>
              </a:rPr>
              <a:t>RL has been applied to robotics, game playing, recommendation systems, and autonomous vehicles, among other areas.</a:t>
            </a:r>
            <a:endParaRPr>
              <a:solidFill>
                <a:srgbClr val="374151"/>
              </a:solidFill>
              <a:latin typeface="Calibri"/>
              <a:ea typeface="Calibri"/>
              <a:cs typeface="Calibri"/>
              <a:sym typeface="Calibri"/>
            </a:endParaRPr>
          </a:p>
        </p:txBody>
      </p:sp>
      <p:pic>
        <p:nvPicPr>
          <p:cNvPr id="115" name="Google Shape;115;p2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230975" y="142550"/>
            <a:ext cx="4760624" cy="4556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ctrTitle"/>
          </p:nvPr>
        </p:nvSpPr>
        <p:spPr>
          <a:xfrm>
            <a:off x="1107450" y="0"/>
            <a:ext cx="6903000" cy="8760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Reinforcement Learning</a:t>
            </a:r>
            <a:endParaRPr/>
          </a:p>
        </p:txBody>
      </p:sp>
      <p:sp>
        <p:nvSpPr>
          <p:cNvPr id="121" name="Google Shape;121;p24"/>
          <p:cNvSpPr txBox="1">
            <a:spLocks noGrp="1"/>
          </p:cNvSpPr>
          <p:nvPr>
            <p:ph type="subTitle" idx="1"/>
          </p:nvPr>
        </p:nvSpPr>
        <p:spPr>
          <a:xfrm>
            <a:off x="0" y="779100"/>
            <a:ext cx="5526300" cy="4281300"/>
          </a:xfrm>
          <a:prstGeom prst="rect">
            <a:avLst/>
          </a:prstGeom>
        </p:spPr>
        <p:txBody>
          <a:bodyPr spcFirstLastPara="1" wrap="square" lIns="91425" tIns="91425" rIns="91425" bIns="91425" anchor="t" anchorCtr="0">
            <a:normAutofit lnSpcReduction="10000"/>
          </a:bodyPr>
          <a:lstStyle/>
          <a:p>
            <a:pPr marL="457200" lvl="0" indent="-317500" algn="l" rtl="0">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The origins of RL are in animal behavior and psychology from B.F. Skinner in the 1930s. Skinner demonstrated that the behavior of an animal could be determined using simple reinforcement mechanisms. The idea was that an animal or any agent could learn from past experiences.</a:t>
            </a:r>
            <a:endParaRPr sz="1400">
              <a:solidFill>
                <a:schemeClr val="dk1"/>
              </a:solidFill>
              <a:latin typeface="Calibri"/>
              <a:ea typeface="Calibri"/>
              <a:cs typeface="Calibri"/>
              <a:sym typeface="Calibri"/>
            </a:endParaRPr>
          </a:p>
          <a:p>
            <a:pPr marL="457200" lvl="0" indent="0" algn="l" rtl="0">
              <a:spcBef>
                <a:spcPts val="0"/>
              </a:spcBef>
              <a:spcAft>
                <a:spcPts val="0"/>
              </a:spcAft>
              <a:buNone/>
            </a:pPr>
            <a:r>
              <a:rPr lang="en" sz="1400">
                <a:solidFill>
                  <a:schemeClr val="dk1"/>
                </a:solidFill>
                <a:latin typeface="Calibri"/>
                <a:ea typeface="Calibri"/>
                <a:cs typeface="Calibri"/>
                <a:sym typeface="Calibri"/>
              </a:rPr>
              <a:t> </a:t>
            </a:r>
            <a:endParaRPr sz="1400">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In the 1950s - 1960s, Richard Bellman created the “Bellman equations”</a:t>
            </a:r>
            <a:r>
              <a:rPr lang="en" sz="1400">
                <a:solidFill>
                  <a:schemeClr val="dk1"/>
                </a:solidFill>
                <a:highlight>
                  <a:srgbClr val="FFFFFF"/>
                </a:highlight>
                <a:latin typeface="Calibri"/>
                <a:ea typeface="Calibri"/>
                <a:cs typeface="Calibri"/>
                <a:sym typeface="Calibri"/>
              </a:rPr>
              <a:t>, a set of nonlinear equations, that once solved provide an agent with an optimal policy. That is once the Bellman Equations are solved, an RL agent can act optimally in its environment, whatever that happens to be — a maze, a race track, or the stock market, etc.</a:t>
            </a:r>
            <a:r>
              <a:rPr lang="en" sz="1400">
                <a:solidFill>
                  <a:schemeClr val="dk1"/>
                </a:solidFill>
                <a:latin typeface="Calibri"/>
                <a:ea typeface="Calibri"/>
                <a:cs typeface="Calibri"/>
                <a:sym typeface="Calibri"/>
              </a:rPr>
              <a:t> </a:t>
            </a:r>
            <a:endParaRPr sz="1400">
              <a:solidFill>
                <a:schemeClr val="dk1"/>
              </a:solidFill>
              <a:latin typeface="Calibri"/>
              <a:ea typeface="Calibri"/>
              <a:cs typeface="Calibri"/>
              <a:sym typeface="Calibri"/>
            </a:endParaRPr>
          </a:p>
          <a:p>
            <a:pPr marL="457200" lvl="0" indent="0" algn="l" rtl="0">
              <a:spcBef>
                <a:spcPts val="0"/>
              </a:spcBef>
              <a:spcAft>
                <a:spcPts val="0"/>
              </a:spcAft>
              <a:buNone/>
            </a:pPr>
            <a:endParaRPr sz="1400">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It was further developed by Samuel and Sutton, but only gained mainstream exposure in the 1980s and early 1990s, </a:t>
            </a:r>
            <a:r>
              <a:rPr lang="en" sz="1400">
                <a:solidFill>
                  <a:srgbClr val="292929"/>
                </a:solidFill>
                <a:highlight>
                  <a:srgbClr val="FFFFFF"/>
                </a:highlight>
                <a:latin typeface="Calibri"/>
                <a:ea typeface="Calibri"/>
                <a:cs typeface="Calibri"/>
                <a:sym typeface="Calibri"/>
              </a:rPr>
              <a:t>with the publication of influential papers by RL pioneers such as Kaelbling, Littman, and other RL researchers. Since then, RL has been successfully applied to a wide range of problems, from game playing to robotics. </a:t>
            </a:r>
            <a:endParaRPr sz="1400">
              <a:solidFill>
                <a:srgbClr val="292929"/>
              </a:solidFill>
              <a:highlight>
                <a:srgbClr val="FFFFFF"/>
              </a:highlight>
              <a:latin typeface="Calibri"/>
              <a:ea typeface="Calibri"/>
              <a:cs typeface="Calibri"/>
              <a:sym typeface="Calibri"/>
            </a:endParaRPr>
          </a:p>
          <a:p>
            <a:pPr marL="457200" lvl="0" indent="0" algn="l" rtl="0">
              <a:spcBef>
                <a:spcPts val="0"/>
              </a:spcBef>
              <a:spcAft>
                <a:spcPts val="0"/>
              </a:spcAft>
              <a:buNone/>
            </a:pPr>
            <a:endParaRPr sz="1400">
              <a:solidFill>
                <a:srgbClr val="292929"/>
              </a:solidFill>
              <a:highlight>
                <a:srgbClr val="FFFFFF"/>
              </a:highlight>
              <a:latin typeface="Calibri"/>
              <a:ea typeface="Calibri"/>
              <a:cs typeface="Calibri"/>
              <a:sym typeface="Calibri"/>
            </a:endParaRPr>
          </a:p>
          <a:p>
            <a:pPr marL="457200" lvl="0" indent="-317500" algn="l" rtl="0">
              <a:spcBef>
                <a:spcPts val="0"/>
              </a:spcBef>
              <a:spcAft>
                <a:spcPts val="0"/>
              </a:spcAft>
              <a:buClr>
                <a:srgbClr val="292929"/>
              </a:buClr>
              <a:buSzPts val="1400"/>
              <a:buFont typeface="Calibri"/>
              <a:buChar char="●"/>
            </a:pPr>
            <a:r>
              <a:rPr lang="en" sz="1400">
                <a:solidFill>
                  <a:srgbClr val="292929"/>
                </a:solidFill>
                <a:highlight>
                  <a:srgbClr val="FFFFFF"/>
                </a:highlight>
                <a:latin typeface="Calibri"/>
                <a:ea typeface="Calibri"/>
                <a:cs typeface="Calibri"/>
                <a:sym typeface="Calibri"/>
              </a:rPr>
              <a:t>You can read more about it in this </a:t>
            </a:r>
            <a:r>
              <a:rPr lang="en" sz="1400" u="sng">
                <a:solidFill>
                  <a:schemeClr val="hlink"/>
                </a:solidFill>
                <a:highlight>
                  <a:srgbClr val="FFFFFF"/>
                </a:highlight>
                <a:latin typeface="Calibri"/>
                <a:ea typeface="Calibri"/>
                <a:cs typeface="Calibri"/>
                <a:sym typeface="Calibri"/>
                <a:hlinkClick r:id="rId3"/>
              </a:rPr>
              <a:t>article</a:t>
            </a:r>
            <a:r>
              <a:rPr lang="en" sz="1400">
                <a:solidFill>
                  <a:srgbClr val="292929"/>
                </a:solidFill>
                <a:highlight>
                  <a:srgbClr val="FFFFFF"/>
                </a:highlight>
                <a:latin typeface="Calibri"/>
                <a:ea typeface="Calibri"/>
                <a:cs typeface="Calibri"/>
                <a:sym typeface="Calibri"/>
              </a:rPr>
              <a:t>.</a:t>
            </a:r>
            <a:endParaRPr sz="1400">
              <a:solidFill>
                <a:srgbClr val="292929"/>
              </a:solidFill>
              <a:highlight>
                <a:srgbClr val="FFFFFF"/>
              </a:highlight>
              <a:latin typeface="Calibri"/>
              <a:ea typeface="Calibri"/>
              <a:cs typeface="Calibri"/>
              <a:sym typeface="Calibri"/>
            </a:endParaRPr>
          </a:p>
        </p:txBody>
      </p:sp>
      <p:pic>
        <p:nvPicPr>
          <p:cNvPr id="122" name="Google Shape;122;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687997" y="832025"/>
            <a:ext cx="1237925" cy="1358101"/>
          </a:xfrm>
          <a:prstGeom prst="rect">
            <a:avLst/>
          </a:prstGeom>
          <a:noFill/>
          <a:ln>
            <a:noFill/>
          </a:ln>
        </p:spPr>
      </p:pic>
      <p:pic>
        <p:nvPicPr>
          <p:cNvPr id="123" name="Google Shape;123;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087750" y="1028700"/>
            <a:ext cx="1411925" cy="1429600"/>
          </a:xfrm>
          <a:prstGeom prst="rect">
            <a:avLst/>
          </a:prstGeom>
          <a:noFill/>
          <a:ln>
            <a:noFill/>
          </a:ln>
        </p:spPr>
      </p:pic>
      <p:sp>
        <p:nvSpPr>
          <p:cNvPr id="124" name="Google Shape;124;p24"/>
          <p:cNvSpPr txBox="1"/>
          <p:nvPr/>
        </p:nvSpPr>
        <p:spPr>
          <a:xfrm>
            <a:off x="5824275" y="2190125"/>
            <a:ext cx="1059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t>B.F. Skinner</a:t>
            </a:r>
            <a:endParaRPr sz="1100"/>
          </a:p>
        </p:txBody>
      </p:sp>
      <p:sp>
        <p:nvSpPr>
          <p:cNvPr id="125" name="Google Shape;125;p24"/>
          <p:cNvSpPr txBox="1"/>
          <p:nvPr/>
        </p:nvSpPr>
        <p:spPr>
          <a:xfrm>
            <a:off x="7174815" y="2458300"/>
            <a:ext cx="1237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t>Richard Bellman</a:t>
            </a:r>
            <a:endParaRPr sz="1100"/>
          </a:p>
        </p:txBody>
      </p:sp>
      <p:pic>
        <p:nvPicPr>
          <p:cNvPr id="126" name="Google Shape;126;p2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748330" y="3372400"/>
            <a:ext cx="1272646" cy="1429601"/>
          </a:xfrm>
          <a:prstGeom prst="rect">
            <a:avLst/>
          </a:prstGeom>
          <a:noFill/>
          <a:ln>
            <a:noFill/>
          </a:ln>
        </p:spPr>
      </p:pic>
      <p:sp>
        <p:nvSpPr>
          <p:cNvPr id="127" name="Google Shape;127;p24"/>
          <p:cNvSpPr txBox="1"/>
          <p:nvPr/>
        </p:nvSpPr>
        <p:spPr>
          <a:xfrm>
            <a:off x="7765740" y="4802000"/>
            <a:ext cx="1237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t>Richard Sutton</a:t>
            </a:r>
            <a:endParaRPr sz="1100"/>
          </a:p>
        </p:txBody>
      </p:sp>
      <p:pic>
        <p:nvPicPr>
          <p:cNvPr id="128" name="Google Shape;128;p24"/>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599476" y="2812300"/>
            <a:ext cx="2021925" cy="1491225"/>
          </a:xfrm>
          <a:prstGeom prst="rect">
            <a:avLst/>
          </a:prstGeom>
          <a:noFill/>
          <a:ln>
            <a:noFill/>
          </a:ln>
        </p:spPr>
      </p:pic>
      <p:sp>
        <p:nvSpPr>
          <p:cNvPr id="129" name="Google Shape;129;p24"/>
          <p:cNvSpPr txBox="1"/>
          <p:nvPr/>
        </p:nvSpPr>
        <p:spPr>
          <a:xfrm>
            <a:off x="5599475" y="4303525"/>
            <a:ext cx="20220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t>Dimitri Bertskeas, RL legend</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p:nvPr/>
        </p:nvSpPr>
        <p:spPr>
          <a:xfrm>
            <a:off x="91725" y="89600"/>
            <a:ext cx="4579800" cy="455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FF0000"/>
                </a:solidFill>
                <a:latin typeface="Calibri"/>
                <a:ea typeface="Calibri"/>
                <a:cs typeface="Calibri"/>
                <a:sym typeface="Calibri"/>
              </a:rPr>
              <a:t>2. Deep Learning</a:t>
            </a:r>
            <a:endParaRPr sz="1800" b="1">
              <a:solidFill>
                <a:srgbClr val="FF0000"/>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Deep Learning (DL), a subfield of machine learning, focuses on deep neural networks that learn complex patterns from large data sets. </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DL excels in tasks like image recognition, natural language processing, speech recognition, and reinforcement learning. </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Deep neural networks consist of multiple layers of interconnected nodes, processing data in a hierarchical manner.</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Popular DL architectures include Convolutional Neural Networks (CNNs) for image recognition, Recurrent Neural Networks (RNNs) for sequential data, Long Short-Term Memory (LSTM) and Gated Recurrent Units (GRU) as RNN variants, and Transformers for natural language processing tasks. </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DL's popularity stems from large data sets, hardware advances, and improved training techniques but faces challenges like the need for labeled data, computational resources, and model interpretability.</a:t>
            </a:r>
            <a:endParaRPr>
              <a:solidFill>
                <a:schemeClr val="dk1"/>
              </a:solidFill>
              <a:latin typeface="Calibri"/>
              <a:ea typeface="Calibri"/>
              <a:cs typeface="Calibri"/>
              <a:sym typeface="Calibri"/>
            </a:endParaRPr>
          </a:p>
        </p:txBody>
      </p:sp>
      <p:pic>
        <p:nvPicPr>
          <p:cNvPr id="135" name="Google Shape;135;p2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808775" y="1175743"/>
            <a:ext cx="4167676" cy="2383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ctrTitle"/>
          </p:nvPr>
        </p:nvSpPr>
        <p:spPr>
          <a:xfrm>
            <a:off x="2312025" y="63800"/>
            <a:ext cx="4219800" cy="79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Deep Learning</a:t>
            </a:r>
            <a:endParaRPr/>
          </a:p>
        </p:txBody>
      </p:sp>
      <p:sp>
        <p:nvSpPr>
          <p:cNvPr id="141" name="Google Shape;141;p26"/>
          <p:cNvSpPr txBox="1">
            <a:spLocks noGrp="1"/>
          </p:cNvSpPr>
          <p:nvPr>
            <p:ph type="subTitle" idx="1"/>
          </p:nvPr>
        </p:nvSpPr>
        <p:spPr>
          <a:xfrm>
            <a:off x="0" y="780200"/>
            <a:ext cx="9085500" cy="4173600"/>
          </a:xfrm>
          <a:prstGeom prst="rect">
            <a:avLst/>
          </a:prstGeom>
        </p:spPr>
        <p:txBody>
          <a:bodyPr spcFirstLastPara="1" wrap="square" lIns="91425" tIns="91425" rIns="91425" bIns="91425" anchor="t" anchorCtr="0">
            <a:noAutofit/>
          </a:bodyPr>
          <a:lstStyle/>
          <a:p>
            <a:pPr marL="457200" lvl="0" indent="-301625" algn="l" rtl="0">
              <a:spcBef>
                <a:spcPts val="0"/>
              </a:spcBef>
              <a:spcAft>
                <a:spcPts val="0"/>
              </a:spcAft>
              <a:buSzPts val="1150"/>
              <a:buFont typeface="Calibri"/>
              <a:buChar char="●"/>
            </a:pPr>
            <a:r>
              <a:rPr lang="en" sz="1150">
                <a:solidFill>
                  <a:srgbClr val="404040"/>
                </a:solidFill>
                <a:highlight>
                  <a:srgbClr val="FFFFFF"/>
                </a:highlight>
                <a:latin typeface="Calibri"/>
                <a:ea typeface="Calibri"/>
                <a:cs typeface="Calibri"/>
                <a:sym typeface="Calibri"/>
              </a:rPr>
              <a:t>The earliest efforts in developing deep learning algorithms came from </a:t>
            </a:r>
            <a:r>
              <a:rPr lang="en" sz="1150" b="1">
                <a:solidFill>
                  <a:srgbClr val="FF0000"/>
                </a:solidFill>
                <a:highlight>
                  <a:srgbClr val="FFFFFF"/>
                </a:highlight>
                <a:latin typeface="Calibri"/>
                <a:ea typeface="Calibri"/>
                <a:cs typeface="Calibri"/>
                <a:sym typeface="Calibri"/>
              </a:rPr>
              <a:t>Alexey Ivakhnenko</a:t>
            </a:r>
            <a:r>
              <a:rPr lang="en" sz="1150">
                <a:solidFill>
                  <a:srgbClr val="404040"/>
                </a:solidFill>
                <a:highlight>
                  <a:srgbClr val="FFFFFF"/>
                </a:highlight>
                <a:latin typeface="Calibri"/>
                <a:ea typeface="Calibri"/>
                <a:cs typeface="Calibri"/>
                <a:sym typeface="Calibri"/>
              </a:rPr>
              <a:t> </a:t>
            </a:r>
            <a:br>
              <a:rPr lang="en" sz="1150">
                <a:solidFill>
                  <a:srgbClr val="404040"/>
                </a:solidFill>
                <a:highlight>
                  <a:srgbClr val="FFFFFF"/>
                </a:highlight>
                <a:latin typeface="Calibri"/>
                <a:ea typeface="Calibri"/>
                <a:cs typeface="Calibri"/>
                <a:sym typeface="Calibri"/>
              </a:rPr>
            </a:br>
            <a:r>
              <a:rPr lang="en" sz="1150">
                <a:solidFill>
                  <a:srgbClr val="404040"/>
                </a:solidFill>
                <a:highlight>
                  <a:srgbClr val="FFFFFF"/>
                </a:highlight>
                <a:latin typeface="Calibri"/>
                <a:ea typeface="Calibri"/>
                <a:cs typeface="Calibri"/>
                <a:sym typeface="Calibri"/>
              </a:rPr>
              <a:t>(developed the </a:t>
            </a:r>
            <a:r>
              <a:rPr lang="en" sz="1150" i="1" u="sng">
                <a:solidFill>
                  <a:srgbClr val="114171"/>
                </a:solidFill>
                <a:highlight>
                  <a:srgbClr val="FFFFFF"/>
                </a:highlight>
                <a:latin typeface="Calibri"/>
                <a:ea typeface="Calibri"/>
                <a:cs typeface="Calibri"/>
                <a:sym typeface="Calibri"/>
                <a:hlinkClick r:id="rId3">
                  <a:extLst>
                    <a:ext uri="{A12FA001-AC4F-418D-AE19-62706E023703}">
                      <ahyp:hlinkClr xmlns:ahyp="http://schemas.microsoft.com/office/drawing/2018/hyperlinkcolor" val="tx"/>
                    </a:ext>
                  </a:extLst>
                </a:hlinkClick>
              </a:rPr>
              <a:t>Group Method of Data Handling</a:t>
            </a:r>
            <a:r>
              <a:rPr lang="en" sz="1150">
                <a:solidFill>
                  <a:srgbClr val="404040"/>
                </a:solidFill>
                <a:highlight>
                  <a:srgbClr val="FFFFFF"/>
                </a:highlight>
                <a:latin typeface="Calibri"/>
                <a:ea typeface="Calibri"/>
                <a:cs typeface="Calibri"/>
                <a:sym typeface="Calibri"/>
              </a:rPr>
              <a:t>) and </a:t>
            </a:r>
            <a:r>
              <a:rPr lang="en" sz="1150" b="1">
                <a:solidFill>
                  <a:srgbClr val="FF0000"/>
                </a:solidFill>
                <a:highlight>
                  <a:srgbClr val="FFFFFF"/>
                </a:highlight>
                <a:latin typeface="Calibri"/>
                <a:ea typeface="Calibri"/>
                <a:cs typeface="Calibri"/>
                <a:sym typeface="Calibri"/>
              </a:rPr>
              <a:t>Valentin Lapa</a:t>
            </a:r>
            <a:r>
              <a:rPr lang="en" sz="1150">
                <a:solidFill>
                  <a:srgbClr val="404040"/>
                </a:solidFill>
                <a:highlight>
                  <a:srgbClr val="FFFFFF"/>
                </a:highlight>
                <a:latin typeface="Calibri"/>
                <a:ea typeface="Calibri"/>
                <a:cs typeface="Calibri"/>
                <a:sym typeface="Calibri"/>
              </a:rPr>
              <a:t> (author of </a:t>
            </a:r>
            <a:r>
              <a:rPr lang="en" sz="1150" i="1">
                <a:solidFill>
                  <a:srgbClr val="404040"/>
                </a:solidFill>
                <a:highlight>
                  <a:srgbClr val="FFFFFF"/>
                </a:highlight>
                <a:latin typeface="Calibri"/>
                <a:ea typeface="Calibri"/>
                <a:cs typeface="Calibri"/>
                <a:sym typeface="Calibri"/>
              </a:rPr>
              <a:t>Cybernetics and Forecasting Techniques)</a:t>
            </a:r>
            <a:r>
              <a:rPr lang="en" sz="1150">
                <a:solidFill>
                  <a:srgbClr val="404040"/>
                </a:solidFill>
                <a:highlight>
                  <a:srgbClr val="FFFFFF"/>
                </a:highlight>
                <a:latin typeface="Calibri"/>
                <a:ea typeface="Calibri"/>
                <a:cs typeface="Calibri"/>
                <a:sym typeface="Calibri"/>
              </a:rPr>
              <a:t> in 1965. </a:t>
            </a:r>
            <a:br>
              <a:rPr lang="en" sz="1150">
                <a:solidFill>
                  <a:srgbClr val="404040"/>
                </a:solidFill>
                <a:highlight>
                  <a:srgbClr val="FFFFFF"/>
                </a:highlight>
                <a:latin typeface="Calibri"/>
                <a:ea typeface="Calibri"/>
                <a:cs typeface="Calibri"/>
                <a:sym typeface="Calibri"/>
              </a:rPr>
            </a:br>
            <a:r>
              <a:rPr lang="en" sz="1150">
                <a:solidFill>
                  <a:srgbClr val="404040"/>
                </a:solidFill>
                <a:highlight>
                  <a:srgbClr val="FFFFFF"/>
                </a:highlight>
                <a:latin typeface="Calibri"/>
                <a:ea typeface="Calibri"/>
                <a:cs typeface="Calibri"/>
                <a:sym typeface="Calibri"/>
              </a:rPr>
              <a:t>They used models with polynomial (complicated equations) activation functions, that were then analyzed statistically. From each layer, the best statistically chosen features were then forwarded on to the next layer (a slow, manual process).</a:t>
            </a:r>
            <a:endParaRPr sz="1150">
              <a:solidFill>
                <a:srgbClr val="404040"/>
              </a:solidFill>
              <a:highlight>
                <a:srgbClr val="FFFFFF"/>
              </a:highlight>
              <a:latin typeface="Calibri"/>
              <a:ea typeface="Calibri"/>
              <a:cs typeface="Calibri"/>
              <a:sym typeface="Calibri"/>
            </a:endParaRPr>
          </a:p>
          <a:p>
            <a:pPr marL="457200" lvl="0" indent="-301625" algn="l" rtl="0">
              <a:spcBef>
                <a:spcPts val="0"/>
              </a:spcBef>
              <a:spcAft>
                <a:spcPts val="0"/>
              </a:spcAft>
              <a:buSzPts val="1150"/>
              <a:buFont typeface="Calibri"/>
              <a:buChar char="●"/>
            </a:pPr>
            <a:r>
              <a:rPr lang="en" sz="1150">
                <a:solidFill>
                  <a:srgbClr val="404040"/>
                </a:solidFill>
                <a:highlight>
                  <a:srgbClr val="FFFFFF"/>
                </a:highlight>
                <a:latin typeface="Calibri"/>
                <a:ea typeface="Calibri"/>
                <a:cs typeface="Calibri"/>
                <a:sym typeface="Calibri"/>
              </a:rPr>
              <a:t>The first “</a:t>
            </a:r>
            <a:r>
              <a:rPr lang="en" sz="1150">
                <a:solidFill>
                  <a:srgbClr val="114171"/>
                </a:solidFill>
                <a:highlight>
                  <a:srgbClr val="FFFFFF"/>
                </a:highlight>
                <a:uFill>
                  <a:noFill/>
                </a:uFill>
                <a:latin typeface="Calibri"/>
                <a:ea typeface="Calibri"/>
                <a:cs typeface="Calibri"/>
                <a:sym typeface="Calibri"/>
                <a:hlinkClick r:id="rId4">
                  <a:extLst>
                    <a:ext uri="{A12FA001-AC4F-418D-AE19-62706E023703}">
                      <ahyp:hlinkClr xmlns:ahyp="http://schemas.microsoft.com/office/drawing/2018/hyperlinkcolor" val="tx"/>
                    </a:ext>
                  </a:extLst>
                </a:hlinkClick>
              </a:rPr>
              <a:t>convolutional neural networks</a:t>
            </a:r>
            <a:r>
              <a:rPr lang="en" sz="1150">
                <a:solidFill>
                  <a:srgbClr val="404040"/>
                </a:solidFill>
                <a:highlight>
                  <a:srgbClr val="FFFFFF"/>
                </a:highlight>
                <a:latin typeface="Calibri"/>
                <a:ea typeface="Calibri"/>
                <a:cs typeface="Calibri"/>
                <a:sym typeface="Calibri"/>
              </a:rPr>
              <a:t>” were used by </a:t>
            </a:r>
            <a:r>
              <a:rPr lang="en" sz="1150" b="1">
                <a:solidFill>
                  <a:srgbClr val="FF0000"/>
                </a:solidFill>
                <a:highlight>
                  <a:srgbClr val="FFFFFF"/>
                </a:highlight>
                <a:latin typeface="Calibri"/>
                <a:ea typeface="Calibri"/>
                <a:cs typeface="Calibri"/>
                <a:sym typeface="Calibri"/>
              </a:rPr>
              <a:t>Kunihiko Fukushima</a:t>
            </a:r>
            <a:r>
              <a:rPr lang="en" sz="1150">
                <a:solidFill>
                  <a:srgbClr val="404040"/>
                </a:solidFill>
                <a:highlight>
                  <a:srgbClr val="FFFFFF"/>
                </a:highlight>
                <a:latin typeface="Calibri"/>
                <a:ea typeface="Calibri"/>
                <a:cs typeface="Calibri"/>
                <a:sym typeface="Calibri"/>
              </a:rPr>
              <a:t>. Fukushima designed neural networks with multiple pooling and convolutional layers. In 1979, he developed an artificial neural network, called Neocognitron, which used a hierarchical, multilayered design.</a:t>
            </a:r>
            <a:endParaRPr sz="1150">
              <a:solidFill>
                <a:srgbClr val="404040"/>
              </a:solidFill>
              <a:highlight>
                <a:srgbClr val="FFFFFF"/>
              </a:highlight>
              <a:latin typeface="Calibri"/>
              <a:ea typeface="Calibri"/>
              <a:cs typeface="Calibri"/>
              <a:sym typeface="Calibri"/>
            </a:endParaRPr>
          </a:p>
          <a:p>
            <a:pPr marL="457200" lvl="0" indent="-301625" algn="l" rtl="0">
              <a:spcBef>
                <a:spcPts val="0"/>
              </a:spcBef>
              <a:spcAft>
                <a:spcPts val="0"/>
              </a:spcAft>
              <a:buSzPts val="1150"/>
              <a:buFont typeface="Calibri"/>
              <a:buChar char="●"/>
            </a:pPr>
            <a:r>
              <a:rPr lang="en" sz="1150">
                <a:solidFill>
                  <a:srgbClr val="404040"/>
                </a:solidFill>
                <a:highlight>
                  <a:srgbClr val="FFFFFF"/>
                </a:highlight>
                <a:latin typeface="Calibri"/>
                <a:ea typeface="Calibri"/>
                <a:cs typeface="Calibri"/>
                <a:sym typeface="Calibri"/>
              </a:rPr>
              <a:t>In 1989, </a:t>
            </a:r>
            <a:r>
              <a:rPr lang="en" sz="1150" b="1">
                <a:solidFill>
                  <a:srgbClr val="FF0000"/>
                </a:solidFill>
                <a:highlight>
                  <a:srgbClr val="FFFFFF"/>
                </a:highlight>
                <a:latin typeface="Calibri"/>
                <a:ea typeface="Calibri"/>
                <a:cs typeface="Calibri"/>
                <a:sym typeface="Calibri"/>
              </a:rPr>
              <a:t>Yann LeCun</a:t>
            </a:r>
            <a:r>
              <a:rPr lang="en" sz="1150">
                <a:solidFill>
                  <a:srgbClr val="404040"/>
                </a:solidFill>
                <a:highlight>
                  <a:srgbClr val="FFFFFF"/>
                </a:highlight>
                <a:latin typeface="Calibri"/>
                <a:ea typeface="Calibri"/>
                <a:cs typeface="Calibri"/>
                <a:sym typeface="Calibri"/>
              </a:rPr>
              <a:t> provided the first practical demonstration of backpropagation at Bell Labs. He combined convolutional neural networks with </a:t>
            </a:r>
            <a:r>
              <a:rPr lang="en" sz="1150">
                <a:solidFill>
                  <a:srgbClr val="114171"/>
                </a:solidFill>
                <a:highlight>
                  <a:srgbClr val="FFFFFF"/>
                </a:highlight>
                <a:uFill>
                  <a:noFill/>
                </a:uFill>
                <a:latin typeface="Calibri"/>
                <a:ea typeface="Calibri"/>
                <a:cs typeface="Calibri"/>
                <a:sym typeface="Calibri"/>
                <a:hlinkClick r:id="rId5">
                  <a:extLst>
                    <a:ext uri="{A12FA001-AC4F-418D-AE19-62706E023703}">
                      <ahyp:hlinkClr xmlns:ahyp="http://schemas.microsoft.com/office/drawing/2018/hyperlinkcolor" val="tx"/>
                    </a:ext>
                  </a:extLst>
                </a:hlinkClick>
              </a:rPr>
              <a:t>back propagation</a:t>
            </a:r>
            <a:r>
              <a:rPr lang="en" sz="1150">
                <a:solidFill>
                  <a:srgbClr val="404040"/>
                </a:solidFill>
                <a:highlight>
                  <a:srgbClr val="FFFFFF"/>
                </a:highlight>
                <a:latin typeface="Calibri"/>
                <a:ea typeface="Calibri"/>
                <a:cs typeface="Calibri"/>
                <a:sym typeface="Calibri"/>
              </a:rPr>
              <a:t> onto read “handwritten” digits. This system was eventually used to read the numbers of handwritten checks.</a:t>
            </a:r>
            <a:endParaRPr sz="1150">
              <a:solidFill>
                <a:srgbClr val="404040"/>
              </a:solidFill>
              <a:highlight>
                <a:srgbClr val="FFFFFF"/>
              </a:highlight>
              <a:latin typeface="Calibri"/>
              <a:ea typeface="Calibri"/>
              <a:cs typeface="Calibri"/>
              <a:sym typeface="Calibri"/>
            </a:endParaRPr>
          </a:p>
          <a:p>
            <a:pPr marL="457200" lvl="0" indent="-301625" algn="l" rtl="0">
              <a:spcBef>
                <a:spcPts val="0"/>
              </a:spcBef>
              <a:spcAft>
                <a:spcPts val="0"/>
              </a:spcAft>
              <a:buSzPts val="1150"/>
              <a:buFont typeface="Calibri"/>
              <a:buChar char="●"/>
            </a:pPr>
            <a:r>
              <a:rPr lang="en" sz="1150">
                <a:solidFill>
                  <a:srgbClr val="404040"/>
                </a:solidFill>
                <a:highlight>
                  <a:srgbClr val="FFFFFF"/>
                </a:highlight>
                <a:latin typeface="Calibri"/>
                <a:ea typeface="Calibri"/>
                <a:cs typeface="Calibri"/>
                <a:sym typeface="Calibri"/>
              </a:rPr>
              <a:t>Around the year 2000, </a:t>
            </a:r>
            <a:r>
              <a:rPr lang="en" sz="1150" i="1" u="sng">
                <a:solidFill>
                  <a:srgbClr val="114171"/>
                </a:solidFill>
                <a:highlight>
                  <a:srgbClr val="FFFFFF"/>
                </a:highlight>
                <a:latin typeface="Calibri"/>
                <a:ea typeface="Calibri"/>
                <a:cs typeface="Calibri"/>
                <a:sym typeface="Calibri"/>
                <a:hlinkClick r:id="rId6">
                  <a:extLst>
                    <a:ext uri="{A12FA001-AC4F-418D-AE19-62706E023703}">
                      <ahyp:hlinkClr xmlns:ahyp="http://schemas.microsoft.com/office/drawing/2018/hyperlinkcolor" val="tx"/>
                    </a:ext>
                  </a:extLst>
                </a:hlinkClick>
              </a:rPr>
              <a:t>The Vanishing Gradient Problem</a:t>
            </a:r>
            <a:r>
              <a:rPr lang="en" sz="1150">
                <a:solidFill>
                  <a:srgbClr val="404040"/>
                </a:solidFill>
                <a:highlight>
                  <a:srgbClr val="FFFFFF"/>
                </a:highlight>
                <a:latin typeface="Calibri"/>
                <a:ea typeface="Calibri"/>
                <a:cs typeface="Calibri"/>
                <a:sym typeface="Calibri"/>
              </a:rPr>
              <a:t> appeared. It was discovered “features” (lessons) formed in lower layers were not being learned by the upper layers, because no learning signal reached these layers.</a:t>
            </a:r>
            <a:endParaRPr sz="1150">
              <a:solidFill>
                <a:srgbClr val="404040"/>
              </a:solidFill>
              <a:highlight>
                <a:srgbClr val="FFFFFF"/>
              </a:highlight>
              <a:latin typeface="Calibri"/>
              <a:ea typeface="Calibri"/>
              <a:cs typeface="Calibri"/>
              <a:sym typeface="Calibri"/>
            </a:endParaRPr>
          </a:p>
          <a:p>
            <a:pPr marL="457200" lvl="0" indent="-301625" algn="l" rtl="0">
              <a:spcBef>
                <a:spcPts val="0"/>
              </a:spcBef>
              <a:spcAft>
                <a:spcPts val="0"/>
              </a:spcAft>
              <a:buClr>
                <a:srgbClr val="404040"/>
              </a:buClr>
              <a:buSzPts val="1150"/>
              <a:buFont typeface="Calibri"/>
              <a:buChar char="●"/>
            </a:pPr>
            <a:r>
              <a:rPr lang="en" sz="1150">
                <a:solidFill>
                  <a:srgbClr val="404040"/>
                </a:solidFill>
                <a:highlight>
                  <a:srgbClr val="FFFFFF"/>
                </a:highlight>
                <a:latin typeface="Calibri"/>
                <a:ea typeface="Calibri"/>
                <a:cs typeface="Calibri"/>
                <a:sym typeface="Calibri"/>
              </a:rPr>
              <a:t>In 2001, a research report by META Group (now called Gartner) described he challenges and opportunities of data growth as three-dimensional. The report described the increasing volume of data and the increasing speed of data as increasing the range of data sources and types. This was a call to prepare for the onslaught of Big Data, which was just starting.</a:t>
            </a:r>
            <a:endParaRPr sz="1150">
              <a:solidFill>
                <a:srgbClr val="404040"/>
              </a:solidFill>
              <a:highlight>
                <a:srgbClr val="FFFFFF"/>
              </a:highlight>
              <a:latin typeface="Calibri"/>
              <a:ea typeface="Calibri"/>
              <a:cs typeface="Calibri"/>
              <a:sym typeface="Calibri"/>
            </a:endParaRPr>
          </a:p>
          <a:p>
            <a:pPr marL="457200" lvl="0" indent="-301625" algn="l" rtl="0">
              <a:spcBef>
                <a:spcPts val="0"/>
              </a:spcBef>
              <a:spcAft>
                <a:spcPts val="0"/>
              </a:spcAft>
              <a:buSzPts val="1150"/>
              <a:buFont typeface="Calibri"/>
              <a:buChar char="●"/>
            </a:pPr>
            <a:r>
              <a:rPr lang="en" sz="1150">
                <a:solidFill>
                  <a:srgbClr val="404040"/>
                </a:solidFill>
                <a:highlight>
                  <a:srgbClr val="FFFFFF"/>
                </a:highlight>
                <a:latin typeface="Calibri"/>
                <a:ea typeface="Calibri"/>
                <a:cs typeface="Calibri"/>
                <a:sym typeface="Calibri"/>
              </a:rPr>
              <a:t>In 2009, </a:t>
            </a:r>
            <a:r>
              <a:rPr lang="en" sz="1150" b="1">
                <a:solidFill>
                  <a:srgbClr val="FF0000"/>
                </a:solidFill>
                <a:highlight>
                  <a:srgbClr val="FFFFFF"/>
                </a:highlight>
                <a:latin typeface="Calibri"/>
                <a:ea typeface="Calibri"/>
                <a:cs typeface="Calibri"/>
                <a:sym typeface="Calibri"/>
              </a:rPr>
              <a:t>Fei-Fei Li</a:t>
            </a:r>
            <a:r>
              <a:rPr lang="en" sz="1150">
                <a:solidFill>
                  <a:srgbClr val="404040"/>
                </a:solidFill>
                <a:highlight>
                  <a:srgbClr val="FFFFFF"/>
                </a:highlight>
                <a:latin typeface="Calibri"/>
                <a:ea typeface="Calibri"/>
                <a:cs typeface="Calibri"/>
                <a:sym typeface="Calibri"/>
              </a:rPr>
              <a:t>, an AI professor at Stanford launched </a:t>
            </a:r>
            <a:r>
              <a:rPr lang="en" sz="1150" u="sng">
                <a:solidFill>
                  <a:srgbClr val="114171"/>
                </a:solidFill>
                <a:highlight>
                  <a:srgbClr val="FFFFFF"/>
                </a:highlight>
                <a:latin typeface="Calibri"/>
                <a:ea typeface="Calibri"/>
                <a:cs typeface="Calibri"/>
                <a:sym typeface="Calibri"/>
                <a:hlinkClick r:id="rId7">
                  <a:extLst>
                    <a:ext uri="{A12FA001-AC4F-418D-AE19-62706E023703}">
                      <ahyp:hlinkClr xmlns:ahyp="http://schemas.microsoft.com/office/drawing/2018/hyperlinkcolor" val="tx"/>
                    </a:ext>
                  </a:extLst>
                </a:hlinkClick>
              </a:rPr>
              <a:t>ImageNet</a:t>
            </a:r>
            <a:r>
              <a:rPr lang="en" sz="1150">
                <a:solidFill>
                  <a:srgbClr val="404040"/>
                </a:solidFill>
                <a:highlight>
                  <a:srgbClr val="FFFFFF"/>
                </a:highlight>
                <a:latin typeface="Calibri"/>
                <a:ea typeface="Calibri"/>
                <a:cs typeface="Calibri"/>
                <a:sym typeface="Calibri"/>
              </a:rPr>
              <a:t>, assembled a free database of more than 14 million labeled images.</a:t>
            </a:r>
            <a:endParaRPr sz="1150">
              <a:solidFill>
                <a:srgbClr val="404040"/>
              </a:solidFill>
              <a:highlight>
                <a:srgbClr val="FFFFFF"/>
              </a:highlight>
              <a:latin typeface="Calibri"/>
              <a:ea typeface="Calibri"/>
              <a:cs typeface="Calibri"/>
              <a:sym typeface="Calibri"/>
            </a:endParaRPr>
          </a:p>
          <a:p>
            <a:pPr marL="457200" lvl="0" indent="-301625" algn="l" rtl="0">
              <a:spcBef>
                <a:spcPts val="0"/>
              </a:spcBef>
              <a:spcAft>
                <a:spcPts val="0"/>
              </a:spcAft>
              <a:buSzPts val="1150"/>
              <a:buFont typeface="Calibri"/>
              <a:buChar char="●"/>
            </a:pPr>
            <a:r>
              <a:rPr lang="en" sz="1150">
                <a:solidFill>
                  <a:srgbClr val="404040"/>
                </a:solidFill>
                <a:highlight>
                  <a:srgbClr val="FFFFFF"/>
                </a:highlight>
                <a:latin typeface="Calibri"/>
                <a:ea typeface="Calibri"/>
                <a:cs typeface="Calibri"/>
                <a:sym typeface="Calibri"/>
              </a:rPr>
              <a:t>By 2011, the speed of GPUs had increased significantly, making it possible to train convolutional neural networks “without” the layer-by-layer pre-training. With the increased computing speed, it became obvious deep learning had significant advantages in terms of efficiency and speed. One example is </a:t>
            </a:r>
            <a:r>
              <a:rPr lang="en" sz="1150" u="sng">
                <a:solidFill>
                  <a:srgbClr val="114171"/>
                </a:solidFill>
                <a:highlight>
                  <a:srgbClr val="FFFFFF"/>
                </a:highlight>
                <a:latin typeface="Calibri"/>
                <a:ea typeface="Calibri"/>
                <a:cs typeface="Calibri"/>
                <a:sym typeface="Calibri"/>
                <a:hlinkClick r:id="rId8">
                  <a:extLst>
                    <a:ext uri="{A12FA001-AC4F-418D-AE19-62706E023703}">
                      <ahyp:hlinkClr xmlns:ahyp="http://schemas.microsoft.com/office/drawing/2018/hyperlinkcolor" val="tx"/>
                    </a:ext>
                  </a:extLst>
                </a:hlinkClick>
              </a:rPr>
              <a:t>AlexNet</a:t>
            </a:r>
            <a:r>
              <a:rPr lang="en" sz="1150">
                <a:solidFill>
                  <a:srgbClr val="404040"/>
                </a:solidFill>
                <a:highlight>
                  <a:srgbClr val="FFFFFF"/>
                </a:highlight>
                <a:latin typeface="Calibri"/>
                <a:ea typeface="Calibri"/>
                <a:cs typeface="Calibri"/>
                <a:sym typeface="Calibri"/>
              </a:rPr>
              <a:t>, a convolutional neural network whose architecture won several international competitions during 2011 and 2012.</a:t>
            </a:r>
            <a:endParaRPr sz="1150">
              <a:solidFill>
                <a:srgbClr val="404040"/>
              </a:solidFill>
              <a:highlight>
                <a:srgbClr val="FFFFFF"/>
              </a:highlight>
              <a:latin typeface="Calibri"/>
              <a:ea typeface="Calibri"/>
              <a:cs typeface="Calibri"/>
              <a:sym typeface="Calibri"/>
            </a:endParaRPr>
          </a:p>
          <a:p>
            <a:pPr marL="457200" lvl="0" indent="-301625" algn="l" rtl="0">
              <a:spcBef>
                <a:spcPts val="0"/>
              </a:spcBef>
              <a:spcAft>
                <a:spcPts val="0"/>
              </a:spcAft>
              <a:buSzPts val="1150"/>
              <a:buFont typeface="Calibri"/>
              <a:buChar char="●"/>
            </a:pPr>
            <a:r>
              <a:rPr lang="en" sz="1150">
                <a:solidFill>
                  <a:srgbClr val="404040"/>
                </a:solidFill>
                <a:highlight>
                  <a:srgbClr val="FFFFFF"/>
                </a:highlight>
                <a:latin typeface="Calibri"/>
                <a:ea typeface="Calibri"/>
                <a:cs typeface="Calibri"/>
                <a:sym typeface="Calibri"/>
              </a:rPr>
              <a:t>Also in 2012, Google Brain released the results of an unusual project known as </a:t>
            </a:r>
            <a:r>
              <a:rPr lang="en" sz="1150" i="1" u="sng">
                <a:solidFill>
                  <a:srgbClr val="114171"/>
                </a:solidFill>
                <a:highlight>
                  <a:srgbClr val="FFFFFF"/>
                </a:highlight>
                <a:latin typeface="Calibri"/>
                <a:ea typeface="Calibri"/>
                <a:cs typeface="Calibri"/>
                <a:sym typeface="Calibri"/>
                <a:hlinkClick r:id="rId9">
                  <a:extLst>
                    <a:ext uri="{A12FA001-AC4F-418D-AE19-62706E023703}">
                      <ahyp:hlinkClr xmlns:ahyp="http://schemas.microsoft.com/office/drawing/2018/hyperlinkcolor" val="tx"/>
                    </a:ext>
                  </a:extLst>
                </a:hlinkClick>
              </a:rPr>
              <a:t>The Cat Experiment</a:t>
            </a:r>
            <a:r>
              <a:rPr lang="en" sz="1150">
                <a:solidFill>
                  <a:srgbClr val="404040"/>
                </a:solidFill>
                <a:highlight>
                  <a:srgbClr val="FFFFFF"/>
                </a:highlight>
                <a:latin typeface="Calibri"/>
                <a:ea typeface="Calibri"/>
                <a:cs typeface="Calibri"/>
                <a:sym typeface="Calibri"/>
              </a:rPr>
              <a:t>. The free-spirited project explored the difficulties of “unsupervised learning.” Deep learning uses “</a:t>
            </a:r>
            <a:r>
              <a:rPr lang="en" sz="1150" u="sng">
                <a:solidFill>
                  <a:srgbClr val="114171"/>
                </a:solidFill>
                <a:highlight>
                  <a:srgbClr val="FFFFFF"/>
                </a:highlight>
                <a:latin typeface="Calibri"/>
                <a:ea typeface="Calibri"/>
                <a:cs typeface="Calibri"/>
                <a:sym typeface="Calibri"/>
                <a:hlinkClick r:id="rId10">
                  <a:extLst>
                    <a:ext uri="{A12FA001-AC4F-418D-AE19-62706E023703}">
                      <ahyp:hlinkClr xmlns:ahyp="http://schemas.microsoft.com/office/drawing/2018/hyperlinkcolor" val="tx"/>
                    </a:ext>
                  </a:extLst>
                </a:hlinkClick>
              </a:rPr>
              <a:t>supervised learning</a:t>
            </a:r>
            <a:r>
              <a:rPr lang="en" sz="1150">
                <a:solidFill>
                  <a:srgbClr val="404040"/>
                </a:solidFill>
                <a:highlight>
                  <a:srgbClr val="FFFFFF"/>
                </a:highlight>
                <a:latin typeface="Calibri"/>
                <a:ea typeface="Calibri"/>
                <a:cs typeface="Calibri"/>
                <a:sym typeface="Calibri"/>
              </a:rPr>
              <a:t>,” meaning the convolutional neural net is trained using labeled data (think images from ImageNet). </a:t>
            </a:r>
            <a:endParaRPr sz="1150">
              <a:latin typeface="Calibri"/>
              <a:ea typeface="Calibri"/>
              <a:cs typeface="Calibri"/>
              <a:sym typeface="Calibri"/>
            </a:endParaRPr>
          </a:p>
          <a:p>
            <a:pPr marL="457200" lvl="0" indent="-301625" algn="l" rtl="0">
              <a:spcBef>
                <a:spcPts val="0"/>
              </a:spcBef>
              <a:spcAft>
                <a:spcPts val="0"/>
              </a:spcAft>
              <a:buSzPts val="1150"/>
              <a:buFont typeface="Calibri"/>
              <a:buChar char="●"/>
            </a:pPr>
            <a:r>
              <a:rPr lang="en" sz="1150" u="sng">
                <a:solidFill>
                  <a:schemeClr val="hlink"/>
                </a:solidFill>
                <a:latin typeface="Calibri"/>
                <a:ea typeface="Calibri"/>
                <a:cs typeface="Calibri"/>
                <a:sym typeface="Calibri"/>
                <a:hlinkClick r:id="rId11"/>
              </a:rPr>
              <a:t>https://www.dataversity.net/brief-history-deep-learning/</a:t>
            </a:r>
            <a:endParaRPr sz="1150">
              <a:latin typeface="Calibri"/>
              <a:ea typeface="Calibri"/>
              <a:cs typeface="Calibri"/>
              <a:sym typeface="Calibri"/>
            </a:endParaRPr>
          </a:p>
        </p:txBody>
      </p:sp>
      <p:pic>
        <p:nvPicPr>
          <p:cNvPr id="142" name="Google Shape;142;p26"/>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0" y="0"/>
            <a:ext cx="635312" cy="856400"/>
          </a:xfrm>
          <a:prstGeom prst="rect">
            <a:avLst/>
          </a:prstGeom>
          <a:noFill/>
          <a:ln>
            <a:noFill/>
          </a:ln>
        </p:spPr>
      </p:pic>
      <p:sp>
        <p:nvSpPr>
          <p:cNvPr id="143" name="Google Shape;143;p26"/>
          <p:cNvSpPr txBox="1"/>
          <p:nvPr/>
        </p:nvSpPr>
        <p:spPr>
          <a:xfrm>
            <a:off x="635300" y="0"/>
            <a:ext cx="816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Alexey Grigoryevich Ivakhnenko</a:t>
            </a:r>
            <a:endParaRPr sz="800"/>
          </a:p>
        </p:txBody>
      </p:sp>
      <p:pic>
        <p:nvPicPr>
          <p:cNvPr id="144" name="Google Shape;144;p26"/>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7621514" y="0"/>
            <a:ext cx="1522488" cy="856400"/>
          </a:xfrm>
          <a:prstGeom prst="rect">
            <a:avLst/>
          </a:prstGeom>
          <a:noFill/>
          <a:ln>
            <a:noFill/>
          </a:ln>
        </p:spPr>
      </p:pic>
      <p:sp>
        <p:nvSpPr>
          <p:cNvPr id="145" name="Google Shape;145;p26"/>
          <p:cNvSpPr txBox="1"/>
          <p:nvPr/>
        </p:nvSpPr>
        <p:spPr>
          <a:xfrm>
            <a:off x="7031175" y="63800"/>
            <a:ext cx="6354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Bell Labs</a:t>
            </a:r>
            <a:endParaRPr sz="800"/>
          </a:p>
        </p:txBody>
      </p:sp>
      <p:pic>
        <p:nvPicPr>
          <p:cNvPr id="146" name="Google Shape;146;p26"/>
          <p:cNvPicPr preferRelativeResize="0"/>
          <p:nvPr/>
        </p:nvPicPr>
        <p:blipFill>
          <a:blip r:embed="rId14" cstate="email">
            <a:alphaModFix/>
            <a:extLst>
              <a:ext uri="{28A0092B-C50C-407E-A947-70E740481C1C}">
                <a14:useLocalDpi xmlns:a14="http://schemas.microsoft.com/office/drawing/2010/main"/>
              </a:ext>
            </a:extLst>
          </a:blip>
          <a:stretch>
            <a:fillRect/>
          </a:stretch>
        </p:blipFill>
        <p:spPr>
          <a:xfrm>
            <a:off x="7436869" y="4411819"/>
            <a:ext cx="1707225" cy="731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p:nvPr/>
        </p:nvSpPr>
        <p:spPr>
          <a:xfrm>
            <a:off x="77375" y="121550"/>
            <a:ext cx="8901000" cy="261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FF0000"/>
                </a:solidFill>
                <a:latin typeface="Calibri"/>
                <a:ea typeface="Calibri"/>
                <a:cs typeface="Calibri"/>
                <a:sym typeface="Calibri"/>
              </a:rPr>
              <a:t> 3. Representation Learning</a:t>
            </a:r>
            <a:endParaRPr>
              <a:solidFill>
                <a:schemeClr val="dk1"/>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1155CC"/>
                </a:solidFill>
                <a:latin typeface="Calibri"/>
                <a:ea typeface="Calibri"/>
                <a:cs typeface="Calibri"/>
                <a:sym typeface="Calibri"/>
              </a:rPr>
              <a:t>Representation learning</a:t>
            </a:r>
            <a:r>
              <a:rPr lang="en">
                <a:solidFill>
                  <a:schemeClr val="dk1"/>
                </a:solidFill>
                <a:latin typeface="Calibri"/>
                <a:ea typeface="Calibri"/>
                <a:cs typeface="Calibri"/>
                <a:sym typeface="Calibri"/>
              </a:rPr>
              <a:t>, a subfield of machine learning, focuses on </a:t>
            </a:r>
            <a:r>
              <a:rPr lang="en" b="1">
                <a:solidFill>
                  <a:srgbClr val="FF0000"/>
                </a:solidFill>
                <a:latin typeface="Calibri"/>
                <a:ea typeface="Calibri"/>
                <a:cs typeface="Calibri"/>
                <a:sym typeface="Calibri"/>
              </a:rPr>
              <a:t>automatically learning useful features</a:t>
            </a:r>
            <a:r>
              <a:rPr lang="en">
                <a:solidFill>
                  <a:schemeClr val="dk1"/>
                </a:solidFill>
                <a:latin typeface="Calibri"/>
                <a:ea typeface="Calibri"/>
                <a:cs typeface="Calibri"/>
                <a:sym typeface="Calibri"/>
              </a:rPr>
              <a:t> from raw data for tasks like classification, regression, or clustering. </a:t>
            </a:r>
            <a:endParaRPr>
              <a:solidFill>
                <a:schemeClr val="dk1"/>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solidFill>
                  <a:schemeClr val="dk1"/>
                </a:solidFill>
                <a:latin typeface="Calibri"/>
                <a:ea typeface="Calibri"/>
                <a:cs typeface="Calibri"/>
                <a:sym typeface="Calibri"/>
              </a:rPr>
              <a:t>It aims to discover meaningful data structures and create compact representations, </a:t>
            </a:r>
            <a:r>
              <a:rPr lang="en" b="1">
                <a:solidFill>
                  <a:srgbClr val="FF0000"/>
                </a:solidFill>
                <a:latin typeface="Calibri"/>
                <a:ea typeface="Calibri"/>
                <a:cs typeface="Calibri"/>
                <a:sym typeface="Calibri"/>
              </a:rPr>
              <a:t>replacing manual feature engineering</a:t>
            </a:r>
            <a:r>
              <a:rPr lang="en">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6AA84F"/>
                </a:solidFill>
                <a:latin typeface="Calibri"/>
                <a:ea typeface="Calibri"/>
                <a:cs typeface="Calibri"/>
                <a:sym typeface="Calibri"/>
              </a:rPr>
              <a:t>Deep learning</a:t>
            </a:r>
            <a:r>
              <a:rPr lang="en">
                <a:solidFill>
                  <a:schemeClr val="dk1"/>
                </a:solidFill>
                <a:latin typeface="Calibri"/>
                <a:ea typeface="Calibri"/>
                <a:cs typeface="Calibri"/>
                <a:sym typeface="Calibri"/>
              </a:rPr>
              <a:t>, a form of </a:t>
            </a:r>
            <a:r>
              <a:rPr lang="en" b="1">
                <a:solidFill>
                  <a:srgbClr val="1155CC"/>
                </a:solidFill>
                <a:latin typeface="Calibri"/>
                <a:ea typeface="Calibri"/>
                <a:cs typeface="Calibri"/>
                <a:sym typeface="Calibri"/>
              </a:rPr>
              <a:t>representation learnin</a:t>
            </a:r>
            <a:r>
              <a:rPr lang="en">
                <a:solidFill>
                  <a:schemeClr val="dk1"/>
                </a:solidFill>
                <a:latin typeface="Calibri"/>
                <a:ea typeface="Calibri"/>
                <a:cs typeface="Calibri"/>
                <a:sym typeface="Calibri"/>
              </a:rPr>
              <a:t>g, uses deep neural networks to learn increasingly complex features as data passes through layers. </a:t>
            </a:r>
            <a:endParaRPr>
              <a:solidFill>
                <a:schemeClr val="dk1"/>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solidFill>
                  <a:schemeClr val="dk1"/>
                </a:solidFill>
                <a:latin typeface="Calibri"/>
                <a:ea typeface="Calibri"/>
                <a:cs typeface="Calibri"/>
                <a:sym typeface="Calibri"/>
              </a:rPr>
              <a:t>Other techniques include </a:t>
            </a:r>
            <a:r>
              <a:rPr lang="en" b="1">
                <a:solidFill>
                  <a:srgbClr val="6AA84F"/>
                </a:solidFill>
                <a:latin typeface="Calibri"/>
                <a:ea typeface="Calibri"/>
                <a:cs typeface="Calibri"/>
                <a:sym typeface="Calibri"/>
              </a:rPr>
              <a:t>autoencoders, word embeddings, variational autoencoders (VAEs), and generative adversarial networks (GANs)</a:t>
            </a: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b="1">
                <a:solidFill>
                  <a:srgbClr val="1155CC"/>
                </a:solidFill>
                <a:latin typeface="Calibri"/>
                <a:ea typeface="Calibri"/>
                <a:cs typeface="Calibri"/>
                <a:sym typeface="Calibri"/>
              </a:rPr>
              <a:t>Representation learning</a:t>
            </a:r>
            <a:r>
              <a:rPr lang="en">
                <a:solidFill>
                  <a:schemeClr val="dk1"/>
                </a:solidFill>
                <a:latin typeface="Calibri"/>
                <a:ea typeface="Calibri"/>
                <a:cs typeface="Calibri"/>
                <a:sym typeface="Calibri"/>
              </a:rPr>
              <a:t> has improved applications in computer vision, natural language processing, speech recognition, and bioinformatics by automating feature extraction.</a:t>
            </a:r>
            <a:endParaRPr>
              <a:solidFill>
                <a:schemeClr val="dk1"/>
              </a:solidFill>
              <a:latin typeface="Calibri"/>
              <a:ea typeface="Calibri"/>
              <a:cs typeface="Calibri"/>
              <a:sym typeface="Calibri"/>
            </a:endParaRPr>
          </a:p>
        </p:txBody>
      </p:sp>
      <p:pic>
        <p:nvPicPr>
          <p:cNvPr id="152" name="Google Shape;152;p2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7375" y="2828925"/>
            <a:ext cx="8901002" cy="2207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p:nvPr/>
        </p:nvSpPr>
        <p:spPr>
          <a:xfrm>
            <a:off x="133950" y="1974175"/>
            <a:ext cx="8876100" cy="3047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Calibri"/>
                <a:ea typeface="Calibri"/>
                <a:cs typeface="Calibri"/>
                <a:sym typeface="Calibri"/>
              </a:rPr>
              <a:t> </a:t>
            </a:r>
            <a:r>
              <a:rPr lang="en" sz="1800" b="1">
                <a:solidFill>
                  <a:srgbClr val="FF0000"/>
                </a:solidFill>
                <a:latin typeface="Calibri"/>
                <a:ea typeface="Calibri"/>
                <a:cs typeface="Calibri"/>
                <a:sym typeface="Calibri"/>
              </a:rPr>
              <a:t>4. Graph Neural Network</a:t>
            </a:r>
            <a:endParaRPr sz="1800" b="1">
              <a:solidFill>
                <a:srgbClr val="FF0000"/>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a:p>
            <a:pPr marL="0" lvl="0" indent="0" algn="l" rtl="0">
              <a:spcBef>
                <a:spcPts val="0"/>
              </a:spcBef>
              <a:spcAft>
                <a:spcPts val="0"/>
              </a:spcAft>
              <a:buNone/>
            </a:pPr>
            <a:r>
              <a:rPr lang="en" b="1">
                <a:solidFill>
                  <a:srgbClr val="FF0000"/>
                </a:solidFill>
                <a:latin typeface="Calibri"/>
                <a:ea typeface="Calibri"/>
                <a:cs typeface="Calibri"/>
                <a:sym typeface="Calibri"/>
              </a:rPr>
              <a:t>Graph Neural Networks (GNNs)</a:t>
            </a:r>
            <a:r>
              <a:rPr lang="en">
                <a:solidFill>
                  <a:schemeClr val="dk1"/>
                </a:solidFill>
                <a:latin typeface="Calibri"/>
                <a:ea typeface="Calibri"/>
                <a:cs typeface="Calibri"/>
                <a:sym typeface="Calibri"/>
              </a:rPr>
              <a:t> are a class of deep learning models designed to handle graph-structured data, such as social networks, biological networks, or knowledge graphs. </a:t>
            </a:r>
            <a:endParaRPr>
              <a:solidFill>
                <a:schemeClr val="dk1"/>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b="1">
                <a:solidFill>
                  <a:srgbClr val="FF0000"/>
                </a:solidFill>
                <a:latin typeface="Calibri"/>
                <a:ea typeface="Calibri"/>
                <a:cs typeface="Calibri"/>
                <a:sym typeface="Calibri"/>
              </a:rPr>
              <a:t>GNNs</a:t>
            </a:r>
            <a:r>
              <a:rPr lang="en">
                <a:solidFill>
                  <a:schemeClr val="dk1"/>
                </a:solidFill>
                <a:latin typeface="Calibri"/>
                <a:ea typeface="Calibri"/>
                <a:cs typeface="Calibri"/>
                <a:sym typeface="Calibri"/>
              </a:rPr>
              <a:t> can capture complex relationships between nodes and edges, making them suitable for tasks like node classification, link prediction, and graph classification. </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b="1">
                <a:solidFill>
                  <a:srgbClr val="FF0000"/>
                </a:solidFill>
                <a:latin typeface="Calibri"/>
                <a:ea typeface="Calibri"/>
                <a:cs typeface="Calibri"/>
                <a:sym typeface="Calibri"/>
              </a:rPr>
              <a:t>GNNs</a:t>
            </a:r>
            <a:r>
              <a:rPr lang="en">
                <a:solidFill>
                  <a:schemeClr val="dk1"/>
                </a:solidFill>
                <a:latin typeface="Calibri"/>
                <a:ea typeface="Calibri"/>
                <a:cs typeface="Calibri"/>
                <a:sym typeface="Calibri"/>
              </a:rPr>
              <a:t> consist of layers that perform message-passing between neighboring nodes, aggregating and updating node features iteratively to capture local and global graph structures. </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Key GNN variants include Graph Convolutional Networks (GCNs), GraphSAGE, and Graph Attention Networks (GATs). </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b="1">
                <a:solidFill>
                  <a:srgbClr val="FF0000"/>
                </a:solidFill>
                <a:latin typeface="Calibri"/>
                <a:ea typeface="Calibri"/>
                <a:cs typeface="Calibri"/>
                <a:sym typeface="Calibri"/>
              </a:rPr>
              <a:t>GNNs</a:t>
            </a:r>
            <a:r>
              <a:rPr lang="en">
                <a:solidFill>
                  <a:schemeClr val="dk1"/>
                </a:solidFill>
                <a:latin typeface="Calibri"/>
                <a:ea typeface="Calibri"/>
                <a:cs typeface="Calibri"/>
                <a:sym typeface="Calibri"/>
              </a:rPr>
              <a:t> have shown success in diverse domains, including recommendation systems, drug discovery, and natural language processing.</a:t>
            </a:r>
            <a:endParaRPr>
              <a:solidFill>
                <a:schemeClr val="dk1"/>
              </a:solidFill>
              <a:latin typeface="Calibri"/>
              <a:ea typeface="Calibri"/>
              <a:cs typeface="Calibri"/>
              <a:sym typeface="Calibri"/>
            </a:endParaRPr>
          </a:p>
        </p:txBody>
      </p:sp>
      <p:pic>
        <p:nvPicPr>
          <p:cNvPr id="158" name="Google Shape;158;p28"/>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52400" y="152400"/>
            <a:ext cx="4267200" cy="1647824"/>
          </a:xfrm>
          <a:prstGeom prst="rect">
            <a:avLst/>
          </a:prstGeom>
          <a:noFill/>
          <a:ln>
            <a:noFill/>
          </a:ln>
        </p:spPr>
      </p:pic>
      <p:pic>
        <p:nvPicPr>
          <p:cNvPr id="159" name="Google Shape;159;p2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572000" y="152400"/>
            <a:ext cx="4438049" cy="1669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a:spLocks noGrp="1"/>
          </p:cNvSpPr>
          <p:nvPr>
            <p:ph type="ctrTitle"/>
          </p:nvPr>
        </p:nvSpPr>
        <p:spPr>
          <a:xfrm>
            <a:off x="311700" y="0"/>
            <a:ext cx="8520600" cy="8622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latin typeface="Calibri"/>
                <a:ea typeface="Calibri"/>
                <a:cs typeface="Calibri"/>
                <a:sym typeface="Calibri"/>
              </a:rPr>
              <a:t>Graph Neural Network History</a:t>
            </a:r>
            <a:endParaRPr>
              <a:latin typeface="Calibri"/>
              <a:ea typeface="Calibri"/>
              <a:cs typeface="Calibri"/>
              <a:sym typeface="Calibri"/>
            </a:endParaRPr>
          </a:p>
        </p:txBody>
      </p:sp>
      <p:sp>
        <p:nvSpPr>
          <p:cNvPr id="165" name="Google Shape;165;p29"/>
          <p:cNvSpPr txBox="1">
            <a:spLocks noGrp="1"/>
          </p:cNvSpPr>
          <p:nvPr>
            <p:ph type="subTitle" idx="1"/>
          </p:nvPr>
        </p:nvSpPr>
        <p:spPr>
          <a:xfrm>
            <a:off x="2620225" y="1112100"/>
            <a:ext cx="6371100" cy="2919300"/>
          </a:xfrm>
          <a:prstGeom prst="rect">
            <a:avLst/>
          </a:prstGeom>
        </p:spPr>
        <p:txBody>
          <a:bodyPr spcFirstLastPara="1" wrap="square" lIns="91425" tIns="91425" rIns="91425" bIns="91425" anchor="t" anchorCtr="0">
            <a:normAutofit lnSpcReduction="10000"/>
          </a:bodyPr>
          <a:lstStyle/>
          <a:p>
            <a:pPr marL="457200" lvl="0" indent="-317500" algn="l" rtl="0">
              <a:spcBef>
                <a:spcPts val="0"/>
              </a:spcBef>
              <a:spcAft>
                <a:spcPts val="0"/>
              </a:spcAft>
              <a:buClr>
                <a:srgbClr val="292929"/>
              </a:buClr>
              <a:buSzPts val="1400"/>
              <a:buFont typeface="Calibri"/>
              <a:buChar char="●"/>
            </a:pPr>
            <a:r>
              <a:rPr lang="en" sz="1400">
                <a:solidFill>
                  <a:srgbClr val="292929"/>
                </a:solidFill>
                <a:highlight>
                  <a:srgbClr val="FFFFFF"/>
                </a:highlight>
                <a:latin typeface="Calibri"/>
                <a:ea typeface="Calibri"/>
                <a:cs typeface="Calibri"/>
                <a:sym typeface="Calibri"/>
              </a:rPr>
              <a:t>Since 2006 graph theory has come in close contact with machine learning with the new concept of Graph Neural Networks applications.</a:t>
            </a:r>
            <a:endParaRPr sz="1400">
              <a:solidFill>
                <a:srgbClr val="292929"/>
              </a:solidFill>
              <a:highlight>
                <a:srgbClr val="FFFFFF"/>
              </a:highlight>
              <a:latin typeface="Calibri"/>
              <a:ea typeface="Calibri"/>
              <a:cs typeface="Calibri"/>
              <a:sym typeface="Calibri"/>
            </a:endParaRPr>
          </a:p>
          <a:p>
            <a:pPr marL="457200" lvl="0" indent="-317500" algn="l" rtl="0">
              <a:spcBef>
                <a:spcPts val="0"/>
              </a:spcBef>
              <a:spcAft>
                <a:spcPts val="0"/>
              </a:spcAft>
              <a:buClr>
                <a:srgbClr val="292929"/>
              </a:buClr>
              <a:buSzPts val="1400"/>
              <a:buFont typeface="Calibri"/>
              <a:buChar char="●"/>
            </a:pPr>
            <a:r>
              <a:rPr lang="en" sz="1400">
                <a:solidFill>
                  <a:srgbClr val="292929"/>
                </a:solidFill>
                <a:highlight>
                  <a:srgbClr val="FFFFFF"/>
                </a:highlight>
                <a:latin typeface="Calibri"/>
                <a:ea typeface="Calibri"/>
                <a:cs typeface="Calibri"/>
                <a:sym typeface="Calibri"/>
              </a:rPr>
              <a:t>The very first proposal was published in 2006 by Scarselli and Gori and subsequently generalized in 2008 with the paper “</a:t>
            </a:r>
            <a:r>
              <a:rPr lang="en" sz="1400" i="1">
                <a:solidFill>
                  <a:srgbClr val="292929"/>
                </a:solidFill>
                <a:highlight>
                  <a:srgbClr val="FFFFFF"/>
                </a:highlight>
                <a:latin typeface="Calibri"/>
                <a:ea typeface="Calibri"/>
                <a:cs typeface="Calibri"/>
                <a:sym typeface="Calibri"/>
              </a:rPr>
              <a:t>The Graph Neural Network Model</a:t>
            </a:r>
            <a:r>
              <a:rPr lang="en" sz="1400">
                <a:solidFill>
                  <a:srgbClr val="292929"/>
                </a:solidFill>
                <a:highlight>
                  <a:srgbClr val="FFFFFF"/>
                </a:highlight>
                <a:latin typeface="Calibri"/>
                <a:ea typeface="Calibri"/>
                <a:cs typeface="Calibri"/>
                <a:sym typeface="Calibri"/>
              </a:rPr>
              <a:t>”. Here, the authors laid the mathematical foundations for the modern Graph Neural Network. </a:t>
            </a:r>
            <a:endParaRPr sz="1400">
              <a:solidFill>
                <a:srgbClr val="292929"/>
              </a:solidFill>
              <a:highlight>
                <a:srgbClr val="FFFFFF"/>
              </a:highlight>
              <a:latin typeface="Calibri"/>
              <a:ea typeface="Calibri"/>
              <a:cs typeface="Calibri"/>
              <a:sym typeface="Calibri"/>
            </a:endParaRPr>
          </a:p>
          <a:p>
            <a:pPr marL="457200" lvl="0" indent="-317500" algn="l" rtl="0">
              <a:spcBef>
                <a:spcPts val="0"/>
              </a:spcBef>
              <a:spcAft>
                <a:spcPts val="0"/>
              </a:spcAft>
              <a:buClr>
                <a:srgbClr val="292929"/>
              </a:buClr>
              <a:buSzPts val="1400"/>
              <a:buFont typeface="Calibri"/>
              <a:buChar char="●"/>
            </a:pPr>
            <a:r>
              <a:rPr lang="en" sz="1400">
                <a:solidFill>
                  <a:srgbClr val="292929"/>
                </a:solidFill>
                <a:highlight>
                  <a:srgbClr val="FFFFFF"/>
                </a:highlight>
                <a:latin typeface="Calibri"/>
                <a:ea typeface="Calibri"/>
                <a:cs typeface="Calibri"/>
                <a:sym typeface="Calibri"/>
              </a:rPr>
              <a:t>Since then the literature has seen spikes in graph ML works, which made the graph world evolve more and more, defining more precisely what are the key elements of these mathematical structures and how to link them with more refined machine learning algorithms.</a:t>
            </a:r>
            <a:endParaRPr sz="1400">
              <a:solidFill>
                <a:srgbClr val="292929"/>
              </a:solidFill>
              <a:highlight>
                <a:srgbClr val="FFFFFF"/>
              </a:highlight>
              <a:latin typeface="Calibri"/>
              <a:ea typeface="Calibri"/>
              <a:cs typeface="Calibri"/>
              <a:sym typeface="Calibri"/>
            </a:endParaRPr>
          </a:p>
          <a:p>
            <a:pPr marL="0" lvl="0" indent="0" algn="l" rtl="0">
              <a:spcBef>
                <a:spcPts val="0"/>
              </a:spcBef>
              <a:spcAft>
                <a:spcPts val="0"/>
              </a:spcAft>
              <a:buNone/>
            </a:pPr>
            <a:endParaRPr sz="1500">
              <a:solidFill>
                <a:srgbClr val="292929"/>
              </a:solidFill>
              <a:highlight>
                <a:srgbClr val="FFFFFF"/>
              </a:highlight>
              <a:latin typeface="Calibri"/>
              <a:ea typeface="Calibri"/>
              <a:cs typeface="Calibri"/>
              <a:sym typeface="Calibri"/>
            </a:endParaRPr>
          </a:p>
          <a:p>
            <a:pPr marL="0" lvl="0" indent="0" algn="l" rtl="0">
              <a:spcBef>
                <a:spcPts val="0"/>
              </a:spcBef>
              <a:spcAft>
                <a:spcPts val="0"/>
              </a:spcAft>
              <a:buNone/>
            </a:pPr>
            <a:r>
              <a:rPr lang="en" sz="1100" u="sng">
                <a:solidFill>
                  <a:schemeClr val="hlink"/>
                </a:solidFill>
                <a:highlight>
                  <a:srgbClr val="FFFFFF"/>
                </a:highlight>
                <a:latin typeface="Calibri"/>
                <a:ea typeface="Calibri"/>
                <a:cs typeface="Calibri"/>
                <a:sym typeface="Calibri"/>
                <a:hlinkClick r:id="rId3"/>
              </a:rPr>
              <a:t>https://towardsdatascience.com/graph-neural-networks-a-learning-journey-since-2008-part-1-7df897834df9</a:t>
            </a:r>
            <a:r>
              <a:rPr lang="en" sz="1100">
                <a:solidFill>
                  <a:srgbClr val="292929"/>
                </a:solidFill>
                <a:highlight>
                  <a:srgbClr val="FFFFFF"/>
                </a:highlight>
                <a:latin typeface="Calibri"/>
                <a:ea typeface="Calibri"/>
                <a:cs typeface="Calibri"/>
                <a:sym typeface="Calibri"/>
              </a:rPr>
              <a:t> </a:t>
            </a:r>
            <a:endParaRPr sz="1100">
              <a:solidFill>
                <a:srgbClr val="292929"/>
              </a:solidFill>
              <a:highlight>
                <a:srgbClr val="FFFFFF"/>
              </a:highlight>
              <a:latin typeface="Calibri"/>
              <a:ea typeface="Calibri"/>
              <a:cs typeface="Calibri"/>
              <a:sym typeface="Calibri"/>
            </a:endParaRPr>
          </a:p>
          <a:p>
            <a:pPr marL="0" lvl="0" indent="0" algn="l" rtl="0">
              <a:spcBef>
                <a:spcPts val="0"/>
              </a:spcBef>
              <a:spcAft>
                <a:spcPts val="0"/>
              </a:spcAft>
              <a:buNone/>
            </a:pPr>
            <a:endParaRPr sz="1100">
              <a:solidFill>
                <a:srgbClr val="292929"/>
              </a:solidFill>
              <a:highlight>
                <a:srgbClr val="FFFFFF"/>
              </a:highlight>
              <a:latin typeface="Calibri"/>
              <a:ea typeface="Calibri"/>
              <a:cs typeface="Calibri"/>
              <a:sym typeface="Calibri"/>
            </a:endParaRPr>
          </a:p>
          <a:p>
            <a:pPr marL="0" lvl="0" indent="0" algn="l" rtl="0">
              <a:spcBef>
                <a:spcPts val="0"/>
              </a:spcBef>
              <a:spcAft>
                <a:spcPts val="0"/>
              </a:spcAft>
              <a:buNone/>
            </a:pPr>
            <a:r>
              <a:rPr lang="en" sz="1100" u="sng">
                <a:solidFill>
                  <a:schemeClr val="hlink"/>
                </a:solidFill>
                <a:highlight>
                  <a:srgbClr val="FFFFFF"/>
                </a:highlight>
                <a:latin typeface="Calibri"/>
                <a:ea typeface="Calibri"/>
                <a:cs typeface="Calibri"/>
                <a:sym typeface="Calibri"/>
                <a:hlinkClick r:id="rId4"/>
              </a:rPr>
              <a:t>https://ieeexplore.ieee.org/document/4700287</a:t>
            </a:r>
            <a:endParaRPr sz="1100">
              <a:solidFill>
                <a:srgbClr val="292929"/>
              </a:solidFill>
              <a:highlight>
                <a:srgbClr val="FFFFFF"/>
              </a:highlight>
              <a:latin typeface="Calibri"/>
              <a:ea typeface="Calibri"/>
              <a:cs typeface="Calibri"/>
              <a:sym typeface="Calibri"/>
            </a:endParaRPr>
          </a:p>
        </p:txBody>
      </p:sp>
      <p:sp>
        <p:nvSpPr>
          <p:cNvPr id="166" name="Google Shape;166;p29"/>
          <p:cNvSpPr txBox="1"/>
          <p:nvPr/>
        </p:nvSpPr>
        <p:spPr>
          <a:xfrm>
            <a:off x="242050" y="2299450"/>
            <a:ext cx="1656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167" name="Google Shape;167;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07000" y="1563575"/>
            <a:ext cx="2078975" cy="2648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0"/>
          <p:cNvSpPr txBox="1"/>
          <p:nvPr/>
        </p:nvSpPr>
        <p:spPr>
          <a:xfrm>
            <a:off x="55425" y="60900"/>
            <a:ext cx="6020400" cy="347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FF0000"/>
                </a:solidFill>
                <a:latin typeface="Calibri"/>
                <a:ea typeface="Calibri"/>
                <a:cs typeface="Calibri"/>
                <a:sym typeface="Calibri"/>
              </a:rPr>
              <a:t> 5. Transformer</a:t>
            </a:r>
            <a:endParaRPr>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Transformers are a class of deep learning models that have revolutionized natural language processing (NLP) tasks. </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Transformers were introduced in the paper "Attention is All You Need" by Vaswani et al.,</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Transformers employ self-attention mechanisms to process input sequences, efficiently capturing long-range dependencies without relying on recurrent structures like RNNs. </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Key components include multi-head self-attention, positional encoding, and layer normalization. </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Transformers are highly parallelizable, making them suitable for large-scale training on GPUs. </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Models like BERT, GPT, and T5 have achieved state-of-the-art results in various NLP tasks, including machine translation, text summarization, and sentiment analysis.</a:t>
            </a:r>
            <a:endParaRPr>
              <a:latin typeface="Calibri"/>
              <a:ea typeface="Calibri"/>
              <a:cs typeface="Calibri"/>
              <a:sym typeface="Calibri"/>
            </a:endParaRPr>
          </a:p>
        </p:txBody>
      </p:sp>
      <p:pic>
        <p:nvPicPr>
          <p:cNvPr id="173" name="Google Shape;173;p3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075950" y="140525"/>
            <a:ext cx="2950675" cy="3985326"/>
          </a:xfrm>
          <a:prstGeom prst="rect">
            <a:avLst/>
          </a:prstGeom>
          <a:noFill/>
          <a:ln>
            <a:noFill/>
          </a:ln>
        </p:spPr>
      </p:pic>
      <p:sp>
        <p:nvSpPr>
          <p:cNvPr id="174" name="Google Shape;174;p30"/>
          <p:cNvSpPr txBox="1"/>
          <p:nvPr/>
        </p:nvSpPr>
        <p:spPr>
          <a:xfrm>
            <a:off x="6442047" y="4125850"/>
            <a:ext cx="2365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https://machinelearningmastery.com/the-transformer-model/</a:t>
            </a:r>
            <a:r>
              <a:rPr lang="en" sz="1000">
                <a:latin typeface="Calibri"/>
                <a:ea typeface="Calibri"/>
                <a:cs typeface="Calibri"/>
                <a:sym typeface="Calibri"/>
              </a:rPr>
              <a:t> </a:t>
            </a:r>
            <a:endParaRPr sz="1000">
              <a:latin typeface="Calibri"/>
              <a:ea typeface="Calibri"/>
              <a:cs typeface="Calibri"/>
              <a:sym typeface="Calibri"/>
            </a:endParaRPr>
          </a:p>
        </p:txBody>
      </p:sp>
      <p:sp>
        <p:nvSpPr>
          <p:cNvPr id="175" name="Google Shape;175;p30"/>
          <p:cNvSpPr txBox="1"/>
          <p:nvPr/>
        </p:nvSpPr>
        <p:spPr>
          <a:xfrm>
            <a:off x="55425" y="3541000"/>
            <a:ext cx="6195600" cy="16623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200">
                <a:solidFill>
                  <a:srgbClr val="555555"/>
                </a:solidFill>
                <a:highlight>
                  <a:srgbClr val="FFFFFF"/>
                </a:highlight>
                <a:latin typeface="Calibri"/>
                <a:ea typeface="Calibri"/>
                <a:cs typeface="Calibri"/>
                <a:sym typeface="Calibri"/>
              </a:rPr>
              <a:t>In a nutshell, the task of the </a:t>
            </a:r>
            <a:r>
              <a:rPr lang="en" sz="1200" b="1">
                <a:solidFill>
                  <a:srgbClr val="FF0000"/>
                </a:solidFill>
                <a:highlight>
                  <a:srgbClr val="FFFFFF"/>
                </a:highlight>
                <a:latin typeface="Calibri"/>
                <a:ea typeface="Calibri"/>
                <a:cs typeface="Calibri"/>
                <a:sym typeface="Calibri"/>
              </a:rPr>
              <a:t>encoder</a:t>
            </a:r>
            <a:r>
              <a:rPr lang="en" sz="1200">
                <a:solidFill>
                  <a:srgbClr val="555555"/>
                </a:solidFill>
                <a:highlight>
                  <a:srgbClr val="FFFFFF"/>
                </a:highlight>
                <a:latin typeface="Calibri"/>
                <a:ea typeface="Calibri"/>
                <a:cs typeface="Calibri"/>
                <a:sym typeface="Calibri"/>
              </a:rPr>
              <a:t>, on the left half of the Transformer architecture, is to map an input sequence to a sequence of continuous representations, which is then fed into a decoder. </a:t>
            </a:r>
            <a:endParaRPr sz="1200">
              <a:solidFill>
                <a:srgbClr val="555555"/>
              </a:solidFill>
              <a:highlight>
                <a:srgbClr val="FFFFFF"/>
              </a:highlight>
              <a:latin typeface="Calibri"/>
              <a:ea typeface="Calibri"/>
              <a:cs typeface="Calibri"/>
              <a:sym typeface="Calibri"/>
            </a:endParaRPr>
          </a:p>
          <a:p>
            <a:pPr marL="0" lvl="0" indent="0" algn="l" rtl="0">
              <a:lnSpc>
                <a:spcPct val="100000"/>
              </a:lnSpc>
              <a:spcBef>
                <a:spcPts val="0"/>
              </a:spcBef>
              <a:spcAft>
                <a:spcPts val="0"/>
              </a:spcAft>
              <a:buNone/>
            </a:pPr>
            <a:endParaRPr sz="1200">
              <a:solidFill>
                <a:srgbClr val="555555"/>
              </a:solidFill>
              <a:highlight>
                <a:srgbClr val="FFFFFF"/>
              </a:highlight>
              <a:latin typeface="Calibri"/>
              <a:ea typeface="Calibri"/>
              <a:cs typeface="Calibri"/>
              <a:sym typeface="Calibri"/>
            </a:endParaRPr>
          </a:p>
          <a:p>
            <a:pPr marL="0" lvl="0" indent="0" algn="l" rtl="0">
              <a:lnSpc>
                <a:spcPct val="100000"/>
              </a:lnSpc>
              <a:spcBef>
                <a:spcPts val="0"/>
              </a:spcBef>
              <a:spcAft>
                <a:spcPts val="0"/>
              </a:spcAft>
              <a:buNone/>
            </a:pPr>
            <a:r>
              <a:rPr lang="en" sz="1200">
                <a:solidFill>
                  <a:srgbClr val="555555"/>
                </a:solidFill>
                <a:highlight>
                  <a:srgbClr val="FFFFFF"/>
                </a:highlight>
                <a:latin typeface="Calibri"/>
                <a:ea typeface="Calibri"/>
                <a:cs typeface="Calibri"/>
                <a:sym typeface="Calibri"/>
              </a:rPr>
              <a:t>The </a:t>
            </a:r>
            <a:r>
              <a:rPr lang="en" sz="1200" b="1">
                <a:solidFill>
                  <a:srgbClr val="FF0000"/>
                </a:solidFill>
                <a:highlight>
                  <a:srgbClr val="FFFFFF"/>
                </a:highlight>
                <a:latin typeface="Calibri"/>
                <a:ea typeface="Calibri"/>
                <a:cs typeface="Calibri"/>
                <a:sym typeface="Calibri"/>
              </a:rPr>
              <a:t>decoder</a:t>
            </a:r>
            <a:r>
              <a:rPr lang="en" sz="1200">
                <a:solidFill>
                  <a:srgbClr val="555555"/>
                </a:solidFill>
                <a:highlight>
                  <a:srgbClr val="FFFFFF"/>
                </a:highlight>
                <a:latin typeface="Calibri"/>
                <a:ea typeface="Calibri"/>
                <a:cs typeface="Calibri"/>
                <a:sym typeface="Calibri"/>
              </a:rPr>
              <a:t>, on the right half of the architecture, receives the output of the encoder together with the decoder output at the previous time step to generate an output sequence. </a:t>
            </a:r>
            <a:endParaRPr sz="1200">
              <a:solidFill>
                <a:srgbClr val="555555"/>
              </a:solidFill>
              <a:highlight>
                <a:srgbClr val="FFFFFF"/>
              </a:highlight>
              <a:latin typeface="Calibri"/>
              <a:ea typeface="Calibri"/>
              <a:cs typeface="Calibri"/>
              <a:sym typeface="Calibri"/>
            </a:endParaRPr>
          </a:p>
          <a:p>
            <a:pPr marL="0" lvl="0" indent="0" algn="l" rtl="0">
              <a:lnSpc>
                <a:spcPct val="100000"/>
              </a:lnSpc>
              <a:spcBef>
                <a:spcPts val="0"/>
              </a:spcBef>
              <a:spcAft>
                <a:spcPts val="0"/>
              </a:spcAft>
              <a:buNone/>
            </a:pPr>
            <a:endParaRPr sz="1200">
              <a:solidFill>
                <a:srgbClr val="555555"/>
              </a:solidFill>
              <a:highlight>
                <a:srgbClr val="FFFFFF"/>
              </a:highlight>
              <a:latin typeface="Calibri"/>
              <a:ea typeface="Calibri"/>
              <a:cs typeface="Calibri"/>
              <a:sym typeface="Calibri"/>
            </a:endParaRPr>
          </a:p>
          <a:p>
            <a:pPr marL="0" lvl="0" indent="0" algn="l" rtl="0">
              <a:lnSpc>
                <a:spcPct val="100000"/>
              </a:lnSpc>
              <a:spcBef>
                <a:spcPts val="0"/>
              </a:spcBef>
              <a:spcAft>
                <a:spcPts val="0"/>
              </a:spcAft>
              <a:buNone/>
            </a:pPr>
            <a:r>
              <a:rPr lang="en" sz="1200">
                <a:solidFill>
                  <a:srgbClr val="555555"/>
                </a:solidFill>
                <a:highlight>
                  <a:srgbClr val="FFFFFF"/>
                </a:highlight>
                <a:latin typeface="Calibri"/>
                <a:ea typeface="Calibri"/>
                <a:cs typeface="Calibri"/>
                <a:sym typeface="Calibri"/>
              </a:rPr>
              <a:t>The history of the transformer can be found here: </a:t>
            </a:r>
            <a:r>
              <a:rPr lang="en" sz="1200" u="sng">
                <a:solidFill>
                  <a:schemeClr val="hlink"/>
                </a:solidFill>
                <a:highlight>
                  <a:srgbClr val="FFFFFF"/>
                </a:highlight>
                <a:latin typeface="Calibri"/>
                <a:ea typeface="Calibri"/>
                <a:cs typeface="Calibri"/>
                <a:sym typeface="Calibri"/>
                <a:hlinkClick r:id="rId5"/>
              </a:rPr>
              <a:t>https://sanchman21.medium.com/evolution-of-transformers-part-1-faac3f19d780</a:t>
            </a:r>
            <a:r>
              <a:rPr lang="en" sz="1200">
                <a:solidFill>
                  <a:srgbClr val="555555"/>
                </a:solidFill>
                <a:highlight>
                  <a:srgbClr val="FFFFFF"/>
                </a:highlight>
                <a:latin typeface="Calibri"/>
                <a:ea typeface="Calibri"/>
                <a:cs typeface="Calibri"/>
                <a:sym typeface="Calibri"/>
              </a:rPr>
              <a:t> </a:t>
            </a:r>
            <a:endParaRPr sz="12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p:nvPr/>
        </p:nvSpPr>
        <p:spPr>
          <a:xfrm>
            <a:off x="3838450" y="140525"/>
            <a:ext cx="5223000" cy="347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FF0000"/>
                </a:solidFill>
                <a:latin typeface="Calibri"/>
                <a:ea typeface="Calibri"/>
                <a:cs typeface="Calibri"/>
                <a:sym typeface="Calibri"/>
              </a:rPr>
              <a:t> 6. Federated Learning</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Federated learning is a distributed machine learning approach that enables model training on decentralized data, typically spread across multiple devices or institutions.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Instead of aggregating raw data in a central location, federated learning trains local models on each device and shares only the model updates, which are then aggregated and used to update the global model.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This process maintains data privacy, as sensitive information never leaves the device.</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Federated learning is particularly useful for scenarios with privacy concerns, like healthcare or finance, and for edge devices, such as smartphones or IoT sensors.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solidFill>
                  <a:schemeClr val="dk1"/>
                </a:solidFill>
                <a:latin typeface="Calibri"/>
                <a:ea typeface="Calibri"/>
                <a:cs typeface="Calibri"/>
                <a:sym typeface="Calibri"/>
              </a:rPr>
              <a:t>Federated learning</a:t>
            </a:r>
            <a:r>
              <a:rPr lang="en">
                <a:latin typeface="Calibri"/>
                <a:ea typeface="Calibri"/>
                <a:cs typeface="Calibri"/>
                <a:sym typeface="Calibri"/>
              </a:rPr>
              <a:t> addresses data security, privacy, and regulatory compliance while enabling collaborative learning.</a:t>
            </a:r>
            <a:endParaRPr>
              <a:latin typeface="Calibri"/>
              <a:ea typeface="Calibri"/>
              <a:cs typeface="Calibri"/>
              <a:sym typeface="Calibri"/>
            </a:endParaRPr>
          </a:p>
        </p:txBody>
      </p:sp>
      <p:pic>
        <p:nvPicPr>
          <p:cNvPr id="181" name="Google Shape;181;p3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94775" y="140525"/>
            <a:ext cx="3294974" cy="2819600"/>
          </a:xfrm>
          <a:prstGeom prst="rect">
            <a:avLst/>
          </a:prstGeom>
          <a:noFill/>
          <a:ln>
            <a:noFill/>
          </a:ln>
        </p:spPr>
      </p:pic>
      <p:sp>
        <p:nvSpPr>
          <p:cNvPr id="182" name="Google Shape;182;p31"/>
          <p:cNvSpPr txBox="1"/>
          <p:nvPr/>
        </p:nvSpPr>
        <p:spPr>
          <a:xfrm>
            <a:off x="101925" y="3699975"/>
            <a:ext cx="89595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292929"/>
                </a:solidFill>
                <a:highlight>
                  <a:srgbClr val="FFFFFF"/>
                </a:highlight>
              </a:rPr>
              <a:t>The term </a:t>
            </a:r>
            <a:r>
              <a:rPr lang="en" sz="1200" b="1" i="1">
                <a:solidFill>
                  <a:srgbClr val="FF0000"/>
                </a:solidFill>
                <a:highlight>
                  <a:srgbClr val="FFFFFF"/>
                </a:highlight>
              </a:rPr>
              <a:t>Federated Learning</a:t>
            </a:r>
            <a:r>
              <a:rPr lang="en" sz="1200">
                <a:solidFill>
                  <a:srgbClr val="292929"/>
                </a:solidFill>
                <a:highlight>
                  <a:srgbClr val="FFFFFF"/>
                </a:highlight>
              </a:rPr>
              <a:t> was coined by Google in a </a:t>
            </a:r>
            <a:r>
              <a:rPr lang="en" sz="1200" u="sng">
                <a:solidFill>
                  <a:schemeClr val="hlink"/>
                </a:solidFill>
                <a:highlight>
                  <a:srgbClr val="FFFFFF"/>
                </a:highlight>
                <a:hlinkClick r:id="rId4"/>
              </a:rPr>
              <a:t>paper</a:t>
            </a:r>
            <a:r>
              <a:rPr lang="en" sz="1200">
                <a:solidFill>
                  <a:srgbClr val="292929"/>
                </a:solidFill>
                <a:highlight>
                  <a:srgbClr val="FFFFFF"/>
                </a:highlight>
              </a:rPr>
              <a:t> first published in 2016. Since then, it has been an area of active research as evidenced by </a:t>
            </a:r>
            <a:r>
              <a:rPr lang="en" sz="1200" u="sng">
                <a:solidFill>
                  <a:schemeClr val="hlink"/>
                </a:solidFill>
                <a:highlight>
                  <a:srgbClr val="FFFFFF"/>
                </a:highlight>
                <a:hlinkClick r:id="rId5"/>
              </a:rPr>
              <a:t>papers</a:t>
            </a:r>
            <a:r>
              <a:rPr lang="en" sz="1200">
                <a:solidFill>
                  <a:srgbClr val="292929"/>
                </a:solidFill>
                <a:highlight>
                  <a:srgbClr val="FFFFFF"/>
                </a:highlight>
              </a:rPr>
              <a:t> published on arXiv. In the recent TensorFlow Dev Summit, Google unveiled </a:t>
            </a:r>
            <a:r>
              <a:rPr lang="en" sz="1200" u="sng">
                <a:solidFill>
                  <a:schemeClr val="hlink"/>
                </a:solidFill>
                <a:highlight>
                  <a:srgbClr val="FFFFFF"/>
                </a:highlight>
                <a:hlinkClick r:id="rId6"/>
              </a:rPr>
              <a:t>TensorFlow Federated</a:t>
            </a:r>
            <a:r>
              <a:rPr lang="en" sz="1200">
                <a:solidFill>
                  <a:srgbClr val="292929"/>
                </a:solidFill>
                <a:highlight>
                  <a:srgbClr val="FFFFFF"/>
                </a:highlight>
              </a:rPr>
              <a:t> (TFF), making it more accessible to users of its popular deep learning framework. Meanwhile, for PyTorch users, the open-source community </a:t>
            </a:r>
            <a:r>
              <a:rPr lang="en" sz="1200" u="sng">
                <a:solidFill>
                  <a:schemeClr val="hlink"/>
                </a:solidFill>
                <a:highlight>
                  <a:srgbClr val="FFFFFF"/>
                </a:highlight>
                <a:hlinkClick r:id="rId7"/>
              </a:rPr>
              <a:t>OpenMined</a:t>
            </a:r>
            <a:r>
              <a:rPr lang="en" sz="1200">
                <a:solidFill>
                  <a:srgbClr val="292929"/>
                </a:solidFill>
                <a:highlight>
                  <a:srgbClr val="FFFFFF"/>
                </a:highlight>
              </a:rPr>
              <a:t> had already made available the </a:t>
            </a:r>
            <a:r>
              <a:rPr lang="en" sz="1200" u="sng">
                <a:solidFill>
                  <a:schemeClr val="hlink"/>
                </a:solidFill>
                <a:highlight>
                  <a:srgbClr val="FFFFFF"/>
                </a:highlight>
                <a:hlinkClick r:id="rId8"/>
              </a:rPr>
              <a:t>PySyft</a:t>
            </a:r>
            <a:r>
              <a:rPr lang="en" sz="1200">
                <a:solidFill>
                  <a:srgbClr val="292929"/>
                </a:solidFill>
                <a:highlight>
                  <a:srgbClr val="FFFFFF"/>
                </a:highlight>
              </a:rPr>
              <a:t> library since the end of last year with a similar goal (</a:t>
            </a:r>
            <a:r>
              <a:rPr lang="en" sz="1200" u="sng">
                <a:solidFill>
                  <a:schemeClr val="hlink"/>
                </a:solidFill>
                <a:highlight>
                  <a:srgbClr val="FFFFFF"/>
                </a:highlight>
                <a:hlinkClick r:id="rId9"/>
              </a:rPr>
              <a:t>link</a:t>
            </a:r>
            <a:r>
              <a:rPr lang="en" sz="1200">
                <a:solidFill>
                  <a:srgbClr val="292929"/>
                </a:solidFill>
                <a:highlight>
                  <a:srgbClr val="FFFFFF"/>
                </a:highlight>
              </a:rPr>
              <a:t>, </a:t>
            </a:r>
            <a:r>
              <a:rPr lang="en" sz="1200" u="sng">
                <a:solidFill>
                  <a:schemeClr val="hlink"/>
                </a:solidFill>
                <a:highlight>
                  <a:srgbClr val="FFFFFF"/>
                </a:highlight>
                <a:hlinkClick r:id="rId8"/>
              </a:rPr>
              <a:t>link</a:t>
            </a:r>
            <a:r>
              <a:rPr lang="en" sz="1200">
                <a:solidFill>
                  <a:srgbClr val="292929"/>
                </a:solidFill>
                <a:highlight>
                  <a:srgbClr val="FFFFFF"/>
                </a:highlight>
              </a:rPr>
              <a:t>).</a:t>
            </a:r>
            <a:endParaRPr sz="1200">
              <a:solidFill>
                <a:srgbClr val="292929"/>
              </a:solidFill>
              <a:highlight>
                <a:srgbClr val="FFFFFF"/>
              </a:highlight>
            </a:endParaRPr>
          </a:p>
          <a:p>
            <a:pPr marL="457200" lvl="0" indent="-292100" algn="l" rtl="0">
              <a:spcBef>
                <a:spcPts val="0"/>
              </a:spcBef>
              <a:spcAft>
                <a:spcPts val="0"/>
              </a:spcAft>
              <a:buSzPts val="1000"/>
              <a:buChar char="●"/>
            </a:pPr>
            <a:r>
              <a:rPr lang="en" sz="1000" u="sng">
                <a:solidFill>
                  <a:schemeClr val="hlink"/>
                </a:solidFill>
                <a:highlight>
                  <a:srgbClr val="FFFFFF"/>
                </a:highlight>
                <a:hlinkClick r:id="rId10"/>
              </a:rPr>
              <a:t>https://medium.datadriveninvestor.com/an-overview-of-federated-learning-8a1a62b0600d</a:t>
            </a:r>
            <a:r>
              <a:rPr lang="en" sz="1000">
                <a:solidFill>
                  <a:srgbClr val="292929"/>
                </a:solidFill>
                <a:highlight>
                  <a:srgbClr val="FFFFFF"/>
                </a:highlight>
              </a:rPr>
              <a:t> </a:t>
            </a:r>
            <a:endParaRPr sz="1000">
              <a:solidFill>
                <a:srgbClr val="292929"/>
              </a:solidFill>
              <a:highlight>
                <a:srgbClr val="FFFFFF"/>
              </a:highlight>
            </a:endParaRPr>
          </a:p>
          <a:p>
            <a:pPr marL="457200" lvl="0" indent="-292100" algn="l" rtl="0">
              <a:spcBef>
                <a:spcPts val="0"/>
              </a:spcBef>
              <a:spcAft>
                <a:spcPts val="0"/>
              </a:spcAft>
              <a:buSzPts val="1000"/>
              <a:buChar char="●"/>
            </a:pPr>
            <a:r>
              <a:rPr lang="en" sz="1000" u="sng">
                <a:solidFill>
                  <a:schemeClr val="hlink"/>
                </a:solidFill>
                <a:highlight>
                  <a:srgbClr val="FFFFFF"/>
                </a:highlight>
                <a:hlinkClick r:id="rId11"/>
              </a:rPr>
              <a:t>https://ieeexplore.ieee.org/document/9780571</a:t>
            </a:r>
            <a:r>
              <a:rPr lang="en" sz="1000">
                <a:solidFill>
                  <a:srgbClr val="292929"/>
                </a:solidFill>
                <a:highlight>
                  <a:srgbClr val="FFFFFF"/>
                </a:highlight>
              </a:rPr>
              <a:t> </a:t>
            </a:r>
            <a:endParaRPr sz="1000">
              <a:solidFill>
                <a:srgbClr val="292929"/>
              </a:solidFill>
              <a:highlight>
                <a:srgbClr val="FFFFFF"/>
              </a:highlight>
            </a:endParaRPr>
          </a:p>
        </p:txBody>
      </p:sp>
      <p:pic>
        <p:nvPicPr>
          <p:cNvPr id="183" name="Google Shape;183;p31"/>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3" y="0"/>
            <a:ext cx="1081650" cy="954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43730" y="1048075"/>
            <a:ext cx="1914300" cy="2846451"/>
          </a:xfrm>
          <a:prstGeom prst="rect">
            <a:avLst/>
          </a:prstGeom>
          <a:noFill/>
          <a:ln>
            <a:noFill/>
          </a:ln>
        </p:spPr>
      </p:pic>
      <p:sp>
        <p:nvSpPr>
          <p:cNvPr id="60" name="Google Shape;60;p14"/>
          <p:cNvSpPr txBox="1"/>
          <p:nvPr/>
        </p:nvSpPr>
        <p:spPr>
          <a:xfrm>
            <a:off x="2933700" y="1824775"/>
            <a:ext cx="47823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Rachael Phillips – Senior Consultant at Microsoft</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u="sng">
                <a:solidFill>
                  <a:schemeClr val="hlink"/>
                </a:solidFill>
                <a:latin typeface="Calibri"/>
                <a:ea typeface="Calibri"/>
                <a:cs typeface="Calibri"/>
                <a:sym typeface="Calibri"/>
                <a:hlinkClick r:id="rId4"/>
              </a:rPr>
              <a:t>rachael.aphillips@outlook.com</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u="sng">
                <a:solidFill>
                  <a:schemeClr val="hlink"/>
                </a:solidFill>
                <a:latin typeface="Calibri"/>
                <a:ea typeface="Calibri"/>
                <a:cs typeface="Calibri"/>
                <a:sym typeface="Calibri"/>
                <a:hlinkClick r:id="rId5"/>
              </a:rPr>
              <a:t>rphillips@microsoft.com</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u="sng">
                <a:solidFill>
                  <a:schemeClr val="hlink"/>
                </a:solidFill>
                <a:latin typeface="Calibri"/>
                <a:ea typeface="Calibri"/>
                <a:cs typeface="Calibri"/>
                <a:sym typeface="Calibri"/>
                <a:hlinkClick r:id="rId6"/>
              </a:rPr>
              <a:t>https://www.adventurewithrachael.com</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2"/>
          <p:cNvSpPr txBox="1"/>
          <p:nvPr/>
        </p:nvSpPr>
        <p:spPr>
          <a:xfrm>
            <a:off x="140950" y="245175"/>
            <a:ext cx="4354800" cy="455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FF0000"/>
                </a:solidFill>
                <a:latin typeface="Calibri"/>
                <a:ea typeface="Calibri"/>
                <a:cs typeface="Calibri"/>
                <a:sym typeface="Calibri"/>
              </a:rPr>
              <a:t>7. Self-Supervised Learning</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Self-supervised learning is a machine learning approach that leverages unlabeled data to learn useful features or representations.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It uses the structure within the data to create artificial tasks, where the model generates its own labels or targets, bypassing the need for human-annotated labels.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Self-supervised learning can be considered a form of unsupervised learning with an added supervisory signal.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Common techniques include contrastive learning, denoising autoencoders, and masked language modeling.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Self-supervised learning has shown promise in domains like computer vision and natural language processing, reducing the reliance on labeled data, accelerating pre-training, and improving performance when fine-tuned on smaller labeled datasets.</a:t>
            </a:r>
            <a:endParaRPr>
              <a:latin typeface="Calibri"/>
              <a:ea typeface="Calibri"/>
              <a:cs typeface="Calibri"/>
              <a:sym typeface="Calibri"/>
            </a:endParaRPr>
          </a:p>
        </p:txBody>
      </p:sp>
      <p:pic>
        <p:nvPicPr>
          <p:cNvPr id="189" name="Google Shape;189;p3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78400" y="245175"/>
            <a:ext cx="4343450" cy="2653825"/>
          </a:xfrm>
          <a:prstGeom prst="rect">
            <a:avLst/>
          </a:prstGeom>
          <a:noFill/>
          <a:ln>
            <a:noFill/>
          </a:ln>
        </p:spPr>
      </p:pic>
      <p:sp>
        <p:nvSpPr>
          <p:cNvPr id="190" name="Google Shape;190;p32"/>
          <p:cNvSpPr txBox="1"/>
          <p:nvPr/>
        </p:nvSpPr>
        <p:spPr>
          <a:xfrm>
            <a:off x="4732275" y="3248525"/>
            <a:ext cx="42357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https://towardsdatascience.com/supervised-semi-supervised-unsupervised-and-self-supervised-learning-7fa79aa9247c</a:t>
            </a:r>
            <a:endParaRPr sz="1000">
              <a:latin typeface="Calibri"/>
              <a:ea typeface="Calibri"/>
              <a:cs typeface="Calibri"/>
              <a:sym typeface="Calibri"/>
            </a:endParaRPr>
          </a:p>
          <a:p>
            <a:pPr marL="0" lvl="0" indent="0" algn="l" rtl="0">
              <a:spcBef>
                <a:spcPts val="0"/>
              </a:spcBef>
              <a:spcAft>
                <a:spcPts val="0"/>
              </a:spcAft>
              <a:buNone/>
            </a:pPr>
            <a:endParaRPr sz="10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5"/>
              </a:rPr>
              <a:t>https://ai.facebook.com/blog/self-supervised-learning-the-dark-matter-of-intelligence/</a:t>
            </a:r>
            <a:endParaRPr sz="1000">
              <a:latin typeface="Calibri"/>
              <a:ea typeface="Calibri"/>
              <a:cs typeface="Calibri"/>
              <a:sym typeface="Calibri"/>
            </a:endParaRPr>
          </a:p>
          <a:p>
            <a:pPr marL="0" lvl="0" indent="0" algn="l" rtl="0">
              <a:spcBef>
                <a:spcPts val="0"/>
              </a:spcBef>
              <a:spcAft>
                <a:spcPts val="0"/>
              </a:spcAft>
              <a:buNone/>
            </a:pPr>
            <a:endParaRPr sz="10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6"/>
              </a:rPr>
              <a:t>https://towardsdatascience.com/self-supervised-learning-ssl-overview-8a7f24740e40</a:t>
            </a:r>
            <a:endParaRPr sz="10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3"/>
          <p:cNvSpPr txBox="1"/>
          <p:nvPr/>
        </p:nvSpPr>
        <p:spPr>
          <a:xfrm>
            <a:off x="113450" y="2609575"/>
            <a:ext cx="8834700" cy="2401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FF0000"/>
                </a:solidFill>
                <a:latin typeface="Calibri"/>
                <a:ea typeface="Calibri"/>
                <a:cs typeface="Calibri"/>
                <a:sym typeface="Calibri"/>
              </a:rPr>
              <a:t> 8. Contrastive Learning</a:t>
            </a:r>
            <a:endParaRPr sz="120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Contrastive Learning is a self-supervised learning approach that learns to distinguish between similar and dissimilar data points by comparing pairs or groups of samples.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In this method, positive pairs consist of different views or augmentations of the same data point, while negative pairs comprise unrelated data points.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The objective is to learn a representation that brings positive pairs closer and pushes negative pairs apart in the embedding space.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Contrastive Learning has gained prominence in computer vision, with methods like SimCLR and MoCo achieving strong results.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It has also shown promise in natural language processing and other domains, reducing the need for labeled data.</a:t>
            </a:r>
            <a:endParaRPr>
              <a:latin typeface="Calibri"/>
              <a:ea typeface="Calibri"/>
              <a:cs typeface="Calibri"/>
              <a:sym typeface="Calibri"/>
            </a:endParaRPr>
          </a:p>
        </p:txBody>
      </p:sp>
      <p:pic>
        <p:nvPicPr>
          <p:cNvPr id="196" name="Google Shape;196;p3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95800" y="71200"/>
            <a:ext cx="8352400" cy="2201825"/>
          </a:xfrm>
          <a:prstGeom prst="rect">
            <a:avLst/>
          </a:prstGeom>
          <a:noFill/>
          <a:ln>
            <a:noFill/>
          </a:ln>
        </p:spPr>
      </p:pic>
      <p:sp>
        <p:nvSpPr>
          <p:cNvPr id="197" name="Google Shape;197;p33"/>
          <p:cNvSpPr txBox="1"/>
          <p:nvPr/>
        </p:nvSpPr>
        <p:spPr>
          <a:xfrm>
            <a:off x="113450" y="2233050"/>
            <a:ext cx="4742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https://lilianweng.github.io/posts/2021-05-31-contrastive/</a:t>
            </a:r>
            <a:r>
              <a:rPr lang="en" sz="1000">
                <a:latin typeface="Calibri"/>
                <a:ea typeface="Calibri"/>
                <a:cs typeface="Calibri"/>
                <a:sym typeface="Calibri"/>
              </a:rPr>
              <a:t> </a:t>
            </a:r>
            <a:endParaRPr sz="10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4"/>
          <p:cNvSpPr txBox="1"/>
          <p:nvPr/>
        </p:nvSpPr>
        <p:spPr>
          <a:xfrm>
            <a:off x="111350" y="210225"/>
            <a:ext cx="4081800" cy="4340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FF0000"/>
                </a:solidFill>
                <a:latin typeface="Calibri"/>
                <a:ea typeface="Calibri"/>
                <a:cs typeface="Calibri"/>
                <a:sym typeface="Calibri"/>
              </a:rPr>
              <a:t> 9. Robustness</a:t>
            </a:r>
            <a:endParaRPr sz="1800" b="1">
              <a:solidFill>
                <a:srgbClr val="FF0000"/>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solidFill>
                  <a:schemeClr val="dk1"/>
                </a:solidFill>
                <a:latin typeface="Calibri"/>
                <a:ea typeface="Calibri"/>
                <a:cs typeface="Calibri"/>
                <a:sym typeface="Calibri"/>
              </a:rPr>
              <a:t>Robustness in machine learning refers to the resilience and stability of a model when exposed to various types of input data, including noisy, incomplete, or adversarial examples. </a:t>
            </a:r>
            <a:endParaRPr>
              <a:solidFill>
                <a:schemeClr val="dk1"/>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solidFill>
                  <a:schemeClr val="dk1"/>
                </a:solidFill>
                <a:latin typeface="Calibri"/>
                <a:ea typeface="Calibri"/>
                <a:cs typeface="Calibri"/>
                <a:sym typeface="Calibri"/>
              </a:rPr>
              <a:t>A robust model maintains its performance and accuracy under diverse conditions, generalizes well to new, unseen data, and is less prone to overfitting. </a:t>
            </a:r>
            <a:endParaRPr>
              <a:solidFill>
                <a:schemeClr val="dk1"/>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solidFill>
                  <a:schemeClr val="dk1"/>
                </a:solidFill>
                <a:latin typeface="Calibri"/>
                <a:ea typeface="Calibri"/>
                <a:cs typeface="Calibri"/>
                <a:sym typeface="Calibri"/>
              </a:rPr>
              <a:t>Ensuring robustness is crucial for real-world applications where data quality and distribution may vary. </a:t>
            </a:r>
            <a:endParaRPr>
              <a:solidFill>
                <a:schemeClr val="dk1"/>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solidFill>
                  <a:schemeClr val="dk1"/>
                </a:solidFill>
                <a:latin typeface="Calibri"/>
                <a:ea typeface="Calibri"/>
                <a:cs typeface="Calibri"/>
                <a:sym typeface="Calibri"/>
              </a:rPr>
              <a:t>This is achieved through techniques such as data augmentation, regularization, adversarial training, and ensemble learning, which together help create models that can reliably and effectively handle uncertainty and diverse scenarios.</a:t>
            </a:r>
            <a:endParaRPr sz="2000" b="1">
              <a:solidFill>
                <a:srgbClr val="FF0000"/>
              </a:solidFill>
              <a:latin typeface="Calibri"/>
              <a:ea typeface="Calibri"/>
              <a:cs typeface="Calibri"/>
              <a:sym typeface="Calibri"/>
            </a:endParaRPr>
          </a:p>
        </p:txBody>
      </p:sp>
      <p:pic>
        <p:nvPicPr>
          <p:cNvPr id="203" name="Google Shape;203;p3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345550" y="152400"/>
            <a:ext cx="4646049" cy="2849577"/>
          </a:xfrm>
          <a:prstGeom prst="rect">
            <a:avLst/>
          </a:prstGeom>
          <a:noFill/>
          <a:ln>
            <a:noFill/>
          </a:ln>
        </p:spPr>
      </p:pic>
      <p:sp>
        <p:nvSpPr>
          <p:cNvPr id="204" name="Google Shape;204;p34"/>
          <p:cNvSpPr txBox="1"/>
          <p:nvPr/>
        </p:nvSpPr>
        <p:spPr>
          <a:xfrm>
            <a:off x="4440925" y="3296575"/>
            <a:ext cx="44553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https://core.ac.uk/download/pdf/295733091.pdf</a:t>
            </a:r>
            <a:endParaRPr sz="1000">
              <a:latin typeface="Calibri"/>
              <a:ea typeface="Calibri"/>
              <a:cs typeface="Calibri"/>
              <a:sym typeface="Calibri"/>
            </a:endParaRPr>
          </a:p>
          <a:p>
            <a:pPr marL="0" lvl="0" indent="0" algn="l" rtl="0">
              <a:spcBef>
                <a:spcPts val="0"/>
              </a:spcBef>
              <a:spcAft>
                <a:spcPts val="0"/>
              </a:spcAft>
              <a:buNone/>
            </a:pPr>
            <a:endParaRPr sz="10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5"/>
              </a:rPr>
              <a:t>https://www.ideal.northwestern.edu/2022/01/25/exploring-new-directions-on-robustness-in-machine-learning/</a:t>
            </a:r>
            <a:r>
              <a:rPr lang="en" sz="1000">
                <a:latin typeface="Calibri"/>
                <a:ea typeface="Calibri"/>
                <a:cs typeface="Calibri"/>
                <a:sym typeface="Calibri"/>
              </a:rPr>
              <a:t>  </a:t>
            </a:r>
            <a:endParaRPr sz="1000">
              <a:latin typeface="Calibri"/>
              <a:ea typeface="Calibri"/>
              <a:cs typeface="Calibri"/>
              <a:sym typeface="Calibri"/>
            </a:endParaRPr>
          </a:p>
          <a:p>
            <a:pPr marL="0" lvl="0" indent="0" algn="l" rtl="0">
              <a:spcBef>
                <a:spcPts val="0"/>
              </a:spcBef>
              <a:spcAft>
                <a:spcPts val="0"/>
              </a:spcAft>
              <a:buNone/>
            </a:pPr>
            <a:endParaRPr sz="10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6"/>
              </a:rPr>
              <a:t>https://uu.diva-portal.org/smash/get/diva2:1651294/FULLTEXT01.pdf</a:t>
            </a:r>
            <a:endParaRPr sz="10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5"/>
          <p:cNvSpPr txBox="1"/>
          <p:nvPr/>
        </p:nvSpPr>
        <p:spPr>
          <a:xfrm>
            <a:off x="4682375" y="210225"/>
            <a:ext cx="4266900" cy="412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FF0000"/>
                </a:solidFill>
                <a:latin typeface="Calibri"/>
                <a:ea typeface="Calibri"/>
                <a:cs typeface="Calibri"/>
                <a:sym typeface="Calibri"/>
              </a:rPr>
              <a:t>10. Generative Model</a:t>
            </a:r>
            <a:endParaRPr sz="2400" b="1">
              <a:solidFill>
                <a:srgbClr val="FF0000"/>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solidFill>
                  <a:schemeClr val="dk1"/>
                </a:solidFill>
                <a:latin typeface="Calibri"/>
                <a:ea typeface="Calibri"/>
                <a:cs typeface="Calibri"/>
                <a:sym typeface="Calibri"/>
              </a:rPr>
              <a:t>A generative model is a type of machine learning model that learns to generate new data samples resembling the training data. </a:t>
            </a:r>
            <a:endParaRPr>
              <a:solidFill>
                <a:schemeClr val="dk1"/>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solidFill>
                  <a:schemeClr val="dk1"/>
                </a:solidFill>
                <a:latin typeface="Calibri"/>
                <a:ea typeface="Calibri"/>
                <a:cs typeface="Calibri"/>
                <a:sym typeface="Calibri"/>
              </a:rPr>
              <a:t>It captures the underlying structure and statistical patterns in the data, allowing it to create plausible synthetic examples. </a:t>
            </a:r>
            <a:endParaRPr>
              <a:solidFill>
                <a:schemeClr val="dk1"/>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solidFill>
                  <a:schemeClr val="dk1"/>
                </a:solidFill>
                <a:latin typeface="Calibri"/>
                <a:ea typeface="Calibri"/>
                <a:cs typeface="Calibri"/>
                <a:sym typeface="Calibri"/>
              </a:rPr>
              <a:t>Generative models are widely used in various applications, such as image synthesis, text generation, and drug discovery. </a:t>
            </a:r>
            <a:endParaRPr>
              <a:solidFill>
                <a:schemeClr val="dk1"/>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solidFill>
                  <a:schemeClr val="dk1"/>
                </a:solidFill>
                <a:latin typeface="Calibri"/>
                <a:ea typeface="Calibri"/>
                <a:cs typeface="Calibri"/>
                <a:sym typeface="Calibri"/>
              </a:rPr>
              <a:t>Two popular types of generative models are </a:t>
            </a:r>
            <a:r>
              <a:rPr lang="en" b="1">
                <a:solidFill>
                  <a:srgbClr val="3C78D8"/>
                </a:solidFill>
                <a:latin typeface="Calibri"/>
                <a:ea typeface="Calibri"/>
                <a:cs typeface="Calibri"/>
                <a:sym typeface="Calibri"/>
              </a:rPr>
              <a:t>Variational Autoencoders (VAEs)</a:t>
            </a:r>
            <a:r>
              <a:rPr lang="en">
                <a:solidFill>
                  <a:schemeClr val="dk1"/>
                </a:solidFill>
                <a:latin typeface="Calibri"/>
                <a:ea typeface="Calibri"/>
                <a:cs typeface="Calibri"/>
                <a:sym typeface="Calibri"/>
              </a:rPr>
              <a:t> and </a:t>
            </a:r>
            <a:r>
              <a:rPr lang="en" b="1">
                <a:solidFill>
                  <a:srgbClr val="3C78D8"/>
                </a:solidFill>
                <a:latin typeface="Calibri"/>
                <a:ea typeface="Calibri"/>
                <a:cs typeface="Calibri"/>
                <a:sym typeface="Calibri"/>
              </a:rPr>
              <a:t>Generative Adversarial Networks (GANs)</a:t>
            </a: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solidFill>
                  <a:schemeClr val="dk1"/>
                </a:solidFill>
                <a:latin typeface="Calibri"/>
                <a:ea typeface="Calibri"/>
                <a:cs typeface="Calibri"/>
                <a:sym typeface="Calibri"/>
              </a:rPr>
              <a:t>VAEs leverage probabilistic graphical models and optimize latent variable representations, while GANs employ a two-player game between a generator and a discriminator to produce realistic data samples.</a:t>
            </a:r>
            <a:endParaRPr sz="2000" b="1">
              <a:solidFill>
                <a:srgbClr val="FF0000"/>
              </a:solidFill>
              <a:latin typeface="Calibri"/>
              <a:ea typeface="Calibri"/>
              <a:cs typeface="Calibri"/>
              <a:sym typeface="Calibri"/>
            </a:endParaRPr>
          </a:p>
        </p:txBody>
      </p:sp>
      <p:pic>
        <p:nvPicPr>
          <p:cNvPr id="210" name="Google Shape;210;p3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2400" y="152400"/>
            <a:ext cx="4377575" cy="2449546"/>
          </a:xfrm>
          <a:prstGeom prst="rect">
            <a:avLst/>
          </a:prstGeom>
          <a:noFill/>
          <a:ln>
            <a:noFill/>
          </a:ln>
        </p:spPr>
      </p:pic>
      <p:sp>
        <p:nvSpPr>
          <p:cNvPr id="211" name="Google Shape;211;p35"/>
          <p:cNvSpPr txBox="1"/>
          <p:nvPr/>
        </p:nvSpPr>
        <p:spPr>
          <a:xfrm>
            <a:off x="189575" y="2496600"/>
            <a:ext cx="4303200" cy="2478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u="sng">
                <a:solidFill>
                  <a:srgbClr val="007CAD"/>
                </a:solidFill>
                <a:highlight>
                  <a:srgbClr val="FFFFFF"/>
                </a:highlight>
                <a:latin typeface="Calibri"/>
                <a:ea typeface="Calibri"/>
                <a:cs typeface="Calibri"/>
                <a:sym typeface="Calibri"/>
                <a:hlinkClick r:id="rId4">
                  <a:extLst>
                    <a:ext uri="{A12FA001-AC4F-418D-AE19-62706E023703}">
                      <ahyp:hlinkClr xmlns:ahyp="http://schemas.microsoft.com/office/drawing/2018/hyperlinkcolor" val="tx"/>
                    </a:ext>
                  </a:extLst>
                </a:hlinkClick>
              </a:rPr>
              <a:t>GANs</a:t>
            </a:r>
            <a:r>
              <a:rPr lang="en" sz="1200">
                <a:solidFill>
                  <a:srgbClr val="666666"/>
                </a:solidFill>
                <a:highlight>
                  <a:srgbClr val="FFFFFF"/>
                </a:highlight>
                <a:latin typeface="Calibri"/>
                <a:ea typeface="Calibri"/>
                <a:cs typeface="Calibri"/>
                <a:sym typeface="Calibri"/>
              </a:rPr>
              <a:t> tend to be more widely used for generating multimedia, while VAEs see more use in signal analysis.</a:t>
            </a:r>
            <a:endParaRPr sz="1200">
              <a:solidFill>
                <a:srgbClr val="666666"/>
              </a:solidFill>
              <a:highlight>
                <a:srgbClr val="FFFFFF"/>
              </a:highlight>
              <a:latin typeface="Calibri"/>
              <a:ea typeface="Calibri"/>
              <a:cs typeface="Calibri"/>
              <a:sym typeface="Calibri"/>
            </a:endParaRPr>
          </a:p>
          <a:p>
            <a:pPr marL="0" lvl="0" indent="0" algn="l" rtl="0">
              <a:spcBef>
                <a:spcPts val="0"/>
              </a:spcBef>
              <a:spcAft>
                <a:spcPts val="0"/>
              </a:spcAft>
              <a:buNone/>
            </a:pPr>
            <a:endParaRPr sz="1200">
              <a:solidFill>
                <a:srgbClr val="666666"/>
              </a:solidFill>
              <a:highlight>
                <a:srgbClr val="FFFFFF"/>
              </a:highlight>
              <a:latin typeface="Calibri"/>
              <a:ea typeface="Calibri"/>
              <a:cs typeface="Calibri"/>
              <a:sym typeface="Calibri"/>
            </a:endParaRPr>
          </a:p>
          <a:p>
            <a:pPr marL="0" lvl="0" indent="0" algn="l" rtl="0">
              <a:spcBef>
                <a:spcPts val="0"/>
              </a:spcBef>
              <a:spcAft>
                <a:spcPts val="0"/>
              </a:spcAft>
              <a:buNone/>
            </a:pPr>
            <a:r>
              <a:rPr lang="en" sz="1200" b="1">
                <a:solidFill>
                  <a:srgbClr val="FF0000"/>
                </a:solidFill>
                <a:highlight>
                  <a:srgbClr val="FFFFFF"/>
                </a:highlight>
                <a:latin typeface="Calibri"/>
                <a:ea typeface="Calibri"/>
                <a:cs typeface="Calibri"/>
                <a:sym typeface="Calibri"/>
              </a:rPr>
              <a:t>Ian Goodfellow</a:t>
            </a:r>
            <a:r>
              <a:rPr lang="en" sz="1200">
                <a:solidFill>
                  <a:srgbClr val="666666"/>
                </a:solidFill>
                <a:highlight>
                  <a:srgbClr val="FFFFFF"/>
                </a:highlight>
                <a:latin typeface="Calibri"/>
                <a:ea typeface="Calibri"/>
                <a:cs typeface="Calibri"/>
                <a:sym typeface="Calibri"/>
              </a:rPr>
              <a:t> and fellow researchers at the University of Montreal introduced </a:t>
            </a:r>
            <a:r>
              <a:rPr lang="en" sz="1200" b="1">
                <a:solidFill>
                  <a:srgbClr val="3C78D8"/>
                </a:solidFill>
                <a:highlight>
                  <a:schemeClr val="lt1"/>
                </a:highlight>
                <a:latin typeface="Calibri"/>
                <a:ea typeface="Calibri"/>
                <a:cs typeface="Calibri"/>
                <a:sym typeface="Calibri"/>
              </a:rPr>
              <a:t>GANs</a:t>
            </a:r>
            <a:r>
              <a:rPr lang="en" sz="1200">
                <a:solidFill>
                  <a:srgbClr val="666666"/>
                </a:solidFill>
                <a:highlight>
                  <a:srgbClr val="FFFFFF"/>
                </a:highlight>
                <a:latin typeface="Calibri"/>
                <a:ea typeface="Calibri"/>
                <a:cs typeface="Calibri"/>
                <a:sym typeface="Calibri"/>
              </a:rPr>
              <a:t> in 2014. They have shown tremendous promise in generating many types of realistic data. </a:t>
            </a:r>
            <a:r>
              <a:rPr lang="en" sz="1200" b="1">
                <a:solidFill>
                  <a:srgbClr val="FF0000"/>
                </a:solidFill>
                <a:highlight>
                  <a:srgbClr val="FFFFFF"/>
                </a:highlight>
                <a:latin typeface="Calibri"/>
                <a:ea typeface="Calibri"/>
                <a:cs typeface="Calibri"/>
                <a:sym typeface="Calibri"/>
              </a:rPr>
              <a:t>Yann LeCun</a:t>
            </a:r>
            <a:r>
              <a:rPr lang="en" sz="1200">
                <a:solidFill>
                  <a:srgbClr val="666666"/>
                </a:solidFill>
                <a:highlight>
                  <a:srgbClr val="FFFFFF"/>
                </a:highlight>
                <a:latin typeface="Calibri"/>
                <a:ea typeface="Calibri"/>
                <a:cs typeface="Calibri"/>
                <a:sym typeface="Calibri"/>
              </a:rPr>
              <a:t>, chief AI scientist at Meta, has written that </a:t>
            </a:r>
            <a:r>
              <a:rPr lang="en" sz="1200" b="1">
                <a:solidFill>
                  <a:srgbClr val="3C78D8"/>
                </a:solidFill>
                <a:highlight>
                  <a:srgbClr val="FFFFFF"/>
                </a:highlight>
                <a:latin typeface="Calibri"/>
                <a:ea typeface="Calibri"/>
                <a:cs typeface="Calibri"/>
                <a:sym typeface="Calibri"/>
              </a:rPr>
              <a:t>GANs</a:t>
            </a:r>
            <a:r>
              <a:rPr lang="en" sz="1200">
                <a:solidFill>
                  <a:srgbClr val="666666"/>
                </a:solidFill>
                <a:highlight>
                  <a:srgbClr val="FFFFFF"/>
                </a:highlight>
                <a:latin typeface="Calibri"/>
                <a:ea typeface="Calibri"/>
                <a:cs typeface="Calibri"/>
                <a:sym typeface="Calibri"/>
              </a:rPr>
              <a:t> and their variations are "the most interesting idea in the last ten years in machine learning."</a:t>
            </a:r>
            <a:endParaRPr sz="1200">
              <a:solidFill>
                <a:srgbClr val="666666"/>
              </a:solidFill>
              <a:highlight>
                <a:srgbClr val="FFFFFF"/>
              </a:highlight>
              <a:latin typeface="Calibri"/>
              <a:ea typeface="Calibri"/>
              <a:cs typeface="Calibri"/>
              <a:sym typeface="Calibri"/>
            </a:endParaRPr>
          </a:p>
          <a:p>
            <a:pPr marL="0" lvl="0" indent="0" algn="l" rtl="0">
              <a:spcBef>
                <a:spcPts val="0"/>
              </a:spcBef>
              <a:spcAft>
                <a:spcPts val="0"/>
              </a:spcAft>
              <a:buNone/>
            </a:pPr>
            <a:endParaRPr sz="11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 sz="1000" u="sng">
                <a:solidFill>
                  <a:schemeClr val="hlink"/>
                </a:solidFill>
                <a:highlight>
                  <a:srgbClr val="FFFFFF"/>
                </a:highlight>
                <a:latin typeface="Calibri"/>
                <a:ea typeface="Calibri"/>
                <a:cs typeface="Calibri"/>
                <a:sym typeface="Calibri"/>
                <a:hlinkClick r:id="rId5"/>
              </a:rPr>
              <a:t>https://www.marktechpost.com/2023/03/21/a-history-of-generative-ai-from-gan-to-gpt-4/#:~:text=Generative%20models%20have%20a%20long,as%20speech%20and%20time%20series</a:t>
            </a:r>
            <a:endParaRPr sz="1100">
              <a:solidFill>
                <a:schemeClr val="dk1"/>
              </a:solidFill>
              <a:highlight>
                <a:srgbClr val="FFFFFF"/>
              </a:highlight>
              <a:latin typeface="Calibri"/>
              <a:ea typeface="Calibri"/>
              <a:cs typeface="Calibri"/>
              <a:sym typeface="Calibri"/>
            </a:endParaRPr>
          </a:p>
        </p:txBody>
      </p:sp>
      <p:sp>
        <p:nvSpPr>
          <p:cNvPr id="212" name="Google Shape;212;p35"/>
          <p:cNvSpPr txBox="1"/>
          <p:nvPr/>
        </p:nvSpPr>
        <p:spPr>
          <a:xfrm>
            <a:off x="4713500" y="4465875"/>
            <a:ext cx="4266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u="sng">
                <a:solidFill>
                  <a:schemeClr val="accent5"/>
                </a:solidFill>
                <a:highlight>
                  <a:srgbClr val="FFFFFF"/>
                </a:highlight>
                <a:latin typeface="Calibri"/>
                <a:ea typeface="Calibri"/>
                <a:cs typeface="Calibri"/>
                <a:sym typeface="Calibri"/>
                <a:hlinkClick r:id="rId6">
                  <a:extLst>
                    <a:ext uri="{A12FA001-AC4F-418D-AE19-62706E023703}">
                      <ahyp:hlinkClr xmlns:ahyp="http://schemas.microsoft.com/office/drawing/2018/hyperlinkcolor" val="tx"/>
                    </a:ext>
                  </a:extLst>
                </a:hlinkClick>
              </a:rPr>
              <a:t>https://www.techtarget.com/searchenterpriseai/feature/GANs-vs-VAEs-What-is-the-best-generative-AI-approach</a:t>
            </a:r>
            <a:endParaRPr sz="10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6"/>
          <p:cNvSpPr txBox="1"/>
          <p:nvPr/>
        </p:nvSpPr>
        <p:spPr>
          <a:xfrm>
            <a:off x="92300" y="100075"/>
            <a:ext cx="8795400" cy="3324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b="1" u="sng">
                <a:solidFill>
                  <a:srgbClr val="3C78D8"/>
                </a:solidFill>
                <a:highlight>
                  <a:srgbClr val="FFFFFF"/>
                </a:highlight>
                <a:latin typeface="Calibri"/>
                <a:ea typeface="Calibri"/>
                <a:cs typeface="Calibri"/>
                <a:sym typeface="Calibri"/>
                <a:hlinkClick r:id="rId3">
                  <a:extLst>
                    <a:ext uri="{A12FA001-AC4F-418D-AE19-62706E023703}">
                      <ahyp:hlinkClr xmlns:ahyp="http://schemas.microsoft.com/office/drawing/2018/hyperlinkcolor" val="tx"/>
                    </a:ext>
                  </a:extLst>
                </a:hlinkClick>
              </a:rPr>
              <a:t>GANs</a:t>
            </a:r>
            <a:r>
              <a:rPr lang="en" sz="1200">
                <a:solidFill>
                  <a:schemeClr val="dk1"/>
                </a:solidFill>
                <a:highlight>
                  <a:srgbClr val="FFFFFF"/>
                </a:highlight>
                <a:latin typeface="Calibri"/>
                <a:ea typeface="Calibri"/>
                <a:cs typeface="Calibri"/>
                <a:sym typeface="Calibri"/>
              </a:rPr>
              <a:t> tend to be more widely used for generating multimedia, while </a:t>
            </a:r>
            <a:r>
              <a:rPr lang="en" sz="1200" b="1">
                <a:solidFill>
                  <a:srgbClr val="3C78D8"/>
                </a:solidFill>
                <a:highlight>
                  <a:srgbClr val="FFFFFF"/>
                </a:highlight>
                <a:latin typeface="Calibri"/>
                <a:ea typeface="Calibri"/>
                <a:cs typeface="Calibri"/>
                <a:sym typeface="Calibri"/>
              </a:rPr>
              <a:t>VAEs</a:t>
            </a:r>
            <a:r>
              <a:rPr lang="en" sz="1200">
                <a:solidFill>
                  <a:schemeClr val="dk1"/>
                </a:solidFill>
                <a:highlight>
                  <a:srgbClr val="FFFFFF"/>
                </a:highlight>
                <a:latin typeface="Calibri"/>
                <a:ea typeface="Calibri"/>
                <a:cs typeface="Calibri"/>
                <a:sym typeface="Calibri"/>
              </a:rPr>
              <a:t> see more use in signal analysis.</a:t>
            </a:r>
            <a:endParaRPr sz="12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endParaRPr sz="12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 sz="1200" b="1">
                <a:solidFill>
                  <a:srgbClr val="FF0000"/>
                </a:solidFill>
                <a:highlight>
                  <a:srgbClr val="FFFFFF"/>
                </a:highlight>
                <a:latin typeface="Calibri"/>
                <a:ea typeface="Calibri"/>
                <a:cs typeface="Calibri"/>
                <a:sym typeface="Calibri"/>
              </a:rPr>
              <a:t>Ian Goodfellow</a:t>
            </a:r>
            <a:r>
              <a:rPr lang="en" sz="1200">
                <a:solidFill>
                  <a:schemeClr val="dk1"/>
                </a:solidFill>
                <a:highlight>
                  <a:srgbClr val="FFFFFF"/>
                </a:highlight>
                <a:latin typeface="Calibri"/>
                <a:ea typeface="Calibri"/>
                <a:cs typeface="Calibri"/>
                <a:sym typeface="Calibri"/>
              </a:rPr>
              <a:t> and fellow researchers at the University of Montreal introduced </a:t>
            </a:r>
            <a:r>
              <a:rPr lang="en" sz="1200" b="1">
                <a:solidFill>
                  <a:srgbClr val="3C78D8"/>
                </a:solidFill>
                <a:highlight>
                  <a:srgbClr val="FFFFFF"/>
                </a:highlight>
                <a:latin typeface="Calibri"/>
                <a:ea typeface="Calibri"/>
                <a:cs typeface="Calibri"/>
                <a:sym typeface="Calibri"/>
              </a:rPr>
              <a:t>GANs</a:t>
            </a:r>
            <a:r>
              <a:rPr lang="en" sz="1200">
                <a:solidFill>
                  <a:schemeClr val="dk1"/>
                </a:solidFill>
                <a:highlight>
                  <a:srgbClr val="FFFFFF"/>
                </a:highlight>
                <a:latin typeface="Calibri"/>
                <a:ea typeface="Calibri"/>
                <a:cs typeface="Calibri"/>
                <a:sym typeface="Calibri"/>
              </a:rPr>
              <a:t> in 2014. They have shown tremendous promise in generating many types of realistic data. </a:t>
            </a:r>
            <a:r>
              <a:rPr lang="en" sz="1200" b="1">
                <a:solidFill>
                  <a:srgbClr val="FF0000"/>
                </a:solidFill>
                <a:highlight>
                  <a:srgbClr val="FFFFFF"/>
                </a:highlight>
                <a:latin typeface="Calibri"/>
                <a:ea typeface="Calibri"/>
                <a:cs typeface="Calibri"/>
                <a:sym typeface="Calibri"/>
              </a:rPr>
              <a:t>Yann LeCun</a:t>
            </a:r>
            <a:r>
              <a:rPr lang="en" sz="1200">
                <a:solidFill>
                  <a:schemeClr val="dk1"/>
                </a:solidFill>
                <a:highlight>
                  <a:srgbClr val="FFFFFF"/>
                </a:highlight>
                <a:latin typeface="Calibri"/>
                <a:ea typeface="Calibri"/>
                <a:cs typeface="Calibri"/>
                <a:sym typeface="Calibri"/>
              </a:rPr>
              <a:t>, chief AI scientist at Meta, has written that </a:t>
            </a:r>
            <a:r>
              <a:rPr lang="en" sz="1200" b="1">
                <a:solidFill>
                  <a:srgbClr val="3C78D8"/>
                </a:solidFill>
                <a:highlight>
                  <a:srgbClr val="FFFFFF"/>
                </a:highlight>
                <a:latin typeface="Calibri"/>
                <a:ea typeface="Calibri"/>
                <a:cs typeface="Calibri"/>
                <a:sym typeface="Calibri"/>
              </a:rPr>
              <a:t>GANs</a:t>
            </a:r>
            <a:r>
              <a:rPr lang="en" sz="1200">
                <a:solidFill>
                  <a:schemeClr val="dk1"/>
                </a:solidFill>
                <a:highlight>
                  <a:srgbClr val="FFFFFF"/>
                </a:highlight>
                <a:latin typeface="Calibri"/>
                <a:ea typeface="Calibri"/>
                <a:cs typeface="Calibri"/>
                <a:sym typeface="Calibri"/>
              </a:rPr>
              <a:t> and their variations are </a:t>
            </a:r>
            <a:r>
              <a:rPr lang="en" sz="1200">
                <a:solidFill>
                  <a:srgbClr val="6AA84F"/>
                </a:solidFill>
                <a:highlight>
                  <a:srgbClr val="FFFFFF"/>
                </a:highlight>
                <a:latin typeface="Calibri"/>
                <a:ea typeface="Calibri"/>
                <a:cs typeface="Calibri"/>
                <a:sym typeface="Calibri"/>
              </a:rPr>
              <a:t>"the most interesting idea in the last ten years in machine learning."</a:t>
            </a:r>
            <a:endParaRPr sz="1200">
              <a:solidFill>
                <a:srgbClr val="6AA84F"/>
              </a:solidFill>
              <a:highlight>
                <a:srgbClr val="FFFFFF"/>
              </a:highlight>
              <a:latin typeface="Calibri"/>
              <a:ea typeface="Calibri"/>
              <a:cs typeface="Calibri"/>
              <a:sym typeface="Calibri"/>
            </a:endParaRPr>
          </a:p>
          <a:p>
            <a:pPr marL="0" lvl="0" indent="0" algn="l" rtl="0">
              <a:spcBef>
                <a:spcPts val="0"/>
              </a:spcBef>
              <a:spcAft>
                <a:spcPts val="0"/>
              </a:spcAft>
              <a:buNone/>
            </a:pPr>
            <a:endParaRPr sz="12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 sz="1200">
                <a:solidFill>
                  <a:schemeClr val="dk1"/>
                </a:solidFill>
                <a:highlight>
                  <a:srgbClr val="FFFFFF"/>
                </a:highlight>
                <a:latin typeface="Calibri"/>
                <a:ea typeface="Calibri"/>
                <a:cs typeface="Calibri"/>
                <a:sym typeface="Calibri"/>
              </a:rPr>
              <a:t>For starters, </a:t>
            </a:r>
            <a:r>
              <a:rPr lang="en" sz="1200" b="1">
                <a:solidFill>
                  <a:srgbClr val="3C78D8"/>
                </a:solidFill>
                <a:highlight>
                  <a:srgbClr val="FFFFFF"/>
                </a:highlight>
                <a:latin typeface="Calibri"/>
                <a:ea typeface="Calibri"/>
                <a:cs typeface="Calibri"/>
                <a:sym typeface="Calibri"/>
              </a:rPr>
              <a:t>GANs</a:t>
            </a:r>
            <a:r>
              <a:rPr lang="en" sz="1200">
                <a:solidFill>
                  <a:schemeClr val="dk1"/>
                </a:solidFill>
                <a:highlight>
                  <a:srgbClr val="FFFFFF"/>
                </a:highlight>
                <a:latin typeface="Calibri"/>
                <a:ea typeface="Calibri"/>
                <a:cs typeface="Calibri"/>
                <a:sym typeface="Calibri"/>
              </a:rPr>
              <a:t> have been used to generate realistic speech, including matching voices and lip movements to produce better translations. They have also translated imagery, differentiated between night and day and delineated dance moves between bodies. Combined with other AI techniques, they improve security and build better AI classifiers.</a:t>
            </a:r>
            <a:endParaRPr sz="12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endParaRPr sz="12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 sz="1200" b="1">
                <a:solidFill>
                  <a:srgbClr val="3C78D8"/>
                </a:solidFill>
                <a:highlight>
                  <a:schemeClr val="lt1"/>
                </a:highlight>
                <a:latin typeface="Calibri"/>
                <a:ea typeface="Calibri"/>
                <a:cs typeface="Calibri"/>
                <a:sym typeface="Calibri"/>
              </a:rPr>
              <a:t>VAEs</a:t>
            </a:r>
            <a:r>
              <a:rPr lang="en" sz="1200">
                <a:solidFill>
                  <a:schemeClr val="dk1"/>
                </a:solidFill>
                <a:highlight>
                  <a:srgbClr val="FFFFFF"/>
                </a:highlight>
                <a:latin typeface="Calibri"/>
                <a:ea typeface="Calibri"/>
                <a:cs typeface="Calibri"/>
                <a:sym typeface="Calibri"/>
              </a:rPr>
              <a:t> were also introduced in 2014, but by </a:t>
            </a:r>
            <a:r>
              <a:rPr lang="en" sz="1200" b="1">
                <a:solidFill>
                  <a:srgbClr val="FF0000"/>
                </a:solidFill>
                <a:highlight>
                  <a:srgbClr val="FFFFFF"/>
                </a:highlight>
                <a:latin typeface="Calibri"/>
                <a:ea typeface="Calibri"/>
                <a:cs typeface="Calibri"/>
                <a:sym typeface="Calibri"/>
              </a:rPr>
              <a:t>Diederik Kingma</a:t>
            </a:r>
            <a:r>
              <a:rPr lang="en" sz="1200">
                <a:solidFill>
                  <a:schemeClr val="dk1"/>
                </a:solidFill>
                <a:highlight>
                  <a:srgbClr val="FFFFFF"/>
                </a:highlight>
                <a:latin typeface="Calibri"/>
                <a:ea typeface="Calibri"/>
                <a:cs typeface="Calibri"/>
                <a:sym typeface="Calibri"/>
              </a:rPr>
              <a:t>, a research scientist at Google, and </a:t>
            </a:r>
            <a:r>
              <a:rPr lang="en" sz="1200" b="1">
                <a:solidFill>
                  <a:srgbClr val="FF0000"/>
                </a:solidFill>
                <a:highlight>
                  <a:srgbClr val="FFFFFF"/>
                </a:highlight>
                <a:latin typeface="Calibri"/>
                <a:ea typeface="Calibri"/>
                <a:cs typeface="Calibri"/>
                <a:sym typeface="Calibri"/>
              </a:rPr>
              <a:t>Max Welling</a:t>
            </a:r>
            <a:r>
              <a:rPr lang="en" sz="1200">
                <a:solidFill>
                  <a:schemeClr val="dk1"/>
                </a:solidFill>
                <a:highlight>
                  <a:srgbClr val="FFFFFF"/>
                </a:highlight>
                <a:latin typeface="Calibri"/>
                <a:ea typeface="Calibri"/>
                <a:cs typeface="Calibri"/>
                <a:sym typeface="Calibri"/>
              </a:rPr>
              <a:t>, research chair in machine learning at the University of Amsterdam. </a:t>
            </a:r>
            <a:r>
              <a:rPr lang="en" sz="1200" b="1">
                <a:solidFill>
                  <a:srgbClr val="3C78D8"/>
                </a:solidFill>
                <a:highlight>
                  <a:schemeClr val="lt1"/>
                </a:highlight>
                <a:latin typeface="Calibri"/>
                <a:ea typeface="Calibri"/>
                <a:cs typeface="Calibri"/>
                <a:sym typeface="Calibri"/>
              </a:rPr>
              <a:t>VAEs</a:t>
            </a:r>
            <a:r>
              <a:rPr lang="en" sz="1200">
                <a:solidFill>
                  <a:schemeClr val="dk1"/>
                </a:solidFill>
                <a:highlight>
                  <a:srgbClr val="FFFFFF"/>
                </a:highlight>
                <a:latin typeface="Calibri"/>
                <a:ea typeface="Calibri"/>
                <a:cs typeface="Calibri"/>
                <a:sym typeface="Calibri"/>
              </a:rPr>
              <a:t> also promise to create more effective classification engines for various tasks, with different mechanics. At their core, they build on neural network </a:t>
            </a:r>
            <a:r>
              <a:rPr lang="en" sz="1200" u="sng">
                <a:solidFill>
                  <a:schemeClr val="dk1"/>
                </a:solidFill>
                <a:highlight>
                  <a:srgbClr val="FFFFFF"/>
                </a:highlight>
                <a:latin typeface="Calibri"/>
                <a:ea typeface="Calibri"/>
                <a:cs typeface="Calibri"/>
                <a:sym typeface="Calibri"/>
                <a:hlinkClick r:id="rId4">
                  <a:extLst>
                    <a:ext uri="{A12FA001-AC4F-418D-AE19-62706E023703}">
                      <ahyp:hlinkClr xmlns:ahyp="http://schemas.microsoft.com/office/drawing/2018/hyperlinkcolor" val="tx"/>
                    </a:ext>
                  </a:extLst>
                </a:hlinkClick>
              </a:rPr>
              <a:t>autoencoders</a:t>
            </a:r>
            <a:r>
              <a:rPr lang="en" sz="1200">
                <a:solidFill>
                  <a:schemeClr val="dk1"/>
                </a:solidFill>
                <a:highlight>
                  <a:srgbClr val="FFFFFF"/>
                </a:highlight>
                <a:latin typeface="Calibri"/>
                <a:ea typeface="Calibri"/>
                <a:cs typeface="Calibri"/>
                <a:sym typeface="Calibri"/>
              </a:rPr>
              <a:t> made up of two neural networks: an </a:t>
            </a:r>
            <a:r>
              <a:rPr lang="en" sz="1200" i="1">
                <a:solidFill>
                  <a:schemeClr val="dk1"/>
                </a:solidFill>
                <a:highlight>
                  <a:srgbClr val="FFFFFF"/>
                </a:highlight>
                <a:latin typeface="Calibri"/>
                <a:ea typeface="Calibri"/>
                <a:cs typeface="Calibri"/>
                <a:sym typeface="Calibri"/>
              </a:rPr>
              <a:t>encoder</a:t>
            </a:r>
            <a:r>
              <a:rPr lang="en" sz="1200">
                <a:solidFill>
                  <a:schemeClr val="dk1"/>
                </a:solidFill>
                <a:highlight>
                  <a:srgbClr val="FFFFFF"/>
                </a:highlight>
                <a:latin typeface="Calibri"/>
                <a:ea typeface="Calibri"/>
                <a:cs typeface="Calibri"/>
                <a:sym typeface="Calibri"/>
              </a:rPr>
              <a:t> and a </a:t>
            </a:r>
            <a:r>
              <a:rPr lang="en" sz="1200" i="1">
                <a:solidFill>
                  <a:schemeClr val="dk1"/>
                </a:solidFill>
                <a:highlight>
                  <a:srgbClr val="FFFFFF"/>
                </a:highlight>
                <a:latin typeface="Calibri"/>
                <a:ea typeface="Calibri"/>
                <a:cs typeface="Calibri"/>
                <a:sym typeface="Calibri"/>
              </a:rPr>
              <a:t>decoder</a:t>
            </a:r>
            <a:r>
              <a:rPr lang="en" sz="1200">
                <a:solidFill>
                  <a:schemeClr val="dk1"/>
                </a:solidFill>
                <a:highlight>
                  <a:srgbClr val="FFFFFF"/>
                </a:highlight>
                <a:latin typeface="Calibri"/>
                <a:ea typeface="Calibri"/>
                <a:cs typeface="Calibri"/>
                <a:sym typeface="Calibri"/>
              </a:rPr>
              <a:t>. The encoder network optimizes for more efficient ways of representing data, while the decoder network optimizes for more efficient ways of regenerating the original data set.</a:t>
            </a:r>
            <a:endParaRPr sz="12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endParaRPr sz="12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 sz="1200" u="sng">
                <a:solidFill>
                  <a:schemeClr val="accent5"/>
                </a:solidFill>
                <a:highlight>
                  <a:srgbClr val="FFFFFF"/>
                </a:highlight>
                <a:latin typeface="Calibri"/>
                <a:ea typeface="Calibri"/>
                <a:cs typeface="Calibri"/>
                <a:sym typeface="Calibri"/>
                <a:hlinkClick r:id="rId5">
                  <a:extLst>
                    <a:ext uri="{A12FA001-AC4F-418D-AE19-62706E023703}">
                      <ahyp:hlinkClr xmlns:ahyp="http://schemas.microsoft.com/office/drawing/2018/hyperlinkcolor" val="tx"/>
                    </a:ext>
                  </a:extLst>
                </a:hlinkClick>
              </a:rPr>
              <a:t>https://www.techtarget.com/searchenterpriseai/feature/GANs-vs-VAEs-What-is-the-best-generative-AI-approach</a:t>
            </a:r>
            <a:endParaRPr sz="1200">
              <a:solidFill>
                <a:schemeClr val="dk1"/>
              </a:solidFill>
              <a:highlight>
                <a:srgbClr val="FFFFFF"/>
              </a:highlight>
              <a:latin typeface="Calibri"/>
              <a:ea typeface="Calibri"/>
              <a:cs typeface="Calibri"/>
              <a:sym typeface="Calibri"/>
            </a:endParaRPr>
          </a:p>
        </p:txBody>
      </p:sp>
      <p:pic>
        <p:nvPicPr>
          <p:cNvPr id="218" name="Google Shape;218;p3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21825" y="3846874"/>
            <a:ext cx="2143201" cy="1205554"/>
          </a:xfrm>
          <a:prstGeom prst="rect">
            <a:avLst/>
          </a:prstGeom>
          <a:noFill/>
          <a:ln>
            <a:noFill/>
          </a:ln>
        </p:spPr>
      </p:pic>
      <p:sp>
        <p:nvSpPr>
          <p:cNvPr id="219" name="Google Shape;219;p36"/>
          <p:cNvSpPr txBox="1"/>
          <p:nvPr/>
        </p:nvSpPr>
        <p:spPr>
          <a:xfrm>
            <a:off x="421975" y="3576900"/>
            <a:ext cx="21432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Calibri"/>
                <a:ea typeface="Calibri"/>
                <a:cs typeface="Calibri"/>
                <a:sym typeface="Calibri"/>
              </a:rPr>
              <a:t>Ian Goodfellow</a:t>
            </a:r>
            <a:endParaRPr sz="1200">
              <a:latin typeface="Calibri"/>
              <a:ea typeface="Calibri"/>
              <a:cs typeface="Calibri"/>
              <a:sym typeface="Calibri"/>
            </a:endParaRPr>
          </a:p>
        </p:txBody>
      </p:sp>
      <p:pic>
        <p:nvPicPr>
          <p:cNvPr id="220" name="Google Shape;220;p3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2838973" y="3847725"/>
            <a:ext cx="1749992" cy="1205550"/>
          </a:xfrm>
          <a:prstGeom prst="rect">
            <a:avLst/>
          </a:prstGeom>
          <a:noFill/>
          <a:ln>
            <a:noFill/>
          </a:ln>
        </p:spPr>
      </p:pic>
      <p:sp>
        <p:nvSpPr>
          <p:cNvPr id="221" name="Google Shape;221;p36"/>
          <p:cNvSpPr txBox="1"/>
          <p:nvPr/>
        </p:nvSpPr>
        <p:spPr>
          <a:xfrm>
            <a:off x="2922572" y="3536675"/>
            <a:ext cx="15828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Calibri"/>
                <a:ea typeface="Calibri"/>
                <a:cs typeface="Calibri"/>
                <a:sym typeface="Calibri"/>
              </a:rPr>
              <a:t>Yann LeCun</a:t>
            </a:r>
            <a:endParaRPr sz="1200">
              <a:latin typeface="Calibri"/>
              <a:ea typeface="Calibri"/>
              <a:cs typeface="Calibri"/>
              <a:sym typeface="Calibri"/>
            </a:endParaRPr>
          </a:p>
        </p:txBody>
      </p:sp>
      <p:pic>
        <p:nvPicPr>
          <p:cNvPr id="222" name="Google Shape;222;p36"/>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5407000" y="3781688"/>
            <a:ext cx="1051000" cy="1337625"/>
          </a:xfrm>
          <a:prstGeom prst="rect">
            <a:avLst/>
          </a:prstGeom>
          <a:noFill/>
          <a:ln>
            <a:noFill/>
          </a:ln>
        </p:spPr>
      </p:pic>
      <p:sp>
        <p:nvSpPr>
          <p:cNvPr id="223" name="Google Shape;223;p36"/>
          <p:cNvSpPr txBox="1"/>
          <p:nvPr/>
        </p:nvSpPr>
        <p:spPr>
          <a:xfrm>
            <a:off x="5218500" y="3484975"/>
            <a:ext cx="1428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200">
                <a:solidFill>
                  <a:schemeClr val="dk1"/>
                </a:solidFill>
                <a:highlight>
                  <a:srgbClr val="FFFFFF"/>
                </a:highlight>
                <a:latin typeface="Calibri"/>
                <a:ea typeface="Calibri"/>
                <a:cs typeface="Calibri"/>
                <a:sym typeface="Calibri"/>
              </a:rPr>
              <a:t>Diederik Kingma</a:t>
            </a:r>
            <a:endParaRPr sz="1200">
              <a:solidFill>
                <a:schemeClr val="dk1"/>
              </a:solidFill>
              <a:latin typeface="Calibri"/>
              <a:ea typeface="Calibri"/>
              <a:cs typeface="Calibri"/>
              <a:sym typeface="Calibri"/>
            </a:endParaRPr>
          </a:p>
        </p:txBody>
      </p:sp>
      <p:pic>
        <p:nvPicPr>
          <p:cNvPr id="224" name="Google Shape;224;p36"/>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7276025" y="3780850"/>
            <a:ext cx="1051000" cy="1337600"/>
          </a:xfrm>
          <a:prstGeom prst="rect">
            <a:avLst/>
          </a:prstGeom>
          <a:noFill/>
          <a:ln>
            <a:noFill/>
          </a:ln>
        </p:spPr>
      </p:pic>
      <p:sp>
        <p:nvSpPr>
          <p:cNvPr id="225" name="Google Shape;225;p36"/>
          <p:cNvSpPr txBox="1"/>
          <p:nvPr/>
        </p:nvSpPr>
        <p:spPr>
          <a:xfrm>
            <a:off x="7046875" y="3484975"/>
            <a:ext cx="1509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dk1"/>
                </a:solidFill>
                <a:highlight>
                  <a:srgbClr val="FFFFFF"/>
                </a:highlight>
                <a:latin typeface="Calibri"/>
                <a:ea typeface="Calibri"/>
                <a:cs typeface="Calibri"/>
                <a:sym typeface="Calibri"/>
              </a:rPr>
              <a:t>Max Welling</a:t>
            </a:r>
            <a:endParaRPr sz="12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7"/>
          <p:cNvSpPr txBox="1"/>
          <p:nvPr/>
        </p:nvSpPr>
        <p:spPr>
          <a:xfrm>
            <a:off x="2569500" y="1617450"/>
            <a:ext cx="4005000" cy="954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5000" b="1">
                <a:solidFill>
                  <a:srgbClr val="3C78D8"/>
                </a:solidFill>
              </a:rPr>
              <a:t>Thank You</a:t>
            </a:r>
            <a:endParaRPr sz="5000" b="1">
              <a:solidFill>
                <a:srgbClr val="3C78D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p:nvPr/>
        </p:nvSpPr>
        <p:spPr>
          <a:xfrm>
            <a:off x="626475" y="1445825"/>
            <a:ext cx="3662400" cy="350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800">
                <a:latin typeface="Roboto Mono"/>
                <a:ea typeface="Roboto Mono"/>
                <a:cs typeface="Roboto Mono"/>
                <a:sym typeface="Roboto Mono"/>
              </a:rPr>
              <a:t>| Keyword                            |   2022 |   2023 |</a:t>
            </a:r>
            <a:endParaRPr sz="8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latin typeface="Roboto Mono"/>
                <a:ea typeface="Roboto Mono"/>
                <a:cs typeface="Roboto Mono"/>
                <a:sym typeface="Roboto Mono"/>
              </a:rPr>
              <a:t>|:-----------------------------------|-------:|-------:|</a:t>
            </a:r>
            <a:endParaRPr sz="8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reinforcement learning             |      1 |      1 |</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deep learning                      |      2 |      2 |</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representation learning            |      4 |      3 |</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graph neural network               |      3 |      4 |</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transformer                        |      5 |      5 |</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federate learning                  |      7 |      6 |</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self-supervised learning           |      6 |      7 |</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contrastive learning               |     10 |      8 |</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robustness                         |      9 |      9 |</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generative model                   |      8 |     10 |</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latin typeface="Roboto Mono"/>
                <a:ea typeface="Roboto Mono"/>
                <a:cs typeface="Roboto Mono"/>
                <a:sym typeface="Roboto Mono"/>
              </a:rPr>
              <a:t>| continual learning                 |     14 |     11 |</a:t>
            </a:r>
            <a:endParaRPr sz="8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latin typeface="Roboto Mono"/>
                <a:ea typeface="Roboto Mono"/>
                <a:cs typeface="Roboto Mono"/>
                <a:sym typeface="Roboto Mono"/>
              </a:rPr>
              <a:t>| neural network                     |     12 |     12 |</a:t>
            </a:r>
            <a:endParaRPr sz="8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latin typeface="Roboto Mono"/>
                <a:ea typeface="Roboto Mono"/>
                <a:cs typeface="Roboto Mono"/>
                <a:sym typeface="Roboto Mono"/>
              </a:rPr>
              <a:t>| transfer learning                  |     15 |     13 |</a:t>
            </a:r>
            <a:endParaRPr sz="8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latin typeface="Roboto Mono"/>
                <a:ea typeface="Roboto Mono"/>
                <a:cs typeface="Roboto Mono"/>
                <a:sym typeface="Roboto Mono"/>
              </a:rPr>
              <a:t>| diffusion model                    |    173 |     14 |</a:t>
            </a:r>
            <a:endParaRPr sz="8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latin typeface="Roboto Mono"/>
                <a:ea typeface="Roboto Mono"/>
                <a:cs typeface="Roboto Mono"/>
                <a:sym typeface="Roboto Mono"/>
              </a:rPr>
              <a:t>| generalization                     |     11 |     15 |</a:t>
            </a:r>
            <a:endParaRPr sz="8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latin typeface="Roboto Mono"/>
                <a:ea typeface="Roboto Mono"/>
                <a:cs typeface="Roboto Mono"/>
                <a:sym typeface="Roboto Mono"/>
              </a:rPr>
              <a:t>| language model                     |     21 |     16 |</a:t>
            </a:r>
            <a:endParaRPr sz="8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latin typeface="Roboto Mono"/>
                <a:ea typeface="Roboto Mono"/>
                <a:cs typeface="Roboto Mono"/>
                <a:sym typeface="Roboto Mono"/>
              </a:rPr>
              <a:t>| computer vision                    |     13 |     17 |</a:t>
            </a:r>
            <a:endParaRPr sz="8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latin typeface="Roboto Mono"/>
                <a:ea typeface="Roboto Mono"/>
                <a:cs typeface="Roboto Mono"/>
                <a:sym typeface="Roboto Mono"/>
              </a:rPr>
              <a:t>| knowledge distillation             |     23 |     18 |</a:t>
            </a:r>
            <a:endParaRPr sz="8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latin typeface="Roboto Mono"/>
                <a:ea typeface="Roboto Mono"/>
                <a:cs typeface="Roboto Mono"/>
                <a:sym typeface="Roboto Mono"/>
              </a:rPr>
              <a:t>| vision transformer                 |     20 |     19 |</a:t>
            </a:r>
            <a:endParaRPr sz="8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latin typeface="Roboto Mono"/>
                <a:ea typeface="Roboto Mono"/>
                <a:cs typeface="Roboto Mono"/>
                <a:sym typeface="Roboto Mono"/>
              </a:rPr>
              <a:t>| offline reinforcement learning     |     59 |     20 |</a:t>
            </a:r>
            <a:endParaRPr sz="8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latin typeface="Roboto Mono"/>
                <a:ea typeface="Roboto Mono"/>
                <a:cs typeface="Roboto Mono"/>
                <a:sym typeface="Roboto Mono"/>
              </a:rPr>
              <a:t>| optimization                       |     24 |     21 |</a:t>
            </a:r>
            <a:endParaRPr sz="8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latin typeface="Roboto Mono"/>
                <a:ea typeface="Roboto Mono"/>
                <a:cs typeface="Roboto Mono"/>
                <a:sym typeface="Roboto Mono"/>
              </a:rPr>
              <a:t>| fairness                           |     43 |     22 |</a:t>
            </a:r>
            <a:endParaRPr sz="8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latin typeface="Roboto Mono"/>
                <a:ea typeface="Roboto Mono"/>
                <a:cs typeface="Roboto Mono"/>
                <a:sym typeface="Roboto Mono"/>
              </a:rPr>
              <a:t>| differential privacy               |     45 |     23 |</a:t>
            </a:r>
            <a:endParaRPr sz="8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latin typeface="Roboto Mono"/>
                <a:ea typeface="Roboto Mono"/>
                <a:cs typeface="Roboto Mono"/>
                <a:sym typeface="Roboto Mono"/>
              </a:rPr>
              <a:t>| semi-supervised learning           |     31 |     24 |</a:t>
            </a:r>
            <a:endParaRPr sz="800">
              <a:latin typeface="Roboto Mono"/>
              <a:ea typeface="Roboto Mono"/>
              <a:cs typeface="Roboto Mono"/>
              <a:sym typeface="Roboto Mono"/>
            </a:endParaRPr>
          </a:p>
          <a:p>
            <a:pPr marL="0" lvl="0" indent="0" algn="l" rtl="0">
              <a:spcBef>
                <a:spcPts val="0"/>
              </a:spcBef>
              <a:spcAft>
                <a:spcPts val="0"/>
              </a:spcAft>
              <a:buNone/>
            </a:pPr>
            <a:r>
              <a:rPr lang="en" sz="800">
                <a:latin typeface="Roboto Mono"/>
                <a:ea typeface="Roboto Mono"/>
                <a:cs typeface="Roboto Mono"/>
                <a:sym typeface="Roboto Mono"/>
              </a:rPr>
              <a:t>| unsupervised learning              |     32 |     25 |</a:t>
            </a:r>
            <a:endParaRPr sz="800">
              <a:latin typeface="Roboto Mono"/>
              <a:ea typeface="Roboto Mono"/>
              <a:cs typeface="Roboto Mono"/>
              <a:sym typeface="Roboto Mono"/>
            </a:endParaRPr>
          </a:p>
        </p:txBody>
      </p:sp>
      <p:sp>
        <p:nvSpPr>
          <p:cNvPr id="66" name="Google Shape;66;p15"/>
          <p:cNvSpPr txBox="1"/>
          <p:nvPr/>
        </p:nvSpPr>
        <p:spPr>
          <a:xfrm>
            <a:off x="4800600" y="1445825"/>
            <a:ext cx="3662400" cy="350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Roboto Mono"/>
                <a:ea typeface="Roboto Mono"/>
                <a:cs typeface="Roboto Mono"/>
                <a:sym typeface="Roboto Mono"/>
              </a:rPr>
              <a:t>| Keyword                            |   2022 |   2023 |</a:t>
            </a:r>
            <a:endParaRPr sz="800">
              <a:latin typeface="Roboto Mono"/>
              <a:ea typeface="Roboto Mono"/>
              <a:cs typeface="Roboto Mono"/>
              <a:sym typeface="Roboto Mono"/>
            </a:endParaRPr>
          </a:p>
          <a:p>
            <a:pPr marL="0" lvl="0" indent="0" algn="l" rtl="0">
              <a:spcBef>
                <a:spcPts val="0"/>
              </a:spcBef>
              <a:spcAft>
                <a:spcPts val="0"/>
              </a:spcAft>
              <a:buNone/>
            </a:pPr>
            <a:r>
              <a:rPr lang="en" sz="800">
                <a:latin typeface="Roboto Mono"/>
                <a:ea typeface="Roboto Mono"/>
                <a:cs typeface="Roboto Mono"/>
                <a:sym typeface="Roboto Mono"/>
              </a:rPr>
              <a:t>|:-----------------------------------|-------:|-------:|</a:t>
            </a:r>
            <a:endParaRPr sz="800">
              <a:latin typeface="Roboto Mono"/>
              <a:ea typeface="Roboto Mono"/>
              <a:cs typeface="Roboto Mono"/>
              <a:sym typeface="Roboto Mono"/>
            </a:endParaRPr>
          </a:p>
          <a:p>
            <a:pPr marL="0" lvl="0" indent="0" algn="l" rtl="0">
              <a:spcBef>
                <a:spcPts val="0"/>
              </a:spcBef>
              <a:spcAft>
                <a:spcPts val="0"/>
              </a:spcAft>
              <a:buNone/>
            </a:pPr>
            <a:r>
              <a:rPr lang="en" sz="800">
                <a:latin typeface="Roboto Mono"/>
                <a:ea typeface="Roboto Mono"/>
                <a:cs typeface="Roboto Mono"/>
                <a:sym typeface="Roboto Mono"/>
              </a:rPr>
              <a:t>| deep reinforcement learning        |     26 |     26 |</a:t>
            </a:r>
            <a:endParaRPr sz="800">
              <a:latin typeface="Roboto Mono"/>
              <a:ea typeface="Roboto Mono"/>
              <a:cs typeface="Roboto Mono"/>
              <a:sym typeface="Roboto Mono"/>
            </a:endParaRPr>
          </a:p>
          <a:p>
            <a:pPr marL="0" lvl="0" indent="0" algn="l" rtl="0">
              <a:spcBef>
                <a:spcPts val="0"/>
              </a:spcBef>
              <a:spcAft>
                <a:spcPts val="0"/>
              </a:spcAft>
              <a:buNone/>
            </a:pPr>
            <a:r>
              <a:rPr lang="en" sz="800">
                <a:latin typeface="Roboto Mono"/>
                <a:ea typeface="Roboto Mono"/>
                <a:cs typeface="Roboto Mono"/>
                <a:sym typeface="Roboto Mono"/>
              </a:rPr>
              <a:t>| machine learning                   |     17 |     27 |</a:t>
            </a:r>
            <a:endParaRPr sz="800">
              <a:latin typeface="Roboto Mono"/>
              <a:ea typeface="Roboto Mono"/>
              <a:cs typeface="Roboto Mono"/>
              <a:sym typeface="Roboto Mono"/>
            </a:endParaRPr>
          </a:p>
          <a:p>
            <a:pPr marL="0" lvl="0" indent="0" algn="l" rtl="0">
              <a:spcBef>
                <a:spcPts val="0"/>
              </a:spcBef>
              <a:spcAft>
                <a:spcPts val="0"/>
              </a:spcAft>
              <a:buNone/>
            </a:pPr>
            <a:r>
              <a:rPr lang="en" sz="800">
                <a:latin typeface="Roboto Mono"/>
                <a:ea typeface="Roboto Mono"/>
                <a:cs typeface="Roboto Mono"/>
                <a:sym typeface="Roboto Mono"/>
              </a:rPr>
              <a:t>| interpretability                   |     16 |     28 |</a:t>
            </a:r>
            <a:endParaRPr sz="800">
              <a:latin typeface="Roboto Mono"/>
              <a:ea typeface="Roboto Mono"/>
              <a:cs typeface="Roboto Mono"/>
              <a:sym typeface="Roboto Mono"/>
            </a:endParaRPr>
          </a:p>
          <a:p>
            <a:pPr marL="0" lvl="0" indent="0" algn="l" rtl="0">
              <a:spcBef>
                <a:spcPts val="0"/>
              </a:spcBef>
              <a:spcAft>
                <a:spcPts val="0"/>
              </a:spcAft>
              <a:buNone/>
            </a:pPr>
            <a:r>
              <a:rPr lang="en" sz="800">
                <a:latin typeface="Roboto Mono"/>
                <a:ea typeface="Roboto Mono"/>
                <a:cs typeface="Roboto Mono"/>
                <a:sym typeface="Roboto Mono"/>
              </a:rPr>
              <a:t>| meta-learning                      |     22 |     29 |</a:t>
            </a:r>
            <a:endParaRPr sz="800">
              <a:latin typeface="Roboto Mono"/>
              <a:ea typeface="Roboto Mono"/>
              <a:cs typeface="Roboto Mono"/>
              <a:sym typeface="Roboto Mono"/>
            </a:endParaRPr>
          </a:p>
          <a:p>
            <a:pPr marL="0" lvl="0" indent="0" algn="l" rtl="0">
              <a:spcBef>
                <a:spcPts val="0"/>
              </a:spcBef>
              <a:spcAft>
                <a:spcPts val="0"/>
              </a:spcAft>
              <a:buNone/>
            </a:pPr>
            <a:r>
              <a:rPr lang="en" sz="800">
                <a:latin typeface="Roboto Mono"/>
                <a:ea typeface="Roboto Mono"/>
                <a:cs typeface="Roboto Mono"/>
                <a:sym typeface="Roboto Mono"/>
              </a:rPr>
              <a:t>| adversarial robustness             |     18 |     30 |</a:t>
            </a:r>
            <a:endParaRPr sz="800">
              <a:latin typeface="Roboto Mono"/>
              <a:ea typeface="Roboto Mono"/>
              <a:cs typeface="Roboto Mono"/>
              <a:sym typeface="Roboto Mono"/>
            </a:endParaRPr>
          </a:p>
          <a:p>
            <a:pPr marL="0" lvl="0" indent="0" algn="l" rtl="0">
              <a:spcBef>
                <a:spcPts val="0"/>
              </a:spcBef>
              <a:spcAft>
                <a:spcPts val="0"/>
              </a:spcAft>
              <a:buNone/>
            </a:pPr>
            <a:r>
              <a:rPr lang="en" sz="800">
                <a:latin typeface="Roboto Mono"/>
                <a:ea typeface="Roboto Mono"/>
                <a:cs typeface="Roboto Mono"/>
                <a:sym typeface="Roboto Mono"/>
              </a:rPr>
              <a:t>| multi-agent reinforcement learning |     34 |     31 |</a:t>
            </a:r>
            <a:endParaRPr sz="800">
              <a:latin typeface="Roboto Mono"/>
              <a:ea typeface="Roboto Mono"/>
              <a:cs typeface="Roboto Mono"/>
              <a:sym typeface="Roboto Mono"/>
            </a:endParaRPr>
          </a:p>
          <a:p>
            <a:pPr marL="0" lvl="0" indent="0" algn="l" rtl="0">
              <a:spcBef>
                <a:spcPts val="0"/>
              </a:spcBef>
              <a:spcAft>
                <a:spcPts val="0"/>
              </a:spcAft>
              <a:buNone/>
            </a:pPr>
            <a:r>
              <a:rPr lang="en" sz="800">
                <a:latin typeface="Roboto Mono"/>
                <a:ea typeface="Roboto Mono"/>
                <a:cs typeface="Roboto Mono"/>
                <a:sym typeface="Roboto Mono"/>
              </a:rPr>
              <a:t>| large language model               |    208 |     32 |</a:t>
            </a:r>
            <a:endParaRPr sz="800">
              <a:latin typeface="Roboto Mono"/>
              <a:ea typeface="Roboto Mono"/>
              <a:cs typeface="Roboto Mono"/>
              <a:sym typeface="Roboto Mono"/>
            </a:endParaRPr>
          </a:p>
          <a:p>
            <a:pPr marL="0" lvl="0" indent="0" algn="l" rtl="0">
              <a:spcBef>
                <a:spcPts val="0"/>
              </a:spcBef>
              <a:spcAft>
                <a:spcPts val="0"/>
              </a:spcAft>
              <a:buNone/>
            </a:pPr>
            <a:r>
              <a:rPr lang="en" sz="800">
                <a:latin typeface="Roboto Mono"/>
                <a:ea typeface="Roboto Mono"/>
                <a:cs typeface="Roboto Mono"/>
                <a:sym typeface="Roboto Mono"/>
              </a:rPr>
              <a:t>| optimal transport                  |     33 |     33 |</a:t>
            </a:r>
            <a:endParaRPr sz="800">
              <a:latin typeface="Roboto Mono"/>
              <a:ea typeface="Roboto Mono"/>
              <a:cs typeface="Roboto Mono"/>
              <a:sym typeface="Roboto Mono"/>
            </a:endParaRPr>
          </a:p>
          <a:p>
            <a:pPr marL="0" lvl="0" indent="0" algn="l" rtl="0">
              <a:spcBef>
                <a:spcPts val="0"/>
              </a:spcBef>
              <a:spcAft>
                <a:spcPts val="0"/>
              </a:spcAft>
              <a:buNone/>
            </a:pPr>
            <a:r>
              <a:rPr lang="en" sz="800">
                <a:latin typeface="Roboto Mono"/>
                <a:ea typeface="Roboto Mono"/>
                <a:cs typeface="Roboto Mono"/>
                <a:sym typeface="Roboto Mono"/>
              </a:rPr>
              <a:t>| data augmentation                  |     30 |     34 |</a:t>
            </a:r>
            <a:endParaRPr sz="800">
              <a:latin typeface="Roboto Mono"/>
              <a:ea typeface="Roboto Mono"/>
              <a:cs typeface="Roboto Mono"/>
              <a:sym typeface="Roboto Mono"/>
            </a:endParaRPr>
          </a:p>
          <a:p>
            <a:pPr marL="0" lvl="0" indent="0" algn="l" rtl="0">
              <a:spcBef>
                <a:spcPts val="0"/>
              </a:spcBef>
              <a:spcAft>
                <a:spcPts val="0"/>
              </a:spcAft>
              <a:buNone/>
            </a:pPr>
            <a:r>
              <a:rPr lang="en" sz="800">
                <a:latin typeface="Roboto Mono"/>
                <a:ea typeface="Roboto Mono"/>
                <a:cs typeface="Roboto Mono"/>
                <a:sym typeface="Roboto Mono"/>
              </a:rPr>
              <a:t>| few-shot learning                  |     27 |     35 |</a:t>
            </a:r>
            <a:endParaRPr sz="800">
              <a:latin typeface="Roboto Mono"/>
              <a:ea typeface="Roboto Mono"/>
              <a:cs typeface="Roboto Mono"/>
              <a:sym typeface="Roboto Mono"/>
            </a:endParaRPr>
          </a:p>
          <a:p>
            <a:pPr marL="0" lvl="0" indent="0" algn="l" rtl="0">
              <a:spcBef>
                <a:spcPts val="0"/>
              </a:spcBef>
              <a:spcAft>
                <a:spcPts val="0"/>
              </a:spcAft>
              <a:buNone/>
            </a:pPr>
            <a:r>
              <a:rPr lang="en" sz="800">
                <a:latin typeface="Roboto Mono"/>
                <a:ea typeface="Roboto Mono"/>
                <a:cs typeface="Roboto Mono"/>
                <a:sym typeface="Roboto Mono"/>
              </a:rPr>
              <a:t>| domain generalization              |     55 |     36 |</a:t>
            </a:r>
            <a:endParaRPr sz="800">
              <a:latin typeface="Roboto Mono"/>
              <a:ea typeface="Roboto Mono"/>
              <a:cs typeface="Roboto Mono"/>
              <a:sym typeface="Roboto Mono"/>
            </a:endParaRPr>
          </a:p>
          <a:p>
            <a:pPr marL="0" lvl="0" indent="0" algn="l" rtl="0">
              <a:spcBef>
                <a:spcPts val="0"/>
              </a:spcBef>
              <a:spcAft>
                <a:spcPts val="0"/>
              </a:spcAft>
              <a:buNone/>
            </a:pPr>
            <a:r>
              <a:rPr lang="en" sz="800">
                <a:latin typeface="Roboto Mono"/>
                <a:ea typeface="Roboto Mono"/>
                <a:cs typeface="Roboto Mono"/>
                <a:sym typeface="Roboto Mono"/>
              </a:rPr>
              <a:t>| nlp                                |     40 |     37 |</a:t>
            </a:r>
            <a:endParaRPr sz="800">
              <a:latin typeface="Roboto Mono"/>
              <a:ea typeface="Roboto Mono"/>
              <a:cs typeface="Roboto Mono"/>
              <a:sym typeface="Roboto Mono"/>
            </a:endParaRPr>
          </a:p>
          <a:p>
            <a:pPr marL="0" lvl="0" indent="0" algn="l" rtl="0">
              <a:spcBef>
                <a:spcPts val="0"/>
              </a:spcBef>
              <a:spcAft>
                <a:spcPts val="0"/>
              </a:spcAft>
              <a:buNone/>
            </a:pPr>
            <a:r>
              <a:rPr lang="en" sz="800">
                <a:latin typeface="Roboto Mono"/>
                <a:ea typeface="Roboto Mono"/>
                <a:cs typeface="Roboto Mono"/>
                <a:sym typeface="Roboto Mono"/>
              </a:rPr>
              <a:t>| adversarial attack                 |     25 |     38 |</a:t>
            </a:r>
            <a:endParaRPr sz="800">
              <a:latin typeface="Roboto Mono"/>
              <a:ea typeface="Roboto Mono"/>
              <a:cs typeface="Roboto Mono"/>
              <a:sym typeface="Roboto Mono"/>
            </a:endParaRPr>
          </a:p>
          <a:p>
            <a:pPr marL="0" lvl="0" indent="0" algn="l" rtl="0">
              <a:spcBef>
                <a:spcPts val="0"/>
              </a:spcBef>
              <a:spcAft>
                <a:spcPts val="0"/>
              </a:spcAft>
              <a:buNone/>
            </a:pPr>
            <a:r>
              <a:rPr lang="en" sz="800">
                <a:latin typeface="Roboto Mono"/>
                <a:ea typeface="Roboto Mono"/>
                <a:cs typeface="Roboto Mono"/>
                <a:sym typeface="Roboto Mono"/>
              </a:rPr>
              <a:t>| domain adaptation                  |     28 |     39 |</a:t>
            </a:r>
            <a:endParaRPr sz="800">
              <a:latin typeface="Roboto Mono"/>
              <a:ea typeface="Roboto Mono"/>
              <a:cs typeface="Roboto Mono"/>
              <a:sym typeface="Roboto Mono"/>
            </a:endParaRPr>
          </a:p>
          <a:p>
            <a:pPr marL="0" lvl="0" indent="0" algn="l" rtl="0">
              <a:spcBef>
                <a:spcPts val="0"/>
              </a:spcBef>
              <a:spcAft>
                <a:spcPts val="0"/>
              </a:spcAft>
              <a:buNone/>
            </a:pPr>
            <a:r>
              <a:rPr lang="en" sz="800">
                <a:latin typeface="Roboto Mono"/>
                <a:ea typeface="Roboto Mono"/>
                <a:cs typeface="Roboto Mono"/>
                <a:sym typeface="Roboto Mono"/>
              </a:rPr>
              <a:t>| time series                        |     58 |     40 |</a:t>
            </a:r>
            <a:endParaRPr sz="800">
              <a:latin typeface="Roboto Mono"/>
              <a:ea typeface="Roboto Mono"/>
              <a:cs typeface="Roboto Mono"/>
              <a:sym typeface="Roboto Mono"/>
            </a:endParaRPr>
          </a:p>
          <a:p>
            <a:pPr marL="0" lvl="0" indent="0" algn="l" rtl="0">
              <a:spcBef>
                <a:spcPts val="0"/>
              </a:spcBef>
              <a:spcAft>
                <a:spcPts val="0"/>
              </a:spcAft>
              <a:buNone/>
            </a:pPr>
            <a:r>
              <a:rPr lang="en" sz="800">
                <a:latin typeface="Roboto Mono"/>
                <a:ea typeface="Roboto Mono"/>
                <a:cs typeface="Roboto Mono"/>
                <a:sym typeface="Roboto Mono"/>
              </a:rPr>
              <a:t>| model compression                  |     61 |     41 |</a:t>
            </a:r>
            <a:endParaRPr sz="800">
              <a:latin typeface="Roboto Mono"/>
              <a:ea typeface="Roboto Mono"/>
              <a:cs typeface="Roboto Mono"/>
              <a:sym typeface="Roboto Mono"/>
            </a:endParaRPr>
          </a:p>
          <a:p>
            <a:pPr marL="0" lvl="0" indent="0" algn="l" rtl="0">
              <a:spcBef>
                <a:spcPts val="0"/>
              </a:spcBef>
              <a:spcAft>
                <a:spcPts val="0"/>
              </a:spcAft>
              <a:buNone/>
            </a:pPr>
            <a:r>
              <a:rPr lang="en" sz="800">
                <a:latin typeface="Roboto Mono"/>
                <a:ea typeface="Roboto Mono"/>
                <a:cs typeface="Roboto Mono"/>
                <a:sym typeface="Roboto Mono"/>
              </a:rPr>
              <a:t>| natural language processing        |     50 |     42 |</a:t>
            </a:r>
            <a:endParaRPr sz="800">
              <a:latin typeface="Roboto Mono"/>
              <a:ea typeface="Roboto Mono"/>
              <a:cs typeface="Roboto Mono"/>
              <a:sym typeface="Roboto Mono"/>
            </a:endParaRPr>
          </a:p>
          <a:p>
            <a:pPr marL="0" lvl="0" indent="0" algn="l" rtl="0">
              <a:spcBef>
                <a:spcPts val="0"/>
              </a:spcBef>
              <a:spcAft>
                <a:spcPts val="0"/>
              </a:spcAft>
              <a:buNone/>
            </a:pPr>
            <a:r>
              <a:rPr lang="en" sz="800">
                <a:latin typeface="Roboto Mono"/>
                <a:ea typeface="Roboto Mono"/>
                <a:cs typeface="Roboto Mono"/>
                <a:sym typeface="Roboto Mono"/>
              </a:rPr>
              <a:t>| distribution shift                 |     46 |     43 |</a:t>
            </a:r>
            <a:endParaRPr sz="800">
              <a:latin typeface="Roboto Mono"/>
              <a:ea typeface="Roboto Mono"/>
              <a:cs typeface="Roboto Mono"/>
              <a:sym typeface="Roboto Mono"/>
            </a:endParaRPr>
          </a:p>
          <a:p>
            <a:pPr marL="0" lvl="0" indent="0" algn="l" rtl="0">
              <a:spcBef>
                <a:spcPts val="0"/>
              </a:spcBef>
              <a:spcAft>
                <a:spcPts val="0"/>
              </a:spcAft>
              <a:buNone/>
            </a:pPr>
            <a:r>
              <a:rPr lang="en" sz="800">
                <a:latin typeface="Roboto Mono"/>
                <a:ea typeface="Roboto Mono"/>
                <a:cs typeface="Roboto Mono"/>
                <a:sym typeface="Roboto Mono"/>
              </a:rPr>
              <a:t>| neural architecture search         |     52 |     44 |</a:t>
            </a:r>
            <a:endParaRPr sz="800">
              <a:latin typeface="Roboto Mono"/>
              <a:ea typeface="Roboto Mono"/>
              <a:cs typeface="Roboto Mono"/>
              <a:sym typeface="Roboto Mono"/>
            </a:endParaRPr>
          </a:p>
          <a:p>
            <a:pPr marL="0" lvl="0" indent="0" algn="l" rtl="0">
              <a:spcBef>
                <a:spcPts val="0"/>
              </a:spcBef>
              <a:spcAft>
                <a:spcPts val="0"/>
              </a:spcAft>
              <a:buNone/>
            </a:pPr>
            <a:r>
              <a:rPr lang="en" sz="800">
                <a:latin typeface="Roboto Mono"/>
                <a:ea typeface="Roboto Mono"/>
                <a:cs typeface="Roboto Mono"/>
                <a:sym typeface="Roboto Mono"/>
              </a:rPr>
              <a:t>| attention                          |     37 |     45 |</a:t>
            </a:r>
            <a:endParaRPr sz="800">
              <a:latin typeface="Roboto Mono"/>
              <a:ea typeface="Roboto Mono"/>
              <a:cs typeface="Roboto Mono"/>
              <a:sym typeface="Roboto Mono"/>
            </a:endParaRPr>
          </a:p>
          <a:p>
            <a:pPr marL="0" lvl="0" indent="0" algn="l" rtl="0">
              <a:spcBef>
                <a:spcPts val="0"/>
              </a:spcBef>
              <a:spcAft>
                <a:spcPts val="0"/>
              </a:spcAft>
              <a:buNone/>
            </a:pPr>
            <a:r>
              <a:rPr lang="en" sz="800">
                <a:latin typeface="Roboto Mono"/>
                <a:ea typeface="Roboto Mono"/>
                <a:cs typeface="Roboto Mono"/>
                <a:sym typeface="Roboto Mono"/>
              </a:rPr>
              <a:t>| image classification               |     29 |     46 |</a:t>
            </a:r>
            <a:endParaRPr sz="800">
              <a:latin typeface="Roboto Mono"/>
              <a:ea typeface="Roboto Mono"/>
              <a:cs typeface="Roboto Mono"/>
              <a:sym typeface="Roboto Mono"/>
            </a:endParaRPr>
          </a:p>
          <a:p>
            <a:pPr marL="0" lvl="0" indent="0" algn="l" rtl="0">
              <a:spcBef>
                <a:spcPts val="0"/>
              </a:spcBef>
              <a:spcAft>
                <a:spcPts val="0"/>
              </a:spcAft>
              <a:buNone/>
            </a:pPr>
            <a:r>
              <a:rPr lang="en" sz="800">
                <a:latin typeface="Roboto Mono"/>
                <a:ea typeface="Roboto Mono"/>
                <a:cs typeface="Roboto Mono"/>
                <a:sym typeface="Roboto Mono"/>
              </a:rPr>
              <a:t>| adversarial training               |     19 |     47 |</a:t>
            </a:r>
            <a:endParaRPr sz="800">
              <a:latin typeface="Roboto Mono"/>
              <a:ea typeface="Roboto Mono"/>
              <a:cs typeface="Roboto Mono"/>
              <a:sym typeface="Roboto Mono"/>
            </a:endParaRPr>
          </a:p>
          <a:p>
            <a:pPr marL="0" lvl="0" indent="0" algn="l" rtl="0">
              <a:spcBef>
                <a:spcPts val="0"/>
              </a:spcBef>
              <a:spcAft>
                <a:spcPts val="0"/>
              </a:spcAft>
              <a:buNone/>
            </a:pPr>
            <a:r>
              <a:rPr lang="en" sz="800">
                <a:latin typeface="Roboto Mono"/>
                <a:ea typeface="Roboto Mono"/>
                <a:cs typeface="Roboto Mono"/>
                <a:sym typeface="Roboto Mono"/>
              </a:rPr>
              <a:t>| active learning                    |     41 |     48 |</a:t>
            </a:r>
            <a:endParaRPr sz="800">
              <a:latin typeface="Roboto Mono"/>
              <a:ea typeface="Roboto Mono"/>
              <a:cs typeface="Roboto Mono"/>
              <a:sym typeface="Roboto Mono"/>
            </a:endParaRPr>
          </a:p>
          <a:p>
            <a:pPr marL="0" lvl="0" indent="0" algn="l" rtl="0">
              <a:spcBef>
                <a:spcPts val="0"/>
              </a:spcBef>
              <a:spcAft>
                <a:spcPts val="0"/>
              </a:spcAft>
              <a:buNone/>
            </a:pPr>
            <a:r>
              <a:rPr lang="en" sz="800">
                <a:latin typeface="Roboto Mono"/>
                <a:ea typeface="Roboto Mono"/>
                <a:cs typeface="Roboto Mono"/>
                <a:sym typeface="Roboto Mono"/>
              </a:rPr>
              <a:t>| sparsity                           |     85 |     49 |</a:t>
            </a:r>
            <a:endParaRPr sz="800">
              <a:latin typeface="Roboto Mono"/>
              <a:ea typeface="Roboto Mono"/>
              <a:cs typeface="Roboto Mono"/>
              <a:sym typeface="Roboto Mono"/>
            </a:endParaRPr>
          </a:p>
          <a:p>
            <a:pPr marL="0" lvl="0" indent="0" algn="l" rtl="0">
              <a:spcBef>
                <a:spcPts val="0"/>
              </a:spcBef>
              <a:spcAft>
                <a:spcPts val="0"/>
              </a:spcAft>
              <a:buNone/>
            </a:pPr>
            <a:r>
              <a:rPr lang="en" sz="800">
                <a:latin typeface="Roboto Mono"/>
                <a:ea typeface="Roboto Mono"/>
                <a:cs typeface="Roboto Mono"/>
                <a:sym typeface="Roboto Mono"/>
              </a:rPr>
              <a:t>| deep neural network                |     48 |     50 |</a:t>
            </a:r>
            <a:endParaRPr sz="800">
              <a:latin typeface="Roboto Mono"/>
              <a:ea typeface="Roboto Mono"/>
              <a:cs typeface="Roboto Mono"/>
              <a:sym typeface="Roboto Mono"/>
            </a:endParaRPr>
          </a:p>
        </p:txBody>
      </p:sp>
      <p:sp>
        <p:nvSpPr>
          <p:cNvPr id="67" name="Google Shape;67;p15"/>
          <p:cNvSpPr txBox="1"/>
          <p:nvPr/>
        </p:nvSpPr>
        <p:spPr>
          <a:xfrm>
            <a:off x="1468550" y="195150"/>
            <a:ext cx="6391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ICLR 2023 OpenReview Data </a:t>
            </a:r>
            <a:r>
              <a:rPr lang="en" b="1"/>
              <a:t>(</a:t>
            </a:r>
            <a:r>
              <a:rPr lang="en" b="1">
                <a:solidFill>
                  <a:schemeClr val="dk1"/>
                </a:solidFill>
              </a:rPr>
              <a:t>we will focus on first 10 only)</a:t>
            </a:r>
            <a:endParaRPr b="1"/>
          </a:p>
          <a:p>
            <a:pPr marL="0" lvl="0" indent="0" algn="l" rtl="0">
              <a:spcBef>
                <a:spcPts val="0"/>
              </a:spcBef>
              <a:spcAft>
                <a:spcPts val="0"/>
              </a:spcAft>
              <a:buNone/>
            </a:pPr>
            <a:r>
              <a:rPr lang="en" sz="1000" u="sng">
                <a:solidFill>
                  <a:schemeClr val="hlink"/>
                </a:solidFill>
                <a:hlinkClick r:id="rId3"/>
              </a:rPr>
              <a:t>https://github.com/EdisonLeeeee/ICLR2023-OpenReviewData/blob/master/keywords_ranking.md</a:t>
            </a:r>
            <a:r>
              <a:rPr lang="en" sz="1000"/>
              <a:t> </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p:nvPr/>
        </p:nvSpPr>
        <p:spPr>
          <a:xfrm>
            <a:off x="2356150" y="1439525"/>
            <a:ext cx="44406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latin typeface="Calibri"/>
                <a:ea typeface="Calibri"/>
                <a:cs typeface="Calibri"/>
                <a:sym typeface="Calibri"/>
              </a:rPr>
              <a:t>The following 5 slides provide very short definitions of all 50 keywords generated using ChatGPT using this prompt:</a:t>
            </a:r>
            <a:endParaRPr>
              <a:latin typeface="Calibri"/>
              <a:ea typeface="Calibri"/>
              <a:cs typeface="Calibri"/>
              <a:sym typeface="Calibri"/>
            </a:endParaRPr>
          </a:p>
          <a:p>
            <a:pPr marL="0" lvl="0" indent="0" algn="l" rtl="0">
              <a:spcBef>
                <a:spcPts val="0"/>
              </a:spcBef>
              <a:spcAft>
                <a:spcPts val="0"/>
              </a:spcAft>
              <a:buNone/>
            </a:pPr>
            <a:endParaRPr>
              <a:solidFill>
                <a:srgbClr val="3C78D8"/>
              </a:solidFill>
              <a:latin typeface="Calibri"/>
              <a:ea typeface="Calibri"/>
              <a:cs typeface="Calibri"/>
              <a:sym typeface="Calibri"/>
            </a:endParaRPr>
          </a:p>
          <a:p>
            <a:pPr marL="0" lvl="0" indent="0" algn="l" rtl="0">
              <a:spcBef>
                <a:spcPts val="0"/>
              </a:spcBef>
              <a:spcAft>
                <a:spcPts val="0"/>
              </a:spcAft>
              <a:buNone/>
            </a:pPr>
            <a:r>
              <a:rPr lang="en">
                <a:solidFill>
                  <a:srgbClr val="3C78D8"/>
                </a:solidFill>
                <a:latin typeface="Calibri"/>
                <a:ea typeface="Calibri"/>
                <a:cs typeface="Calibri"/>
                <a:sym typeface="Calibri"/>
              </a:rPr>
              <a:t>I am providing a list  of 50 terms related to Deep Learning. Please enumerate them (from 1 to 50) and provide a short definition for each of them.</a:t>
            </a:r>
            <a:endParaRPr>
              <a:solidFill>
                <a:srgbClr val="3C78D8"/>
              </a:solidFill>
              <a:latin typeface="Calibri"/>
              <a:ea typeface="Calibri"/>
              <a:cs typeface="Calibri"/>
              <a:sym typeface="Calibri"/>
            </a:endParaRPr>
          </a:p>
          <a:p>
            <a:pPr marL="0" lvl="0" indent="0" algn="l" rtl="0">
              <a:spcBef>
                <a:spcPts val="0"/>
              </a:spcBef>
              <a:spcAft>
                <a:spcPts val="0"/>
              </a:spcAft>
              <a:buNone/>
            </a:pPr>
            <a:endParaRPr>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solidFill>
                  <a:srgbClr val="3C78D8"/>
                </a:solidFill>
                <a:latin typeface="Calibri"/>
                <a:ea typeface="Calibri"/>
                <a:cs typeface="Calibri"/>
                <a:sym typeface="Calibri"/>
              </a:rPr>
              <a:t>reinforcement learning</a:t>
            </a:r>
            <a:endParaRPr>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solidFill>
                  <a:srgbClr val="3C78D8"/>
                </a:solidFill>
                <a:latin typeface="Calibri"/>
                <a:ea typeface="Calibri"/>
                <a:cs typeface="Calibri"/>
                <a:sym typeface="Calibri"/>
              </a:rPr>
              <a:t>deep learning</a:t>
            </a:r>
            <a:endParaRPr>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solidFill>
                  <a:srgbClr val="3C78D8"/>
                </a:solidFill>
                <a:latin typeface="Calibri"/>
                <a:ea typeface="Calibri"/>
                <a:cs typeface="Calibri"/>
                <a:sym typeface="Calibri"/>
              </a:rPr>
              <a:t>representation learning</a:t>
            </a:r>
            <a:endParaRPr>
              <a:solidFill>
                <a:srgbClr val="3C78D8"/>
              </a:solidFill>
              <a:latin typeface="Calibri"/>
              <a:ea typeface="Calibri"/>
              <a:cs typeface="Calibri"/>
              <a:sym typeface="Calibri"/>
            </a:endParaRPr>
          </a:p>
          <a:p>
            <a:pPr marL="0" lvl="0" indent="0" algn="l" rtl="0">
              <a:spcBef>
                <a:spcPts val="0"/>
              </a:spcBef>
              <a:spcAft>
                <a:spcPts val="0"/>
              </a:spcAft>
              <a:buNone/>
            </a:pPr>
            <a:r>
              <a:rPr lang="en">
                <a:solidFill>
                  <a:srgbClr val="3C78D8"/>
                </a:solidFill>
                <a:latin typeface="Calibri"/>
                <a:ea typeface="Calibri"/>
                <a:cs typeface="Calibri"/>
                <a:sym typeface="Calibri"/>
              </a:rPr>
              <a:t>...</a:t>
            </a:r>
            <a:endParaRPr>
              <a:solidFill>
                <a:srgbClr val="3C78D8"/>
              </a:solidFill>
              <a:latin typeface="Calibri"/>
              <a:ea typeface="Calibri"/>
              <a:cs typeface="Calibri"/>
              <a:sym typeface="Calibri"/>
            </a:endParaRPr>
          </a:p>
          <a:p>
            <a:pPr marL="0" lvl="0" indent="0" algn="l" rtl="0">
              <a:spcBef>
                <a:spcPts val="0"/>
              </a:spcBef>
              <a:spcAft>
                <a:spcPts val="0"/>
              </a:spcAft>
              <a:buNone/>
            </a:pPr>
            <a:r>
              <a:rPr lang="en">
                <a:solidFill>
                  <a:srgbClr val="3C78D8"/>
                </a:solidFill>
                <a:latin typeface="Calibri"/>
                <a:ea typeface="Calibri"/>
                <a:cs typeface="Calibri"/>
                <a:sym typeface="Calibri"/>
              </a:rPr>
              <a:t>...</a:t>
            </a:r>
            <a:endParaRPr>
              <a:solidFill>
                <a:srgbClr val="3C78D8"/>
              </a:solidFill>
              <a:latin typeface="Calibri"/>
              <a:ea typeface="Calibri"/>
              <a:cs typeface="Calibri"/>
              <a:sym typeface="Calibri"/>
            </a:endParaRPr>
          </a:p>
        </p:txBody>
      </p:sp>
      <p:pic>
        <p:nvPicPr>
          <p:cNvPr id="73" name="Google Shape;73;p1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68200" y="167300"/>
            <a:ext cx="1285875" cy="1600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p:nvPr/>
        </p:nvSpPr>
        <p:spPr>
          <a:xfrm>
            <a:off x="1969350" y="122225"/>
            <a:ext cx="7040100" cy="4802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1. </a:t>
            </a:r>
            <a:r>
              <a:rPr lang="en" sz="1200" b="1">
                <a:solidFill>
                  <a:schemeClr val="dk1"/>
                </a:solidFill>
                <a:latin typeface="Calibri"/>
                <a:ea typeface="Calibri"/>
                <a:cs typeface="Calibri"/>
                <a:sym typeface="Calibri"/>
              </a:rPr>
              <a:t>Reinforcement Learning</a:t>
            </a:r>
            <a:r>
              <a:rPr lang="en" sz="1200">
                <a:solidFill>
                  <a:schemeClr val="dk1"/>
                </a:solidFill>
                <a:latin typeface="Calibri"/>
                <a:ea typeface="Calibri"/>
                <a:cs typeface="Calibri"/>
                <a:sym typeface="Calibri"/>
              </a:rPr>
              <a:t>: This is a type of machine learning where an agent learns to behave in an environment by performing actions and seeing the results.</a:t>
            </a:r>
            <a:endParaRPr sz="1200">
              <a:solidFill>
                <a:schemeClr val="dk1"/>
              </a:solidFill>
              <a:latin typeface="Calibri"/>
              <a:ea typeface="Calibri"/>
              <a:cs typeface="Calibri"/>
              <a:sym typeface="Calibri"/>
            </a:endParaRPr>
          </a:p>
          <a:p>
            <a:pPr marL="0" lvl="0" indent="0" algn="l" rtl="0">
              <a:lnSpc>
                <a:spcPct val="100000"/>
              </a:lnSpc>
              <a:spcBef>
                <a:spcPts val="800"/>
              </a:spcBef>
              <a:spcAft>
                <a:spcPts val="0"/>
              </a:spcAft>
              <a:buNone/>
            </a:pPr>
            <a:r>
              <a:rPr lang="en" sz="1200">
                <a:solidFill>
                  <a:schemeClr val="dk1"/>
                </a:solidFill>
                <a:latin typeface="Calibri"/>
                <a:ea typeface="Calibri"/>
                <a:cs typeface="Calibri"/>
                <a:sym typeface="Calibri"/>
              </a:rPr>
              <a:t>2. </a:t>
            </a:r>
            <a:r>
              <a:rPr lang="en" sz="1200" b="1">
                <a:solidFill>
                  <a:schemeClr val="dk1"/>
                </a:solidFill>
                <a:latin typeface="Calibri"/>
                <a:ea typeface="Calibri"/>
                <a:cs typeface="Calibri"/>
                <a:sym typeface="Calibri"/>
              </a:rPr>
              <a:t>Deep Learning</a:t>
            </a:r>
            <a:r>
              <a:rPr lang="en" sz="1200">
                <a:solidFill>
                  <a:schemeClr val="dk1"/>
                </a:solidFill>
                <a:latin typeface="Calibri"/>
                <a:ea typeface="Calibri"/>
                <a:cs typeface="Calibri"/>
                <a:sym typeface="Calibri"/>
              </a:rPr>
              <a:t>: A subfield of machine learning that uses neural networks with many layers (hence "deep") to learn representations and perform tasks, often outperforming traditional machine learning approaches.</a:t>
            </a:r>
            <a:endParaRPr sz="1200">
              <a:solidFill>
                <a:schemeClr val="dk1"/>
              </a:solidFill>
              <a:latin typeface="Calibri"/>
              <a:ea typeface="Calibri"/>
              <a:cs typeface="Calibri"/>
              <a:sym typeface="Calibri"/>
            </a:endParaRPr>
          </a:p>
          <a:p>
            <a:pPr marL="0" lvl="0" indent="0" algn="l" rtl="0">
              <a:lnSpc>
                <a:spcPct val="100000"/>
              </a:lnSpc>
              <a:spcBef>
                <a:spcPts val="800"/>
              </a:spcBef>
              <a:spcAft>
                <a:spcPts val="0"/>
              </a:spcAft>
              <a:buNone/>
            </a:pPr>
            <a:r>
              <a:rPr lang="en" sz="1200">
                <a:solidFill>
                  <a:schemeClr val="dk1"/>
                </a:solidFill>
                <a:latin typeface="Calibri"/>
                <a:ea typeface="Calibri"/>
                <a:cs typeface="Calibri"/>
                <a:sym typeface="Calibri"/>
              </a:rPr>
              <a:t>3. </a:t>
            </a:r>
            <a:r>
              <a:rPr lang="en" sz="1200" b="1">
                <a:solidFill>
                  <a:schemeClr val="dk1"/>
                </a:solidFill>
                <a:latin typeface="Calibri"/>
                <a:ea typeface="Calibri"/>
                <a:cs typeface="Calibri"/>
                <a:sym typeface="Calibri"/>
              </a:rPr>
              <a:t>Representation Learning</a:t>
            </a:r>
            <a:r>
              <a:rPr lang="en" sz="1200">
                <a:solidFill>
                  <a:schemeClr val="dk1"/>
                </a:solidFill>
                <a:latin typeface="Calibri"/>
                <a:ea typeface="Calibri"/>
                <a:cs typeface="Calibri"/>
                <a:sym typeface="Calibri"/>
              </a:rPr>
              <a:t>: This involves training a model to automatically discover the representations needed for data analysis or task performance.</a:t>
            </a:r>
            <a:endParaRPr sz="1200">
              <a:solidFill>
                <a:schemeClr val="dk1"/>
              </a:solidFill>
              <a:latin typeface="Calibri"/>
              <a:ea typeface="Calibri"/>
              <a:cs typeface="Calibri"/>
              <a:sym typeface="Calibri"/>
            </a:endParaRPr>
          </a:p>
          <a:p>
            <a:pPr marL="0" lvl="0" indent="0" algn="l" rtl="0">
              <a:lnSpc>
                <a:spcPct val="100000"/>
              </a:lnSpc>
              <a:spcBef>
                <a:spcPts val="800"/>
              </a:spcBef>
              <a:spcAft>
                <a:spcPts val="0"/>
              </a:spcAft>
              <a:buNone/>
            </a:pPr>
            <a:r>
              <a:rPr lang="en" sz="1200">
                <a:solidFill>
                  <a:schemeClr val="dk1"/>
                </a:solidFill>
                <a:latin typeface="Calibri"/>
                <a:ea typeface="Calibri"/>
                <a:cs typeface="Calibri"/>
                <a:sym typeface="Calibri"/>
              </a:rPr>
              <a:t>4. </a:t>
            </a:r>
            <a:r>
              <a:rPr lang="en" sz="1200" b="1">
                <a:solidFill>
                  <a:schemeClr val="dk1"/>
                </a:solidFill>
                <a:latin typeface="Calibri"/>
                <a:ea typeface="Calibri"/>
                <a:cs typeface="Calibri"/>
                <a:sym typeface="Calibri"/>
              </a:rPr>
              <a:t>Graph Neural Network</a:t>
            </a:r>
            <a:r>
              <a:rPr lang="en" sz="1200">
                <a:solidFill>
                  <a:schemeClr val="dk1"/>
                </a:solidFill>
                <a:latin typeface="Calibri"/>
                <a:ea typeface="Calibri"/>
                <a:cs typeface="Calibri"/>
                <a:sym typeface="Calibri"/>
              </a:rPr>
              <a:t>: Neural networks that are specifically designed to operate over data structured as graphs.</a:t>
            </a:r>
            <a:endParaRPr sz="1200">
              <a:solidFill>
                <a:schemeClr val="dk1"/>
              </a:solidFill>
              <a:latin typeface="Calibri"/>
              <a:ea typeface="Calibri"/>
              <a:cs typeface="Calibri"/>
              <a:sym typeface="Calibri"/>
            </a:endParaRPr>
          </a:p>
          <a:p>
            <a:pPr marL="0" lvl="0" indent="0" algn="l" rtl="0">
              <a:lnSpc>
                <a:spcPct val="100000"/>
              </a:lnSpc>
              <a:spcBef>
                <a:spcPts val="800"/>
              </a:spcBef>
              <a:spcAft>
                <a:spcPts val="0"/>
              </a:spcAft>
              <a:buNone/>
            </a:pPr>
            <a:r>
              <a:rPr lang="en" sz="1200">
                <a:solidFill>
                  <a:schemeClr val="dk1"/>
                </a:solidFill>
                <a:latin typeface="Calibri"/>
                <a:ea typeface="Calibri"/>
                <a:cs typeface="Calibri"/>
                <a:sym typeface="Calibri"/>
              </a:rPr>
              <a:t>5. </a:t>
            </a:r>
            <a:r>
              <a:rPr lang="en" sz="1200" b="1">
                <a:solidFill>
                  <a:schemeClr val="dk1"/>
                </a:solidFill>
                <a:latin typeface="Calibri"/>
                <a:ea typeface="Calibri"/>
                <a:cs typeface="Calibri"/>
                <a:sym typeface="Calibri"/>
              </a:rPr>
              <a:t>Transformer</a:t>
            </a:r>
            <a:r>
              <a:rPr lang="en" sz="1200">
                <a:solidFill>
                  <a:schemeClr val="dk1"/>
                </a:solidFill>
                <a:latin typeface="Calibri"/>
                <a:ea typeface="Calibri"/>
                <a:cs typeface="Calibri"/>
                <a:sym typeface="Calibri"/>
              </a:rPr>
              <a:t>: A type of deep learning model introduced in the "Attention is All You Need" paper, used widely for tasks like language translation and text generation.</a:t>
            </a:r>
            <a:endParaRPr sz="1200">
              <a:solidFill>
                <a:schemeClr val="dk1"/>
              </a:solidFill>
              <a:latin typeface="Calibri"/>
              <a:ea typeface="Calibri"/>
              <a:cs typeface="Calibri"/>
              <a:sym typeface="Calibri"/>
            </a:endParaRPr>
          </a:p>
          <a:p>
            <a:pPr marL="0" lvl="0" indent="0" algn="l" rtl="0">
              <a:lnSpc>
                <a:spcPct val="100000"/>
              </a:lnSpc>
              <a:spcBef>
                <a:spcPts val="800"/>
              </a:spcBef>
              <a:spcAft>
                <a:spcPts val="0"/>
              </a:spcAft>
              <a:buNone/>
            </a:pPr>
            <a:r>
              <a:rPr lang="en" sz="1200">
                <a:solidFill>
                  <a:schemeClr val="dk1"/>
                </a:solidFill>
                <a:latin typeface="Calibri"/>
                <a:ea typeface="Calibri"/>
                <a:cs typeface="Calibri"/>
                <a:sym typeface="Calibri"/>
              </a:rPr>
              <a:t>6. </a:t>
            </a:r>
            <a:r>
              <a:rPr lang="en" sz="1200" b="1">
                <a:solidFill>
                  <a:schemeClr val="dk1"/>
                </a:solidFill>
                <a:latin typeface="Calibri"/>
                <a:ea typeface="Calibri"/>
                <a:cs typeface="Calibri"/>
                <a:sym typeface="Calibri"/>
              </a:rPr>
              <a:t>Federated Learning</a:t>
            </a:r>
            <a:r>
              <a:rPr lang="en" sz="1200">
                <a:solidFill>
                  <a:schemeClr val="dk1"/>
                </a:solidFill>
                <a:latin typeface="Calibri"/>
                <a:ea typeface="Calibri"/>
                <a:cs typeface="Calibri"/>
                <a:sym typeface="Calibri"/>
              </a:rPr>
              <a:t>: A machine learning approach where the model is trained across many decentralized devices or servers holding local data samples, without exchanging the data samples themselves.</a:t>
            </a:r>
            <a:endParaRPr sz="1200">
              <a:solidFill>
                <a:schemeClr val="dk1"/>
              </a:solidFill>
              <a:latin typeface="Calibri"/>
              <a:ea typeface="Calibri"/>
              <a:cs typeface="Calibri"/>
              <a:sym typeface="Calibri"/>
            </a:endParaRPr>
          </a:p>
          <a:p>
            <a:pPr marL="0" lvl="0" indent="0" algn="l" rtl="0">
              <a:lnSpc>
                <a:spcPct val="100000"/>
              </a:lnSpc>
              <a:spcBef>
                <a:spcPts val="800"/>
              </a:spcBef>
              <a:spcAft>
                <a:spcPts val="0"/>
              </a:spcAft>
              <a:buNone/>
            </a:pPr>
            <a:r>
              <a:rPr lang="en" sz="1200">
                <a:solidFill>
                  <a:schemeClr val="dk1"/>
                </a:solidFill>
                <a:latin typeface="Calibri"/>
                <a:ea typeface="Calibri"/>
                <a:cs typeface="Calibri"/>
                <a:sym typeface="Calibri"/>
              </a:rPr>
              <a:t>7. </a:t>
            </a:r>
            <a:r>
              <a:rPr lang="en" sz="1200" b="1">
                <a:solidFill>
                  <a:schemeClr val="dk1"/>
                </a:solidFill>
                <a:latin typeface="Calibri"/>
                <a:ea typeface="Calibri"/>
                <a:cs typeface="Calibri"/>
                <a:sym typeface="Calibri"/>
              </a:rPr>
              <a:t>Self-Supervised Learning</a:t>
            </a:r>
            <a:r>
              <a:rPr lang="en" sz="1200">
                <a:solidFill>
                  <a:schemeClr val="dk1"/>
                </a:solidFill>
                <a:latin typeface="Calibri"/>
                <a:ea typeface="Calibri"/>
                <a:cs typeface="Calibri"/>
                <a:sym typeface="Calibri"/>
              </a:rPr>
              <a:t>: An unsupervised learning method where the data provides the supervision. In other words, it's a type of machine learning where the dataset both trains and labels itself.</a:t>
            </a:r>
            <a:endParaRPr sz="1200">
              <a:solidFill>
                <a:schemeClr val="dk1"/>
              </a:solidFill>
              <a:latin typeface="Calibri"/>
              <a:ea typeface="Calibri"/>
              <a:cs typeface="Calibri"/>
              <a:sym typeface="Calibri"/>
            </a:endParaRPr>
          </a:p>
          <a:p>
            <a:pPr marL="0" lvl="0" indent="0" algn="l" rtl="0">
              <a:lnSpc>
                <a:spcPct val="100000"/>
              </a:lnSpc>
              <a:spcBef>
                <a:spcPts val="800"/>
              </a:spcBef>
              <a:spcAft>
                <a:spcPts val="0"/>
              </a:spcAft>
              <a:buNone/>
            </a:pPr>
            <a:r>
              <a:rPr lang="en" sz="1200">
                <a:solidFill>
                  <a:schemeClr val="dk1"/>
                </a:solidFill>
                <a:latin typeface="Calibri"/>
                <a:ea typeface="Calibri"/>
                <a:cs typeface="Calibri"/>
                <a:sym typeface="Calibri"/>
              </a:rPr>
              <a:t>8. </a:t>
            </a:r>
            <a:r>
              <a:rPr lang="en" sz="1200" b="1">
                <a:solidFill>
                  <a:schemeClr val="dk1"/>
                </a:solidFill>
                <a:latin typeface="Calibri"/>
                <a:ea typeface="Calibri"/>
                <a:cs typeface="Calibri"/>
                <a:sym typeface="Calibri"/>
              </a:rPr>
              <a:t>Contrastive Learning</a:t>
            </a:r>
            <a:r>
              <a:rPr lang="en" sz="1200">
                <a:solidFill>
                  <a:schemeClr val="dk1"/>
                </a:solidFill>
                <a:latin typeface="Calibri"/>
                <a:ea typeface="Calibri"/>
                <a:cs typeface="Calibri"/>
                <a:sym typeface="Calibri"/>
              </a:rPr>
              <a:t>: A technique for learning representations by enforcing that similar instances are close in the learned representation space, while dissimilar ones are further apart.</a:t>
            </a:r>
            <a:endParaRPr sz="1200">
              <a:solidFill>
                <a:schemeClr val="dk1"/>
              </a:solidFill>
              <a:latin typeface="Calibri"/>
              <a:ea typeface="Calibri"/>
              <a:cs typeface="Calibri"/>
              <a:sym typeface="Calibri"/>
            </a:endParaRPr>
          </a:p>
          <a:p>
            <a:pPr marL="0" lvl="0" indent="0" algn="l" rtl="0">
              <a:lnSpc>
                <a:spcPct val="100000"/>
              </a:lnSpc>
              <a:spcBef>
                <a:spcPts val="800"/>
              </a:spcBef>
              <a:spcAft>
                <a:spcPts val="0"/>
              </a:spcAft>
              <a:buNone/>
            </a:pPr>
            <a:r>
              <a:rPr lang="en" sz="1200">
                <a:solidFill>
                  <a:schemeClr val="dk1"/>
                </a:solidFill>
                <a:latin typeface="Calibri"/>
                <a:ea typeface="Calibri"/>
                <a:cs typeface="Calibri"/>
                <a:sym typeface="Calibri"/>
              </a:rPr>
              <a:t>9. </a:t>
            </a:r>
            <a:r>
              <a:rPr lang="en" sz="1200" b="1">
                <a:solidFill>
                  <a:schemeClr val="dk1"/>
                </a:solidFill>
                <a:latin typeface="Calibri"/>
                <a:ea typeface="Calibri"/>
                <a:cs typeface="Calibri"/>
                <a:sym typeface="Calibri"/>
              </a:rPr>
              <a:t>Robustness</a:t>
            </a:r>
            <a:r>
              <a:rPr lang="en" sz="1200">
                <a:solidFill>
                  <a:schemeClr val="dk1"/>
                </a:solidFill>
                <a:latin typeface="Calibri"/>
                <a:ea typeface="Calibri"/>
                <a:cs typeface="Calibri"/>
                <a:sym typeface="Calibri"/>
              </a:rPr>
              <a:t>: The ability of a machine learning model to deliver consistent results despite changes in the input data or minor alterations in the model architecture.</a:t>
            </a:r>
            <a:endParaRPr sz="1200">
              <a:solidFill>
                <a:schemeClr val="dk1"/>
              </a:solidFill>
              <a:latin typeface="Calibri"/>
              <a:ea typeface="Calibri"/>
              <a:cs typeface="Calibri"/>
              <a:sym typeface="Calibri"/>
            </a:endParaRPr>
          </a:p>
          <a:p>
            <a:pPr marL="0" lvl="0" indent="0" algn="l" rtl="0">
              <a:lnSpc>
                <a:spcPct val="100000"/>
              </a:lnSpc>
              <a:spcBef>
                <a:spcPts val="800"/>
              </a:spcBef>
              <a:spcAft>
                <a:spcPts val="800"/>
              </a:spcAft>
              <a:buNone/>
            </a:pPr>
            <a:r>
              <a:rPr lang="en" sz="1200">
                <a:solidFill>
                  <a:schemeClr val="dk1"/>
                </a:solidFill>
                <a:latin typeface="Calibri"/>
                <a:ea typeface="Calibri"/>
                <a:cs typeface="Calibri"/>
                <a:sym typeface="Calibri"/>
              </a:rPr>
              <a:t>10.  </a:t>
            </a:r>
            <a:r>
              <a:rPr lang="en" sz="1200" b="1">
                <a:solidFill>
                  <a:schemeClr val="dk1"/>
                </a:solidFill>
                <a:latin typeface="Calibri"/>
                <a:ea typeface="Calibri"/>
                <a:cs typeface="Calibri"/>
                <a:sym typeface="Calibri"/>
              </a:rPr>
              <a:t>Generative Model</a:t>
            </a:r>
            <a:r>
              <a:rPr lang="en" sz="1200">
                <a:solidFill>
                  <a:schemeClr val="dk1"/>
                </a:solidFill>
                <a:latin typeface="Calibri"/>
                <a:ea typeface="Calibri"/>
                <a:cs typeface="Calibri"/>
                <a:sym typeface="Calibri"/>
              </a:rPr>
              <a:t>: A type of machine learning model that is capable of generating new examples that resemble the training data.</a:t>
            </a:r>
            <a:endParaRPr sz="1200">
              <a:solidFill>
                <a:schemeClr val="dk1"/>
              </a:solidFill>
              <a:latin typeface="Calibri"/>
              <a:ea typeface="Calibri"/>
              <a:cs typeface="Calibri"/>
              <a:sym typeface="Calibri"/>
            </a:endParaRPr>
          </a:p>
        </p:txBody>
      </p:sp>
      <p:sp>
        <p:nvSpPr>
          <p:cNvPr id="79" name="Google Shape;79;p17"/>
          <p:cNvSpPr txBox="1"/>
          <p:nvPr/>
        </p:nvSpPr>
        <p:spPr>
          <a:xfrm>
            <a:off x="188450" y="293550"/>
            <a:ext cx="911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Calibri"/>
                <a:ea typeface="Calibri"/>
                <a:cs typeface="Calibri"/>
                <a:sym typeface="Calibri"/>
              </a:rPr>
              <a:t>1 - 10</a:t>
            </a:r>
            <a:endParaRPr sz="1800" b="1">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p:nvPr/>
        </p:nvSpPr>
        <p:spPr>
          <a:xfrm>
            <a:off x="1975325" y="218725"/>
            <a:ext cx="7065600" cy="4802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11.  </a:t>
            </a:r>
            <a:r>
              <a:rPr lang="en" sz="1200" b="1">
                <a:solidFill>
                  <a:schemeClr val="dk1"/>
                </a:solidFill>
                <a:latin typeface="Calibri"/>
                <a:ea typeface="Calibri"/>
                <a:cs typeface="Calibri"/>
                <a:sym typeface="Calibri"/>
              </a:rPr>
              <a:t>Continual Learning</a:t>
            </a:r>
            <a:r>
              <a:rPr lang="en" sz="1200">
                <a:solidFill>
                  <a:schemeClr val="dk1"/>
                </a:solidFill>
                <a:latin typeface="Calibri"/>
                <a:ea typeface="Calibri"/>
                <a:cs typeface="Calibri"/>
                <a:sym typeface="Calibri"/>
              </a:rPr>
              <a:t>: Also known as lifelong learning, this refers to a system's ability to continually learn over time by accommodating new knowledge while retaining previously learned experiences.</a:t>
            </a:r>
            <a:endParaRPr sz="1200">
              <a:solidFill>
                <a:schemeClr val="dk1"/>
              </a:solidFill>
              <a:latin typeface="Calibri"/>
              <a:ea typeface="Calibri"/>
              <a:cs typeface="Calibri"/>
              <a:sym typeface="Calibri"/>
            </a:endParaRPr>
          </a:p>
          <a:p>
            <a:pPr marL="0" lvl="0" indent="0" algn="l" rtl="0">
              <a:lnSpc>
                <a:spcPct val="100000"/>
              </a:lnSpc>
              <a:spcBef>
                <a:spcPts val="800"/>
              </a:spcBef>
              <a:spcAft>
                <a:spcPts val="0"/>
              </a:spcAft>
              <a:buNone/>
            </a:pPr>
            <a:r>
              <a:rPr lang="en" sz="1200">
                <a:solidFill>
                  <a:schemeClr val="dk1"/>
                </a:solidFill>
                <a:latin typeface="Calibri"/>
                <a:ea typeface="Calibri"/>
                <a:cs typeface="Calibri"/>
                <a:sym typeface="Calibri"/>
              </a:rPr>
              <a:t>12.  </a:t>
            </a:r>
            <a:r>
              <a:rPr lang="en" sz="1200" b="1">
                <a:solidFill>
                  <a:schemeClr val="dk1"/>
                </a:solidFill>
                <a:latin typeface="Calibri"/>
                <a:ea typeface="Calibri"/>
                <a:cs typeface="Calibri"/>
                <a:sym typeface="Calibri"/>
              </a:rPr>
              <a:t>Neural Network</a:t>
            </a:r>
            <a:r>
              <a:rPr lang="en" sz="1200">
                <a:solidFill>
                  <a:schemeClr val="dk1"/>
                </a:solidFill>
                <a:latin typeface="Calibri"/>
                <a:ea typeface="Calibri"/>
                <a:cs typeface="Calibri"/>
                <a:sym typeface="Calibri"/>
              </a:rPr>
              <a:t>: A series of algorithms that endeavors to recognize underlying relationships in a set of data through a process that mimics the way the human brain operates.</a:t>
            </a:r>
            <a:endParaRPr sz="1200">
              <a:solidFill>
                <a:schemeClr val="dk1"/>
              </a:solidFill>
              <a:latin typeface="Calibri"/>
              <a:ea typeface="Calibri"/>
              <a:cs typeface="Calibri"/>
              <a:sym typeface="Calibri"/>
            </a:endParaRPr>
          </a:p>
          <a:p>
            <a:pPr marL="0" lvl="0" indent="0" algn="l" rtl="0">
              <a:lnSpc>
                <a:spcPct val="100000"/>
              </a:lnSpc>
              <a:spcBef>
                <a:spcPts val="800"/>
              </a:spcBef>
              <a:spcAft>
                <a:spcPts val="0"/>
              </a:spcAft>
              <a:buNone/>
            </a:pPr>
            <a:r>
              <a:rPr lang="en" sz="1200">
                <a:solidFill>
                  <a:schemeClr val="dk1"/>
                </a:solidFill>
                <a:latin typeface="Calibri"/>
                <a:ea typeface="Calibri"/>
                <a:cs typeface="Calibri"/>
                <a:sym typeface="Calibri"/>
              </a:rPr>
              <a:t>13.  </a:t>
            </a:r>
            <a:r>
              <a:rPr lang="en" sz="1200" b="1">
                <a:solidFill>
                  <a:schemeClr val="dk1"/>
                </a:solidFill>
                <a:latin typeface="Calibri"/>
                <a:ea typeface="Calibri"/>
                <a:cs typeface="Calibri"/>
                <a:sym typeface="Calibri"/>
              </a:rPr>
              <a:t>Transfer Learning</a:t>
            </a:r>
            <a:r>
              <a:rPr lang="en" sz="1200">
                <a:solidFill>
                  <a:schemeClr val="dk1"/>
                </a:solidFill>
                <a:latin typeface="Calibri"/>
                <a:ea typeface="Calibri"/>
                <a:cs typeface="Calibri"/>
                <a:sym typeface="Calibri"/>
              </a:rPr>
              <a:t>: The process of training a pre-trained model on a new dataset, leveraging the learned features of the original model to improve learning efficiency and performance.</a:t>
            </a:r>
            <a:endParaRPr sz="1200">
              <a:solidFill>
                <a:schemeClr val="dk1"/>
              </a:solidFill>
              <a:latin typeface="Calibri"/>
              <a:ea typeface="Calibri"/>
              <a:cs typeface="Calibri"/>
              <a:sym typeface="Calibri"/>
            </a:endParaRPr>
          </a:p>
          <a:p>
            <a:pPr marL="0" lvl="0" indent="0" algn="l" rtl="0">
              <a:lnSpc>
                <a:spcPct val="100000"/>
              </a:lnSpc>
              <a:spcBef>
                <a:spcPts val="800"/>
              </a:spcBef>
              <a:spcAft>
                <a:spcPts val="0"/>
              </a:spcAft>
              <a:buNone/>
            </a:pPr>
            <a:r>
              <a:rPr lang="en" sz="1200">
                <a:solidFill>
                  <a:schemeClr val="dk1"/>
                </a:solidFill>
                <a:latin typeface="Calibri"/>
                <a:ea typeface="Calibri"/>
                <a:cs typeface="Calibri"/>
                <a:sym typeface="Calibri"/>
              </a:rPr>
              <a:t>14.  </a:t>
            </a:r>
            <a:r>
              <a:rPr lang="en" sz="1200" b="1">
                <a:solidFill>
                  <a:schemeClr val="dk1"/>
                </a:solidFill>
                <a:latin typeface="Calibri"/>
                <a:ea typeface="Calibri"/>
                <a:cs typeface="Calibri"/>
                <a:sym typeface="Calibri"/>
              </a:rPr>
              <a:t>Diffusion Model</a:t>
            </a:r>
            <a:r>
              <a:rPr lang="en" sz="1200">
                <a:solidFill>
                  <a:schemeClr val="dk1"/>
                </a:solidFill>
                <a:latin typeface="Calibri"/>
                <a:ea typeface="Calibri"/>
                <a:cs typeface="Calibri"/>
                <a:sym typeface="Calibri"/>
              </a:rPr>
              <a:t>: A type of generative model that simulates a random process, often used to generate realistic images, sounds, and other data samples.</a:t>
            </a:r>
            <a:endParaRPr sz="1200">
              <a:solidFill>
                <a:schemeClr val="dk1"/>
              </a:solidFill>
              <a:latin typeface="Calibri"/>
              <a:ea typeface="Calibri"/>
              <a:cs typeface="Calibri"/>
              <a:sym typeface="Calibri"/>
            </a:endParaRPr>
          </a:p>
          <a:p>
            <a:pPr marL="0" lvl="0" indent="0" algn="l" rtl="0">
              <a:lnSpc>
                <a:spcPct val="100000"/>
              </a:lnSpc>
              <a:spcBef>
                <a:spcPts val="800"/>
              </a:spcBef>
              <a:spcAft>
                <a:spcPts val="0"/>
              </a:spcAft>
              <a:buNone/>
            </a:pPr>
            <a:r>
              <a:rPr lang="en" sz="1200">
                <a:solidFill>
                  <a:schemeClr val="dk1"/>
                </a:solidFill>
                <a:latin typeface="Calibri"/>
                <a:ea typeface="Calibri"/>
                <a:cs typeface="Calibri"/>
                <a:sym typeface="Calibri"/>
              </a:rPr>
              <a:t>15.  </a:t>
            </a:r>
            <a:r>
              <a:rPr lang="en" sz="1200" b="1">
                <a:solidFill>
                  <a:schemeClr val="dk1"/>
                </a:solidFill>
                <a:latin typeface="Calibri"/>
                <a:ea typeface="Calibri"/>
                <a:cs typeface="Calibri"/>
                <a:sym typeface="Calibri"/>
              </a:rPr>
              <a:t>Generalization</a:t>
            </a:r>
            <a:r>
              <a:rPr lang="en" sz="1200">
                <a:solidFill>
                  <a:schemeClr val="dk1"/>
                </a:solidFill>
                <a:latin typeface="Calibri"/>
                <a:ea typeface="Calibri"/>
                <a:cs typeface="Calibri"/>
                <a:sym typeface="Calibri"/>
              </a:rPr>
              <a:t>: The capability of a machine learning model to perform well on unseen data after being trained on a limited amount of data.</a:t>
            </a:r>
            <a:endParaRPr sz="1200">
              <a:solidFill>
                <a:schemeClr val="dk1"/>
              </a:solidFill>
              <a:latin typeface="Calibri"/>
              <a:ea typeface="Calibri"/>
              <a:cs typeface="Calibri"/>
              <a:sym typeface="Calibri"/>
            </a:endParaRPr>
          </a:p>
          <a:p>
            <a:pPr marL="0" lvl="0" indent="0" algn="l" rtl="0">
              <a:lnSpc>
                <a:spcPct val="100000"/>
              </a:lnSpc>
              <a:spcBef>
                <a:spcPts val="800"/>
              </a:spcBef>
              <a:spcAft>
                <a:spcPts val="0"/>
              </a:spcAft>
              <a:buNone/>
            </a:pPr>
            <a:r>
              <a:rPr lang="en" sz="1200">
                <a:solidFill>
                  <a:schemeClr val="dk1"/>
                </a:solidFill>
                <a:latin typeface="Calibri"/>
                <a:ea typeface="Calibri"/>
                <a:cs typeface="Calibri"/>
                <a:sym typeface="Calibri"/>
              </a:rPr>
              <a:t>16.  </a:t>
            </a:r>
            <a:r>
              <a:rPr lang="en" sz="1200" b="1">
                <a:solidFill>
                  <a:schemeClr val="dk1"/>
                </a:solidFill>
                <a:latin typeface="Calibri"/>
                <a:ea typeface="Calibri"/>
                <a:cs typeface="Calibri"/>
                <a:sym typeface="Calibri"/>
              </a:rPr>
              <a:t>Language Model</a:t>
            </a:r>
            <a:r>
              <a:rPr lang="en" sz="1200">
                <a:solidFill>
                  <a:schemeClr val="dk1"/>
                </a:solidFill>
                <a:latin typeface="Calibri"/>
                <a:ea typeface="Calibri"/>
                <a:cs typeface="Calibri"/>
                <a:sym typeface="Calibri"/>
              </a:rPr>
              <a:t>: A type of model in natural language processing (NLP) that predicts the likelihood of a sequence of words appearing in a given language.</a:t>
            </a:r>
            <a:endParaRPr sz="1200">
              <a:solidFill>
                <a:schemeClr val="dk1"/>
              </a:solidFill>
              <a:latin typeface="Calibri"/>
              <a:ea typeface="Calibri"/>
              <a:cs typeface="Calibri"/>
              <a:sym typeface="Calibri"/>
            </a:endParaRPr>
          </a:p>
          <a:p>
            <a:pPr marL="0" lvl="0" indent="0" algn="l" rtl="0">
              <a:lnSpc>
                <a:spcPct val="100000"/>
              </a:lnSpc>
              <a:spcBef>
                <a:spcPts val="800"/>
              </a:spcBef>
              <a:spcAft>
                <a:spcPts val="0"/>
              </a:spcAft>
              <a:buNone/>
            </a:pPr>
            <a:r>
              <a:rPr lang="en" sz="1200">
                <a:solidFill>
                  <a:schemeClr val="dk1"/>
                </a:solidFill>
                <a:latin typeface="Calibri"/>
                <a:ea typeface="Calibri"/>
                <a:cs typeface="Calibri"/>
                <a:sym typeface="Calibri"/>
              </a:rPr>
              <a:t>17.  </a:t>
            </a:r>
            <a:r>
              <a:rPr lang="en" sz="1200" b="1">
                <a:solidFill>
                  <a:schemeClr val="dk1"/>
                </a:solidFill>
                <a:latin typeface="Calibri"/>
                <a:ea typeface="Calibri"/>
                <a:cs typeface="Calibri"/>
                <a:sym typeface="Calibri"/>
              </a:rPr>
              <a:t>Computer Vision</a:t>
            </a:r>
            <a:r>
              <a:rPr lang="en" sz="1200">
                <a:solidFill>
                  <a:schemeClr val="dk1"/>
                </a:solidFill>
                <a:latin typeface="Calibri"/>
                <a:ea typeface="Calibri"/>
                <a:cs typeface="Calibri"/>
                <a:sym typeface="Calibri"/>
              </a:rPr>
              <a:t>: An interdisciplinary scientific field that deals with how computers can gain high-level understanding from digital images or videos.</a:t>
            </a:r>
            <a:endParaRPr sz="1200">
              <a:solidFill>
                <a:schemeClr val="dk1"/>
              </a:solidFill>
              <a:latin typeface="Calibri"/>
              <a:ea typeface="Calibri"/>
              <a:cs typeface="Calibri"/>
              <a:sym typeface="Calibri"/>
            </a:endParaRPr>
          </a:p>
          <a:p>
            <a:pPr marL="0" lvl="0" indent="0" algn="l" rtl="0">
              <a:lnSpc>
                <a:spcPct val="100000"/>
              </a:lnSpc>
              <a:spcBef>
                <a:spcPts val="800"/>
              </a:spcBef>
              <a:spcAft>
                <a:spcPts val="0"/>
              </a:spcAft>
              <a:buNone/>
            </a:pPr>
            <a:r>
              <a:rPr lang="en" sz="1200">
                <a:solidFill>
                  <a:schemeClr val="dk1"/>
                </a:solidFill>
                <a:latin typeface="Calibri"/>
                <a:ea typeface="Calibri"/>
                <a:cs typeface="Calibri"/>
                <a:sym typeface="Calibri"/>
              </a:rPr>
              <a:t>18.  </a:t>
            </a:r>
            <a:r>
              <a:rPr lang="en" sz="1200" b="1">
                <a:solidFill>
                  <a:schemeClr val="dk1"/>
                </a:solidFill>
                <a:latin typeface="Calibri"/>
                <a:ea typeface="Calibri"/>
                <a:cs typeface="Calibri"/>
                <a:sym typeface="Calibri"/>
              </a:rPr>
              <a:t>Knowledge Distillation</a:t>
            </a:r>
            <a:r>
              <a:rPr lang="en" sz="1200">
                <a:solidFill>
                  <a:schemeClr val="dk1"/>
                </a:solidFill>
                <a:latin typeface="Calibri"/>
                <a:ea typeface="Calibri"/>
                <a:cs typeface="Calibri"/>
                <a:sym typeface="Calibri"/>
              </a:rPr>
              <a:t>: A process where a larger, more complex model (a teacher) trains a smaller, simpler model (a student) to replicate its behavior.</a:t>
            </a:r>
            <a:endParaRPr sz="1200">
              <a:solidFill>
                <a:schemeClr val="dk1"/>
              </a:solidFill>
              <a:latin typeface="Calibri"/>
              <a:ea typeface="Calibri"/>
              <a:cs typeface="Calibri"/>
              <a:sym typeface="Calibri"/>
            </a:endParaRPr>
          </a:p>
          <a:p>
            <a:pPr marL="0" lvl="0" indent="0" algn="l" rtl="0">
              <a:lnSpc>
                <a:spcPct val="100000"/>
              </a:lnSpc>
              <a:spcBef>
                <a:spcPts val="800"/>
              </a:spcBef>
              <a:spcAft>
                <a:spcPts val="0"/>
              </a:spcAft>
              <a:buNone/>
            </a:pPr>
            <a:r>
              <a:rPr lang="en" sz="1200">
                <a:solidFill>
                  <a:schemeClr val="dk1"/>
                </a:solidFill>
                <a:latin typeface="Calibri"/>
                <a:ea typeface="Calibri"/>
                <a:cs typeface="Calibri"/>
                <a:sym typeface="Calibri"/>
              </a:rPr>
              <a:t>19.  </a:t>
            </a:r>
            <a:r>
              <a:rPr lang="en" sz="1200" b="1">
                <a:solidFill>
                  <a:schemeClr val="dk1"/>
                </a:solidFill>
                <a:latin typeface="Calibri"/>
                <a:ea typeface="Calibri"/>
                <a:cs typeface="Calibri"/>
                <a:sym typeface="Calibri"/>
              </a:rPr>
              <a:t>Vision Transformer</a:t>
            </a:r>
            <a:r>
              <a:rPr lang="en" sz="1200">
                <a:solidFill>
                  <a:schemeClr val="dk1"/>
                </a:solidFill>
                <a:latin typeface="Calibri"/>
                <a:ea typeface="Calibri"/>
                <a:cs typeface="Calibri"/>
                <a:sym typeface="Calibri"/>
              </a:rPr>
              <a:t>: A transformer-based model architecture used for computer vision tasks, showing strong performance by leveraging the self-attention mechanism across image patches.</a:t>
            </a:r>
            <a:endParaRPr sz="1200">
              <a:solidFill>
                <a:schemeClr val="dk1"/>
              </a:solidFill>
              <a:latin typeface="Calibri"/>
              <a:ea typeface="Calibri"/>
              <a:cs typeface="Calibri"/>
              <a:sym typeface="Calibri"/>
            </a:endParaRPr>
          </a:p>
          <a:p>
            <a:pPr marL="0" lvl="0" indent="0" algn="l" rtl="0">
              <a:lnSpc>
                <a:spcPct val="100000"/>
              </a:lnSpc>
              <a:spcBef>
                <a:spcPts val="800"/>
              </a:spcBef>
              <a:spcAft>
                <a:spcPts val="800"/>
              </a:spcAft>
              <a:buNone/>
            </a:pPr>
            <a:r>
              <a:rPr lang="en" sz="1200">
                <a:solidFill>
                  <a:schemeClr val="dk1"/>
                </a:solidFill>
                <a:latin typeface="Calibri"/>
                <a:ea typeface="Calibri"/>
                <a:cs typeface="Calibri"/>
                <a:sym typeface="Calibri"/>
              </a:rPr>
              <a:t>20.  </a:t>
            </a:r>
            <a:r>
              <a:rPr lang="en" sz="1200" b="1">
                <a:solidFill>
                  <a:schemeClr val="dk1"/>
                </a:solidFill>
                <a:latin typeface="Calibri"/>
                <a:ea typeface="Calibri"/>
                <a:cs typeface="Calibri"/>
                <a:sym typeface="Calibri"/>
              </a:rPr>
              <a:t>Offline Reinforcement Learning</a:t>
            </a:r>
            <a:r>
              <a:rPr lang="en" sz="1200">
                <a:solidFill>
                  <a:schemeClr val="dk1"/>
                </a:solidFill>
                <a:latin typeface="Calibri"/>
                <a:ea typeface="Calibri"/>
                <a:cs typeface="Calibri"/>
                <a:sym typeface="Calibri"/>
              </a:rPr>
              <a:t>: A method of reinforcement learning that utilizes a pre-existing dataset without additional online data collection, also known as batch reinforcement learning.</a:t>
            </a:r>
            <a:endParaRPr sz="1200">
              <a:solidFill>
                <a:schemeClr val="dk1"/>
              </a:solidFill>
              <a:latin typeface="Calibri"/>
              <a:ea typeface="Calibri"/>
              <a:cs typeface="Calibri"/>
              <a:sym typeface="Calibri"/>
            </a:endParaRPr>
          </a:p>
        </p:txBody>
      </p:sp>
      <p:sp>
        <p:nvSpPr>
          <p:cNvPr id="85" name="Google Shape;85;p18"/>
          <p:cNvSpPr txBox="1"/>
          <p:nvPr/>
        </p:nvSpPr>
        <p:spPr>
          <a:xfrm>
            <a:off x="188450" y="293550"/>
            <a:ext cx="911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Calibri"/>
                <a:ea typeface="Calibri"/>
                <a:cs typeface="Calibri"/>
                <a:sym typeface="Calibri"/>
              </a:rPr>
              <a:t>11 - 20</a:t>
            </a:r>
            <a:endParaRPr sz="1800" b="1">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p:nvPr/>
        </p:nvSpPr>
        <p:spPr>
          <a:xfrm>
            <a:off x="1911625" y="121700"/>
            <a:ext cx="7102200" cy="4617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21.  </a:t>
            </a:r>
            <a:r>
              <a:rPr lang="en" sz="1200" b="1">
                <a:solidFill>
                  <a:schemeClr val="dk1"/>
                </a:solidFill>
                <a:latin typeface="Calibri"/>
                <a:ea typeface="Calibri"/>
                <a:cs typeface="Calibri"/>
                <a:sym typeface="Calibri"/>
              </a:rPr>
              <a:t>Optimization</a:t>
            </a:r>
            <a:r>
              <a:rPr lang="en" sz="1200">
                <a:solidFill>
                  <a:schemeClr val="dk1"/>
                </a:solidFill>
                <a:latin typeface="Calibri"/>
                <a:ea typeface="Calibri"/>
                <a:cs typeface="Calibri"/>
                <a:sym typeface="Calibri"/>
              </a:rPr>
              <a:t>: The process of adjusting a machine learning model's parameters to improve its performance.</a:t>
            </a:r>
            <a:endParaRPr sz="1200">
              <a:solidFill>
                <a:schemeClr val="dk1"/>
              </a:solidFill>
              <a:latin typeface="Calibri"/>
              <a:ea typeface="Calibri"/>
              <a:cs typeface="Calibri"/>
              <a:sym typeface="Calibri"/>
            </a:endParaRPr>
          </a:p>
          <a:p>
            <a:pPr marL="0" lvl="0" indent="0" algn="l" rtl="0">
              <a:lnSpc>
                <a:spcPct val="100000"/>
              </a:lnSpc>
              <a:spcBef>
                <a:spcPts val="800"/>
              </a:spcBef>
              <a:spcAft>
                <a:spcPts val="0"/>
              </a:spcAft>
              <a:buNone/>
            </a:pPr>
            <a:r>
              <a:rPr lang="en" sz="1200">
                <a:solidFill>
                  <a:schemeClr val="dk1"/>
                </a:solidFill>
                <a:latin typeface="Calibri"/>
                <a:ea typeface="Calibri"/>
                <a:cs typeface="Calibri"/>
                <a:sym typeface="Calibri"/>
              </a:rPr>
              <a:t>22.  </a:t>
            </a:r>
            <a:r>
              <a:rPr lang="en" sz="1200" b="1">
                <a:solidFill>
                  <a:schemeClr val="dk1"/>
                </a:solidFill>
                <a:latin typeface="Calibri"/>
                <a:ea typeface="Calibri"/>
                <a:cs typeface="Calibri"/>
                <a:sym typeface="Calibri"/>
              </a:rPr>
              <a:t>Fairness</a:t>
            </a:r>
            <a:r>
              <a:rPr lang="en" sz="1200">
                <a:solidFill>
                  <a:schemeClr val="dk1"/>
                </a:solidFill>
                <a:latin typeface="Calibri"/>
                <a:ea typeface="Calibri"/>
                <a:cs typeface="Calibri"/>
                <a:sym typeface="Calibri"/>
              </a:rPr>
              <a:t>: In the context of AI, it refers to models that make unbiased decisions, treating all groups of people equally without discrimination.</a:t>
            </a:r>
            <a:endParaRPr sz="1200">
              <a:solidFill>
                <a:schemeClr val="dk1"/>
              </a:solidFill>
              <a:latin typeface="Calibri"/>
              <a:ea typeface="Calibri"/>
              <a:cs typeface="Calibri"/>
              <a:sym typeface="Calibri"/>
            </a:endParaRPr>
          </a:p>
          <a:p>
            <a:pPr marL="0" lvl="0" indent="0" algn="l" rtl="0">
              <a:lnSpc>
                <a:spcPct val="100000"/>
              </a:lnSpc>
              <a:spcBef>
                <a:spcPts val="800"/>
              </a:spcBef>
              <a:spcAft>
                <a:spcPts val="0"/>
              </a:spcAft>
              <a:buNone/>
            </a:pPr>
            <a:r>
              <a:rPr lang="en" sz="1200">
                <a:solidFill>
                  <a:schemeClr val="dk1"/>
                </a:solidFill>
                <a:latin typeface="Calibri"/>
                <a:ea typeface="Calibri"/>
                <a:cs typeface="Calibri"/>
                <a:sym typeface="Calibri"/>
              </a:rPr>
              <a:t>23.  </a:t>
            </a:r>
            <a:r>
              <a:rPr lang="en" sz="1200" b="1">
                <a:solidFill>
                  <a:schemeClr val="dk1"/>
                </a:solidFill>
                <a:latin typeface="Calibri"/>
                <a:ea typeface="Calibri"/>
                <a:cs typeface="Calibri"/>
                <a:sym typeface="Calibri"/>
              </a:rPr>
              <a:t>Differential Privacy</a:t>
            </a:r>
            <a:r>
              <a:rPr lang="en" sz="1200">
                <a:solidFill>
                  <a:schemeClr val="dk1"/>
                </a:solidFill>
                <a:latin typeface="Calibri"/>
                <a:ea typeface="Calibri"/>
                <a:cs typeface="Calibri"/>
                <a:sym typeface="Calibri"/>
              </a:rPr>
              <a:t>: A technique that adds noise to queries over data to provide privacy guarantees while still allowing useful results to be obtained.</a:t>
            </a:r>
            <a:endParaRPr sz="1200">
              <a:solidFill>
                <a:schemeClr val="dk1"/>
              </a:solidFill>
              <a:latin typeface="Calibri"/>
              <a:ea typeface="Calibri"/>
              <a:cs typeface="Calibri"/>
              <a:sym typeface="Calibri"/>
            </a:endParaRPr>
          </a:p>
          <a:p>
            <a:pPr marL="0" lvl="0" indent="0" algn="l" rtl="0">
              <a:lnSpc>
                <a:spcPct val="100000"/>
              </a:lnSpc>
              <a:spcBef>
                <a:spcPts val="800"/>
              </a:spcBef>
              <a:spcAft>
                <a:spcPts val="0"/>
              </a:spcAft>
              <a:buNone/>
            </a:pPr>
            <a:r>
              <a:rPr lang="en" sz="1200">
                <a:solidFill>
                  <a:schemeClr val="dk1"/>
                </a:solidFill>
                <a:latin typeface="Calibri"/>
                <a:ea typeface="Calibri"/>
                <a:cs typeface="Calibri"/>
                <a:sym typeface="Calibri"/>
              </a:rPr>
              <a:t>24.  </a:t>
            </a:r>
            <a:r>
              <a:rPr lang="en" sz="1200" b="1">
                <a:solidFill>
                  <a:schemeClr val="dk1"/>
                </a:solidFill>
                <a:latin typeface="Calibri"/>
                <a:ea typeface="Calibri"/>
                <a:cs typeface="Calibri"/>
                <a:sym typeface="Calibri"/>
              </a:rPr>
              <a:t>Semi-Supervised Learning</a:t>
            </a:r>
            <a:r>
              <a:rPr lang="en" sz="1200">
                <a:solidFill>
                  <a:schemeClr val="dk1"/>
                </a:solidFill>
                <a:latin typeface="Calibri"/>
                <a:ea typeface="Calibri"/>
                <a:cs typeface="Calibri"/>
                <a:sym typeface="Calibri"/>
              </a:rPr>
              <a:t>: An approach where the machine learning model is trained using a small amount of labeled data supplemented by a large amount of unlabeled data.</a:t>
            </a:r>
            <a:endParaRPr sz="1200">
              <a:solidFill>
                <a:schemeClr val="dk1"/>
              </a:solidFill>
              <a:latin typeface="Calibri"/>
              <a:ea typeface="Calibri"/>
              <a:cs typeface="Calibri"/>
              <a:sym typeface="Calibri"/>
            </a:endParaRPr>
          </a:p>
          <a:p>
            <a:pPr marL="0" lvl="0" indent="0" algn="l" rtl="0">
              <a:lnSpc>
                <a:spcPct val="100000"/>
              </a:lnSpc>
              <a:spcBef>
                <a:spcPts val="800"/>
              </a:spcBef>
              <a:spcAft>
                <a:spcPts val="0"/>
              </a:spcAft>
              <a:buNone/>
            </a:pPr>
            <a:r>
              <a:rPr lang="en" sz="1200">
                <a:solidFill>
                  <a:schemeClr val="dk1"/>
                </a:solidFill>
                <a:latin typeface="Calibri"/>
                <a:ea typeface="Calibri"/>
                <a:cs typeface="Calibri"/>
                <a:sym typeface="Calibri"/>
              </a:rPr>
              <a:t>25.  </a:t>
            </a:r>
            <a:r>
              <a:rPr lang="en" sz="1200" b="1">
                <a:solidFill>
                  <a:schemeClr val="dk1"/>
                </a:solidFill>
                <a:latin typeface="Calibri"/>
                <a:ea typeface="Calibri"/>
                <a:cs typeface="Calibri"/>
                <a:sym typeface="Calibri"/>
              </a:rPr>
              <a:t>Unsupervised Learning</a:t>
            </a:r>
            <a:r>
              <a:rPr lang="en" sz="1200">
                <a:solidFill>
                  <a:schemeClr val="dk1"/>
                </a:solidFill>
                <a:latin typeface="Calibri"/>
                <a:ea typeface="Calibri"/>
                <a:cs typeface="Calibri"/>
                <a:sym typeface="Calibri"/>
              </a:rPr>
              <a:t>: A type of machine learning where the model is asked to identify patterns in the data without providing any labels.</a:t>
            </a:r>
            <a:endParaRPr sz="1200">
              <a:solidFill>
                <a:schemeClr val="dk1"/>
              </a:solidFill>
              <a:latin typeface="Calibri"/>
              <a:ea typeface="Calibri"/>
              <a:cs typeface="Calibri"/>
              <a:sym typeface="Calibri"/>
            </a:endParaRPr>
          </a:p>
          <a:p>
            <a:pPr marL="0" lvl="0" indent="0" algn="l" rtl="0">
              <a:lnSpc>
                <a:spcPct val="100000"/>
              </a:lnSpc>
              <a:spcBef>
                <a:spcPts val="800"/>
              </a:spcBef>
              <a:spcAft>
                <a:spcPts val="0"/>
              </a:spcAft>
              <a:buNone/>
            </a:pPr>
            <a:r>
              <a:rPr lang="en" sz="1200">
                <a:solidFill>
                  <a:schemeClr val="dk1"/>
                </a:solidFill>
                <a:latin typeface="Calibri"/>
                <a:ea typeface="Calibri"/>
                <a:cs typeface="Calibri"/>
                <a:sym typeface="Calibri"/>
              </a:rPr>
              <a:t>26.  </a:t>
            </a:r>
            <a:r>
              <a:rPr lang="en" sz="1200" b="1">
                <a:solidFill>
                  <a:schemeClr val="dk1"/>
                </a:solidFill>
                <a:latin typeface="Calibri"/>
                <a:ea typeface="Calibri"/>
                <a:cs typeface="Calibri"/>
                <a:sym typeface="Calibri"/>
              </a:rPr>
              <a:t>Deep Reinforcement Learning</a:t>
            </a:r>
            <a:r>
              <a:rPr lang="en" sz="1200">
                <a:solidFill>
                  <a:schemeClr val="dk1"/>
                </a:solidFill>
                <a:latin typeface="Calibri"/>
                <a:ea typeface="Calibri"/>
                <a:cs typeface="Calibri"/>
                <a:sym typeface="Calibri"/>
              </a:rPr>
              <a:t>: Combines deep learning and reinforcement learning principles to create efficient algorithms that can learn from raw input data, commonly used in autonomous driving, robotics, etc.</a:t>
            </a:r>
            <a:endParaRPr sz="1200">
              <a:solidFill>
                <a:schemeClr val="dk1"/>
              </a:solidFill>
              <a:latin typeface="Calibri"/>
              <a:ea typeface="Calibri"/>
              <a:cs typeface="Calibri"/>
              <a:sym typeface="Calibri"/>
            </a:endParaRPr>
          </a:p>
          <a:p>
            <a:pPr marL="0" lvl="0" indent="0" algn="l" rtl="0">
              <a:lnSpc>
                <a:spcPct val="100000"/>
              </a:lnSpc>
              <a:spcBef>
                <a:spcPts val="800"/>
              </a:spcBef>
              <a:spcAft>
                <a:spcPts val="0"/>
              </a:spcAft>
              <a:buNone/>
            </a:pPr>
            <a:r>
              <a:rPr lang="en" sz="1200">
                <a:solidFill>
                  <a:schemeClr val="dk1"/>
                </a:solidFill>
                <a:latin typeface="Calibri"/>
                <a:ea typeface="Calibri"/>
                <a:cs typeface="Calibri"/>
                <a:sym typeface="Calibri"/>
              </a:rPr>
              <a:t>27.  </a:t>
            </a:r>
            <a:r>
              <a:rPr lang="en" sz="1200" b="1">
                <a:solidFill>
                  <a:schemeClr val="dk1"/>
                </a:solidFill>
                <a:latin typeface="Calibri"/>
                <a:ea typeface="Calibri"/>
                <a:cs typeface="Calibri"/>
                <a:sym typeface="Calibri"/>
              </a:rPr>
              <a:t>Machine Learning</a:t>
            </a:r>
            <a:r>
              <a:rPr lang="en" sz="1200">
                <a:solidFill>
                  <a:schemeClr val="dk1"/>
                </a:solidFill>
                <a:latin typeface="Calibri"/>
                <a:ea typeface="Calibri"/>
                <a:cs typeface="Calibri"/>
                <a:sym typeface="Calibri"/>
              </a:rPr>
              <a:t>: A field of computer science that uses statistical methods to enable machines to improve with experience.</a:t>
            </a:r>
            <a:endParaRPr sz="1200">
              <a:solidFill>
                <a:schemeClr val="dk1"/>
              </a:solidFill>
              <a:latin typeface="Calibri"/>
              <a:ea typeface="Calibri"/>
              <a:cs typeface="Calibri"/>
              <a:sym typeface="Calibri"/>
            </a:endParaRPr>
          </a:p>
          <a:p>
            <a:pPr marL="0" lvl="0" indent="0" algn="l" rtl="0">
              <a:lnSpc>
                <a:spcPct val="100000"/>
              </a:lnSpc>
              <a:spcBef>
                <a:spcPts val="800"/>
              </a:spcBef>
              <a:spcAft>
                <a:spcPts val="0"/>
              </a:spcAft>
              <a:buNone/>
            </a:pPr>
            <a:r>
              <a:rPr lang="en" sz="1200">
                <a:solidFill>
                  <a:schemeClr val="dk1"/>
                </a:solidFill>
                <a:latin typeface="Calibri"/>
                <a:ea typeface="Calibri"/>
                <a:cs typeface="Calibri"/>
                <a:sym typeface="Calibri"/>
              </a:rPr>
              <a:t>28.  </a:t>
            </a:r>
            <a:r>
              <a:rPr lang="en" sz="1200" b="1">
                <a:solidFill>
                  <a:schemeClr val="dk1"/>
                </a:solidFill>
                <a:latin typeface="Calibri"/>
                <a:ea typeface="Calibri"/>
                <a:cs typeface="Calibri"/>
                <a:sym typeface="Calibri"/>
              </a:rPr>
              <a:t>Interpretability</a:t>
            </a:r>
            <a:r>
              <a:rPr lang="en" sz="1200">
                <a:solidFill>
                  <a:schemeClr val="dk1"/>
                </a:solidFill>
                <a:latin typeface="Calibri"/>
                <a:ea typeface="Calibri"/>
                <a:cs typeface="Calibri"/>
                <a:sym typeface="Calibri"/>
              </a:rPr>
              <a:t>: The extent to which a machine learning system's actions and decisions can be understood by humans.</a:t>
            </a:r>
            <a:endParaRPr sz="1200">
              <a:solidFill>
                <a:schemeClr val="dk1"/>
              </a:solidFill>
              <a:latin typeface="Calibri"/>
              <a:ea typeface="Calibri"/>
              <a:cs typeface="Calibri"/>
              <a:sym typeface="Calibri"/>
            </a:endParaRPr>
          </a:p>
          <a:p>
            <a:pPr marL="0" lvl="0" indent="0" algn="l" rtl="0">
              <a:lnSpc>
                <a:spcPct val="100000"/>
              </a:lnSpc>
              <a:spcBef>
                <a:spcPts val="800"/>
              </a:spcBef>
              <a:spcAft>
                <a:spcPts val="0"/>
              </a:spcAft>
              <a:buNone/>
            </a:pPr>
            <a:r>
              <a:rPr lang="en" sz="1200">
                <a:solidFill>
                  <a:schemeClr val="dk1"/>
                </a:solidFill>
                <a:latin typeface="Calibri"/>
                <a:ea typeface="Calibri"/>
                <a:cs typeface="Calibri"/>
                <a:sym typeface="Calibri"/>
              </a:rPr>
              <a:t>29.  </a:t>
            </a:r>
            <a:r>
              <a:rPr lang="en" sz="1200" b="1">
                <a:solidFill>
                  <a:schemeClr val="dk1"/>
                </a:solidFill>
                <a:latin typeface="Calibri"/>
                <a:ea typeface="Calibri"/>
                <a:cs typeface="Calibri"/>
                <a:sym typeface="Calibri"/>
              </a:rPr>
              <a:t>Meta-Learning</a:t>
            </a:r>
            <a:r>
              <a:rPr lang="en" sz="1200">
                <a:solidFill>
                  <a:schemeClr val="dk1"/>
                </a:solidFill>
                <a:latin typeface="Calibri"/>
                <a:ea typeface="Calibri"/>
                <a:cs typeface="Calibri"/>
                <a:sym typeface="Calibri"/>
              </a:rPr>
              <a:t>: Also known as "learning to learn", it's the concept of designing models that can learn new skills or adapt to new environments rapidly with a few training examples.</a:t>
            </a:r>
            <a:endParaRPr sz="1200">
              <a:solidFill>
                <a:schemeClr val="dk1"/>
              </a:solidFill>
              <a:latin typeface="Calibri"/>
              <a:ea typeface="Calibri"/>
              <a:cs typeface="Calibri"/>
              <a:sym typeface="Calibri"/>
            </a:endParaRPr>
          </a:p>
          <a:p>
            <a:pPr marL="0" lvl="0" indent="0" algn="l" rtl="0">
              <a:lnSpc>
                <a:spcPct val="100000"/>
              </a:lnSpc>
              <a:spcBef>
                <a:spcPts val="800"/>
              </a:spcBef>
              <a:spcAft>
                <a:spcPts val="800"/>
              </a:spcAft>
              <a:buNone/>
            </a:pPr>
            <a:r>
              <a:rPr lang="en" sz="1200">
                <a:solidFill>
                  <a:schemeClr val="dk1"/>
                </a:solidFill>
                <a:latin typeface="Calibri"/>
                <a:ea typeface="Calibri"/>
                <a:cs typeface="Calibri"/>
                <a:sym typeface="Calibri"/>
              </a:rPr>
              <a:t>30.  </a:t>
            </a:r>
            <a:r>
              <a:rPr lang="en" sz="1200" b="1">
                <a:solidFill>
                  <a:schemeClr val="dk1"/>
                </a:solidFill>
                <a:latin typeface="Calibri"/>
                <a:ea typeface="Calibri"/>
                <a:cs typeface="Calibri"/>
                <a:sym typeface="Calibri"/>
              </a:rPr>
              <a:t>Adversarial Robustness</a:t>
            </a:r>
            <a:r>
              <a:rPr lang="en" sz="1200">
                <a:solidFill>
                  <a:schemeClr val="dk1"/>
                </a:solidFill>
                <a:latin typeface="Calibri"/>
                <a:ea typeface="Calibri"/>
                <a:cs typeface="Calibri"/>
                <a:sym typeface="Calibri"/>
              </a:rPr>
              <a:t>: The property of a machine learning model to withstand adversarial attacks – small, intentional perturbations to input data that can mislead the model.</a:t>
            </a:r>
            <a:endParaRPr sz="1200">
              <a:solidFill>
                <a:schemeClr val="dk1"/>
              </a:solidFill>
              <a:latin typeface="Calibri"/>
              <a:ea typeface="Calibri"/>
              <a:cs typeface="Calibri"/>
              <a:sym typeface="Calibri"/>
            </a:endParaRPr>
          </a:p>
        </p:txBody>
      </p:sp>
      <p:sp>
        <p:nvSpPr>
          <p:cNvPr id="91" name="Google Shape;91;p19"/>
          <p:cNvSpPr txBox="1"/>
          <p:nvPr/>
        </p:nvSpPr>
        <p:spPr>
          <a:xfrm>
            <a:off x="188450" y="293550"/>
            <a:ext cx="911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Calibri"/>
                <a:ea typeface="Calibri"/>
                <a:cs typeface="Calibri"/>
                <a:sym typeface="Calibri"/>
              </a:rPr>
              <a:t>21 - 30</a:t>
            </a:r>
            <a:endParaRPr sz="1800" b="1">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p:nvPr/>
        </p:nvSpPr>
        <p:spPr>
          <a:xfrm>
            <a:off x="2062925" y="86450"/>
            <a:ext cx="7002900" cy="4802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31.  </a:t>
            </a:r>
            <a:r>
              <a:rPr lang="en" sz="1200" b="1">
                <a:solidFill>
                  <a:schemeClr val="dk1"/>
                </a:solidFill>
                <a:latin typeface="Calibri"/>
                <a:ea typeface="Calibri"/>
                <a:cs typeface="Calibri"/>
                <a:sym typeface="Calibri"/>
              </a:rPr>
              <a:t>Multi-Agent Reinforcement Learning</a:t>
            </a:r>
            <a:r>
              <a:rPr lang="en" sz="1200">
                <a:solidFill>
                  <a:schemeClr val="dk1"/>
                </a:solidFill>
                <a:latin typeface="Calibri"/>
                <a:ea typeface="Calibri"/>
                <a:cs typeface="Calibri"/>
                <a:sym typeface="Calibri"/>
              </a:rPr>
              <a:t>: A variant of reinforcement learning where multiple agents learn to coexist, cooperate, or compete in a shared environment.</a:t>
            </a:r>
            <a:endParaRPr sz="1200">
              <a:solidFill>
                <a:schemeClr val="dk1"/>
              </a:solidFill>
              <a:latin typeface="Calibri"/>
              <a:ea typeface="Calibri"/>
              <a:cs typeface="Calibri"/>
              <a:sym typeface="Calibri"/>
            </a:endParaRPr>
          </a:p>
          <a:p>
            <a:pPr marL="0" lvl="0" indent="0" algn="l" rtl="0">
              <a:lnSpc>
                <a:spcPct val="100000"/>
              </a:lnSpc>
              <a:spcBef>
                <a:spcPts val="800"/>
              </a:spcBef>
              <a:spcAft>
                <a:spcPts val="0"/>
              </a:spcAft>
              <a:buNone/>
            </a:pPr>
            <a:r>
              <a:rPr lang="en" sz="1200">
                <a:solidFill>
                  <a:schemeClr val="dk1"/>
                </a:solidFill>
                <a:latin typeface="Calibri"/>
                <a:ea typeface="Calibri"/>
                <a:cs typeface="Calibri"/>
                <a:sym typeface="Calibri"/>
              </a:rPr>
              <a:t>32.  </a:t>
            </a:r>
            <a:r>
              <a:rPr lang="en" sz="1200" b="1">
                <a:solidFill>
                  <a:schemeClr val="dk1"/>
                </a:solidFill>
                <a:latin typeface="Calibri"/>
                <a:ea typeface="Calibri"/>
                <a:cs typeface="Calibri"/>
                <a:sym typeface="Calibri"/>
              </a:rPr>
              <a:t>Large Language Model</a:t>
            </a:r>
            <a:r>
              <a:rPr lang="en" sz="1200">
                <a:solidFill>
                  <a:schemeClr val="dk1"/>
                </a:solidFill>
                <a:latin typeface="Calibri"/>
                <a:ea typeface="Calibri"/>
                <a:cs typeface="Calibri"/>
                <a:sym typeface="Calibri"/>
              </a:rPr>
              <a:t>: A language model that's trained on a vast amount of text data and can generate coherent and contextually relevant sentences over multiple paragraphs.</a:t>
            </a:r>
            <a:endParaRPr sz="1200">
              <a:solidFill>
                <a:schemeClr val="dk1"/>
              </a:solidFill>
              <a:latin typeface="Calibri"/>
              <a:ea typeface="Calibri"/>
              <a:cs typeface="Calibri"/>
              <a:sym typeface="Calibri"/>
            </a:endParaRPr>
          </a:p>
          <a:p>
            <a:pPr marL="0" lvl="0" indent="0" algn="l" rtl="0">
              <a:lnSpc>
                <a:spcPct val="100000"/>
              </a:lnSpc>
              <a:spcBef>
                <a:spcPts val="800"/>
              </a:spcBef>
              <a:spcAft>
                <a:spcPts val="0"/>
              </a:spcAft>
              <a:buNone/>
            </a:pPr>
            <a:r>
              <a:rPr lang="en" sz="1200">
                <a:solidFill>
                  <a:schemeClr val="dk1"/>
                </a:solidFill>
                <a:latin typeface="Calibri"/>
                <a:ea typeface="Calibri"/>
                <a:cs typeface="Calibri"/>
                <a:sym typeface="Calibri"/>
              </a:rPr>
              <a:t>33.  </a:t>
            </a:r>
            <a:r>
              <a:rPr lang="en" sz="1200" b="1">
                <a:solidFill>
                  <a:schemeClr val="dk1"/>
                </a:solidFill>
                <a:latin typeface="Calibri"/>
                <a:ea typeface="Calibri"/>
                <a:cs typeface="Calibri"/>
                <a:sym typeface="Calibri"/>
              </a:rPr>
              <a:t>Optimal Transport</a:t>
            </a:r>
            <a:r>
              <a:rPr lang="en" sz="1200">
                <a:solidFill>
                  <a:schemeClr val="dk1"/>
                </a:solidFill>
                <a:latin typeface="Calibri"/>
                <a:ea typeface="Calibri"/>
                <a:cs typeface="Calibri"/>
                <a:sym typeface="Calibri"/>
              </a:rPr>
              <a:t>: A theory that studies the most efficient ways to move a distribution of mass from one place to another, it is used in machine learning for tasks like domain adaptation, generative modeling, etc.</a:t>
            </a:r>
            <a:endParaRPr sz="1200">
              <a:solidFill>
                <a:schemeClr val="dk1"/>
              </a:solidFill>
              <a:latin typeface="Calibri"/>
              <a:ea typeface="Calibri"/>
              <a:cs typeface="Calibri"/>
              <a:sym typeface="Calibri"/>
            </a:endParaRPr>
          </a:p>
          <a:p>
            <a:pPr marL="0" lvl="0" indent="0" algn="l" rtl="0">
              <a:lnSpc>
                <a:spcPct val="100000"/>
              </a:lnSpc>
              <a:spcBef>
                <a:spcPts val="800"/>
              </a:spcBef>
              <a:spcAft>
                <a:spcPts val="0"/>
              </a:spcAft>
              <a:buNone/>
            </a:pPr>
            <a:r>
              <a:rPr lang="en" sz="1200">
                <a:solidFill>
                  <a:schemeClr val="dk1"/>
                </a:solidFill>
                <a:latin typeface="Calibri"/>
                <a:ea typeface="Calibri"/>
                <a:cs typeface="Calibri"/>
                <a:sym typeface="Calibri"/>
              </a:rPr>
              <a:t>34.  </a:t>
            </a:r>
            <a:r>
              <a:rPr lang="en" sz="1200" b="1">
                <a:solidFill>
                  <a:schemeClr val="dk1"/>
                </a:solidFill>
                <a:latin typeface="Calibri"/>
                <a:ea typeface="Calibri"/>
                <a:cs typeface="Calibri"/>
                <a:sym typeface="Calibri"/>
              </a:rPr>
              <a:t>Data Augmentation</a:t>
            </a:r>
            <a:r>
              <a:rPr lang="en" sz="1200">
                <a:solidFill>
                  <a:schemeClr val="dk1"/>
                </a:solidFill>
                <a:latin typeface="Calibri"/>
                <a:ea typeface="Calibri"/>
                <a:cs typeface="Calibri"/>
                <a:sym typeface="Calibri"/>
              </a:rPr>
              <a:t>: Techniques used to increase the diversity of training data by applying various transformations that do not change the labels, improving the model's performance and generalization.</a:t>
            </a:r>
            <a:endParaRPr sz="1200">
              <a:solidFill>
                <a:schemeClr val="dk1"/>
              </a:solidFill>
              <a:latin typeface="Calibri"/>
              <a:ea typeface="Calibri"/>
              <a:cs typeface="Calibri"/>
              <a:sym typeface="Calibri"/>
            </a:endParaRPr>
          </a:p>
          <a:p>
            <a:pPr marL="0" lvl="0" indent="0" algn="l" rtl="0">
              <a:lnSpc>
                <a:spcPct val="100000"/>
              </a:lnSpc>
              <a:spcBef>
                <a:spcPts val="800"/>
              </a:spcBef>
              <a:spcAft>
                <a:spcPts val="0"/>
              </a:spcAft>
              <a:buNone/>
            </a:pPr>
            <a:r>
              <a:rPr lang="en" sz="1200">
                <a:solidFill>
                  <a:schemeClr val="dk1"/>
                </a:solidFill>
                <a:latin typeface="Calibri"/>
                <a:ea typeface="Calibri"/>
                <a:cs typeface="Calibri"/>
                <a:sym typeface="Calibri"/>
              </a:rPr>
              <a:t>35.  </a:t>
            </a:r>
            <a:r>
              <a:rPr lang="en" sz="1200" b="1">
                <a:solidFill>
                  <a:schemeClr val="dk1"/>
                </a:solidFill>
                <a:latin typeface="Calibri"/>
                <a:ea typeface="Calibri"/>
                <a:cs typeface="Calibri"/>
                <a:sym typeface="Calibri"/>
              </a:rPr>
              <a:t>Few-Shot Learning</a:t>
            </a:r>
            <a:r>
              <a:rPr lang="en" sz="1200">
                <a:solidFill>
                  <a:schemeClr val="dk1"/>
                </a:solidFill>
                <a:latin typeface="Calibri"/>
                <a:ea typeface="Calibri"/>
                <a:cs typeface="Calibri"/>
                <a:sym typeface="Calibri"/>
              </a:rPr>
              <a:t>: An approach in machine learning where the aim is to design machine learning models that can learn useful information from a small number of examples – typically a handful of instances.</a:t>
            </a:r>
            <a:endParaRPr sz="1200">
              <a:solidFill>
                <a:schemeClr val="dk1"/>
              </a:solidFill>
              <a:latin typeface="Calibri"/>
              <a:ea typeface="Calibri"/>
              <a:cs typeface="Calibri"/>
              <a:sym typeface="Calibri"/>
            </a:endParaRPr>
          </a:p>
          <a:p>
            <a:pPr marL="0" lvl="0" indent="0" algn="l" rtl="0">
              <a:lnSpc>
                <a:spcPct val="100000"/>
              </a:lnSpc>
              <a:spcBef>
                <a:spcPts val="800"/>
              </a:spcBef>
              <a:spcAft>
                <a:spcPts val="0"/>
              </a:spcAft>
              <a:buNone/>
            </a:pPr>
            <a:r>
              <a:rPr lang="en" sz="1200">
                <a:solidFill>
                  <a:schemeClr val="dk1"/>
                </a:solidFill>
                <a:latin typeface="Calibri"/>
                <a:ea typeface="Calibri"/>
                <a:cs typeface="Calibri"/>
                <a:sym typeface="Calibri"/>
              </a:rPr>
              <a:t>36.  </a:t>
            </a:r>
            <a:r>
              <a:rPr lang="en" sz="1200" b="1">
                <a:solidFill>
                  <a:schemeClr val="dk1"/>
                </a:solidFill>
                <a:latin typeface="Calibri"/>
                <a:ea typeface="Calibri"/>
                <a:cs typeface="Calibri"/>
                <a:sym typeface="Calibri"/>
              </a:rPr>
              <a:t>Domain Generalization</a:t>
            </a:r>
            <a:r>
              <a:rPr lang="en" sz="1200">
                <a:solidFill>
                  <a:schemeClr val="dk1"/>
                </a:solidFill>
                <a:latin typeface="Calibri"/>
                <a:ea typeface="Calibri"/>
                <a:cs typeface="Calibri"/>
                <a:sym typeface="Calibri"/>
              </a:rPr>
              <a:t>: Refers to the ability of a model to generalize to new domains that it has not seen during training, usually achieved by training the model on multiple source domains.</a:t>
            </a:r>
            <a:endParaRPr sz="1200">
              <a:solidFill>
                <a:schemeClr val="dk1"/>
              </a:solidFill>
              <a:latin typeface="Calibri"/>
              <a:ea typeface="Calibri"/>
              <a:cs typeface="Calibri"/>
              <a:sym typeface="Calibri"/>
            </a:endParaRPr>
          </a:p>
          <a:p>
            <a:pPr marL="0" lvl="0" indent="0" algn="l" rtl="0">
              <a:lnSpc>
                <a:spcPct val="100000"/>
              </a:lnSpc>
              <a:spcBef>
                <a:spcPts val="800"/>
              </a:spcBef>
              <a:spcAft>
                <a:spcPts val="0"/>
              </a:spcAft>
              <a:buNone/>
            </a:pPr>
            <a:r>
              <a:rPr lang="en" sz="1200">
                <a:solidFill>
                  <a:schemeClr val="dk1"/>
                </a:solidFill>
                <a:latin typeface="Calibri"/>
                <a:ea typeface="Calibri"/>
                <a:cs typeface="Calibri"/>
                <a:sym typeface="Calibri"/>
              </a:rPr>
              <a:t>37.  </a:t>
            </a:r>
            <a:r>
              <a:rPr lang="en" sz="1200" b="1">
                <a:solidFill>
                  <a:schemeClr val="dk1"/>
                </a:solidFill>
                <a:latin typeface="Calibri"/>
                <a:ea typeface="Calibri"/>
                <a:cs typeface="Calibri"/>
                <a:sym typeface="Calibri"/>
              </a:rPr>
              <a:t>NLP (Natural Language Processing)</a:t>
            </a:r>
            <a:r>
              <a:rPr lang="en" sz="1200">
                <a:solidFill>
                  <a:schemeClr val="dk1"/>
                </a:solidFill>
                <a:latin typeface="Calibri"/>
                <a:ea typeface="Calibri"/>
                <a:cs typeface="Calibri"/>
                <a:sym typeface="Calibri"/>
              </a:rPr>
              <a:t>: A branch of AI that helps computers understand, interpret, and use human language.</a:t>
            </a:r>
            <a:endParaRPr sz="1200">
              <a:solidFill>
                <a:schemeClr val="dk1"/>
              </a:solidFill>
              <a:latin typeface="Calibri"/>
              <a:ea typeface="Calibri"/>
              <a:cs typeface="Calibri"/>
              <a:sym typeface="Calibri"/>
            </a:endParaRPr>
          </a:p>
          <a:p>
            <a:pPr marL="0" lvl="0" indent="0" algn="l" rtl="0">
              <a:lnSpc>
                <a:spcPct val="100000"/>
              </a:lnSpc>
              <a:spcBef>
                <a:spcPts val="800"/>
              </a:spcBef>
              <a:spcAft>
                <a:spcPts val="0"/>
              </a:spcAft>
              <a:buNone/>
            </a:pPr>
            <a:r>
              <a:rPr lang="en" sz="1200">
                <a:solidFill>
                  <a:schemeClr val="dk1"/>
                </a:solidFill>
                <a:latin typeface="Calibri"/>
                <a:ea typeface="Calibri"/>
                <a:cs typeface="Calibri"/>
                <a:sym typeface="Calibri"/>
              </a:rPr>
              <a:t>38.  </a:t>
            </a:r>
            <a:r>
              <a:rPr lang="en" sz="1200" b="1">
                <a:solidFill>
                  <a:schemeClr val="dk1"/>
                </a:solidFill>
                <a:latin typeface="Calibri"/>
                <a:ea typeface="Calibri"/>
                <a:cs typeface="Calibri"/>
                <a:sym typeface="Calibri"/>
              </a:rPr>
              <a:t>Adversarial Attack</a:t>
            </a:r>
            <a:r>
              <a:rPr lang="en" sz="1200">
                <a:solidFill>
                  <a:schemeClr val="dk1"/>
                </a:solidFill>
                <a:latin typeface="Calibri"/>
                <a:ea typeface="Calibri"/>
                <a:cs typeface="Calibri"/>
                <a:sym typeface="Calibri"/>
              </a:rPr>
              <a:t>: This refers to attempts to fool machine learning models through malicious input. This often involves subtly modified inputs designed to cause the model to make a mistake.</a:t>
            </a:r>
            <a:endParaRPr sz="1200">
              <a:solidFill>
                <a:schemeClr val="dk1"/>
              </a:solidFill>
              <a:latin typeface="Calibri"/>
              <a:ea typeface="Calibri"/>
              <a:cs typeface="Calibri"/>
              <a:sym typeface="Calibri"/>
            </a:endParaRPr>
          </a:p>
          <a:p>
            <a:pPr marL="0" lvl="0" indent="0" algn="l" rtl="0">
              <a:lnSpc>
                <a:spcPct val="100000"/>
              </a:lnSpc>
              <a:spcBef>
                <a:spcPts val="800"/>
              </a:spcBef>
              <a:spcAft>
                <a:spcPts val="0"/>
              </a:spcAft>
              <a:buNone/>
            </a:pPr>
            <a:r>
              <a:rPr lang="en" sz="1200">
                <a:solidFill>
                  <a:schemeClr val="dk1"/>
                </a:solidFill>
                <a:latin typeface="Calibri"/>
                <a:ea typeface="Calibri"/>
                <a:cs typeface="Calibri"/>
                <a:sym typeface="Calibri"/>
              </a:rPr>
              <a:t>39.  </a:t>
            </a:r>
            <a:r>
              <a:rPr lang="en" sz="1200" b="1">
                <a:solidFill>
                  <a:schemeClr val="dk1"/>
                </a:solidFill>
                <a:latin typeface="Calibri"/>
                <a:ea typeface="Calibri"/>
                <a:cs typeface="Calibri"/>
                <a:sym typeface="Calibri"/>
              </a:rPr>
              <a:t>Domain Adaptation</a:t>
            </a:r>
            <a:r>
              <a:rPr lang="en" sz="1200">
                <a:solidFill>
                  <a:schemeClr val="dk1"/>
                </a:solidFill>
                <a:latin typeface="Calibri"/>
                <a:ea typeface="Calibri"/>
                <a:cs typeface="Calibri"/>
                <a:sym typeface="Calibri"/>
              </a:rPr>
              <a:t>: A field of research in machine learning where a model is trained on one domain and then adapted to work in a different (but related) domain.</a:t>
            </a:r>
            <a:endParaRPr sz="1200">
              <a:solidFill>
                <a:schemeClr val="dk1"/>
              </a:solidFill>
              <a:latin typeface="Calibri"/>
              <a:ea typeface="Calibri"/>
              <a:cs typeface="Calibri"/>
              <a:sym typeface="Calibri"/>
            </a:endParaRPr>
          </a:p>
          <a:p>
            <a:pPr marL="0" lvl="0" indent="0" algn="l" rtl="0">
              <a:lnSpc>
                <a:spcPct val="100000"/>
              </a:lnSpc>
              <a:spcBef>
                <a:spcPts val="800"/>
              </a:spcBef>
              <a:spcAft>
                <a:spcPts val="800"/>
              </a:spcAft>
              <a:buNone/>
            </a:pPr>
            <a:r>
              <a:rPr lang="en" sz="1200">
                <a:solidFill>
                  <a:schemeClr val="dk1"/>
                </a:solidFill>
                <a:latin typeface="Calibri"/>
                <a:ea typeface="Calibri"/>
                <a:cs typeface="Calibri"/>
                <a:sym typeface="Calibri"/>
              </a:rPr>
              <a:t>40.  </a:t>
            </a:r>
            <a:r>
              <a:rPr lang="en" sz="1200" b="1">
                <a:solidFill>
                  <a:schemeClr val="dk1"/>
                </a:solidFill>
                <a:latin typeface="Calibri"/>
                <a:ea typeface="Calibri"/>
                <a:cs typeface="Calibri"/>
                <a:sym typeface="Calibri"/>
              </a:rPr>
              <a:t>Time Series</a:t>
            </a:r>
            <a:r>
              <a:rPr lang="en" sz="1200">
                <a:solidFill>
                  <a:schemeClr val="dk1"/>
                </a:solidFill>
                <a:latin typeface="Calibri"/>
                <a:ea typeface="Calibri"/>
                <a:cs typeface="Calibri"/>
                <a:sym typeface="Calibri"/>
              </a:rPr>
              <a:t>: A series of data points indexed (or listed or graphed) in time order, often used in statistics, signal processing, and machine learning.</a:t>
            </a:r>
            <a:endParaRPr sz="1200">
              <a:solidFill>
                <a:schemeClr val="dk1"/>
              </a:solidFill>
              <a:latin typeface="Calibri"/>
              <a:ea typeface="Calibri"/>
              <a:cs typeface="Calibri"/>
              <a:sym typeface="Calibri"/>
            </a:endParaRPr>
          </a:p>
        </p:txBody>
      </p:sp>
      <p:sp>
        <p:nvSpPr>
          <p:cNvPr id="97" name="Google Shape;97;p20"/>
          <p:cNvSpPr txBox="1"/>
          <p:nvPr/>
        </p:nvSpPr>
        <p:spPr>
          <a:xfrm>
            <a:off x="188450" y="293550"/>
            <a:ext cx="911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Calibri"/>
                <a:ea typeface="Calibri"/>
                <a:cs typeface="Calibri"/>
                <a:sym typeface="Calibri"/>
              </a:rPr>
              <a:t>31 - 40</a:t>
            </a:r>
            <a:endParaRPr sz="1800" b="1">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p:nvPr/>
        </p:nvSpPr>
        <p:spPr>
          <a:xfrm>
            <a:off x="1537425" y="119250"/>
            <a:ext cx="7496700" cy="4802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41.  </a:t>
            </a:r>
            <a:r>
              <a:rPr lang="en" sz="1200" b="1">
                <a:solidFill>
                  <a:schemeClr val="dk1"/>
                </a:solidFill>
                <a:latin typeface="Calibri"/>
                <a:ea typeface="Calibri"/>
                <a:cs typeface="Calibri"/>
                <a:sym typeface="Calibri"/>
              </a:rPr>
              <a:t>Model Compression</a:t>
            </a:r>
            <a:r>
              <a:rPr lang="en" sz="1200">
                <a:solidFill>
                  <a:schemeClr val="dk1"/>
                </a:solidFill>
                <a:latin typeface="Calibri"/>
                <a:ea typeface="Calibri"/>
                <a:cs typeface="Calibri"/>
                <a:sym typeface="Calibri"/>
              </a:rPr>
              <a:t>: Techniques used to reduce the complexity of a machine learning model, including dimensionality reduction, pruning, quantization, and knowledge distillation.</a:t>
            </a:r>
            <a:endParaRPr sz="1200">
              <a:solidFill>
                <a:schemeClr val="dk1"/>
              </a:solidFill>
              <a:latin typeface="Calibri"/>
              <a:ea typeface="Calibri"/>
              <a:cs typeface="Calibri"/>
              <a:sym typeface="Calibri"/>
            </a:endParaRPr>
          </a:p>
          <a:p>
            <a:pPr marL="0" lvl="0" indent="0" algn="l" rtl="0">
              <a:lnSpc>
                <a:spcPct val="100000"/>
              </a:lnSpc>
              <a:spcBef>
                <a:spcPts val="800"/>
              </a:spcBef>
              <a:spcAft>
                <a:spcPts val="0"/>
              </a:spcAft>
              <a:buNone/>
            </a:pPr>
            <a:r>
              <a:rPr lang="en" sz="1200">
                <a:solidFill>
                  <a:schemeClr val="dk1"/>
                </a:solidFill>
                <a:latin typeface="Calibri"/>
                <a:ea typeface="Calibri"/>
                <a:cs typeface="Calibri"/>
                <a:sym typeface="Calibri"/>
              </a:rPr>
              <a:t>42.  </a:t>
            </a:r>
            <a:r>
              <a:rPr lang="en" sz="1200" b="1">
                <a:solidFill>
                  <a:schemeClr val="dk1"/>
                </a:solidFill>
                <a:latin typeface="Calibri"/>
                <a:ea typeface="Calibri"/>
                <a:cs typeface="Calibri"/>
                <a:sym typeface="Calibri"/>
              </a:rPr>
              <a:t>Natural Language Processing</a:t>
            </a:r>
            <a:r>
              <a:rPr lang="en" sz="1200">
                <a:solidFill>
                  <a:schemeClr val="dk1"/>
                </a:solidFill>
                <a:latin typeface="Calibri"/>
                <a:ea typeface="Calibri"/>
                <a:cs typeface="Calibri"/>
                <a:sym typeface="Calibri"/>
              </a:rPr>
              <a:t>: Similar to NLP, it is a field of AI that focuses on the interaction between computers and humans through natural language.</a:t>
            </a:r>
            <a:endParaRPr sz="1200">
              <a:solidFill>
                <a:schemeClr val="dk1"/>
              </a:solidFill>
              <a:latin typeface="Calibri"/>
              <a:ea typeface="Calibri"/>
              <a:cs typeface="Calibri"/>
              <a:sym typeface="Calibri"/>
            </a:endParaRPr>
          </a:p>
          <a:p>
            <a:pPr marL="0" lvl="0" indent="0" algn="l" rtl="0">
              <a:lnSpc>
                <a:spcPct val="100000"/>
              </a:lnSpc>
              <a:spcBef>
                <a:spcPts val="800"/>
              </a:spcBef>
              <a:spcAft>
                <a:spcPts val="0"/>
              </a:spcAft>
              <a:buNone/>
            </a:pPr>
            <a:r>
              <a:rPr lang="en" sz="1200">
                <a:solidFill>
                  <a:schemeClr val="dk1"/>
                </a:solidFill>
                <a:latin typeface="Calibri"/>
                <a:ea typeface="Calibri"/>
                <a:cs typeface="Calibri"/>
                <a:sym typeface="Calibri"/>
              </a:rPr>
              <a:t>43.  </a:t>
            </a:r>
            <a:r>
              <a:rPr lang="en" sz="1200" b="1">
                <a:solidFill>
                  <a:schemeClr val="dk1"/>
                </a:solidFill>
                <a:latin typeface="Calibri"/>
                <a:ea typeface="Calibri"/>
                <a:cs typeface="Calibri"/>
                <a:sym typeface="Calibri"/>
              </a:rPr>
              <a:t>Distribution Shift</a:t>
            </a:r>
            <a:r>
              <a:rPr lang="en" sz="1200">
                <a:solidFill>
                  <a:schemeClr val="dk1"/>
                </a:solidFill>
                <a:latin typeface="Calibri"/>
                <a:ea typeface="Calibri"/>
                <a:cs typeface="Calibri"/>
                <a:sym typeface="Calibri"/>
              </a:rPr>
              <a:t>: Changes in the distribution of the input data to a model over time, which can degrade the model's performance if not properly managed.</a:t>
            </a:r>
            <a:endParaRPr sz="1200">
              <a:solidFill>
                <a:schemeClr val="dk1"/>
              </a:solidFill>
              <a:latin typeface="Calibri"/>
              <a:ea typeface="Calibri"/>
              <a:cs typeface="Calibri"/>
              <a:sym typeface="Calibri"/>
            </a:endParaRPr>
          </a:p>
          <a:p>
            <a:pPr marL="0" lvl="0" indent="0" algn="l" rtl="0">
              <a:lnSpc>
                <a:spcPct val="100000"/>
              </a:lnSpc>
              <a:spcBef>
                <a:spcPts val="800"/>
              </a:spcBef>
              <a:spcAft>
                <a:spcPts val="0"/>
              </a:spcAft>
              <a:buNone/>
            </a:pPr>
            <a:r>
              <a:rPr lang="en" sz="1200">
                <a:solidFill>
                  <a:schemeClr val="dk1"/>
                </a:solidFill>
                <a:latin typeface="Calibri"/>
                <a:ea typeface="Calibri"/>
                <a:cs typeface="Calibri"/>
                <a:sym typeface="Calibri"/>
              </a:rPr>
              <a:t>44.  </a:t>
            </a:r>
            <a:r>
              <a:rPr lang="en" sz="1200" b="1">
                <a:solidFill>
                  <a:schemeClr val="dk1"/>
                </a:solidFill>
                <a:latin typeface="Calibri"/>
                <a:ea typeface="Calibri"/>
                <a:cs typeface="Calibri"/>
                <a:sym typeface="Calibri"/>
              </a:rPr>
              <a:t>Neural Architecture Search</a:t>
            </a:r>
            <a:r>
              <a:rPr lang="en" sz="1200">
                <a:solidFill>
                  <a:schemeClr val="dk1"/>
                </a:solidFill>
                <a:latin typeface="Calibri"/>
                <a:ea typeface="Calibri"/>
                <a:cs typeface="Calibri"/>
                <a:sym typeface="Calibri"/>
              </a:rPr>
              <a:t>: An area of research in which machine learning is used to help design other machine learning models, specifically, to determine the best architecture for a neural network.</a:t>
            </a:r>
            <a:endParaRPr sz="1200">
              <a:solidFill>
                <a:schemeClr val="dk1"/>
              </a:solidFill>
              <a:latin typeface="Calibri"/>
              <a:ea typeface="Calibri"/>
              <a:cs typeface="Calibri"/>
              <a:sym typeface="Calibri"/>
            </a:endParaRPr>
          </a:p>
          <a:p>
            <a:pPr marL="0" lvl="0" indent="0" algn="l" rtl="0">
              <a:lnSpc>
                <a:spcPct val="100000"/>
              </a:lnSpc>
              <a:spcBef>
                <a:spcPts val="800"/>
              </a:spcBef>
              <a:spcAft>
                <a:spcPts val="0"/>
              </a:spcAft>
              <a:buNone/>
            </a:pPr>
            <a:r>
              <a:rPr lang="en" sz="1200">
                <a:solidFill>
                  <a:schemeClr val="dk1"/>
                </a:solidFill>
                <a:latin typeface="Calibri"/>
                <a:ea typeface="Calibri"/>
                <a:cs typeface="Calibri"/>
                <a:sym typeface="Calibri"/>
              </a:rPr>
              <a:t>45.  </a:t>
            </a:r>
            <a:r>
              <a:rPr lang="en" sz="1200" b="1">
                <a:solidFill>
                  <a:schemeClr val="dk1"/>
                </a:solidFill>
                <a:latin typeface="Calibri"/>
                <a:ea typeface="Calibri"/>
                <a:cs typeface="Calibri"/>
                <a:sym typeface="Calibri"/>
              </a:rPr>
              <a:t>Attention</a:t>
            </a:r>
            <a:r>
              <a:rPr lang="en" sz="1200">
                <a:solidFill>
                  <a:schemeClr val="dk1"/>
                </a:solidFill>
                <a:latin typeface="Calibri"/>
                <a:ea typeface="Calibri"/>
                <a:cs typeface="Calibri"/>
                <a:sym typeface="Calibri"/>
              </a:rPr>
              <a:t>: A mechanism in deep learning models that allows them to focus on specific parts of the input when producing an output, crucial in the Transformer model architecture.</a:t>
            </a:r>
            <a:endParaRPr sz="1200">
              <a:solidFill>
                <a:schemeClr val="dk1"/>
              </a:solidFill>
              <a:latin typeface="Calibri"/>
              <a:ea typeface="Calibri"/>
              <a:cs typeface="Calibri"/>
              <a:sym typeface="Calibri"/>
            </a:endParaRPr>
          </a:p>
          <a:p>
            <a:pPr marL="0" lvl="0" indent="0" algn="l" rtl="0">
              <a:lnSpc>
                <a:spcPct val="100000"/>
              </a:lnSpc>
              <a:spcBef>
                <a:spcPts val="800"/>
              </a:spcBef>
              <a:spcAft>
                <a:spcPts val="0"/>
              </a:spcAft>
              <a:buNone/>
            </a:pPr>
            <a:r>
              <a:rPr lang="en" sz="1200">
                <a:solidFill>
                  <a:schemeClr val="dk1"/>
                </a:solidFill>
                <a:latin typeface="Calibri"/>
                <a:ea typeface="Calibri"/>
                <a:cs typeface="Calibri"/>
                <a:sym typeface="Calibri"/>
              </a:rPr>
              <a:t>46.  </a:t>
            </a:r>
            <a:r>
              <a:rPr lang="en" sz="1200" b="1">
                <a:solidFill>
                  <a:schemeClr val="dk1"/>
                </a:solidFill>
                <a:latin typeface="Calibri"/>
                <a:ea typeface="Calibri"/>
                <a:cs typeface="Calibri"/>
                <a:sym typeface="Calibri"/>
              </a:rPr>
              <a:t>Image Classification</a:t>
            </a:r>
            <a:r>
              <a:rPr lang="en" sz="1200">
                <a:solidFill>
                  <a:schemeClr val="dk1"/>
                </a:solidFill>
                <a:latin typeface="Calibri"/>
                <a:ea typeface="Calibri"/>
                <a:cs typeface="Calibri"/>
                <a:sym typeface="Calibri"/>
              </a:rPr>
              <a:t>: A computer vision task of assigning a label to an image from a fixed set of categories.</a:t>
            </a:r>
            <a:endParaRPr sz="1200">
              <a:solidFill>
                <a:schemeClr val="dk1"/>
              </a:solidFill>
              <a:latin typeface="Calibri"/>
              <a:ea typeface="Calibri"/>
              <a:cs typeface="Calibri"/>
              <a:sym typeface="Calibri"/>
            </a:endParaRPr>
          </a:p>
          <a:p>
            <a:pPr marL="0" lvl="0" indent="0" algn="l" rtl="0">
              <a:lnSpc>
                <a:spcPct val="100000"/>
              </a:lnSpc>
              <a:spcBef>
                <a:spcPts val="800"/>
              </a:spcBef>
              <a:spcAft>
                <a:spcPts val="0"/>
              </a:spcAft>
              <a:buNone/>
            </a:pPr>
            <a:r>
              <a:rPr lang="en" sz="1200">
                <a:solidFill>
                  <a:schemeClr val="dk1"/>
                </a:solidFill>
                <a:latin typeface="Calibri"/>
                <a:ea typeface="Calibri"/>
                <a:cs typeface="Calibri"/>
                <a:sym typeface="Calibri"/>
              </a:rPr>
              <a:t>47.  </a:t>
            </a:r>
            <a:r>
              <a:rPr lang="en" sz="1200" b="1">
                <a:solidFill>
                  <a:schemeClr val="dk1"/>
                </a:solidFill>
                <a:latin typeface="Calibri"/>
                <a:ea typeface="Calibri"/>
                <a:cs typeface="Calibri"/>
                <a:sym typeface="Calibri"/>
              </a:rPr>
              <a:t>Adversarial Training</a:t>
            </a:r>
            <a:r>
              <a:rPr lang="en" sz="1200">
                <a:solidFill>
                  <a:schemeClr val="dk1"/>
                </a:solidFill>
                <a:latin typeface="Calibri"/>
                <a:ea typeface="Calibri"/>
                <a:cs typeface="Calibri"/>
                <a:sym typeface="Calibri"/>
              </a:rPr>
              <a:t>: A process to improve the robustness of machine learning models by including adversarial examples (inputs designed to fool the model) in the training data.</a:t>
            </a:r>
            <a:endParaRPr sz="1200">
              <a:solidFill>
                <a:schemeClr val="dk1"/>
              </a:solidFill>
              <a:latin typeface="Calibri"/>
              <a:ea typeface="Calibri"/>
              <a:cs typeface="Calibri"/>
              <a:sym typeface="Calibri"/>
            </a:endParaRPr>
          </a:p>
          <a:p>
            <a:pPr marL="0" lvl="0" indent="0" algn="l" rtl="0">
              <a:lnSpc>
                <a:spcPct val="100000"/>
              </a:lnSpc>
              <a:spcBef>
                <a:spcPts val="800"/>
              </a:spcBef>
              <a:spcAft>
                <a:spcPts val="0"/>
              </a:spcAft>
              <a:buNone/>
            </a:pPr>
            <a:r>
              <a:rPr lang="en" sz="1200">
                <a:solidFill>
                  <a:schemeClr val="dk1"/>
                </a:solidFill>
                <a:latin typeface="Calibri"/>
                <a:ea typeface="Calibri"/>
                <a:cs typeface="Calibri"/>
                <a:sym typeface="Calibri"/>
              </a:rPr>
              <a:t>48.  </a:t>
            </a:r>
            <a:r>
              <a:rPr lang="en" sz="1200" b="1">
                <a:solidFill>
                  <a:schemeClr val="dk1"/>
                </a:solidFill>
                <a:latin typeface="Calibri"/>
                <a:ea typeface="Calibri"/>
                <a:cs typeface="Calibri"/>
                <a:sym typeface="Calibri"/>
              </a:rPr>
              <a:t>Active Learning</a:t>
            </a:r>
            <a:r>
              <a:rPr lang="en" sz="1200">
                <a:solidFill>
                  <a:schemeClr val="dk1"/>
                </a:solidFill>
                <a:latin typeface="Calibri"/>
                <a:ea typeface="Calibri"/>
                <a:cs typeface="Calibri"/>
                <a:sym typeface="Calibri"/>
              </a:rPr>
              <a:t>: A machine learning paradigm that allows the model to choose the data from which it learns, often with the aim of reducing the amount of labeled data needed for effective learning.</a:t>
            </a:r>
            <a:endParaRPr sz="1200">
              <a:solidFill>
                <a:schemeClr val="dk1"/>
              </a:solidFill>
              <a:latin typeface="Calibri"/>
              <a:ea typeface="Calibri"/>
              <a:cs typeface="Calibri"/>
              <a:sym typeface="Calibri"/>
            </a:endParaRPr>
          </a:p>
          <a:p>
            <a:pPr marL="0" lvl="0" indent="0" algn="l" rtl="0">
              <a:lnSpc>
                <a:spcPct val="100000"/>
              </a:lnSpc>
              <a:spcBef>
                <a:spcPts val="800"/>
              </a:spcBef>
              <a:spcAft>
                <a:spcPts val="0"/>
              </a:spcAft>
              <a:buNone/>
            </a:pPr>
            <a:r>
              <a:rPr lang="en" sz="1200">
                <a:solidFill>
                  <a:schemeClr val="dk1"/>
                </a:solidFill>
                <a:latin typeface="Calibri"/>
                <a:ea typeface="Calibri"/>
                <a:cs typeface="Calibri"/>
                <a:sym typeface="Calibri"/>
              </a:rPr>
              <a:t>49.  </a:t>
            </a:r>
            <a:r>
              <a:rPr lang="en" sz="1200" b="1">
                <a:solidFill>
                  <a:schemeClr val="dk1"/>
                </a:solidFill>
                <a:latin typeface="Calibri"/>
                <a:ea typeface="Calibri"/>
                <a:cs typeface="Calibri"/>
                <a:sym typeface="Calibri"/>
              </a:rPr>
              <a:t>Sparsity</a:t>
            </a:r>
            <a:r>
              <a:rPr lang="en" sz="1200">
                <a:solidFill>
                  <a:schemeClr val="dk1"/>
                </a:solidFill>
                <a:latin typeface="Calibri"/>
                <a:ea typeface="Calibri"/>
                <a:cs typeface="Calibri"/>
                <a:sym typeface="Calibri"/>
              </a:rPr>
              <a:t>: In the context of machine learning, it refers to a property of models whereby only a small number of neurons are activated, or where only a few weights are non-zero, which can lead to more efficient models.</a:t>
            </a:r>
            <a:endParaRPr sz="1200">
              <a:solidFill>
                <a:schemeClr val="dk1"/>
              </a:solidFill>
              <a:latin typeface="Calibri"/>
              <a:ea typeface="Calibri"/>
              <a:cs typeface="Calibri"/>
              <a:sym typeface="Calibri"/>
            </a:endParaRPr>
          </a:p>
          <a:p>
            <a:pPr marL="0" lvl="0" indent="0" algn="l" rtl="0">
              <a:lnSpc>
                <a:spcPct val="100000"/>
              </a:lnSpc>
              <a:spcBef>
                <a:spcPts val="800"/>
              </a:spcBef>
              <a:spcAft>
                <a:spcPts val="800"/>
              </a:spcAft>
              <a:buNone/>
            </a:pPr>
            <a:r>
              <a:rPr lang="en" sz="1200">
                <a:solidFill>
                  <a:schemeClr val="dk1"/>
                </a:solidFill>
                <a:latin typeface="Calibri"/>
                <a:ea typeface="Calibri"/>
                <a:cs typeface="Calibri"/>
                <a:sym typeface="Calibri"/>
              </a:rPr>
              <a:t>50.  </a:t>
            </a:r>
            <a:r>
              <a:rPr lang="en" sz="1200" b="1">
                <a:solidFill>
                  <a:schemeClr val="dk1"/>
                </a:solidFill>
                <a:latin typeface="Calibri"/>
                <a:ea typeface="Calibri"/>
                <a:cs typeface="Calibri"/>
                <a:sym typeface="Calibri"/>
              </a:rPr>
              <a:t>Deep Neural Network</a:t>
            </a:r>
            <a:r>
              <a:rPr lang="en" sz="1200">
                <a:solidFill>
                  <a:schemeClr val="dk1"/>
                </a:solidFill>
                <a:latin typeface="Calibri"/>
                <a:ea typeface="Calibri"/>
                <a:cs typeface="Calibri"/>
                <a:sym typeface="Calibri"/>
              </a:rPr>
              <a:t>: A neural network with multiple layers between the input and output layers. They are used broadly today in most machine learning applications, going beyond linear models to a complex hierarchy of non-linear transformations.</a:t>
            </a:r>
            <a:endParaRPr sz="1200">
              <a:solidFill>
                <a:schemeClr val="dk1"/>
              </a:solidFill>
              <a:latin typeface="Calibri"/>
              <a:ea typeface="Calibri"/>
              <a:cs typeface="Calibri"/>
              <a:sym typeface="Calibri"/>
            </a:endParaRPr>
          </a:p>
        </p:txBody>
      </p:sp>
      <p:sp>
        <p:nvSpPr>
          <p:cNvPr id="103" name="Google Shape;103;p21"/>
          <p:cNvSpPr txBox="1"/>
          <p:nvPr/>
        </p:nvSpPr>
        <p:spPr>
          <a:xfrm>
            <a:off x="188450" y="293550"/>
            <a:ext cx="911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Calibri"/>
                <a:ea typeface="Calibri"/>
                <a:cs typeface="Calibri"/>
                <a:sym typeface="Calibri"/>
              </a:rPr>
              <a:t>41 - 50</a:t>
            </a:r>
            <a:endParaRPr sz="1800" b="1">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4837</Words>
  <Application>Microsoft Macintosh PowerPoint</Application>
  <PresentationFormat>On-screen Show (16:9)</PresentationFormat>
  <Paragraphs>269</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Roboto Mono</vt:lpstr>
      <vt:lpstr>Calibri</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Reinforcement Learning</vt:lpstr>
      <vt:lpstr>PowerPoint Presentation</vt:lpstr>
      <vt:lpstr>Deep Learning</vt:lpstr>
      <vt:lpstr>PowerPoint Presentation</vt:lpstr>
      <vt:lpstr>PowerPoint Presentation</vt:lpstr>
      <vt:lpstr>Graph Neural Network History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1</cp:revision>
  <dcterms:modified xsi:type="dcterms:W3CDTF">2023-05-26T21:10:34Z</dcterms:modified>
</cp:coreProperties>
</file>