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Roboto Mono" pitchFamily="49"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2461BF-27D9-4228-826E-FB796A604A33}">
  <a:tblStyle styleId="{BF2461BF-27D9-4228-826E-FB796A604A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a2e50f03f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a2e50f03f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a2e50f03f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a2e50f03f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4b4d8d422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4b4d8d42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b4d8d422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b4d8d422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a2e50f03f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a2e50f03f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a2e50f03f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4a2e50f03f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4a2e50f03f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4a2e50f03f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a2e50f03f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a2e50f03f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a2e515ee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4a2e515ee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247d7be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247d7be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5f750182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5f750182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b247d7be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b247d7be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b247d7b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b247d7b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4a2e515e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4a2e515e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2601fcb4b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2601fcb4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260da2dd5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260da2dd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26af95060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26af95060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2601fcb4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2601fcb4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4a2e50f03f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4a2e50f03f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4a2e50f03f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4a2e50f03f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4a2e50f03f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4a2e50f03f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25f750182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25f75018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4a2e50f03f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4a2e50f03f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4a2e50f03f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4a2e50f03f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260da2dd5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260da2dd5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26189ae69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26189ae6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26189ae69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26189ae69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4d8f236f2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4d8f236f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d8f236f2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d8f236f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26189ae69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26189ae69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4a2e50f03f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4a2e50f03f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4a2e50f03f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4a2e50f03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a2e50f03f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a2e50f03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a2e50f03f_0_2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a2e50f03f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a2e50f03f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a2e50f03f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4247fa8b4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4247fa8b4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BrjAt-wvEX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github.com/ysymyth/tree-of-thought-llm" TargetMode="External"/><Relationship Id="rId5" Type="http://schemas.openxmlformats.org/officeDocument/2006/relationships/hyperlink" Target="https://arxiv.org/pdf/2305.10601.pdf" TargetMode="External"/><Relationship Id="rId4" Type="http://schemas.openxmlformats.org/officeDocument/2006/relationships/hyperlink" Target="https://www.youtube.com/watch?v=PFK5g_kxhV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www.youtube.com/watch?v=Rk3nTUfRZm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community.openai.com/t/fine-tuning-vs-embedding/35813/10"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platform.openai.com/docs/guides/embeddings/use-case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openai/openai-cookbook/tree/main/examples" TargetMode="External"/><Relationship Id="rId3" Type="http://schemas.openxmlformats.org/officeDocument/2006/relationships/hyperlink" Target="https://oai.azure.com" TargetMode="External"/><Relationship Id="rId7" Type="http://schemas.openxmlformats.org/officeDocument/2006/relationships/hyperlink" Target="https://github.com/openai/openai-cookbook/"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platform.openai.com/docs/guides/embeddings/what-are-embeddings" TargetMode="External"/><Relationship Id="rId5" Type="http://schemas.openxmlformats.org/officeDocument/2006/relationships/hyperlink" Target="https://github.com/MicrosoftDocs/azure-docs/blob/main/articles/cognitive-services/openai/overview.md" TargetMode="External"/><Relationship Id="rId10" Type="http://schemas.openxmlformats.org/officeDocument/2006/relationships/hyperlink" Target="https://github.com/openai/openai-cookbook/tree/main/examples/vector_databases/redis" TargetMode="External"/><Relationship Id="rId4" Type="http://schemas.openxmlformats.org/officeDocument/2006/relationships/hyperlink" Target="https://github.com/Azure-Samples/azure-search-openai-demo" TargetMode="External"/><Relationship Id="rId9" Type="http://schemas.openxmlformats.org/officeDocument/2006/relationships/hyperlink" Target="https://github.com/openai/openai-cookbook/blob/main/examples/Get_embeddings.ipynb"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pinecone.io/learn/vector-database/"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www.youtube.com/watch?v=dN0lsF2cvm4" TargetMode="External"/><Relationship Id="rId4" Type="http://schemas.openxmlformats.org/officeDocument/2006/relationships/hyperlink" Target="https://sourceforge.net/software/vector-database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hyperlink" Target="https://en.wikipedia.org/wiki/Waggle_dance" TargetMode="External"/><Relationship Id="rId10" Type="http://schemas.openxmlformats.org/officeDocument/2006/relationships/image" Target="../media/image33.png"/><Relationship Id="rId4" Type="http://schemas.openxmlformats.org/officeDocument/2006/relationships/hyperlink" Target="https://www.nationalgeographic.com/animals/article/scientists-plan-to-use-ai-to-try-to-decode-the-language-of-whales" TargetMode="External"/><Relationship Id="rId9" Type="http://schemas.openxmlformats.org/officeDocument/2006/relationships/image" Target="../media/image32.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deeplearning.ai/short-courses/"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8" Type="http://schemas.openxmlformats.org/officeDocument/2006/relationships/hyperlink" Target="https://replicate.com/stability-ai/stable-diffusion/examples" TargetMode="External"/><Relationship Id="rId3" Type="http://schemas.openxmlformats.org/officeDocument/2006/relationships/hyperlink" Target="https://www.youtube.com/watch?v=WgIlAB3cS6U" TargetMode="External"/><Relationship Id="rId7" Type="http://schemas.openxmlformats.org/officeDocument/2006/relationships/hyperlink" Target="https://github.com/Stability-AI/stablediffusion"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en.wikipedia.org/wiki/Stable_Diffusion" TargetMode="External"/><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38.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kdnuggets.com/2023/05/top-10-tools-detecting-chatgpt-gpt4-bard-llms.html"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hyperlink" Target="https://www.pcmag.com/how-to/what-are-chatgpt-plugins-the-next-phase-of-conversational-ai-is-here" TargetMode="External"/><Relationship Id="rId7" Type="http://schemas.openxmlformats.org/officeDocument/2006/relationships/hyperlink" Target="https://www.youtube.com/watch?v=0brJr6HnX7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artificialcorner.com/i-tried-84-chatgpt-plugins-these-are-the-best-3b3be6b1cb7b" TargetMode="External"/><Relationship Id="rId5" Type="http://schemas.openxmlformats.org/officeDocument/2006/relationships/hyperlink" Target="https://beebom.com/best-chatgpt-chrome-extensions/" TargetMode="External"/><Relationship Id="rId4" Type="http://schemas.openxmlformats.org/officeDocument/2006/relationships/hyperlink" Target="https://beebom.com/best-chatgpt-plugi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081700" y="51550"/>
            <a:ext cx="48186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b="1">
                <a:solidFill>
                  <a:srgbClr val="3C78D8"/>
                </a:solidFill>
                <a:latin typeface="Calibri"/>
                <a:ea typeface="Calibri"/>
                <a:cs typeface="Calibri"/>
                <a:sym typeface="Calibri"/>
              </a:rPr>
              <a:t>More About ChatGPT</a:t>
            </a:r>
            <a:endParaRPr sz="3500" b="1">
              <a:solidFill>
                <a:srgbClr val="3C78D8"/>
              </a:solidFill>
              <a:latin typeface="Calibri"/>
              <a:ea typeface="Calibri"/>
              <a:cs typeface="Calibri"/>
              <a:sym typeface="Calibri"/>
            </a:endParaRPr>
          </a:p>
        </p:txBody>
      </p:sp>
      <p:sp>
        <p:nvSpPr>
          <p:cNvPr id="55" name="Google Shape;55;p13"/>
          <p:cNvSpPr txBox="1"/>
          <p:nvPr/>
        </p:nvSpPr>
        <p:spPr>
          <a:xfrm>
            <a:off x="1746000" y="685750"/>
            <a:ext cx="6340200" cy="3786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Brain in the middle, from hardwired to generic</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ChatGPT Plugins</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Tree of Thought prompting</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Thinking &amp; Science: Finding Patterns in Data</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How ChatGPT runs - Microsoft AI Supercomputer</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Customizing The Model: Fine-Tuning vs Embeddings</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Approximate Analysis, Similarity Search, Vector Databases</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On the Path to AGI - Animals vs Humans</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The origins of language and consciousness</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Courses on DeppLearning.AI</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Emad Mostaque, stability.AI, Stable Diffusion</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Text to Image - GPT, GAN, Diffusion</a:t>
            </a:r>
            <a:endParaRPr sz="1800" b="1">
              <a:solidFill>
                <a:srgbClr val="3C78D8"/>
              </a:solidFill>
              <a:latin typeface="Calibri"/>
              <a:ea typeface="Calibri"/>
              <a:cs typeface="Calibri"/>
              <a:sym typeface="Calibri"/>
            </a:endParaRPr>
          </a:p>
          <a:p>
            <a:pPr marL="457200" lvl="0" indent="-342900" algn="l" rtl="0">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Detect LLMs (ChatGPT, GPT, Bard, Claude, etc)</a:t>
            </a:r>
            <a:endParaRPr sz="1800" b="1">
              <a:solidFill>
                <a:srgbClr val="3C78D8"/>
              </a:solidFill>
              <a:latin typeface="Calibri"/>
              <a:ea typeface="Calibri"/>
              <a:cs typeface="Calibri"/>
              <a:sym typeface="Calibri"/>
            </a:endParaRPr>
          </a:p>
        </p:txBody>
      </p:sp>
      <p:sp>
        <p:nvSpPr>
          <p:cNvPr id="56" name="Google Shape;56;p13"/>
          <p:cNvSpPr txBox="1"/>
          <p:nvPr/>
        </p:nvSpPr>
        <p:spPr>
          <a:xfrm>
            <a:off x="6978416" y="4472350"/>
            <a:ext cx="2090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Presented by Lev Selector</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June 2, 2023</a:t>
            </a:r>
            <a:endParaRPr>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p:nvPr/>
        </p:nvSpPr>
        <p:spPr>
          <a:xfrm>
            <a:off x="605550" y="1875925"/>
            <a:ext cx="7905300" cy="754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700" b="1">
                <a:solidFill>
                  <a:srgbClr val="3C78D8"/>
                </a:solidFill>
                <a:latin typeface="Calibri"/>
                <a:ea typeface="Calibri"/>
                <a:cs typeface="Calibri"/>
                <a:sym typeface="Calibri"/>
              </a:rPr>
              <a:t>Tree of Thought Prompting</a:t>
            </a:r>
            <a:endParaRPr sz="3700" b="1">
              <a:solidFill>
                <a:srgbClr val="3C78D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p:nvPr/>
        </p:nvSpPr>
        <p:spPr>
          <a:xfrm>
            <a:off x="0" y="0"/>
            <a:ext cx="5430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Tree of Thought (ToT Prompting)</a:t>
            </a:r>
            <a:endParaRPr sz="2500"/>
          </a:p>
        </p:txBody>
      </p:sp>
      <p:sp>
        <p:nvSpPr>
          <p:cNvPr id="169" name="Google Shape;169;p23"/>
          <p:cNvSpPr txBox="1"/>
          <p:nvPr/>
        </p:nvSpPr>
        <p:spPr>
          <a:xfrm>
            <a:off x="357000" y="698400"/>
            <a:ext cx="6254400" cy="147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Tree of Thoughts - GPT-4 Reasoning is Improved 900%</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https://www.youtube.com/watch?v=BrjAt-wvEXI</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ChatGPT-4 Prompt Engineering: The Tree of Thoughts Method - WOW!</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https://www.youtube.com/watch?v=PFK5g_kxhVM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“Tree of Thoughts: Deliberate Problem Solving with Large Language Models”</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5"/>
              </a:rPr>
              <a:t>https://arxiv.org/pdf/2305.10601.pdf</a:t>
            </a:r>
            <a:r>
              <a:rPr lang="en">
                <a:latin typeface="Calibri"/>
                <a:ea typeface="Calibri"/>
                <a:cs typeface="Calibri"/>
                <a:sym typeface="Calibri"/>
              </a:rPr>
              <a:t> </a:t>
            </a:r>
            <a:endParaRPr>
              <a:latin typeface="Calibri"/>
              <a:ea typeface="Calibri"/>
              <a:cs typeface="Calibri"/>
              <a:sym typeface="Calibri"/>
            </a:endParaRPr>
          </a:p>
        </p:txBody>
      </p:sp>
      <p:sp>
        <p:nvSpPr>
          <p:cNvPr id="170" name="Google Shape;170;p23"/>
          <p:cNvSpPr txBox="1"/>
          <p:nvPr/>
        </p:nvSpPr>
        <p:spPr>
          <a:xfrm>
            <a:off x="357000" y="2372200"/>
            <a:ext cx="6885600" cy="240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rPr>
              <a:t>“</a:t>
            </a:r>
            <a:r>
              <a:rPr lang="en" sz="1200" b="1">
                <a:solidFill>
                  <a:srgbClr val="FF0000"/>
                </a:solidFill>
              </a:rPr>
              <a:t>Chain of Thought</a:t>
            </a:r>
            <a:r>
              <a:rPr lang="en" sz="1200">
                <a:solidFill>
                  <a:schemeClr val="dk1"/>
                </a:solidFill>
              </a:rPr>
              <a:t>” - sequential prompting, no backtracking</a:t>
            </a:r>
            <a:endParaRPr sz="1200">
              <a:solidFill>
                <a:schemeClr val="dk1"/>
              </a:solidFill>
            </a:endParaRPr>
          </a:p>
          <a:p>
            <a:pPr marL="0" lvl="0" indent="0" algn="l" rtl="0">
              <a:spcBef>
                <a:spcPts val="0"/>
              </a:spcBef>
              <a:spcAft>
                <a:spcPts val="0"/>
              </a:spcAft>
              <a:buNone/>
            </a:pPr>
            <a:r>
              <a:rPr lang="en" sz="1200">
                <a:solidFill>
                  <a:schemeClr val="dk1"/>
                </a:solidFill>
              </a:rPr>
              <a:t>"</a:t>
            </a:r>
            <a:r>
              <a:rPr lang="en" sz="1200" b="1">
                <a:solidFill>
                  <a:srgbClr val="FF0000"/>
                </a:solidFill>
              </a:rPr>
              <a:t>Tree of Thoughts</a:t>
            </a:r>
            <a:r>
              <a:rPr lang="en" sz="1200">
                <a:solidFill>
                  <a:schemeClr val="dk1"/>
                </a:solidFill>
              </a:rPr>
              <a:t>” (ToT) - explore multiple options in parallel, </a:t>
            </a:r>
            <a:r>
              <a:rPr lang="en" sz="1200"/>
              <a:t>consider multiple different reasoning paths and self-evaluating choices to decide the next course of action, as well as looking ahead or backtracking when necessary to make global choices.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"Our experiments show that ToT significantly enhances language models’ problem-solving abilities on three novel tasks requiring non-trivial planning or search: Game of 24, Creative Writing, and Mini Crosswords.</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For instance, in Game of 24, while GPT-4 with chain-of-thought prompting only solved </a:t>
            </a:r>
            <a:r>
              <a:rPr lang="en" sz="1200" b="1">
                <a:solidFill>
                  <a:srgbClr val="FF0000"/>
                </a:solidFill>
              </a:rPr>
              <a:t>4%</a:t>
            </a:r>
            <a:r>
              <a:rPr lang="en" sz="1200"/>
              <a:t> of tasks, our method achieved a success rate of </a:t>
            </a:r>
            <a:r>
              <a:rPr lang="en" sz="1200" b="1">
                <a:solidFill>
                  <a:srgbClr val="FF0000"/>
                </a:solidFill>
              </a:rPr>
              <a:t>74%</a:t>
            </a:r>
            <a:r>
              <a:rPr lang="en" sz="1200"/>
              <a:t>. </a:t>
            </a:r>
            <a:endParaRPr sz="1200"/>
          </a:p>
          <a:p>
            <a:pPr marL="0" lvl="0" indent="0" algn="l" rtl="0">
              <a:spcBef>
                <a:spcPts val="0"/>
              </a:spcBef>
              <a:spcAft>
                <a:spcPts val="0"/>
              </a:spcAft>
              <a:buNone/>
            </a:pPr>
            <a:r>
              <a:rPr lang="en" sz="1200"/>
              <a:t>Code repo with all prompts: </a:t>
            </a:r>
            <a:r>
              <a:rPr lang="en" sz="1200" u="sng">
                <a:solidFill>
                  <a:schemeClr val="hlink"/>
                </a:solidFill>
                <a:hlinkClick r:id="rId6"/>
              </a:rPr>
              <a:t>https://github.com/ysymyth/tree-of-thought-llm</a:t>
            </a:r>
            <a:r>
              <a:rPr lang="en" sz="1200"/>
              <a: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p:nvPr/>
        </p:nvSpPr>
        <p:spPr>
          <a:xfrm>
            <a:off x="1414350" y="1334100"/>
            <a:ext cx="63153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latin typeface="Calibri"/>
                <a:ea typeface="Calibri"/>
                <a:cs typeface="Calibri"/>
                <a:sym typeface="Calibri"/>
              </a:rPr>
              <a:t>Thinking &amp; Science:</a:t>
            </a:r>
            <a:br>
              <a:rPr lang="en" sz="4000" b="1">
                <a:solidFill>
                  <a:srgbClr val="3C78D8"/>
                </a:solidFill>
                <a:latin typeface="Calibri"/>
                <a:ea typeface="Calibri"/>
                <a:cs typeface="Calibri"/>
                <a:sym typeface="Calibri"/>
              </a:rPr>
            </a:br>
            <a:r>
              <a:rPr lang="en" sz="4000" b="1">
                <a:solidFill>
                  <a:srgbClr val="3C78D8"/>
                </a:solidFill>
                <a:latin typeface="Calibri"/>
                <a:ea typeface="Calibri"/>
                <a:cs typeface="Calibri"/>
                <a:sym typeface="Calibri"/>
              </a:rPr>
              <a:t>Finding Patterns in Data</a:t>
            </a:r>
            <a:endParaRPr sz="4000" b="1">
              <a:solidFill>
                <a:srgbClr val="3C78D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p:nvPr/>
        </p:nvSpPr>
        <p:spPr>
          <a:xfrm>
            <a:off x="192750" y="403325"/>
            <a:ext cx="34956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Science</a:t>
            </a:r>
            <a:r>
              <a:rPr lang="en">
                <a:latin typeface="Calibri"/>
                <a:ea typeface="Calibri"/>
                <a:cs typeface="Calibri"/>
                <a:sym typeface="Calibri"/>
              </a:rPr>
              <a:t> is about </a:t>
            </a:r>
            <a:r>
              <a:rPr lang="en" b="1">
                <a:solidFill>
                  <a:srgbClr val="FF0000"/>
                </a:solidFill>
                <a:latin typeface="Calibri"/>
                <a:ea typeface="Calibri"/>
                <a:cs typeface="Calibri"/>
                <a:sym typeface="Calibri"/>
              </a:rPr>
              <a:t>finding patterns</a:t>
            </a:r>
            <a:r>
              <a:rPr lang="en">
                <a:solidFill>
                  <a:schemeClr val="dk1"/>
                </a:solidFill>
                <a:latin typeface="Calibri"/>
                <a:ea typeface="Calibri"/>
                <a:cs typeface="Calibri"/>
                <a:sym typeface="Calibri"/>
              </a:rPr>
              <a:t> in nature - </a:t>
            </a:r>
            <a:r>
              <a:rPr lang="en">
                <a:latin typeface="Calibri"/>
                <a:ea typeface="Calibri"/>
                <a:cs typeface="Calibri"/>
                <a:sym typeface="Calibri"/>
              </a:rPr>
              <a:t>and describing them, often with formulas.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Machine Learning</a:t>
            </a:r>
            <a:r>
              <a:rPr lang="en">
                <a:latin typeface="Calibri"/>
                <a:ea typeface="Calibri"/>
                <a:cs typeface="Calibri"/>
                <a:sym typeface="Calibri"/>
              </a:rPr>
              <a:t> is doing something very similar - </a:t>
            </a:r>
            <a:r>
              <a:rPr lang="en" b="1">
                <a:solidFill>
                  <a:srgbClr val="FF0000"/>
                </a:solidFill>
                <a:latin typeface="Calibri"/>
                <a:ea typeface="Calibri"/>
                <a:cs typeface="Calibri"/>
                <a:sym typeface="Calibri"/>
              </a:rPr>
              <a:t>finding patterns</a:t>
            </a:r>
            <a:r>
              <a:rPr lang="en">
                <a:latin typeface="Calibri"/>
                <a:ea typeface="Calibri"/>
                <a:cs typeface="Calibri"/>
                <a:sym typeface="Calibri"/>
              </a:rPr>
              <a:t> (in data), store them as formulas, vectors, or networks - and use them to do predictions and optimizations.</a:t>
            </a:r>
            <a:endParaRPr>
              <a:latin typeface="Calibri"/>
              <a:ea typeface="Calibri"/>
              <a:cs typeface="Calibri"/>
              <a:sym typeface="Calibri"/>
            </a:endParaRPr>
          </a:p>
        </p:txBody>
      </p:sp>
      <p:sp>
        <p:nvSpPr>
          <p:cNvPr id="181" name="Google Shape;181;p25"/>
          <p:cNvSpPr txBox="1"/>
          <p:nvPr/>
        </p:nvSpPr>
        <p:spPr>
          <a:xfrm>
            <a:off x="3858975" y="403325"/>
            <a:ext cx="51048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 </a:t>
            </a:r>
            <a:r>
              <a:rPr lang="en" b="1">
                <a:solidFill>
                  <a:srgbClr val="FF0000"/>
                </a:solidFill>
                <a:latin typeface="Calibri"/>
                <a:ea typeface="Calibri"/>
                <a:cs typeface="Calibri"/>
                <a:sym typeface="Calibri"/>
              </a:rPr>
              <a:t>consultant</a:t>
            </a:r>
            <a:r>
              <a:rPr lang="en">
                <a:solidFill>
                  <a:schemeClr val="dk1"/>
                </a:solidFill>
                <a:latin typeface="Calibri"/>
                <a:ea typeface="Calibri"/>
                <a:cs typeface="Calibri"/>
                <a:sym typeface="Calibri"/>
              </a:rPr>
              <a:t> (</a:t>
            </a:r>
            <a:r>
              <a:rPr lang="en">
                <a:latin typeface="Calibri"/>
                <a:ea typeface="Calibri"/>
                <a:cs typeface="Calibri"/>
                <a:sym typeface="Calibri"/>
              </a:rPr>
              <a:t>talented smart person) is invited to </a:t>
            </a:r>
            <a:r>
              <a:rPr lang="en" b="1">
                <a:solidFill>
                  <a:srgbClr val="FF0000"/>
                </a:solidFill>
                <a:latin typeface="Calibri"/>
                <a:ea typeface="Calibri"/>
                <a:cs typeface="Calibri"/>
                <a:sym typeface="Calibri"/>
              </a:rPr>
              <a:t>figure things out</a:t>
            </a:r>
            <a:r>
              <a:rPr lang="en">
                <a:latin typeface="Calibri"/>
                <a:ea typeface="Calibri"/>
                <a:cs typeface="Calibri"/>
                <a:sym typeface="Calibri"/>
              </a:rPr>
              <a:t>. A consultant can look at a situation, consider all the facts, weigh them against each other, make sense of them, propose explanation/description, - and suggest a course of action.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Modern LLMs (Large Language Models) can do similar things. They can summarize the data, list main ideas, give advice.</a:t>
            </a:r>
            <a:endParaRPr>
              <a:latin typeface="Calibri"/>
              <a:ea typeface="Calibri"/>
              <a:cs typeface="Calibri"/>
              <a:sym typeface="Calibri"/>
            </a:endParaRPr>
          </a:p>
        </p:txBody>
      </p:sp>
      <p:sp>
        <p:nvSpPr>
          <p:cNvPr id="182" name="Google Shape;182;p25"/>
          <p:cNvSpPr txBox="1"/>
          <p:nvPr/>
        </p:nvSpPr>
        <p:spPr>
          <a:xfrm>
            <a:off x="416550" y="2385775"/>
            <a:ext cx="83109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 talented general can and should see the </a:t>
            </a:r>
            <a:r>
              <a:rPr lang="en" b="1">
                <a:solidFill>
                  <a:srgbClr val="FF0000"/>
                </a:solidFill>
                <a:latin typeface="Calibri"/>
                <a:ea typeface="Calibri"/>
                <a:cs typeface="Calibri"/>
                <a:sym typeface="Calibri"/>
              </a:rPr>
              <a:t>big picture</a:t>
            </a:r>
            <a:r>
              <a:rPr lang="en">
                <a:latin typeface="Calibri"/>
                <a:ea typeface="Calibri"/>
                <a:cs typeface="Calibri"/>
                <a:sym typeface="Calibri"/>
              </a:rPr>
              <a:t> of the battle.</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High level managers or politicians do the same thing.</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Inauguration</a:t>
            </a:r>
            <a:r>
              <a:rPr lang="en">
                <a:latin typeface="Calibri"/>
                <a:ea typeface="Calibri"/>
                <a:cs typeface="Calibri"/>
                <a:sym typeface="Calibri"/>
              </a:rPr>
              <a:t> is a formal ceremony to mark the beginning of a major public leader's term of office.</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Comes from the term "</a:t>
            </a:r>
            <a:r>
              <a:rPr lang="en" b="1">
                <a:solidFill>
                  <a:srgbClr val="FF0000"/>
                </a:solidFill>
                <a:latin typeface="Calibri"/>
                <a:ea typeface="Calibri"/>
                <a:cs typeface="Calibri"/>
                <a:sym typeface="Calibri"/>
              </a:rPr>
              <a:t>augur</a:t>
            </a:r>
            <a:r>
              <a:rPr lang="en">
                <a:latin typeface="Calibri"/>
                <a:ea typeface="Calibri"/>
                <a:cs typeface="Calibri"/>
                <a:sym typeface="Calibri"/>
              </a:rPr>
              <a:t>". An </a:t>
            </a:r>
            <a:r>
              <a:rPr lang="en" b="1">
                <a:solidFill>
                  <a:srgbClr val="FF0000"/>
                </a:solidFill>
                <a:latin typeface="Calibri"/>
                <a:ea typeface="Calibri"/>
                <a:cs typeface="Calibri"/>
                <a:sym typeface="Calibri"/>
              </a:rPr>
              <a:t>augur</a:t>
            </a:r>
            <a:r>
              <a:rPr lang="en">
                <a:latin typeface="Calibri"/>
                <a:ea typeface="Calibri"/>
                <a:cs typeface="Calibri"/>
                <a:sym typeface="Calibri"/>
              </a:rPr>
              <a:t> was a priest and official in ancient Rome. The main role of an </a:t>
            </a:r>
            <a:r>
              <a:rPr lang="en" b="1">
                <a:solidFill>
                  <a:srgbClr val="FF0000"/>
                </a:solidFill>
                <a:latin typeface="Calibri"/>
                <a:ea typeface="Calibri"/>
                <a:cs typeface="Calibri"/>
                <a:sym typeface="Calibri"/>
              </a:rPr>
              <a:t>augur</a:t>
            </a:r>
            <a:r>
              <a:rPr lang="en">
                <a:latin typeface="Calibri"/>
                <a:ea typeface="Calibri"/>
                <a:cs typeface="Calibri"/>
                <a:sym typeface="Calibri"/>
              </a:rPr>
              <a:t> was to interpret </a:t>
            </a:r>
            <a:r>
              <a:rPr lang="en">
                <a:solidFill>
                  <a:schemeClr val="dk1"/>
                </a:solidFill>
                <a:latin typeface="Calibri"/>
                <a:ea typeface="Calibri"/>
                <a:cs typeface="Calibri"/>
                <a:sym typeface="Calibri"/>
              </a:rPr>
              <a:t>the will of the gods as seen in </a:t>
            </a:r>
            <a:r>
              <a:rPr lang="en">
                <a:latin typeface="Calibri"/>
                <a:ea typeface="Calibri"/>
                <a:cs typeface="Calibri"/>
                <a:sym typeface="Calibri"/>
              </a:rPr>
              <a:t>natural phenomena. </a:t>
            </a:r>
            <a:r>
              <a:rPr lang="en" b="1">
                <a:solidFill>
                  <a:srgbClr val="FF0000"/>
                </a:solidFill>
                <a:latin typeface="Calibri"/>
                <a:ea typeface="Calibri"/>
                <a:cs typeface="Calibri"/>
                <a:sym typeface="Calibri"/>
              </a:rPr>
              <a:t>Augurs</a:t>
            </a:r>
            <a:r>
              <a:rPr lang="en">
                <a:latin typeface="Calibri"/>
                <a:ea typeface="Calibri"/>
                <a:cs typeface="Calibri"/>
                <a:sym typeface="Calibri"/>
              </a:rPr>
              <a:t> were elected officials and held a high social position in Rome.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Modern LLMs (Large Language Models) strive to become modern </a:t>
            </a:r>
            <a:r>
              <a:rPr lang="en" b="1">
                <a:solidFill>
                  <a:srgbClr val="FF0000"/>
                </a:solidFill>
                <a:latin typeface="Calibri"/>
                <a:ea typeface="Calibri"/>
                <a:cs typeface="Calibri"/>
                <a:sym typeface="Calibri"/>
              </a:rPr>
              <a:t>augurs</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They soon may evolve to become our consultants, advisors, managers.</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p:nvPr/>
        </p:nvSpPr>
        <p:spPr>
          <a:xfrm>
            <a:off x="605550" y="1875925"/>
            <a:ext cx="7905300" cy="132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700" b="1">
                <a:solidFill>
                  <a:srgbClr val="3C78D8"/>
                </a:solidFill>
                <a:latin typeface="Calibri"/>
                <a:ea typeface="Calibri"/>
                <a:cs typeface="Calibri"/>
                <a:sym typeface="Calibri"/>
              </a:rPr>
              <a:t>How ChatGPT runs</a:t>
            </a:r>
            <a:endParaRPr sz="3700" b="1">
              <a:solidFill>
                <a:srgbClr val="3C78D8"/>
              </a:solidFill>
              <a:latin typeface="Calibri"/>
              <a:ea typeface="Calibri"/>
              <a:cs typeface="Calibri"/>
              <a:sym typeface="Calibri"/>
            </a:endParaRPr>
          </a:p>
          <a:p>
            <a:pPr marL="0" lvl="0" indent="0" algn="ctr" rtl="0">
              <a:spcBef>
                <a:spcPts val="0"/>
              </a:spcBef>
              <a:spcAft>
                <a:spcPts val="0"/>
              </a:spcAft>
              <a:buNone/>
            </a:pPr>
            <a:r>
              <a:rPr lang="en" sz="3700" b="1">
                <a:solidFill>
                  <a:srgbClr val="3C78D8"/>
                </a:solidFill>
                <a:latin typeface="Calibri"/>
                <a:ea typeface="Calibri"/>
                <a:cs typeface="Calibri"/>
                <a:sym typeface="Calibri"/>
              </a:rPr>
              <a:t>Microsoft AI Supercomputer</a:t>
            </a:r>
            <a:endParaRPr sz="3700" b="1">
              <a:solidFill>
                <a:srgbClr val="3C78D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p:nvPr/>
        </p:nvSpPr>
        <p:spPr>
          <a:xfrm>
            <a:off x="429925" y="868913"/>
            <a:ext cx="45348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 2018 Microsoft has spent 100s of millions of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to build infrastructure for Open AI.</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uses thousands of NVIDIA A100 and H100 chips.</a:t>
            </a:r>
            <a:endParaRPr>
              <a:latin typeface="Calibri"/>
              <a:ea typeface="Calibri"/>
              <a:cs typeface="Calibri"/>
              <a:sym typeface="Calibri"/>
            </a:endParaRPr>
          </a:p>
        </p:txBody>
      </p:sp>
      <p:sp>
        <p:nvSpPr>
          <p:cNvPr id="193" name="Google Shape;193;p27"/>
          <p:cNvSpPr txBox="1"/>
          <p:nvPr/>
        </p:nvSpPr>
        <p:spPr>
          <a:xfrm>
            <a:off x="0" y="0"/>
            <a:ext cx="652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Open AI + Microsoft + NVIDIA</a:t>
            </a:r>
            <a:endParaRPr sz="2500" b="1">
              <a:latin typeface="Calibri"/>
              <a:ea typeface="Calibri"/>
              <a:cs typeface="Calibri"/>
              <a:sym typeface="Calibri"/>
            </a:endParaRPr>
          </a:p>
        </p:txBody>
      </p:sp>
      <p:sp>
        <p:nvSpPr>
          <p:cNvPr id="194" name="Google Shape;194;p27"/>
          <p:cNvSpPr txBox="1"/>
          <p:nvPr/>
        </p:nvSpPr>
        <p:spPr>
          <a:xfrm>
            <a:off x="429925" y="1999725"/>
            <a:ext cx="51066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Nvidia DGX:</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eight H100 modules (GPUs) inside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640 GBytes of Total GPU Memory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10x NVIDIA ConnectX®-7 400 Gbits/sec Network Interface, 1 TByte/sec of peak bidirectional network bandwidth</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Dual Intel Xeon Platinum 8480C processors, 112 cores total, and 2 TB System Memory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30 Terabytes NVMe SSD</a:t>
            </a:r>
            <a:endParaRPr>
              <a:latin typeface="Calibri"/>
              <a:ea typeface="Calibri"/>
              <a:cs typeface="Calibri"/>
              <a:sym typeface="Calibri"/>
            </a:endParaRPr>
          </a:p>
        </p:txBody>
      </p:sp>
      <p:pic>
        <p:nvPicPr>
          <p:cNvPr id="195" name="Google Shape;195;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625775" y="3234475"/>
            <a:ext cx="2275350" cy="1706513"/>
          </a:xfrm>
          <a:prstGeom prst="rect">
            <a:avLst/>
          </a:prstGeom>
          <a:noFill/>
          <a:ln>
            <a:noFill/>
          </a:ln>
        </p:spPr>
      </p:pic>
      <p:pic>
        <p:nvPicPr>
          <p:cNvPr id="196" name="Google Shape;196;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91045" y="178155"/>
            <a:ext cx="1475900" cy="1967850"/>
          </a:xfrm>
          <a:prstGeom prst="rect">
            <a:avLst/>
          </a:prstGeom>
          <a:noFill/>
          <a:ln>
            <a:noFill/>
          </a:ln>
        </p:spPr>
      </p:pic>
      <p:sp>
        <p:nvSpPr>
          <p:cNvPr id="197" name="Google Shape;197;p27"/>
          <p:cNvSpPr txBox="1"/>
          <p:nvPr/>
        </p:nvSpPr>
        <p:spPr>
          <a:xfrm>
            <a:off x="6638248" y="2110050"/>
            <a:ext cx="22755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Jensen Huang, NVIDIA CEO:</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We proudly gave @OpenAI our NVIDIA DGX-1 supercomputer to work on #AI's toughest problems.</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p:nvPr/>
        </p:nvSpPr>
        <p:spPr>
          <a:xfrm>
            <a:off x="0" y="0"/>
            <a:ext cx="5430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Microsoft AI Supercomputers</a:t>
            </a:r>
            <a:endParaRPr sz="2500"/>
          </a:p>
        </p:txBody>
      </p:sp>
      <p:sp>
        <p:nvSpPr>
          <p:cNvPr id="203" name="Google Shape;203;p28"/>
          <p:cNvSpPr txBox="1"/>
          <p:nvPr/>
        </p:nvSpPr>
        <p:spPr>
          <a:xfrm>
            <a:off x="71100" y="2078250"/>
            <a:ext cx="53937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massive self-supervised learning, petabyte scale projects</a:t>
            </a:r>
            <a:endParaRPr>
              <a:solidFill>
                <a:schemeClr val="dk1"/>
              </a:solidFill>
              <a:latin typeface="Calibri"/>
              <a:ea typeface="Calibri"/>
              <a:cs typeface="Calibri"/>
              <a:sym typeface="Calibri"/>
            </a:endParaRPr>
          </a:p>
          <a:p>
            <a:pPr marL="457200" lvl="0" indent="-3175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 OpenAI + NVIDIA</a:t>
            </a:r>
            <a:endParaRPr b="1">
              <a:solidFill>
                <a:srgbClr val="3C78D8"/>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NVIDIA GPU</a:t>
            </a:r>
            <a:r>
              <a:rPr lang="en">
                <a:latin typeface="Calibri"/>
                <a:ea typeface="Calibri"/>
                <a:cs typeface="Calibri"/>
                <a:sym typeface="Calibri"/>
              </a:rPr>
              <a:t> servers, </a:t>
            </a:r>
            <a:r>
              <a:rPr lang="en" b="1">
                <a:solidFill>
                  <a:srgbClr val="FF0000"/>
                </a:solidFill>
                <a:latin typeface="Calibri"/>
                <a:ea typeface="Calibri"/>
                <a:cs typeface="Calibri"/>
                <a:sym typeface="Calibri"/>
              </a:rPr>
              <a:t>NVSwitch</a:t>
            </a:r>
            <a:r>
              <a:rPr lang="en">
                <a:latin typeface="Calibri"/>
                <a:ea typeface="Calibri"/>
                <a:cs typeface="Calibri"/>
                <a:sym typeface="Calibri"/>
              </a:rPr>
              <a:t>, </a:t>
            </a:r>
            <a:r>
              <a:rPr lang="en" b="1">
                <a:solidFill>
                  <a:srgbClr val="FF0000"/>
                </a:solidFill>
                <a:latin typeface="Calibri"/>
                <a:ea typeface="Calibri"/>
                <a:cs typeface="Calibri"/>
                <a:sym typeface="Calibri"/>
              </a:rPr>
              <a:t>NVLink</a:t>
            </a:r>
            <a:r>
              <a:rPr lang="en">
                <a:latin typeface="Calibri"/>
                <a:ea typeface="Calibri"/>
                <a:cs typeface="Calibri"/>
                <a:sym typeface="Calibri"/>
              </a:rPr>
              <a:t> (fast NVIDIA wiring)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High bandwidth network - </a:t>
            </a:r>
            <a:r>
              <a:rPr lang="en" b="1">
                <a:solidFill>
                  <a:srgbClr val="FF0000"/>
                </a:solidFill>
                <a:latin typeface="Calibri"/>
                <a:ea typeface="Calibri"/>
                <a:cs typeface="Calibri"/>
                <a:sym typeface="Calibri"/>
              </a:rPr>
              <a:t>InfiniBand</a:t>
            </a:r>
            <a:endParaRPr b="1">
              <a:solidFill>
                <a:srgbClr val="FF0000"/>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huge scale, models 175 - 500 Bln parameters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dealing with failures - management layer, containers, checkpoints</a:t>
            </a:r>
            <a:endParaRPr>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distributed parallelized training (</a:t>
            </a:r>
            <a:r>
              <a:rPr lang="en" b="1">
                <a:solidFill>
                  <a:srgbClr val="FF0000"/>
                </a:solidFill>
                <a:latin typeface="Calibri"/>
                <a:ea typeface="Calibri"/>
                <a:cs typeface="Calibri"/>
                <a:sym typeface="Calibri"/>
              </a:rPr>
              <a:t>deepspeed </a:t>
            </a:r>
            <a:r>
              <a:rPr lang="en">
                <a:solidFill>
                  <a:schemeClr val="dk1"/>
                </a:solidFill>
                <a:latin typeface="Calibri"/>
                <a:ea typeface="Calibri"/>
                <a:cs typeface="Calibri"/>
                <a:sym typeface="Calibri"/>
              </a:rPr>
              <a:t>training framework)</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virtual clusters, global model portability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project </a:t>
            </a:r>
            <a:r>
              <a:rPr lang="en" b="1">
                <a:solidFill>
                  <a:srgbClr val="FF0000"/>
                </a:solidFill>
                <a:latin typeface="Calibri"/>
                <a:ea typeface="Calibri"/>
                <a:cs typeface="Calibri"/>
                <a:sym typeface="Calibri"/>
              </a:rPr>
              <a:t>Forge</a:t>
            </a:r>
            <a:r>
              <a:rPr lang="en">
                <a:solidFill>
                  <a:schemeClr val="dk1"/>
                </a:solidFill>
                <a:latin typeface="Calibri"/>
                <a:ea typeface="Calibri"/>
                <a:cs typeface="Calibri"/>
                <a:sym typeface="Calibri"/>
              </a:rPr>
              <a:t> - managing checkpoints and GPU utilization</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CRIU</a:t>
            </a:r>
            <a:r>
              <a:rPr lang="en">
                <a:solidFill>
                  <a:schemeClr val="dk1"/>
                </a:solidFill>
                <a:latin typeface="Calibri"/>
                <a:ea typeface="Calibri"/>
                <a:cs typeface="Calibri"/>
                <a:sym typeface="Calibri"/>
              </a:rPr>
              <a:t> - Checkpoint and Restore in Userspace</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LoRA</a:t>
            </a:r>
            <a:r>
              <a:rPr lang="en">
                <a:solidFill>
                  <a:schemeClr val="dk1"/>
                </a:solidFill>
                <a:latin typeface="Calibri"/>
                <a:ea typeface="Calibri"/>
                <a:cs typeface="Calibri"/>
                <a:sym typeface="Calibri"/>
              </a:rPr>
              <a:t> = Low Rank Adaptive fine tuning - customizing the model using smaller number of GPUs and storage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Confidential computing, encryption, confidential "clean rooms"</a:t>
            </a:r>
            <a:endParaRPr>
              <a:solidFill>
                <a:schemeClr val="dk1"/>
              </a:solidFill>
              <a:latin typeface="Calibri"/>
              <a:ea typeface="Calibri"/>
              <a:cs typeface="Calibri"/>
              <a:sym typeface="Calibri"/>
            </a:endParaRPr>
          </a:p>
        </p:txBody>
      </p:sp>
      <p:pic>
        <p:nvPicPr>
          <p:cNvPr id="204" name="Google Shape;204;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90400" y="1680559"/>
            <a:ext cx="2674576" cy="1990213"/>
          </a:xfrm>
          <a:prstGeom prst="rect">
            <a:avLst/>
          </a:prstGeom>
          <a:noFill/>
          <a:ln>
            <a:noFill/>
          </a:ln>
        </p:spPr>
      </p:pic>
      <p:sp>
        <p:nvSpPr>
          <p:cNvPr id="205" name="Google Shape;205;p28"/>
          <p:cNvSpPr txBox="1"/>
          <p:nvPr/>
        </p:nvSpPr>
        <p:spPr>
          <a:xfrm>
            <a:off x="364000" y="738625"/>
            <a:ext cx="30000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What runs ChatGPT? Inside Microsoft's AI supercomputer | Featuring Mark Russinovich</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https://www.youtube.com/watch?v=Rk3nTUfRZmo</a:t>
            </a:r>
            <a:endParaRPr sz="1000">
              <a:latin typeface="Calibri"/>
              <a:ea typeface="Calibri"/>
              <a:cs typeface="Calibri"/>
              <a:sym typeface="Calibri"/>
            </a:endParaRPr>
          </a:p>
        </p:txBody>
      </p:sp>
      <p:pic>
        <p:nvPicPr>
          <p:cNvPr id="206" name="Google Shape;206;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90400" y="3716700"/>
            <a:ext cx="2674575" cy="1347751"/>
          </a:xfrm>
          <a:prstGeom prst="rect">
            <a:avLst/>
          </a:prstGeom>
          <a:noFill/>
          <a:ln>
            <a:noFill/>
          </a:ln>
        </p:spPr>
      </p:pic>
      <p:pic>
        <p:nvPicPr>
          <p:cNvPr id="207" name="Google Shape;207;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464925" y="509475"/>
            <a:ext cx="1999876" cy="14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p:nvPr/>
        </p:nvSpPr>
        <p:spPr>
          <a:xfrm>
            <a:off x="1374675" y="1106725"/>
            <a:ext cx="63153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b="1">
                <a:solidFill>
                  <a:srgbClr val="3C78D8"/>
                </a:solidFill>
                <a:latin typeface="Calibri"/>
                <a:ea typeface="Calibri"/>
                <a:cs typeface="Calibri"/>
                <a:sym typeface="Calibri"/>
              </a:rPr>
              <a:t>Customizing The Model:</a:t>
            </a:r>
            <a:endParaRPr sz="3500" b="1">
              <a:solidFill>
                <a:srgbClr val="3C78D8"/>
              </a:solidFill>
              <a:latin typeface="Calibri"/>
              <a:ea typeface="Calibri"/>
              <a:cs typeface="Calibri"/>
              <a:sym typeface="Calibri"/>
            </a:endParaRPr>
          </a:p>
          <a:p>
            <a:pPr marL="0" lvl="0" indent="0" algn="ctr" rtl="0">
              <a:spcBef>
                <a:spcPts val="0"/>
              </a:spcBef>
              <a:spcAft>
                <a:spcPts val="0"/>
              </a:spcAft>
              <a:buNone/>
            </a:pPr>
            <a:r>
              <a:rPr lang="en" sz="3500" b="1">
                <a:solidFill>
                  <a:srgbClr val="3C78D8"/>
                </a:solidFill>
                <a:latin typeface="Calibri"/>
                <a:ea typeface="Calibri"/>
                <a:cs typeface="Calibri"/>
                <a:sym typeface="Calibri"/>
              </a:rPr>
              <a:t>Fine-Tuning vs Embeddings</a:t>
            </a:r>
            <a:endParaRPr sz="3500" b="1">
              <a:solidFill>
                <a:srgbClr val="3C78D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p:nvPr/>
        </p:nvSpPr>
        <p:spPr>
          <a:xfrm>
            <a:off x="222300" y="136425"/>
            <a:ext cx="86994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Fine-tuning</a:t>
            </a:r>
            <a:r>
              <a:rPr lang="en">
                <a:latin typeface="Calibri"/>
                <a:ea typeface="Calibri"/>
                <a:cs typeface="Calibri"/>
                <a:sym typeface="Calibri"/>
              </a:rPr>
              <a:t> is a way to add new knowledge to an existing model.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May be not very effective (difficult to over-power huge knowledge with just few examples).</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b="1">
                <a:solidFill>
                  <a:srgbClr val="FF0000"/>
                </a:solidFill>
                <a:latin typeface="Calibri"/>
                <a:ea typeface="Calibri"/>
                <a:cs typeface="Calibri"/>
                <a:sym typeface="Calibri"/>
              </a:rPr>
              <a:t>Embedding</a:t>
            </a:r>
            <a:r>
              <a:rPr lang="en">
                <a:latin typeface="Calibri"/>
                <a:ea typeface="Calibri"/>
                <a:cs typeface="Calibri"/>
                <a:sym typeface="Calibri"/>
              </a:rPr>
              <a:t> is a way to let the model search in a “database” and return the best result. </a:t>
            </a:r>
            <a:endParaRPr>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latin typeface="Calibri"/>
                <a:ea typeface="Calibri"/>
                <a:cs typeface="Calibri"/>
                <a:sym typeface="Calibri"/>
              </a:rPr>
              <a:t>So it's good for finding something specific for example.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https://community.openai.com/t/fine-tuning-vs-embedding/35813/10</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solidFill>
                  <a:srgbClr val="3C78D8"/>
                </a:solidFill>
                <a:latin typeface="Calibri"/>
                <a:ea typeface="Calibri"/>
                <a:cs typeface="Calibri"/>
                <a:sym typeface="Calibri"/>
              </a:rPr>
              <a:t>"If we want GPT to answer questions pertaining to our domain/custom data which will also lead to minimal or no </a:t>
            </a:r>
            <a:r>
              <a:rPr lang="en">
                <a:solidFill>
                  <a:srgbClr val="FF0000"/>
                </a:solidFill>
                <a:latin typeface="Calibri"/>
                <a:ea typeface="Calibri"/>
                <a:cs typeface="Calibri"/>
                <a:sym typeface="Calibri"/>
              </a:rPr>
              <a:t>hallucination</a:t>
            </a:r>
            <a:r>
              <a:rPr lang="en">
                <a:solidFill>
                  <a:srgbClr val="3C78D8"/>
                </a:solidFill>
                <a:latin typeface="Calibri"/>
                <a:ea typeface="Calibri"/>
                <a:cs typeface="Calibri"/>
                <a:sym typeface="Calibri"/>
              </a:rPr>
              <a:t>, then </a:t>
            </a:r>
            <a:r>
              <a:rPr lang="en">
                <a:solidFill>
                  <a:srgbClr val="FF0000"/>
                </a:solidFill>
                <a:latin typeface="Calibri"/>
                <a:ea typeface="Calibri"/>
                <a:cs typeface="Calibri"/>
                <a:sym typeface="Calibri"/>
              </a:rPr>
              <a:t>Embeddings</a:t>
            </a:r>
            <a:r>
              <a:rPr lang="en">
                <a:solidFill>
                  <a:srgbClr val="3C78D8"/>
                </a:solidFill>
                <a:latin typeface="Calibri"/>
                <a:ea typeface="Calibri"/>
                <a:cs typeface="Calibri"/>
                <a:sym typeface="Calibri"/>
              </a:rPr>
              <a:t> is the way to go over </a:t>
            </a:r>
            <a:r>
              <a:rPr lang="en">
                <a:solidFill>
                  <a:srgbClr val="FF0000"/>
                </a:solidFill>
                <a:latin typeface="Calibri"/>
                <a:ea typeface="Calibri"/>
                <a:cs typeface="Calibri"/>
                <a:sym typeface="Calibri"/>
              </a:rPr>
              <a:t>Fine-Tuning</a:t>
            </a:r>
            <a:r>
              <a:rPr lang="en">
                <a:solidFill>
                  <a:srgbClr val="3C78D8"/>
                </a:solidFill>
                <a:latin typeface="Calibri"/>
                <a:ea typeface="Calibri"/>
                <a:cs typeface="Calibri"/>
                <a:sym typeface="Calibri"/>
              </a:rPr>
              <a:t>. Because Fine-tuning will augment the data but GPT will still have access to its training data from WWW, whereas Embeddings restrict it to just look for answer in the chunks of text that is embedded via vector db and answer based on that - so it will be more accurate and no hallucination."</a:t>
            </a:r>
            <a:endParaRPr>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0" lvl="0" indent="0" algn="l" rtl="0">
              <a:spcBef>
                <a:spcPts val="0"/>
              </a:spcBef>
              <a:spcAft>
                <a:spcPts val="0"/>
              </a:spcAft>
              <a:buNone/>
            </a:pPr>
            <a:r>
              <a:rPr lang="en">
                <a:solidFill>
                  <a:srgbClr val="6AA84F"/>
                </a:solidFill>
                <a:latin typeface="Calibri"/>
                <a:ea typeface="Calibri"/>
                <a:cs typeface="Calibri"/>
                <a:sym typeface="Calibri"/>
              </a:rPr>
              <a:t>"I believe that keeping foundational models as is, and tapping in a system of database for memory and prompt engineering for manipulation and output is the right model."</a:t>
            </a:r>
            <a:endParaRPr>
              <a:solidFill>
                <a:srgbClr val="6AA84F"/>
              </a:solidFill>
              <a:latin typeface="Calibri"/>
              <a:ea typeface="Calibri"/>
              <a:cs typeface="Calibri"/>
              <a:sym typeface="Calibri"/>
            </a:endParaRPr>
          </a:p>
          <a:p>
            <a:pPr marL="0" lvl="0" indent="0" algn="l" rtl="0">
              <a:spcBef>
                <a:spcPts val="0"/>
              </a:spcBef>
              <a:spcAft>
                <a:spcPts val="0"/>
              </a:spcAft>
              <a:buNone/>
            </a:pPr>
            <a:endParaRPr>
              <a:solidFill>
                <a:srgbClr val="6AA84F"/>
              </a:solidFill>
              <a:latin typeface="Calibri"/>
              <a:ea typeface="Calibri"/>
              <a:cs typeface="Calibri"/>
              <a:sym typeface="Calibri"/>
            </a:endParaRPr>
          </a:p>
          <a:p>
            <a:pPr marL="0" lvl="0" indent="0" algn="l" rtl="0">
              <a:spcBef>
                <a:spcPts val="0"/>
              </a:spcBef>
              <a:spcAft>
                <a:spcPts val="0"/>
              </a:spcAft>
              <a:buNone/>
            </a:pPr>
            <a:r>
              <a:rPr lang="en">
                <a:solidFill>
                  <a:srgbClr val="6AA84F"/>
                </a:solidFill>
                <a:latin typeface="Calibri"/>
                <a:ea typeface="Calibri"/>
                <a:cs typeface="Calibri"/>
                <a:sym typeface="Calibri"/>
              </a:rPr>
              <a:t>"Then, in time, refine or fine-tune the models with more sophisticated frameworks and behavioral improvements. But only after a long carefully considered period (that’s our approach - 20% of our teams time is spent on tinkering with training, the other 80% is real progress with current tech)."</a:t>
            </a:r>
            <a:endParaRPr>
              <a:solidFill>
                <a:srgbClr val="6AA84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p:nvPr/>
        </p:nvSpPr>
        <p:spPr>
          <a:xfrm>
            <a:off x="219050" y="1156675"/>
            <a:ext cx="39351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curl https://api.openai.com/v1/embeddings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-H "Content-Type: application/json"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-H "Authorization: Bearer $OPENAI_API_KEY"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-d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"input": "</a:t>
            </a:r>
            <a:r>
              <a:rPr lang="en" sz="1000">
                <a:solidFill>
                  <a:srgbClr val="6AA84F"/>
                </a:solidFill>
                <a:latin typeface="Roboto Mono"/>
                <a:ea typeface="Roboto Mono"/>
                <a:cs typeface="Roboto Mono"/>
                <a:sym typeface="Roboto Mono"/>
              </a:rPr>
              <a:t>Your text string goes here</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"model": "text-embedding-ada-002"</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p:txBody>
      </p:sp>
      <p:sp>
        <p:nvSpPr>
          <p:cNvPr id="223" name="Google Shape;223;p31"/>
          <p:cNvSpPr txBox="1"/>
          <p:nvPr/>
        </p:nvSpPr>
        <p:spPr>
          <a:xfrm>
            <a:off x="4863100" y="1156675"/>
            <a:ext cx="3120300" cy="341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"data":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FF0000"/>
                </a:solidFill>
                <a:latin typeface="Roboto Mono"/>
                <a:ea typeface="Roboto Mono"/>
                <a:cs typeface="Roboto Mono"/>
                <a:sym typeface="Roboto Mono"/>
              </a:rPr>
              <a:t>embedding</a:t>
            </a:r>
            <a:r>
              <a:rPr lang="en" sz="1000">
                <a:solidFill>
                  <a:srgbClr val="3C78D8"/>
                </a:solidFill>
                <a:latin typeface="Roboto Mono"/>
                <a:ea typeface="Roboto Mono"/>
                <a:cs typeface="Roboto Mono"/>
                <a:sym typeface="Roboto Mono"/>
              </a:rPr>
              <a:t>": </a:t>
            </a:r>
            <a:r>
              <a:rPr lang="en" sz="1000">
                <a:solidFill>
                  <a:srgbClr val="6AA84F"/>
                </a:solidFill>
                <a:latin typeface="Roboto Mono"/>
                <a:ea typeface="Roboto Mono"/>
                <a:cs typeface="Roboto Mono"/>
                <a:sym typeface="Roboto Mono"/>
              </a:rPr>
              <a:t>[</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-0.006929283495992422,</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-0.005336422007530928,</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-4.547132266452536e-05,</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-0.024047505110502243</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6AA84F"/>
                </a:solidFill>
                <a:latin typeface="Roboto Mono"/>
                <a:ea typeface="Roboto Mono"/>
                <a:cs typeface="Roboto Mono"/>
                <a:sym typeface="Roboto Mono"/>
              </a:rPr>
              <a:t>      ]</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"index": 0,</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"object": "embedding"</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"model": "text-embedding-ada-002",</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"object": "list",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"usage":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"prompt_tokens": 5,</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"total_tokens": 5</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224" name="Google Shape;224;p31"/>
          <p:cNvSpPr txBox="1"/>
          <p:nvPr/>
        </p:nvSpPr>
        <p:spPr>
          <a:xfrm>
            <a:off x="79700" y="63000"/>
            <a:ext cx="4591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Calibri"/>
                <a:ea typeface="Calibri"/>
                <a:cs typeface="Calibri"/>
                <a:sym typeface="Calibri"/>
              </a:rPr>
              <a:t>Example - Getting an Embedding</a:t>
            </a:r>
            <a:endParaRPr sz="2500">
              <a:latin typeface="Calibri"/>
              <a:ea typeface="Calibri"/>
              <a:cs typeface="Calibri"/>
              <a:sym typeface="Calibri"/>
            </a:endParaRPr>
          </a:p>
        </p:txBody>
      </p:sp>
      <p:sp>
        <p:nvSpPr>
          <p:cNvPr id="225" name="Google Shape;225;p31"/>
          <p:cNvSpPr txBox="1"/>
          <p:nvPr/>
        </p:nvSpPr>
        <p:spPr>
          <a:xfrm>
            <a:off x="5231975" y="784800"/>
            <a:ext cx="198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Output:</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2" name="Google Shape;62;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3" name="Google Shape;63;p14"/>
          <p:cNvSpPr txBox="1"/>
          <p:nvPr/>
        </p:nvSpPr>
        <p:spPr>
          <a:xfrm>
            <a:off x="3330175" y="878750"/>
            <a:ext cx="5621700" cy="358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latin typeface="Calibri"/>
                <a:ea typeface="Calibri"/>
                <a:cs typeface="Calibri"/>
                <a:sym typeface="Calibri"/>
              </a:rPr>
              <a:t>BixBeta CTO &amp; Co-Founder</a:t>
            </a:r>
            <a:endParaRPr sz="18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crypto, accounting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Generative AI</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 me on Linkedin, GitHub, YouTube, Google to connect</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p:nvPr/>
        </p:nvSpPr>
        <p:spPr>
          <a:xfrm>
            <a:off x="493350" y="1183075"/>
            <a:ext cx="8157300" cy="326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def recommendations_from_strings(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strings: List[str],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index_of_source_string: int,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model="text-embedding-ada-002",</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-&gt; List[int]: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6AA84F"/>
                </a:solidFill>
                <a:latin typeface="Roboto Mono"/>
                <a:ea typeface="Roboto Mono"/>
                <a:cs typeface="Roboto Mono"/>
                <a:sym typeface="Roboto Mono"/>
              </a:rPr>
              <a:t>"""Return nearest neighbors of a given string."""</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6AA84F"/>
                </a:solidFill>
                <a:latin typeface="Roboto Mono"/>
                <a:ea typeface="Roboto Mono"/>
                <a:cs typeface="Roboto Mono"/>
                <a:sym typeface="Roboto Mono"/>
              </a:rPr>
              <a:t># get embeddings for all strings</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embeddings = [embedding_from_string(string, model=model) for string in strings]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6AA84F"/>
                </a:solidFill>
                <a:latin typeface="Roboto Mono"/>
                <a:ea typeface="Roboto Mono"/>
                <a:cs typeface="Roboto Mono"/>
                <a:sym typeface="Roboto Mono"/>
              </a:rPr>
              <a:t># get the embedding of the source string</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query_embedding = embeddings[index_of_source_string]</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6AA84F"/>
                </a:solidFill>
                <a:latin typeface="Roboto Mono"/>
                <a:ea typeface="Roboto Mono"/>
                <a:cs typeface="Roboto Mono"/>
                <a:sym typeface="Roboto Mono"/>
              </a:rPr>
              <a:t># get distances between the source embedding and other embeddings (function from embeddings_utils.py)</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distances = distances_from_embeddings(query_embedding, embeddings, distance_metric="cosine")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6AA84F"/>
                </a:solidFill>
                <a:latin typeface="Roboto Mono"/>
                <a:ea typeface="Roboto Mono"/>
                <a:cs typeface="Roboto Mono"/>
                <a:sym typeface="Roboto Mono"/>
              </a:rPr>
              <a:t># get indices of nearest neighbors (function from embeddings_utils.py)</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indices_of_nearest_neighbors = indices_of_nearest_neighbors_from_distances(distances)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return indices_of_nearest_neighbors</a:t>
            </a:r>
            <a:endParaRPr sz="1000">
              <a:solidFill>
                <a:srgbClr val="3C78D8"/>
              </a:solidFill>
              <a:latin typeface="Roboto Mono"/>
              <a:ea typeface="Roboto Mono"/>
              <a:cs typeface="Roboto Mono"/>
              <a:sym typeface="Roboto Mono"/>
            </a:endParaRPr>
          </a:p>
        </p:txBody>
      </p:sp>
      <p:sp>
        <p:nvSpPr>
          <p:cNvPr id="231" name="Google Shape;231;p32"/>
          <p:cNvSpPr txBox="1"/>
          <p:nvPr/>
        </p:nvSpPr>
        <p:spPr>
          <a:xfrm>
            <a:off x="236600" y="420775"/>
            <a:ext cx="3654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https://platform.openai.com/docs/guides/embeddings/use-cases</a:t>
            </a:r>
            <a:r>
              <a:rPr lang="en" sz="1000">
                <a:latin typeface="Calibri"/>
                <a:ea typeface="Calibri"/>
                <a:cs typeface="Calibri"/>
                <a:sym typeface="Calibri"/>
              </a:rPr>
              <a:t> </a:t>
            </a:r>
            <a:endParaRPr sz="1000">
              <a:latin typeface="Calibri"/>
              <a:ea typeface="Calibri"/>
              <a:cs typeface="Calibri"/>
              <a:sym typeface="Calibri"/>
            </a:endParaRPr>
          </a:p>
        </p:txBody>
      </p:sp>
      <p:sp>
        <p:nvSpPr>
          <p:cNvPr id="232" name="Google Shape;232;p32"/>
          <p:cNvSpPr txBox="1"/>
          <p:nvPr/>
        </p:nvSpPr>
        <p:spPr>
          <a:xfrm>
            <a:off x="-51625" y="-59600"/>
            <a:ext cx="6945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t>Recommendations using embeddings</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p:nvPr/>
        </p:nvSpPr>
        <p:spPr>
          <a:xfrm>
            <a:off x="558375" y="771075"/>
            <a:ext cx="8239800" cy="384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Azure OpenAI Studio</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https://oai.azure.com</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GitHub Azure-Samples - demo</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https://github.com/Azure-Samples/azure-search-openai-demo</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GitHub Microsoft Docs - OpenAI </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5"/>
              </a:rPr>
              <a:t>https://github.com/MicrosoftDocs/azure-docs/blob/main/articles/cognitive-services/openai/overview.md</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Embeddings</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6"/>
              </a:rPr>
              <a:t>https://platform.openai.com/docs/guides/embeddings/what-are-embeddings</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GitHub OpenAI Cookbook</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7"/>
              </a:rPr>
              <a:t>https://github.com/openai/openai-cookbook/</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8"/>
              </a:rPr>
              <a:t>https://github.com/openai/openai-cookbook/tree/main/examples</a:t>
            </a:r>
            <a:r>
              <a:rPr lang="en">
                <a:latin typeface="Calibri"/>
                <a:ea typeface="Calibri"/>
                <a:cs typeface="Calibri"/>
                <a:sym typeface="Calibri"/>
              </a:rPr>
              <a:t> </a:t>
            </a:r>
            <a:br>
              <a:rPr lang="en">
                <a:latin typeface="Calibri"/>
                <a:ea typeface="Calibri"/>
                <a:cs typeface="Calibri"/>
                <a:sym typeface="Calibri"/>
              </a:rPr>
            </a:br>
            <a:r>
              <a:rPr lang="en" u="sng">
                <a:solidFill>
                  <a:schemeClr val="hlink"/>
                </a:solidFill>
                <a:latin typeface="Calibri"/>
                <a:ea typeface="Calibri"/>
                <a:cs typeface="Calibri"/>
                <a:sym typeface="Calibri"/>
                <a:hlinkClick r:id="rId9"/>
              </a:rPr>
              <a:t>https://github.com/openai/openai-cookbook/blob/main/examples/Get_embeddings.ipynb</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10"/>
              </a:rPr>
              <a:t>https://github.com/openai/openai-cookbook/tree/main/examples/vector_databases/redis</a:t>
            </a:r>
            <a:r>
              <a:rPr lang="en">
                <a:latin typeface="Calibri"/>
                <a:ea typeface="Calibri"/>
                <a:cs typeface="Calibri"/>
                <a:sym typeface="Calibri"/>
              </a:rPr>
              <a:t> </a:t>
            </a:r>
            <a:endParaRPr>
              <a:latin typeface="Calibri"/>
              <a:ea typeface="Calibri"/>
              <a:cs typeface="Calibri"/>
              <a:sym typeface="Calibri"/>
            </a:endParaRPr>
          </a:p>
        </p:txBody>
      </p:sp>
      <p:sp>
        <p:nvSpPr>
          <p:cNvPr id="238" name="Google Shape;238;p33"/>
          <p:cNvSpPr txBox="1"/>
          <p:nvPr/>
        </p:nvSpPr>
        <p:spPr>
          <a:xfrm>
            <a:off x="59500" y="50650"/>
            <a:ext cx="5925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OpenAI API - Docs, Cookbook</a:t>
            </a:r>
            <a:endParaRPr sz="2500" b="1">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p:nvPr/>
        </p:nvSpPr>
        <p:spPr>
          <a:xfrm>
            <a:off x="1473275" y="331875"/>
            <a:ext cx="63153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latin typeface="Calibri"/>
                <a:ea typeface="Calibri"/>
                <a:cs typeface="Calibri"/>
                <a:sym typeface="Calibri"/>
              </a:rPr>
              <a:t>Approximate Analysis</a:t>
            </a:r>
            <a:endParaRPr sz="4000" b="1">
              <a:solidFill>
                <a:srgbClr val="3C78D8"/>
              </a:solidFill>
              <a:latin typeface="Calibri"/>
              <a:ea typeface="Calibri"/>
              <a:cs typeface="Calibri"/>
              <a:sym typeface="Calibri"/>
            </a:endParaRPr>
          </a:p>
          <a:p>
            <a:pPr marL="0" lvl="0" indent="0" algn="ctr" rtl="0">
              <a:spcBef>
                <a:spcPts val="0"/>
              </a:spcBef>
              <a:spcAft>
                <a:spcPts val="0"/>
              </a:spcAft>
              <a:buNone/>
            </a:pPr>
            <a:r>
              <a:rPr lang="en" sz="4000" b="1">
                <a:solidFill>
                  <a:srgbClr val="3C78D8"/>
                </a:solidFill>
                <a:latin typeface="Calibri"/>
                <a:ea typeface="Calibri"/>
                <a:cs typeface="Calibri"/>
                <a:sym typeface="Calibri"/>
              </a:rPr>
              <a:t>Similarity Search</a:t>
            </a:r>
            <a:endParaRPr sz="4000" b="1">
              <a:solidFill>
                <a:srgbClr val="3C78D8"/>
              </a:solidFill>
              <a:latin typeface="Calibri"/>
              <a:ea typeface="Calibri"/>
              <a:cs typeface="Calibri"/>
              <a:sym typeface="Calibri"/>
            </a:endParaRPr>
          </a:p>
          <a:p>
            <a:pPr marL="0" lvl="0" indent="0" algn="ctr" rtl="0">
              <a:spcBef>
                <a:spcPts val="0"/>
              </a:spcBef>
              <a:spcAft>
                <a:spcPts val="0"/>
              </a:spcAft>
              <a:buNone/>
            </a:pPr>
            <a:r>
              <a:rPr lang="en" sz="4000" b="1">
                <a:solidFill>
                  <a:srgbClr val="3C78D8"/>
                </a:solidFill>
                <a:latin typeface="Calibri"/>
                <a:ea typeface="Calibri"/>
                <a:cs typeface="Calibri"/>
                <a:sym typeface="Calibri"/>
              </a:rPr>
              <a:t>Vector Databases</a:t>
            </a:r>
            <a:endParaRPr sz="4000" b="1">
              <a:solidFill>
                <a:srgbClr val="3C78D8"/>
              </a:solidFill>
              <a:latin typeface="Calibri"/>
              <a:ea typeface="Calibri"/>
              <a:cs typeface="Calibri"/>
              <a:sym typeface="Calibri"/>
            </a:endParaRPr>
          </a:p>
        </p:txBody>
      </p:sp>
      <p:pic>
        <p:nvPicPr>
          <p:cNvPr id="244" name="Google Shape;244;p34"/>
          <p:cNvPicPr preferRelativeResize="0"/>
          <p:nvPr/>
        </p:nvPicPr>
        <p:blipFill>
          <a:blip r:embed="rId3">
            <a:alphaModFix/>
          </a:blip>
          <a:stretch>
            <a:fillRect/>
          </a:stretch>
        </p:blipFill>
        <p:spPr>
          <a:xfrm>
            <a:off x="5654600" y="3156100"/>
            <a:ext cx="3162300" cy="1447800"/>
          </a:xfrm>
          <a:prstGeom prst="rect">
            <a:avLst/>
          </a:prstGeom>
          <a:noFill/>
          <a:ln w="9525" cap="flat" cmpd="sng">
            <a:solidFill>
              <a:srgbClr val="FF0000"/>
            </a:solidFill>
            <a:prstDash val="solid"/>
            <a:round/>
            <a:headEnd type="none" w="sm" len="sm"/>
            <a:tailEnd type="none" w="sm" len="sm"/>
          </a:ln>
        </p:spPr>
      </p:pic>
      <p:sp>
        <p:nvSpPr>
          <p:cNvPr id="245" name="Google Shape;245;p34"/>
          <p:cNvSpPr txBox="1"/>
          <p:nvPr/>
        </p:nvSpPr>
        <p:spPr>
          <a:xfrm>
            <a:off x="662175" y="3679025"/>
            <a:ext cx="591900" cy="40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Data</a:t>
            </a:r>
            <a:endParaRPr/>
          </a:p>
        </p:txBody>
      </p:sp>
      <p:sp>
        <p:nvSpPr>
          <p:cNvPr id="246" name="Google Shape;246;p34"/>
          <p:cNvSpPr txBox="1"/>
          <p:nvPr/>
        </p:nvSpPr>
        <p:spPr>
          <a:xfrm>
            <a:off x="1766050" y="3571325"/>
            <a:ext cx="11199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Embedding Vectors</a:t>
            </a:r>
            <a:endParaRPr/>
          </a:p>
        </p:txBody>
      </p:sp>
      <p:sp>
        <p:nvSpPr>
          <p:cNvPr id="247" name="Google Shape;247;p34"/>
          <p:cNvSpPr txBox="1"/>
          <p:nvPr/>
        </p:nvSpPr>
        <p:spPr>
          <a:xfrm>
            <a:off x="3389500" y="3571325"/>
            <a:ext cx="9438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Similarity Search</a:t>
            </a:r>
            <a:endParaRPr/>
          </a:p>
        </p:txBody>
      </p:sp>
      <p:sp>
        <p:nvSpPr>
          <p:cNvPr id="248" name="Google Shape;248;p34"/>
          <p:cNvSpPr/>
          <p:nvPr/>
        </p:nvSpPr>
        <p:spPr>
          <a:xfrm>
            <a:off x="1366075" y="3799000"/>
            <a:ext cx="303900" cy="15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a:off x="2985775" y="3799000"/>
            <a:ext cx="303900" cy="152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p:nvPr/>
        </p:nvSpPr>
        <p:spPr>
          <a:xfrm>
            <a:off x="334375" y="517150"/>
            <a:ext cx="57537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exponential growth of vector embeddings in NLP, computer vision, Generative AI and other AI applications has resulted in the emergence of vector databases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Vector Databases are used to store and query vector embeddings.</a:t>
            </a:r>
            <a:endParaRPr sz="1300">
              <a:latin typeface="Calibri"/>
              <a:ea typeface="Calibri"/>
              <a:cs typeface="Calibri"/>
              <a:sym typeface="Calibri"/>
            </a:endParaRPr>
          </a:p>
          <a:p>
            <a:pPr marL="457200" lvl="0" indent="0" algn="l" rtl="0">
              <a:spcBef>
                <a:spcPts val="0"/>
              </a:spcBef>
              <a:spcAft>
                <a:spcPts val="0"/>
              </a:spcAft>
              <a:buNone/>
            </a:pPr>
            <a:r>
              <a:rPr lang="en" sz="1300">
                <a:latin typeface="Calibri"/>
                <a:ea typeface="Calibri"/>
                <a:cs typeface="Calibri"/>
                <a:sym typeface="Calibri"/>
              </a:rPr>
              <a:t>For example, they can find vectors similar to a given vector</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They offer features typical for databases: Data management (inserting, deleting, updating), metadata storage, scalability, real-time updates, </a:t>
            </a:r>
            <a:r>
              <a:rPr lang="en" sz="1300">
                <a:solidFill>
                  <a:schemeClr val="dk1"/>
                </a:solidFill>
                <a:latin typeface="Calibri"/>
                <a:ea typeface="Calibri"/>
                <a:cs typeface="Calibri"/>
                <a:sym typeface="Calibri"/>
              </a:rPr>
              <a:t>backups, easy integration into ETL systems, data security and access control</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vector database uses pipelines of different algorithms (vector indexing, hashing, quantization, graph-based search, ...) to do an </a:t>
            </a:r>
            <a:r>
              <a:rPr lang="en" sz="1300" b="1">
                <a:solidFill>
                  <a:srgbClr val="3C78D8"/>
                </a:solidFill>
                <a:latin typeface="Calibri"/>
                <a:ea typeface="Calibri"/>
                <a:cs typeface="Calibri"/>
                <a:sym typeface="Calibri"/>
              </a:rPr>
              <a:t>Approximate Nearest Neighbor (ANN) search</a:t>
            </a:r>
            <a:r>
              <a:rPr lang="en" sz="1300">
                <a:solidFill>
                  <a:schemeClr val="dk1"/>
                </a:solidFill>
                <a:latin typeface="Calibri"/>
                <a:ea typeface="Calibri"/>
                <a:cs typeface="Calibri"/>
                <a:sym typeface="Calibri"/>
              </a:rPr>
              <a:t>. </a:t>
            </a:r>
            <a:r>
              <a:rPr lang="en" sz="1300" b="1">
                <a:solidFill>
                  <a:srgbClr val="6AA84F"/>
                </a:solidFill>
                <a:latin typeface="Calibri"/>
                <a:ea typeface="Calibri"/>
                <a:cs typeface="Calibri"/>
                <a:sym typeface="Calibri"/>
              </a:rPr>
              <a:t>This is area of active research!</a:t>
            </a:r>
            <a:endParaRPr sz="1300" b="1">
              <a:solidFill>
                <a:srgbClr val="6AA84F"/>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Similarity measures: Cosine similarity (-1..1), Euclidean distance (0..∞),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Dot product (-∞ .. ∞)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Since the </a:t>
            </a:r>
            <a:r>
              <a:rPr lang="en" sz="1300" b="1">
                <a:solidFill>
                  <a:srgbClr val="FF0000"/>
                </a:solidFill>
                <a:latin typeface="Calibri"/>
                <a:ea typeface="Calibri"/>
                <a:cs typeface="Calibri"/>
                <a:sym typeface="Calibri"/>
              </a:rPr>
              <a:t>vector database provides approximate results</a:t>
            </a:r>
            <a:r>
              <a:rPr lang="en" sz="1300">
                <a:solidFill>
                  <a:schemeClr val="dk1"/>
                </a:solidFill>
                <a:latin typeface="Calibri"/>
                <a:ea typeface="Calibri"/>
                <a:cs typeface="Calibri"/>
                <a:sym typeface="Calibri"/>
              </a:rPr>
              <a:t>, the main trade-offs are between </a:t>
            </a:r>
            <a:r>
              <a:rPr lang="en" sz="1300" b="1">
                <a:solidFill>
                  <a:srgbClr val="6AA84F"/>
                </a:solidFill>
                <a:latin typeface="Calibri"/>
                <a:ea typeface="Calibri"/>
                <a:cs typeface="Calibri"/>
                <a:sym typeface="Calibri"/>
              </a:rPr>
              <a:t>accuracy and speed</a:t>
            </a:r>
            <a:endParaRPr sz="1300" b="1">
              <a:solidFill>
                <a:srgbClr val="6AA84F"/>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Here is a good article explaining different algorithms:</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https://www.pinecone.io/learn/vector-database/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Here is a list of some vector databases (2023)</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https://sourceforge.net/software/vector-databases/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Here is a nice short video:</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https://www.youtube.com/watch?v=dN0lsF2cvm4</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55" name="Google Shape;255;p35"/>
          <p:cNvSpPr txBox="1"/>
          <p:nvPr/>
        </p:nvSpPr>
        <p:spPr>
          <a:xfrm>
            <a:off x="-48000" y="-52250"/>
            <a:ext cx="331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Vector Databases</a:t>
            </a:r>
            <a:endParaRPr sz="2500" b="1"/>
          </a:p>
        </p:txBody>
      </p:sp>
      <p:sp>
        <p:nvSpPr>
          <p:cNvPr id="256" name="Google Shape;256;p35"/>
          <p:cNvSpPr txBox="1"/>
          <p:nvPr/>
        </p:nvSpPr>
        <p:spPr>
          <a:xfrm>
            <a:off x="6600125" y="565375"/>
            <a:ext cx="2391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Vector Databases:</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Pinecone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Weaviate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Chroma</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Redis Vector Database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Qdrant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Milvus Project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Vespa.ai</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More:</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Zilliz Cloud</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Nomic Atlas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Vald</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pgvector</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Faiss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Metal</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MyScale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Deep Lake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Supabase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Embeddinghub</a:t>
            </a:r>
            <a:endParaRPr sz="13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p:nvPr/>
        </p:nvSpPr>
        <p:spPr>
          <a:xfrm>
            <a:off x="-48000" y="-52250"/>
            <a:ext cx="4872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Some Vector Databases</a:t>
            </a:r>
            <a:endParaRPr sz="2500" b="1"/>
          </a:p>
        </p:txBody>
      </p:sp>
      <p:pic>
        <p:nvPicPr>
          <p:cNvPr id="262" name="Google Shape;262;p3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95400" y="1126750"/>
            <a:ext cx="6295325" cy="3078414"/>
          </a:xfrm>
          <a:prstGeom prst="rect">
            <a:avLst/>
          </a:prstGeom>
          <a:noFill/>
          <a:ln>
            <a:noFill/>
          </a:ln>
        </p:spPr>
      </p:pic>
      <p:pic>
        <p:nvPicPr>
          <p:cNvPr id="263" name="Google Shape;263;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90950" y="3229695"/>
            <a:ext cx="1618305" cy="569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7"/>
          <p:cNvSpPr txBox="1"/>
          <p:nvPr/>
        </p:nvSpPr>
        <p:spPr>
          <a:xfrm>
            <a:off x="0" y="0"/>
            <a:ext cx="359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Vector Database Pricing</a:t>
            </a:r>
            <a:endParaRPr sz="2500" b="1">
              <a:latin typeface="Calibri"/>
              <a:ea typeface="Calibri"/>
              <a:cs typeface="Calibri"/>
              <a:sym typeface="Calibri"/>
            </a:endParaRPr>
          </a:p>
        </p:txBody>
      </p:sp>
      <p:sp>
        <p:nvSpPr>
          <p:cNvPr id="269" name="Google Shape;269;p37"/>
          <p:cNvSpPr txBox="1"/>
          <p:nvPr/>
        </p:nvSpPr>
        <p:spPr>
          <a:xfrm>
            <a:off x="1825050" y="701225"/>
            <a:ext cx="5243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Prompt to bard.google.com:</a:t>
            </a:r>
            <a:br>
              <a:rPr lang="en">
                <a:latin typeface="Calibri"/>
                <a:ea typeface="Calibri"/>
                <a:cs typeface="Calibri"/>
                <a:sym typeface="Calibri"/>
              </a:rPr>
            </a:br>
            <a:r>
              <a:rPr lang="en">
                <a:latin typeface="Calibri"/>
                <a:ea typeface="Calibri"/>
                <a:cs typeface="Calibri"/>
                <a:sym typeface="Calibri"/>
              </a:rPr>
              <a:t>Please estimate the monthly cost for storing 20 Mln embeddings and delivering 1000 queries per second for the managed instances of the following vector databases: Pinecone, Chroma, Redis Vector Database, Qdrant, Milvus Project, </a:t>
            </a:r>
            <a:r>
              <a:rPr lang="en">
                <a:solidFill>
                  <a:schemeClr val="dk1"/>
                </a:solidFill>
                <a:latin typeface="Calibri"/>
                <a:ea typeface="Calibri"/>
                <a:cs typeface="Calibri"/>
                <a:sym typeface="Calibri"/>
              </a:rPr>
              <a:t>Weaviate, </a:t>
            </a:r>
            <a:r>
              <a:rPr lang="en">
                <a:latin typeface="Calibri"/>
                <a:ea typeface="Calibri"/>
                <a:cs typeface="Calibri"/>
                <a:sym typeface="Calibri"/>
              </a:rPr>
              <a:t>Vespa.ai</a:t>
            </a:r>
            <a:endParaRPr>
              <a:latin typeface="Calibri"/>
              <a:ea typeface="Calibri"/>
              <a:cs typeface="Calibri"/>
              <a:sym typeface="Calibri"/>
            </a:endParaRPr>
          </a:p>
        </p:txBody>
      </p:sp>
      <p:graphicFrame>
        <p:nvGraphicFramePr>
          <p:cNvPr id="270" name="Google Shape;270;p37"/>
          <p:cNvGraphicFramePr/>
          <p:nvPr/>
        </p:nvGraphicFramePr>
        <p:xfrm>
          <a:off x="2846000" y="2095150"/>
          <a:ext cx="3000000" cy="3000000"/>
        </p:xfrm>
        <a:graphic>
          <a:graphicData uri="http://schemas.openxmlformats.org/drawingml/2006/table">
            <a:tbl>
              <a:tblPr>
                <a:noFill/>
                <a:tableStyleId>{BF2461BF-27D9-4228-826E-FB796A604A33}</a:tableStyleId>
              </a:tblPr>
              <a:tblGrid>
                <a:gridCol w="1600900">
                  <a:extLst>
                    <a:ext uri="{9D8B030D-6E8A-4147-A177-3AD203B41FA5}">
                      <a16:colId xmlns:a16="http://schemas.microsoft.com/office/drawing/2014/main" val="20000"/>
                    </a:ext>
                  </a:extLst>
                </a:gridCol>
                <a:gridCol w="1600900">
                  <a:extLst>
                    <a:ext uri="{9D8B030D-6E8A-4147-A177-3AD203B41FA5}">
                      <a16:colId xmlns:a16="http://schemas.microsoft.com/office/drawing/2014/main" val="20001"/>
                    </a:ext>
                  </a:extLst>
                </a:gridCol>
              </a:tblGrid>
              <a:tr h="185900">
                <a:tc>
                  <a:txBody>
                    <a:bodyPr/>
                    <a:lstStyle/>
                    <a:p>
                      <a:pPr marL="0" lvl="0" indent="0" algn="l" rtl="0">
                        <a:spcBef>
                          <a:spcPts val="0"/>
                        </a:spcBef>
                        <a:spcAft>
                          <a:spcPts val="0"/>
                        </a:spcAft>
                        <a:buNone/>
                      </a:pPr>
                      <a:r>
                        <a:rPr lang="en">
                          <a:latin typeface="Calibri"/>
                          <a:ea typeface="Calibri"/>
                          <a:cs typeface="Calibri"/>
                          <a:sym typeface="Calibri"/>
                        </a:rPr>
                        <a:t>Vector Database</a:t>
                      </a:r>
                      <a:endParaRPr>
                        <a:latin typeface="Calibri"/>
                        <a:ea typeface="Calibri"/>
                        <a:cs typeface="Calibri"/>
                        <a:sym typeface="Calibri"/>
                      </a:endParaRPr>
                    </a:p>
                  </a:txBody>
                  <a:tcPr marL="9125" marR="9125" marT="9125" marB="9125">
                    <a:solidFill>
                      <a:srgbClr val="FFF2CC"/>
                    </a:solidFill>
                  </a:tcPr>
                </a:tc>
                <a:tc>
                  <a:txBody>
                    <a:bodyPr/>
                    <a:lstStyle/>
                    <a:p>
                      <a:pPr marL="0" lvl="0" indent="0" algn="l" rtl="0">
                        <a:spcBef>
                          <a:spcPts val="0"/>
                        </a:spcBef>
                        <a:spcAft>
                          <a:spcPts val="0"/>
                        </a:spcAft>
                        <a:buNone/>
                      </a:pPr>
                      <a:r>
                        <a:rPr lang="en">
                          <a:latin typeface="Calibri"/>
                          <a:ea typeface="Calibri"/>
                          <a:cs typeface="Calibri"/>
                          <a:sym typeface="Calibri"/>
                        </a:rPr>
                        <a:t>Monthly Cost</a:t>
                      </a:r>
                      <a:endParaRPr>
                        <a:latin typeface="Calibri"/>
                        <a:ea typeface="Calibri"/>
                        <a:cs typeface="Calibri"/>
                        <a:sym typeface="Calibri"/>
                      </a:endParaRPr>
                    </a:p>
                  </a:txBody>
                  <a:tcPr marL="9125" marR="9125" marT="9125" marB="9125">
                    <a:solidFill>
                      <a:srgbClr val="FFF2CC"/>
                    </a:solidFill>
                  </a:tcPr>
                </a:tc>
                <a:extLst>
                  <a:ext uri="{0D108BD9-81ED-4DB2-BD59-A6C34878D82A}">
                    <a16:rowId xmlns:a16="http://schemas.microsoft.com/office/drawing/2014/main" val="10000"/>
                  </a:ext>
                </a:extLst>
              </a:tr>
              <a:tr h="185900">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Pinecone</a:t>
                      </a:r>
                      <a:endParaRPr>
                        <a:latin typeface="Calibri"/>
                        <a:ea typeface="Calibri"/>
                        <a:cs typeface="Calibri"/>
                        <a:sym typeface="Calibri"/>
                      </a:endParaRPr>
                    </a:p>
                  </a:txBody>
                  <a:tcPr marL="9125" marR="9125" marT="9125" marB="9125"/>
                </a:tc>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$1,056</a:t>
                      </a:r>
                      <a:endParaRPr>
                        <a:latin typeface="Calibri"/>
                        <a:ea typeface="Calibri"/>
                        <a:cs typeface="Calibri"/>
                        <a:sym typeface="Calibri"/>
                      </a:endParaRPr>
                    </a:p>
                  </a:txBody>
                  <a:tcPr marL="9125" marR="9125" marT="9125" marB="9125"/>
                </a:tc>
                <a:extLst>
                  <a:ext uri="{0D108BD9-81ED-4DB2-BD59-A6C34878D82A}">
                    <a16:rowId xmlns:a16="http://schemas.microsoft.com/office/drawing/2014/main" val="10001"/>
                  </a:ext>
                </a:extLst>
              </a:tr>
              <a:tr h="185900">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Chroma</a:t>
                      </a:r>
                      <a:endParaRPr>
                        <a:solidFill>
                          <a:schemeClr val="dk1"/>
                        </a:solidFill>
                        <a:latin typeface="Calibri"/>
                        <a:ea typeface="Calibri"/>
                        <a:cs typeface="Calibri"/>
                        <a:sym typeface="Calibri"/>
                      </a:endParaRPr>
                    </a:p>
                  </a:txBody>
                  <a:tcPr marL="9125" marR="9125" marT="9125" marB="912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$1,000</a:t>
                      </a:r>
                      <a:endParaRPr>
                        <a:solidFill>
                          <a:schemeClr val="dk1"/>
                        </a:solidFill>
                        <a:latin typeface="Calibri"/>
                        <a:ea typeface="Calibri"/>
                        <a:cs typeface="Calibri"/>
                        <a:sym typeface="Calibri"/>
                      </a:endParaRPr>
                    </a:p>
                  </a:txBody>
                  <a:tcPr marL="9125" marR="9125" marT="9125" marB="9125"/>
                </a:tc>
                <a:extLst>
                  <a:ext uri="{0D108BD9-81ED-4DB2-BD59-A6C34878D82A}">
                    <a16:rowId xmlns:a16="http://schemas.microsoft.com/office/drawing/2014/main" val="10002"/>
                  </a:ext>
                </a:extLst>
              </a:tr>
              <a:tr h="185900">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Redis Vector DB</a:t>
                      </a:r>
                      <a:endParaRPr>
                        <a:solidFill>
                          <a:schemeClr val="dk1"/>
                        </a:solidFill>
                        <a:latin typeface="Calibri"/>
                        <a:ea typeface="Calibri"/>
                        <a:cs typeface="Calibri"/>
                        <a:sym typeface="Calibri"/>
                      </a:endParaRPr>
                    </a:p>
                  </a:txBody>
                  <a:tcPr marL="9125" marR="9125" marT="9125" marB="912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$100</a:t>
                      </a:r>
                      <a:endParaRPr>
                        <a:solidFill>
                          <a:schemeClr val="dk1"/>
                        </a:solidFill>
                        <a:latin typeface="Calibri"/>
                        <a:ea typeface="Calibri"/>
                        <a:cs typeface="Calibri"/>
                        <a:sym typeface="Calibri"/>
                      </a:endParaRPr>
                    </a:p>
                  </a:txBody>
                  <a:tcPr marL="9125" marR="9125" marT="9125" marB="9125"/>
                </a:tc>
                <a:extLst>
                  <a:ext uri="{0D108BD9-81ED-4DB2-BD59-A6C34878D82A}">
                    <a16:rowId xmlns:a16="http://schemas.microsoft.com/office/drawing/2014/main" val="10003"/>
                  </a:ext>
                </a:extLst>
              </a:tr>
              <a:tr h="290025">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Qdrant</a:t>
                      </a:r>
                      <a:endParaRPr>
                        <a:solidFill>
                          <a:schemeClr val="dk1"/>
                        </a:solidFill>
                        <a:latin typeface="Calibri"/>
                        <a:ea typeface="Calibri"/>
                        <a:cs typeface="Calibri"/>
                        <a:sym typeface="Calibri"/>
                      </a:endParaRPr>
                    </a:p>
                  </a:txBody>
                  <a:tcPr marL="9125" marR="9125" marT="9125" marB="912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$100</a:t>
                      </a:r>
                      <a:endParaRPr>
                        <a:solidFill>
                          <a:schemeClr val="dk1"/>
                        </a:solidFill>
                        <a:latin typeface="Calibri"/>
                        <a:ea typeface="Calibri"/>
                        <a:cs typeface="Calibri"/>
                        <a:sym typeface="Calibri"/>
                      </a:endParaRPr>
                    </a:p>
                  </a:txBody>
                  <a:tcPr marL="9125" marR="9125" marT="9125" marB="9125"/>
                </a:tc>
                <a:extLst>
                  <a:ext uri="{0D108BD9-81ED-4DB2-BD59-A6C34878D82A}">
                    <a16:rowId xmlns:a16="http://schemas.microsoft.com/office/drawing/2014/main" val="10004"/>
                  </a:ext>
                </a:extLst>
              </a:tr>
              <a:tr h="290025">
                <a:tc>
                  <a:txBody>
                    <a:bodyPr/>
                    <a:lstStyle/>
                    <a:p>
                      <a:pPr marL="0" lvl="0" indent="0" algn="l" rtl="0">
                        <a:spcBef>
                          <a:spcPts val="0"/>
                        </a:spcBef>
                        <a:spcAft>
                          <a:spcPts val="0"/>
                        </a:spcAft>
                        <a:buNone/>
                      </a:pPr>
                      <a:r>
                        <a:rPr lang="en">
                          <a:solidFill>
                            <a:schemeClr val="dk1"/>
                          </a:solidFill>
                          <a:latin typeface="Calibri"/>
                          <a:ea typeface="Calibri"/>
                          <a:cs typeface="Calibri"/>
                          <a:sym typeface="Calibri"/>
                        </a:rPr>
                        <a:t>Milvus Project</a:t>
                      </a:r>
                      <a:endParaRPr>
                        <a:solidFill>
                          <a:schemeClr val="dk1"/>
                        </a:solidFill>
                        <a:latin typeface="Calibri"/>
                        <a:ea typeface="Calibri"/>
                        <a:cs typeface="Calibri"/>
                        <a:sym typeface="Calibri"/>
                      </a:endParaRPr>
                    </a:p>
                  </a:txBody>
                  <a:tcPr marL="9125" marR="9125" marT="9125" marB="912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$50</a:t>
                      </a:r>
                      <a:endParaRPr>
                        <a:solidFill>
                          <a:schemeClr val="dk1"/>
                        </a:solidFill>
                        <a:latin typeface="Calibri"/>
                        <a:ea typeface="Calibri"/>
                        <a:cs typeface="Calibri"/>
                        <a:sym typeface="Calibri"/>
                      </a:endParaRPr>
                    </a:p>
                  </a:txBody>
                  <a:tcPr marL="9125" marR="9125" marT="9125" marB="9125"/>
                </a:tc>
                <a:extLst>
                  <a:ext uri="{0D108BD9-81ED-4DB2-BD59-A6C34878D82A}">
                    <a16:rowId xmlns:a16="http://schemas.microsoft.com/office/drawing/2014/main" val="10005"/>
                  </a:ext>
                </a:extLst>
              </a:tr>
              <a:tr h="290025">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Weaviate</a:t>
                      </a:r>
                      <a:endParaRPr>
                        <a:solidFill>
                          <a:schemeClr val="dk1"/>
                        </a:solidFill>
                        <a:latin typeface="Calibri"/>
                        <a:ea typeface="Calibri"/>
                        <a:cs typeface="Calibri"/>
                        <a:sym typeface="Calibri"/>
                      </a:endParaRPr>
                    </a:p>
                  </a:txBody>
                  <a:tcPr marL="9125" marR="9125" marT="9125" marB="912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$25</a:t>
                      </a:r>
                      <a:endParaRPr>
                        <a:solidFill>
                          <a:schemeClr val="dk1"/>
                        </a:solidFill>
                        <a:latin typeface="Calibri"/>
                        <a:ea typeface="Calibri"/>
                        <a:cs typeface="Calibri"/>
                        <a:sym typeface="Calibri"/>
                      </a:endParaRPr>
                    </a:p>
                  </a:txBody>
                  <a:tcPr marL="9125" marR="9125" marT="9125" marB="9125"/>
                </a:tc>
                <a:extLst>
                  <a:ext uri="{0D108BD9-81ED-4DB2-BD59-A6C34878D82A}">
                    <a16:rowId xmlns:a16="http://schemas.microsoft.com/office/drawing/2014/main" val="10006"/>
                  </a:ext>
                </a:extLst>
              </a:tr>
              <a:tr h="290025">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Vespa.ai</a:t>
                      </a:r>
                      <a:endParaRPr>
                        <a:solidFill>
                          <a:schemeClr val="dk1"/>
                        </a:solidFill>
                        <a:latin typeface="Calibri"/>
                        <a:ea typeface="Calibri"/>
                        <a:cs typeface="Calibri"/>
                        <a:sym typeface="Calibri"/>
                      </a:endParaRPr>
                    </a:p>
                  </a:txBody>
                  <a:tcPr marL="9125" marR="9125" marT="9125" marB="912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$1</a:t>
                      </a:r>
                      <a:endParaRPr>
                        <a:solidFill>
                          <a:schemeClr val="dk1"/>
                        </a:solidFill>
                        <a:latin typeface="Calibri"/>
                        <a:ea typeface="Calibri"/>
                        <a:cs typeface="Calibri"/>
                        <a:sym typeface="Calibri"/>
                      </a:endParaRPr>
                    </a:p>
                  </a:txBody>
                  <a:tcPr marL="9125" marR="9125" marT="9125" marB="9125"/>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p:nvPr/>
        </p:nvSpPr>
        <p:spPr>
          <a:xfrm>
            <a:off x="1465275" y="1555800"/>
            <a:ext cx="63153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latin typeface="Calibri"/>
                <a:ea typeface="Calibri"/>
                <a:cs typeface="Calibri"/>
                <a:sym typeface="Calibri"/>
              </a:rPr>
              <a:t>On the Path to AGI</a:t>
            </a:r>
            <a:endParaRPr sz="4000" b="1">
              <a:solidFill>
                <a:srgbClr val="3C78D8"/>
              </a:solidFill>
              <a:latin typeface="Calibri"/>
              <a:ea typeface="Calibri"/>
              <a:cs typeface="Calibri"/>
              <a:sym typeface="Calibri"/>
            </a:endParaRPr>
          </a:p>
          <a:p>
            <a:pPr marL="0" lvl="0" indent="0" algn="ctr" rtl="0">
              <a:spcBef>
                <a:spcPts val="0"/>
              </a:spcBef>
              <a:spcAft>
                <a:spcPts val="0"/>
              </a:spcAft>
              <a:buNone/>
            </a:pPr>
            <a:endParaRPr sz="4000" b="1">
              <a:solidFill>
                <a:srgbClr val="3C78D8"/>
              </a:solidFill>
              <a:latin typeface="Calibri"/>
              <a:ea typeface="Calibri"/>
              <a:cs typeface="Calibri"/>
              <a:sym typeface="Calibri"/>
            </a:endParaRPr>
          </a:p>
          <a:p>
            <a:pPr marL="0" lvl="0" indent="0" algn="ctr" rtl="0">
              <a:spcBef>
                <a:spcPts val="0"/>
              </a:spcBef>
              <a:spcAft>
                <a:spcPts val="0"/>
              </a:spcAft>
              <a:buNone/>
            </a:pPr>
            <a:r>
              <a:rPr lang="en" sz="4000" b="1">
                <a:solidFill>
                  <a:srgbClr val="3C78D8"/>
                </a:solidFill>
                <a:latin typeface="Calibri"/>
                <a:ea typeface="Calibri"/>
                <a:cs typeface="Calibri"/>
                <a:sym typeface="Calibri"/>
              </a:rPr>
              <a:t>Animals vs Humans</a:t>
            </a:r>
            <a:endParaRPr sz="4000" b="1">
              <a:solidFill>
                <a:srgbClr val="3C78D8"/>
              </a:solidFill>
              <a:latin typeface="Calibri"/>
              <a:ea typeface="Calibri"/>
              <a:cs typeface="Calibri"/>
              <a:sym typeface="Calibri"/>
            </a:endParaRPr>
          </a:p>
        </p:txBody>
      </p:sp>
      <p:pic>
        <p:nvPicPr>
          <p:cNvPr id="276" name="Google Shape;276;p3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875984" y="251200"/>
            <a:ext cx="887100" cy="688815"/>
          </a:xfrm>
          <a:prstGeom prst="rect">
            <a:avLst/>
          </a:prstGeom>
          <a:noFill/>
          <a:ln>
            <a:noFill/>
          </a:ln>
        </p:spPr>
      </p:pic>
      <p:pic>
        <p:nvPicPr>
          <p:cNvPr id="277" name="Google Shape;277;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221850" y="211900"/>
            <a:ext cx="1231900" cy="767425"/>
          </a:xfrm>
          <a:prstGeom prst="rect">
            <a:avLst/>
          </a:prstGeom>
          <a:noFill/>
          <a:ln>
            <a:noFill/>
          </a:ln>
        </p:spPr>
      </p:pic>
      <p:sp>
        <p:nvSpPr>
          <p:cNvPr id="278" name="Google Shape;278;p38"/>
          <p:cNvSpPr/>
          <p:nvPr/>
        </p:nvSpPr>
        <p:spPr>
          <a:xfrm>
            <a:off x="4332050" y="411113"/>
            <a:ext cx="887100" cy="3690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3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4275" y="915684"/>
            <a:ext cx="3569351" cy="2074318"/>
          </a:xfrm>
          <a:prstGeom prst="rect">
            <a:avLst/>
          </a:prstGeom>
          <a:noFill/>
          <a:ln>
            <a:noFill/>
          </a:ln>
        </p:spPr>
      </p:pic>
      <p:sp>
        <p:nvSpPr>
          <p:cNvPr id="284" name="Google Shape;284;p39"/>
          <p:cNvSpPr txBox="1"/>
          <p:nvPr/>
        </p:nvSpPr>
        <p:spPr>
          <a:xfrm>
            <a:off x="59500" y="50650"/>
            <a:ext cx="3719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Does Iguana Have a Soul ?</a:t>
            </a:r>
            <a:endParaRPr sz="2500" b="1">
              <a:latin typeface="Calibri"/>
              <a:ea typeface="Calibri"/>
              <a:cs typeface="Calibri"/>
              <a:sym typeface="Calibri"/>
            </a:endParaRPr>
          </a:p>
        </p:txBody>
      </p:sp>
      <p:sp>
        <p:nvSpPr>
          <p:cNvPr id="285" name="Google Shape;285;p39"/>
          <p:cNvSpPr txBox="1"/>
          <p:nvPr/>
        </p:nvSpPr>
        <p:spPr>
          <a:xfrm>
            <a:off x="1176350" y="3285650"/>
            <a:ext cx="1825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C78D8"/>
                </a:solidFill>
                <a:latin typeface="Calibri"/>
                <a:ea typeface="Calibri"/>
                <a:cs typeface="Calibri"/>
                <a:sym typeface="Calibri"/>
              </a:rPr>
              <a:t>Reacting - yes</a:t>
            </a:r>
            <a:endParaRPr>
              <a:solidFill>
                <a:srgbClr val="3C78D8"/>
              </a:solidFill>
              <a:latin typeface="Calibri"/>
              <a:ea typeface="Calibri"/>
              <a:cs typeface="Calibri"/>
              <a:sym typeface="Calibri"/>
            </a:endParaRPr>
          </a:p>
          <a:p>
            <a:pPr marL="0" lvl="0" indent="0" algn="l" rtl="0">
              <a:spcBef>
                <a:spcPts val="0"/>
              </a:spcBef>
              <a:spcAft>
                <a:spcPts val="0"/>
              </a:spcAft>
              <a:buNone/>
            </a:pPr>
            <a:r>
              <a:rPr lang="en">
                <a:solidFill>
                  <a:srgbClr val="3C78D8"/>
                </a:solidFill>
                <a:latin typeface="Calibri"/>
                <a:ea typeface="Calibri"/>
                <a:cs typeface="Calibri"/>
                <a:sym typeface="Calibri"/>
              </a:rPr>
              <a:t>Learning - yes</a:t>
            </a:r>
            <a:endParaRPr>
              <a:solidFill>
                <a:srgbClr val="3C78D8"/>
              </a:solidFill>
              <a:latin typeface="Calibri"/>
              <a:ea typeface="Calibri"/>
              <a:cs typeface="Calibri"/>
              <a:sym typeface="Calibri"/>
            </a:endParaRPr>
          </a:p>
          <a:p>
            <a:pPr marL="0" lvl="0" indent="0" algn="l" rtl="0">
              <a:spcBef>
                <a:spcPts val="0"/>
              </a:spcBef>
              <a:spcAft>
                <a:spcPts val="0"/>
              </a:spcAft>
              <a:buNone/>
            </a:pPr>
            <a:endParaRPr>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rgbClr val="6AA84F"/>
                </a:solidFill>
                <a:latin typeface="Calibri"/>
                <a:ea typeface="Calibri"/>
                <a:cs typeface="Calibri"/>
                <a:sym typeface="Calibri"/>
              </a:rPr>
              <a:t>Self-Awareness ?</a:t>
            </a:r>
            <a:endParaRPr>
              <a:solidFill>
                <a:srgbClr val="6AA84F"/>
              </a:solidFill>
              <a:latin typeface="Calibri"/>
              <a:ea typeface="Calibri"/>
              <a:cs typeface="Calibri"/>
              <a:sym typeface="Calibri"/>
            </a:endParaRPr>
          </a:p>
          <a:p>
            <a:pPr marL="0" lvl="0" indent="0" algn="l" rtl="0">
              <a:spcBef>
                <a:spcPts val="0"/>
              </a:spcBef>
              <a:spcAft>
                <a:spcPts val="0"/>
              </a:spcAft>
              <a:buNone/>
            </a:pPr>
            <a:r>
              <a:rPr lang="en">
                <a:solidFill>
                  <a:srgbClr val="6AA84F"/>
                </a:solidFill>
                <a:latin typeface="Calibri"/>
                <a:ea typeface="Calibri"/>
                <a:cs typeface="Calibri"/>
                <a:sym typeface="Calibri"/>
              </a:rPr>
              <a:t>Thinking ?</a:t>
            </a:r>
            <a:endParaRPr>
              <a:solidFill>
                <a:srgbClr val="6AA84F"/>
              </a:solidFill>
              <a:latin typeface="Calibri"/>
              <a:ea typeface="Calibri"/>
              <a:cs typeface="Calibri"/>
              <a:sym typeface="Calibri"/>
            </a:endParaRPr>
          </a:p>
          <a:p>
            <a:pPr marL="0" lvl="0" indent="0" algn="l" rtl="0">
              <a:spcBef>
                <a:spcPts val="0"/>
              </a:spcBef>
              <a:spcAft>
                <a:spcPts val="0"/>
              </a:spcAft>
              <a:buNone/>
            </a:pPr>
            <a:r>
              <a:rPr lang="en">
                <a:solidFill>
                  <a:srgbClr val="6AA84F"/>
                </a:solidFill>
                <a:latin typeface="Calibri"/>
                <a:ea typeface="Calibri"/>
                <a:cs typeface="Calibri"/>
                <a:sym typeface="Calibri"/>
              </a:rPr>
              <a:t>Language ?</a:t>
            </a:r>
            <a:endParaRPr>
              <a:solidFill>
                <a:srgbClr val="6AA84F"/>
              </a:solidFill>
              <a:latin typeface="Calibri"/>
              <a:ea typeface="Calibri"/>
              <a:cs typeface="Calibri"/>
              <a:sym typeface="Calibri"/>
            </a:endParaRPr>
          </a:p>
          <a:p>
            <a:pPr marL="0" lvl="0" indent="0" algn="l" rtl="0">
              <a:spcBef>
                <a:spcPts val="0"/>
              </a:spcBef>
              <a:spcAft>
                <a:spcPts val="0"/>
              </a:spcAft>
              <a:buNone/>
            </a:pPr>
            <a:r>
              <a:rPr lang="en">
                <a:solidFill>
                  <a:srgbClr val="6AA84F"/>
                </a:solidFill>
                <a:latin typeface="Calibri"/>
                <a:ea typeface="Calibri"/>
                <a:cs typeface="Calibri"/>
                <a:sym typeface="Calibri"/>
              </a:rPr>
              <a:t>Consciousness ?</a:t>
            </a:r>
            <a:endParaRPr>
              <a:solidFill>
                <a:srgbClr val="6AA84F"/>
              </a:solidFill>
              <a:latin typeface="Calibri"/>
              <a:ea typeface="Calibri"/>
              <a:cs typeface="Calibri"/>
              <a:sym typeface="Calibri"/>
            </a:endParaRPr>
          </a:p>
        </p:txBody>
      </p:sp>
      <p:pic>
        <p:nvPicPr>
          <p:cNvPr id="286" name="Google Shape;286;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102397" y="2191850"/>
            <a:ext cx="1861375" cy="1238650"/>
          </a:xfrm>
          <a:prstGeom prst="rect">
            <a:avLst/>
          </a:prstGeom>
          <a:noFill/>
          <a:ln>
            <a:noFill/>
          </a:ln>
        </p:spPr>
      </p:pic>
      <p:sp>
        <p:nvSpPr>
          <p:cNvPr id="287" name="Google Shape;287;p39"/>
          <p:cNvSpPr txBox="1"/>
          <p:nvPr/>
        </p:nvSpPr>
        <p:spPr>
          <a:xfrm>
            <a:off x="5017226" y="868250"/>
            <a:ext cx="40482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Calibri"/>
                <a:ea typeface="Calibri"/>
                <a:cs typeface="Calibri"/>
                <a:sym typeface="Calibri"/>
              </a:rPr>
              <a:t>Learning doesn't require language.</a:t>
            </a:r>
            <a:endParaRPr sz="1800"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r>
              <a:rPr lang="en" b="1">
                <a:latin typeface="Calibri"/>
                <a:ea typeface="Calibri"/>
                <a:cs typeface="Calibri"/>
                <a:sym typeface="Calibri"/>
              </a:rPr>
              <a:t>Examples:</a:t>
            </a: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latin typeface="Calibri"/>
                <a:ea typeface="Calibri"/>
                <a:cs typeface="Calibri"/>
                <a:sym typeface="Calibri"/>
              </a:rPr>
              <a:t>Deep Learning Network Models</a:t>
            </a:r>
            <a:endParaRPr b="1">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latin typeface="Calibri"/>
                <a:ea typeface="Calibri"/>
                <a:cs typeface="Calibri"/>
                <a:sym typeface="Calibri"/>
              </a:rPr>
              <a:t>A baby can learn before he/she starts talking</a:t>
            </a:r>
            <a:endParaRPr b="1">
              <a:latin typeface="Calibri"/>
              <a:ea typeface="Calibri"/>
              <a:cs typeface="Calibri"/>
              <a:sym typeface="Calibri"/>
            </a:endParaRPr>
          </a:p>
        </p:txBody>
      </p:sp>
      <p:pic>
        <p:nvPicPr>
          <p:cNvPr id="288" name="Google Shape;288;p3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37516" y="2191847"/>
            <a:ext cx="1861360" cy="1238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44575" y="3563688"/>
            <a:ext cx="1882150" cy="1386475"/>
          </a:xfrm>
          <a:prstGeom prst="rect">
            <a:avLst/>
          </a:prstGeom>
          <a:noFill/>
          <a:ln>
            <a:noFill/>
          </a:ln>
        </p:spPr>
      </p:pic>
      <p:sp>
        <p:nvSpPr>
          <p:cNvPr id="294" name="Google Shape;294;p40"/>
          <p:cNvSpPr txBox="1"/>
          <p:nvPr/>
        </p:nvSpPr>
        <p:spPr>
          <a:xfrm>
            <a:off x="57850" y="476700"/>
            <a:ext cx="65343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Some species have a language consisting of sounds, for example, </a:t>
            </a:r>
            <a:r>
              <a:rPr lang="en" u="sng">
                <a:solidFill>
                  <a:schemeClr val="hlink"/>
                </a:solidFill>
                <a:latin typeface="Calibri"/>
                <a:ea typeface="Calibri"/>
                <a:cs typeface="Calibri"/>
                <a:sym typeface="Calibri"/>
                <a:hlinkClick r:id="rId4"/>
              </a:rPr>
              <a:t>whales and dolphins</a:t>
            </a:r>
            <a:r>
              <a:rPr lang="en">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https://www.nationalgeographic.com/animals/article/scientists-plan-to-use-ai-to-try-to-decode-the-language-of-whales</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Others, for example </a:t>
            </a:r>
            <a:r>
              <a:rPr lang="en">
                <a:solidFill>
                  <a:schemeClr val="dk1"/>
                </a:solidFill>
                <a:latin typeface="Calibri"/>
                <a:ea typeface="Calibri"/>
                <a:cs typeface="Calibri"/>
                <a:sym typeface="Calibri"/>
              </a:rPr>
              <a:t>Honey bees (Apis sp.), </a:t>
            </a:r>
            <a:r>
              <a:rPr lang="en">
                <a:latin typeface="Calibri"/>
                <a:ea typeface="Calibri"/>
                <a:cs typeface="Calibri"/>
                <a:sym typeface="Calibri"/>
              </a:rPr>
              <a:t>have a language based on movements - "dance language": </a:t>
            </a:r>
            <a:r>
              <a:rPr lang="en" sz="1000" u="sng">
                <a:solidFill>
                  <a:schemeClr val="hlink"/>
                </a:solidFill>
                <a:latin typeface="Calibri"/>
                <a:ea typeface="Calibri"/>
                <a:cs typeface="Calibri"/>
                <a:sym typeface="Calibri"/>
                <a:hlinkClick r:id="rId5"/>
              </a:rPr>
              <a:t>https://en.wikipedia.org/wiki/Waggle_dance</a:t>
            </a:r>
            <a:r>
              <a:rPr lang="en">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Most animals probably don't have a language in the sense we do.</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But they can still communicate, learn, and act.</a:t>
            </a:r>
            <a:endParaRPr>
              <a:solidFill>
                <a:schemeClr val="dk1"/>
              </a:solidFill>
              <a:latin typeface="Calibri"/>
              <a:ea typeface="Calibri"/>
              <a:cs typeface="Calibri"/>
              <a:sym typeface="Calibri"/>
            </a:endParaRPr>
          </a:p>
        </p:txBody>
      </p:sp>
      <p:pic>
        <p:nvPicPr>
          <p:cNvPr id="295" name="Google Shape;295;p4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99350" y="3500775"/>
            <a:ext cx="975133" cy="1477500"/>
          </a:xfrm>
          <a:prstGeom prst="rect">
            <a:avLst/>
          </a:prstGeom>
          <a:noFill/>
          <a:ln w="9525" cap="flat" cmpd="sng">
            <a:solidFill>
              <a:srgbClr val="FF0000"/>
            </a:solidFill>
            <a:prstDash val="solid"/>
            <a:round/>
            <a:headEnd type="none" w="sm" len="sm"/>
            <a:tailEnd type="none" w="sm" len="sm"/>
          </a:ln>
        </p:spPr>
      </p:pic>
      <p:pic>
        <p:nvPicPr>
          <p:cNvPr id="296" name="Google Shape;296;p4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155250" y="3524248"/>
            <a:ext cx="975125" cy="1465352"/>
          </a:xfrm>
          <a:prstGeom prst="rect">
            <a:avLst/>
          </a:prstGeom>
          <a:noFill/>
          <a:ln w="9525" cap="flat" cmpd="sng">
            <a:solidFill>
              <a:srgbClr val="FF0000"/>
            </a:solidFill>
            <a:prstDash val="solid"/>
            <a:round/>
            <a:headEnd type="none" w="sm" len="sm"/>
            <a:tailEnd type="none" w="sm" len="sm"/>
          </a:ln>
        </p:spPr>
      </p:pic>
      <p:pic>
        <p:nvPicPr>
          <p:cNvPr id="297" name="Google Shape;297;p4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211150" y="3491900"/>
            <a:ext cx="975125" cy="1497700"/>
          </a:xfrm>
          <a:prstGeom prst="rect">
            <a:avLst/>
          </a:prstGeom>
          <a:noFill/>
          <a:ln w="9525" cap="flat" cmpd="sng">
            <a:solidFill>
              <a:srgbClr val="FF0000"/>
            </a:solidFill>
            <a:prstDash val="solid"/>
            <a:round/>
            <a:headEnd type="none" w="sm" len="sm"/>
            <a:tailEnd type="none" w="sm" len="sm"/>
          </a:ln>
        </p:spPr>
      </p:pic>
      <p:pic>
        <p:nvPicPr>
          <p:cNvPr id="298" name="Google Shape;298;p4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3267050" y="3491900"/>
            <a:ext cx="1005754" cy="1497700"/>
          </a:xfrm>
          <a:prstGeom prst="rect">
            <a:avLst/>
          </a:prstGeom>
          <a:noFill/>
          <a:ln w="9525" cap="flat" cmpd="sng">
            <a:solidFill>
              <a:srgbClr val="FF0000"/>
            </a:solidFill>
            <a:prstDash val="solid"/>
            <a:round/>
            <a:headEnd type="none" w="sm" len="sm"/>
            <a:tailEnd type="none" w="sm" len="sm"/>
          </a:ln>
        </p:spPr>
      </p:pic>
      <p:sp>
        <p:nvSpPr>
          <p:cNvPr id="299" name="Google Shape;299;p40"/>
          <p:cNvSpPr txBox="1"/>
          <p:nvPr/>
        </p:nvSpPr>
        <p:spPr>
          <a:xfrm>
            <a:off x="-56800" y="-50375"/>
            <a:ext cx="3278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Do Animals "Think" ?</a:t>
            </a:r>
            <a:endParaRPr sz="2500" b="1">
              <a:solidFill>
                <a:schemeClr val="dk1"/>
              </a:solidFill>
              <a:latin typeface="Calibri"/>
              <a:ea typeface="Calibri"/>
              <a:cs typeface="Calibri"/>
              <a:sym typeface="Calibri"/>
            </a:endParaRPr>
          </a:p>
        </p:txBody>
      </p:sp>
      <p:sp>
        <p:nvSpPr>
          <p:cNvPr id="300" name="Google Shape;300;p40"/>
          <p:cNvSpPr txBox="1"/>
          <p:nvPr/>
        </p:nvSpPr>
        <p:spPr>
          <a:xfrm>
            <a:off x="335571" y="2924825"/>
            <a:ext cx="3704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There are many books on the subject</a:t>
            </a:r>
            <a:endParaRPr sz="1800">
              <a:solidFill>
                <a:schemeClr val="dk1"/>
              </a:solidFill>
              <a:latin typeface="Calibri"/>
              <a:ea typeface="Calibri"/>
              <a:cs typeface="Calibri"/>
              <a:sym typeface="Calibri"/>
            </a:endParaRPr>
          </a:p>
        </p:txBody>
      </p:sp>
      <p:pic>
        <p:nvPicPr>
          <p:cNvPr id="301" name="Google Shape;301;p4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645350" y="70049"/>
            <a:ext cx="2427300" cy="1617801"/>
          </a:xfrm>
          <a:prstGeom prst="rect">
            <a:avLst/>
          </a:prstGeom>
          <a:noFill/>
          <a:ln>
            <a:noFill/>
          </a:ln>
        </p:spPr>
      </p:pic>
      <p:pic>
        <p:nvPicPr>
          <p:cNvPr id="302" name="Google Shape;302;p40"/>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645350" y="1762125"/>
            <a:ext cx="2427300" cy="139405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1"/>
          <p:cNvSpPr txBox="1"/>
          <p:nvPr/>
        </p:nvSpPr>
        <p:spPr>
          <a:xfrm>
            <a:off x="1950450" y="2796975"/>
            <a:ext cx="52431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800">
                <a:solidFill>
                  <a:srgbClr val="3C78D8"/>
                </a:solidFill>
                <a:latin typeface="Calibri"/>
                <a:ea typeface="Calibri"/>
                <a:cs typeface="Calibri"/>
                <a:sym typeface="Calibri"/>
              </a:rPr>
              <a:t>"The origins of language and consciousness are two of the most enduring and complex questions in the fields of linguistics, philosophy, cognitive science, anthropology, and psychology."</a:t>
            </a:r>
            <a:endParaRPr sz="1800">
              <a:solidFill>
                <a:srgbClr val="3C78D8"/>
              </a:solidFill>
              <a:latin typeface="Calibri"/>
              <a:ea typeface="Calibri"/>
              <a:cs typeface="Calibri"/>
              <a:sym typeface="Calibri"/>
            </a:endParaRPr>
          </a:p>
        </p:txBody>
      </p:sp>
      <p:sp>
        <p:nvSpPr>
          <p:cNvPr id="308" name="Google Shape;308;p41"/>
          <p:cNvSpPr txBox="1"/>
          <p:nvPr/>
        </p:nvSpPr>
        <p:spPr>
          <a:xfrm>
            <a:off x="1632600" y="876300"/>
            <a:ext cx="58788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latin typeface="Calibri"/>
                <a:ea typeface="Calibri"/>
                <a:cs typeface="Calibri"/>
                <a:sym typeface="Calibri"/>
              </a:rPr>
              <a:t>The origins of language and consciousness</a:t>
            </a:r>
            <a:endParaRPr sz="4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1626000" y="250150"/>
            <a:ext cx="58920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3C78D8"/>
                </a:solidFill>
                <a:latin typeface="Calibri"/>
                <a:ea typeface="Calibri"/>
                <a:cs typeface="Calibri"/>
                <a:sym typeface="Calibri"/>
              </a:rPr>
              <a:t>"Recent advancements in generative AI have sparked a massive surge of interest in AI technologies among software engineering leaders and business leaders alike. The number of Gartner inquiries about generative AI has increased by over 1,300% year over year." </a:t>
            </a:r>
            <a:endParaRPr sz="1800" b="1">
              <a:solidFill>
                <a:srgbClr val="3C78D8"/>
              </a:solidFill>
              <a:latin typeface="Calibri"/>
              <a:ea typeface="Calibri"/>
              <a:cs typeface="Calibri"/>
              <a:sym typeface="Calibri"/>
            </a:endParaRPr>
          </a:p>
          <a:p>
            <a:pPr marL="0" lvl="0" indent="0" algn="l" rtl="0">
              <a:spcBef>
                <a:spcPts val="0"/>
              </a:spcBef>
              <a:spcAft>
                <a:spcPts val="0"/>
              </a:spcAft>
              <a:buNone/>
            </a:pPr>
            <a:endParaRPr sz="1800" b="1">
              <a:solidFill>
                <a:srgbClr val="3C78D8"/>
              </a:solidFill>
              <a:latin typeface="Calibri"/>
              <a:ea typeface="Calibri"/>
              <a:cs typeface="Calibri"/>
              <a:sym typeface="Calibri"/>
            </a:endParaRPr>
          </a:p>
          <a:p>
            <a:pPr marL="0" lvl="0" indent="0" algn="l" rtl="0">
              <a:spcBef>
                <a:spcPts val="0"/>
              </a:spcBef>
              <a:spcAft>
                <a:spcPts val="0"/>
              </a:spcAft>
              <a:buNone/>
            </a:pPr>
            <a:r>
              <a:rPr lang="en" sz="1800" b="1">
                <a:solidFill>
                  <a:srgbClr val="3C78D8"/>
                </a:solidFill>
                <a:latin typeface="Calibri"/>
                <a:ea typeface="Calibri"/>
                <a:cs typeface="Calibri"/>
                <a:sym typeface="Calibri"/>
              </a:rPr>
              <a:t>                                                2023 Gartner® Magic Quadrant™</a:t>
            </a:r>
            <a:endParaRPr sz="1800" b="1">
              <a:solidFill>
                <a:srgbClr val="3C78D8"/>
              </a:solidFill>
              <a:latin typeface="Calibri"/>
              <a:ea typeface="Calibri"/>
              <a:cs typeface="Calibri"/>
              <a:sym typeface="Calibri"/>
            </a:endParaRPr>
          </a:p>
        </p:txBody>
      </p:sp>
      <p:sp>
        <p:nvSpPr>
          <p:cNvPr id="69" name="Google Shape;69;p15"/>
          <p:cNvSpPr txBox="1"/>
          <p:nvPr/>
        </p:nvSpPr>
        <p:spPr>
          <a:xfrm>
            <a:off x="949875" y="2891675"/>
            <a:ext cx="71061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Generative AI</a:t>
            </a:r>
            <a:r>
              <a:rPr lang="en">
                <a:solidFill>
                  <a:schemeClr val="dk1"/>
                </a:solidFill>
                <a:latin typeface="Calibri"/>
                <a:ea typeface="Calibri"/>
                <a:cs typeface="Calibri"/>
                <a:sym typeface="Calibri"/>
              </a:rPr>
              <a:t> = systems which enable users to quickly generate new content based on a variety of inputs (text, images, sounds, animation, 3D models, or other types of data)</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LLM</a:t>
            </a:r>
            <a:r>
              <a:rPr lang="en">
                <a:solidFill>
                  <a:schemeClr val="dk1"/>
                </a:solidFill>
                <a:latin typeface="Calibri"/>
                <a:ea typeface="Calibri"/>
                <a:cs typeface="Calibri"/>
                <a:sym typeface="Calibri"/>
              </a:rPr>
              <a:t> = Large Language Models (text-to-text, text-to-image, etc.)</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GPT</a:t>
            </a:r>
            <a:r>
              <a:rPr lang="en">
                <a:latin typeface="Calibri"/>
                <a:ea typeface="Calibri"/>
                <a:cs typeface="Calibri"/>
                <a:sym typeface="Calibri"/>
              </a:rPr>
              <a:t> = Generative Pretrained Transformer - an LLM by OpenAI</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ChatGPT</a:t>
            </a:r>
            <a:r>
              <a:rPr lang="en">
                <a:latin typeface="Calibri"/>
                <a:ea typeface="Calibri"/>
                <a:cs typeface="Calibri"/>
                <a:sym typeface="Calibri"/>
              </a:rPr>
              <a:t> = a chat web-app based on GPT model (November 2022)</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Foundation Model</a:t>
            </a:r>
            <a:r>
              <a:rPr lang="en">
                <a:latin typeface="Calibri"/>
                <a:ea typeface="Calibri"/>
                <a:cs typeface="Calibri"/>
                <a:sym typeface="Calibri"/>
              </a:rPr>
              <a:t> =  an AI neural network trained on lots of data (usually with unsupervised learning) which can be used as a foundation of variety of systems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AGI</a:t>
            </a:r>
            <a:r>
              <a:rPr lang="en">
                <a:latin typeface="Calibri"/>
                <a:ea typeface="Calibri"/>
                <a:cs typeface="Calibri"/>
                <a:sym typeface="Calibri"/>
              </a:rPr>
              <a:t> = Artificial General Intelligence</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2"/>
          <p:cNvSpPr txBox="1"/>
          <p:nvPr/>
        </p:nvSpPr>
        <p:spPr>
          <a:xfrm>
            <a:off x="699890" y="704265"/>
            <a:ext cx="7744200" cy="366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800" b="1">
                <a:solidFill>
                  <a:srgbClr val="FF0000"/>
                </a:solidFill>
                <a:latin typeface="Calibri"/>
                <a:ea typeface="Calibri"/>
                <a:cs typeface="Calibri"/>
                <a:sym typeface="Calibri"/>
              </a:rPr>
              <a:t>Origins of Language:</a:t>
            </a:r>
            <a:endParaRPr sz="18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The origin of language is shrouded in mystery, mainly because it leaves virtually no archaeological record. Theories about the specific evolutionary timeline and mechanisms of language development are mostly conjectural.</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One popular hypothesis, the </a:t>
            </a:r>
            <a:r>
              <a:rPr lang="en" sz="1300" b="1">
                <a:solidFill>
                  <a:srgbClr val="FF0000"/>
                </a:solidFill>
                <a:latin typeface="Calibri"/>
                <a:ea typeface="Calibri"/>
                <a:cs typeface="Calibri"/>
                <a:sym typeface="Calibri"/>
              </a:rPr>
              <a:t>"speech is special"</a:t>
            </a:r>
            <a:r>
              <a:rPr lang="en" sz="1300">
                <a:latin typeface="Calibri"/>
                <a:ea typeface="Calibri"/>
                <a:cs typeface="Calibri"/>
                <a:sym typeface="Calibri"/>
              </a:rPr>
              <a:t> theory, proposes that the capability for language is a unique characteristic that separates humans from other animals, and that it arose as a specific adaptation. This might have happened through </a:t>
            </a:r>
            <a:r>
              <a:rPr lang="en" sz="1300">
                <a:solidFill>
                  <a:srgbClr val="3C78D8"/>
                </a:solidFill>
                <a:latin typeface="Calibri"/>
                <a:ea typeface="Calibri"/>
                <a:cs typeface="Calibri"/>
                <a:sym typeface="Calibri"/>
              </a:rPr>
              <a:t>natural selection favoring those who were better at communication</a:t>
            </a:r>
            <a:r>
              <a:rPr lang="en" sz="1300">
                <a:latin typeface="Calibri"/>
                <a:ea typeface="Calibri"/>
                <a:cs typeface="Calibri"/>
                <a:sym typeface="Calibri"/>
              </a:rPr>
              <a:t>, leading to </a:t>
            </a:r>
            <a:r>
              <a:rPr lang="en" sz="1300">
                <a:solidFill>
                  <a:srgbClr val="3C78D8"/>
                </a:solidFill>
                <a:latin typeface="Calibri"/>
                <a:ea typeface="Calibri"/>
                <a:cs typeface="Calibri"/>
                <a:sym typeface="Calibri"/>
              </a:rPr>
              <a:t>improved social cohesion and survival rates</a:t>
            </a:r>
            <a:r>
              <a:rPr lang="en" sz="1300">
                <a:latin typeface="Calibri"/>
                <a:ea typeface="Calibri"/>
                <a:cs typeface="Calibri"/>
                <a:sym typeface="Calibri"/>
              </a:rPr>
              <a:t>.</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Another theory, the </a:t>
            </a:r>
            <a:r>
              <a:rPr lang="en" sz="1300" b="1">
                <a:solidFill>
                  <a:srgbClr val="FF0000"/>
                </a:solidFill>
                <a:latin typeface="Calibri"/>
                <a:ea typeface="Calibri"/>
                <a:cs typeface="Calibri"/>
                <a:sym typeface="Calibri"/>
              </a:rPr>
              <a:t>"communication theory,"</a:t>
            </a:r>
            <a:r>
              <a:rPr lang="en" sz="1300">
                <a:latin typeface="Calibri"/>
                <a:ea typeface="Calibri"/>
                <a:cs typeface="Calibri"/>
                <a:sym typeface="Calibri"/>
              </a:rPr>
              <a:t> suggests that language emerged from earlier non-verbal communication systems, such as gestures, which are still evident in primates.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 third theory, known as </a:t>
            </a:r>
            <a:r>
              <a:rPr lang="en" sz="1300" b="1">
                <a:solidFill>
                  <a:srgbClr val="FF0000"/>
                </a:solidFill>
                <a:latin typeface="Calibri"/>
                <a:ea typeface="Calibri"/>
                <a:cs typeface="Calibri"/>
                <a:sym typeface="Calibri"/>
              </a:rPr>
              <a:t>"protolanguage,"</a:t>
            </a:r>
            <a:r>
              <a:rPr lang="en" sz="1300">
                <a:latin typeface="Calibri"/>
                <a:ea typeface="Calibri"/>
                <a:cs typeface="Calibri"/>
                <a:sym typeface="Calibri"/>
              </a:rPr>
              <a:t> suggests that language evolved from simpler systems in a gradual, piecemeal fashion. Protolanguage may have included isolated words and phrases but lacked the complex grammar and syntax of modern human languages.</a:t>
            </a:r>
            <a:endParaRPr sz="13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3"/>
          <p:cNvSpPr txBox="1"/>
          <p:nvPr/>
        </p:nvSpPr>
        <p:spPr>
          <a:xfrm>
            <a:off x="746100" y="707600"/>
            <a:ext cx="7651800" cy="386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Origins of Consciousness:</a:t>
            </a:r>
            <a:endParaRPr sz="1800" b="1">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origins of consciousness are even more complex and less understood than those of language. </a:t>
            </a:r>
            <a:r>
              <a:rPr lang="en" sz="1300">
                <a:solidFill>
                  <a:srgbClr val="FF0000"/>
                </a:solidFill>
                <a:latin typeface="Calibri"/>
                <a:ea typeface="Calibri"/>
                <a:cs typeface="Calibri"/>
                <a:sym typeface="Calibri"/>
              </a:rPr>
              <a:t>Consciousness can be loosely described as the state of being aware of and able to think about what is happening around you and within you.</a:t>
            </a:r>
            <a:endParaRPr sz="1300">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One theory of the evolution of consciousness comes from philosopher Daniel Dennett, who suggests that </a:t>
            </a:r>
            <a:r>
              <a:rPr lang="en" sz="1300">
                <a:solidFill>
                  <a:srgbClr val="FF0000"/>
                </a:solidFill>
                <a:latin typeface="Calibri"/>
                <a:ea typeface="Calibri"/>
                <a:cs typeface="Calibri"/>
                <a:sym typeface="Calibri"/>
              </a:rPr>
              <a:t>consciousness arose as a byproduct of increased complexity in nervous systems</a:t>
            </a:r>
            <a:r>
              <a:rPr lang="en" sz="1300">
                <a:latin typeface="Calibri"/>
                <a:ea typeface="Calibri"/>
                <a:cs typeface="Calibri"/>
                <a:sym typeface="Calibri"/>
              </a:rPr>
              <a:t>. As organisms became more complex, they needed a way to process and understand a wider range of sensory input, leading to the development of consciousness.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Another theory is that </a:t>
            </a:r>
            <a:r>
              <a:rPr lang="en" sz="1300">
                <a:solidFill>
                  <a:srgbClr val="FF0000"/>
                </a:solidFill>
                <a:latin typeface="Calibri"/>
                <a:ea typeface="Calibri"/>
                <a:cs typeface="Calibri"/>
                <a:sym typeface="Calibri"/>
              </a:rPr>
              <a:t>consciousness emerged as part of social evolution</a:t>
            </a:r>
            <a:r>
              <a:rPr lang="en" sz="1300">
                <a:latin typeface="Calibri"/>
                <a:ea typeface="Calibri"/>
                <a:cs typeface="Calibri"/>
                <a:sym typeface="Calibri"/>
              </a:rPr>
              <a:t>. According to this theory, as early human societies became more complex, individuals needed to be more aware of their actions and the perceptions of others, leading to an increased self-awareness and consciousness.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It's also worth noting the </a:t>
            </a:r>
            <a:r>
              <a:rPr lang="en" sz="1300">
                <a:solidFill>
                  <a:srgbClr val="FF0000"/>
                </a:solidFill>
                <a:latin typeface="Calibri"/>
                <a:ea typeface="Calibri"/>
                <a:cs typeface="Calibri"/>
                <a:sym typeface="Calibri"/>
              </a:rPr>
              <a:t>Global Workspace Theory</a:t>
            </a:r>
            <a:r>
              <a:rPr lang="en" sz="1300">
                <a:latin typeface="Calibri"/>
                <a:ea typeface="Calibri"/>
                <a:cs typeface="Calibri"/>
                <a:sym typeface="Calibri"/>
              </a:rPr>
              <a:t> proposed by cognitive psychologist Bernard Baars. It compares consciousness to a theater, where information is processed behind the scenes and only the important parts are brought to the 'spotlight' of conscious awareness.</a:t>
            </a:r>
            <a:endParaRPr sz="13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4"/>
          <p:cNvSpPr txBox="1"/>
          <p:nvPr/>
        </p:nvSpPr>
        <p:spPr>
          <a:xfrm>
            <a:off x="3524100" y="873450"/>
            <a:ext cx="209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3C78D8"/>
                </a:solidFill>
                <a:latin typeface="Calibri"/>
                <a:ea typeface="Calibri"/>
                <a:cs typeface="Calibri"/>
                <a:sym typeface="Calibri"/>
              </a:rPr>
              <a:t>Transitions:</a:t>
            </a:r>
            <a:endParaRPr sz="2500" b="1">
              <a:solidFill>
                <a:srgbClr val="3C78D8"/>
              </a:solidFill>
              <a:latin typeface="Calibri"/>
              <a:ea typeface="Calibri"/>
              <a:cs typeface="Calibri"/>
              <a:sym typeface="Calibri"/>
            </a:endParaRPr>
          </a:p>
        </p:txBody>
      </p:sp>
      <p:sp>
        <p:nvSpPr>
          <p:cNvPr id="324" name="Google Shape;324;p44"/>
          <p:cNvSpPr txBox="1"/>
          <p:nvPr/>
        </p:nvSpPr>
        <p:spPr>
          <a:xfrm>
            <a:off x="456725" y="1930775"/>
            <a:ext cx="7743300" cy="1908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tabular labeled data        -  to big unstructured data</a:t>
            </a:r>
            <a:br>
              <a:rPr lang="en" b="1">
                <a:solidFill>
                  <a:srgbClr val="3C78D8"/>
                </a:solidFill>
                <a:latin typeface="Roboto Mono"/>
                <a:ea typeface="Roboto Mono"/>
                <a:cs typeface="Roboto Mono"/>
                <a:sym typeface="Roboto Mono"/>
              </a:rPr>
            </a:br>
            <a:endParaRPr b="1">
              <a:solidFill>
                <a:srgbClr val="3C78D8"/>
              </a:solidFill>
              <a:latin typeface="Roboto Mono"/>
              <a:ea typeface="Roboto Mono"/>
              <a:cs typeface="Roboto Mono"/>
              <a:sym typeface="Roboto Mono"/>
            </a:endParaRPr>
          </a:p>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exact calculations          -  to approximate calculations </a:t>
            </a:r>
            <a:endParaRPr b="1">
              <a:solidFill>
                <a:srgbClr val="3C78D8"/>
              </a:solidFill>
              <a:latin typeface="Roboto Mono"/>
              <a:ea typeface="Roboto Mono"/>
              <a:cs typeface="Roboto Mono"/>
              <a:sym typeface="Roboto Mono"/>
            </a:endParaRPr>
          </a:p>
          <a:p>
            <a:pPr marL="457200" lvl="0" indent="0" algn="l" rtl="0">
              <a:spcBef>
                <a:spcPts val="0"/>
              </a:spcBef>
              <a:spcAft>
                <a:spcPts val="0"/>
              </a:spcAft>
              <a:buNone/>
            </a:pPr>
            <a:r>
              <a:rPr lang="en" b="1">
                <a:solidFill>
                  <a:srgbClr val="3C78D8"/>
                </a:solidFill>
                <a:latin typeface="Roboto Mono"/>
                <a:ea typeface="Roboto Mono"/>
                <a:cs typeface="Roboto Mono"/>
                <a:sym typeface="Roboto Mono"/>
              </a:rPr>
              <a:t>                                    and similarity search</a:t>
            </a:r>
            <a:br>
              <a:rPr lang="en" b="1">
                <a:solidFill>
                  <a:srgbClr val="3C78D8"/>
                </a:solidFill>
                <a:latin typeface="Roboto Mono"/>
                <a:ea typeface="Roboto Mono"/>
                <a:cs typeface="Roboto Mono"/>
                <a:sym typeface="Roboto Mono"/>
              </a:rPr>
            </a:br>
            <a:endParaRPr b="1">
              <a:solidFill>
                <a:srgbClr val="3C78D8"/>
              </a:solidFill>
              <a:latin typeface="Roboto Mono"/>
              <a:ea typeface="Roboto Mono"/>
              <a:cs typeface="Roboto Mono"/>
              <a:sym typeface="Roboto Mono"/>
            </a:endParaRPr>
          </a:p>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tabular SQL databases       -  to vector databases</a:t>
            </a:r>
            <a:endParaRPr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b="1">
              <a:solidFill>
                <a:srgbClr val="3C78D8"/>
              </a:solidFill>
              <a:latin typeface="Roboto Mono"/>
              <a:ea typeface="Roboto Mono"/>
              <a:cs typeface="Roboto Mono"/>
              <a:sym typeface="Roboto Mono"/>
            </a:endParaRPr>
          </a:p>
          <a:p>
            <a:pPr marL="457200" lvl="0" indent="-317500" algn="l" rtl="0">
              <a:spcBef>
                <a:spcPts val="0"/>
              </a:spcBef>
              <a:spcAft>
                <a:spcPts val="0"/>
              </a:spcAft>
              <a:buClr>
                <a:srgbClr val="3C78D8"/>
              </a:buClr>
              <a:buSzPts val="1400"/>
              <a:buFont typeface="Roboto Mono"/>
              <a:buChar char="●"/>
            </a:pPr>
            <a:r>
              <a:rPr lang="en" b="1">
                <a:solidFill>
                  <a:srgbClr val="3C78D8"/>
                </a:solidFill>
                <a:latin typeface="Roboto Mono"/>
                <a:ea typeface="Roboto Mono"/>
                <a:cs typeface="Roboto Mono"/>
                <a:sym typeface="Roboto Mono"/>
              </a:rPr>
              <a:t>from hardwired specific systems  -  to generic "brain" systems</a:t>
            </a:r>
            <a:endParaRPr b="1">
              <a:solidFill>
                <a:srgbClr val="3C78D8"/>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5"/>
          <p:cNvSpPr txBox="1"/>
          <p:nvPr/>
        </p:nvSpPr>
        <p:spPr>
          <a:xfrm>
            <a:off x="49350" y="114950"/>
            <a:ext cx="5013900" cy="27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3C78D8"/>
                </a:solidFill>
                <a:latin typeface="Calibri"/>
                <a:ea typeface="Calibri"/>
                <a:cs typeface="Calibri"/>
                <a:sym typeface="Calibri"/>
              </a:rPr>
              <a:t>Learn Generative AI</a:t>
            </a:r>
            <a:endParaRPr sz="25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500" b="1">
                <a:solidFill>
                  <a:srgbClr val="3C78D8"/>
                </a:solidFill>
                <a:latin typeface="Calibri"/>
                <a:ea typeface="Calibri"/>
                <a:cs typeface="Calibri"/>
                <a:sym typeface="Calibri"/>
              </a:rPr>
              <a:t>Short Courses from DeepLearning.AI</a:t>
            </a:r>
            <a:endParaRPr sz="25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Building Systems with the ChatGPT API</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ChatGPT Prompt Engineering for Developers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LangChain for LLM Application Development</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How Diffusion Models Work</a:t>
            </a:r>
            <a:endParaRPr sz="1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3"/>
              </a:rPr>
              <a:t>https://www.deeplearning.ai/short-courses/</a:t>
            </a:r>
            <a:endParaRPr>
              <a:latin typeface="Calibri"/>
              <a:ea typeface="Calibri"/>
              <a:cs typeface="Calibri"/>
              <a:sym typeface="Calibri"/>
            </a:endParaRPr>
          </a:p>
        </p:txBody>
      </p:sp>
      <p:pic>
        <p:nvPicPr>
          <p:cNvPr id="330" name="Google Shape;330;p4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88534" y="114950"/>
            <a:ext cx="3759917" cy="49315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6"/>
          <p:cNvSpPr txBox="1"/>
          <p:nvPr/>
        </p:nvSpPr>
        <p:spPr>
          <a:xfrm>
            <a:off x="170850" y="729000"/>
            <a:ext cx="54594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F0F0F"/>
                </a:solidFill>
                <a:latin typeface="Calibri"/>
                <a:ea typeface="Calibri"/>
                <a:cs typeface="Calibri"/>
                <a:sym typeface="Calibri"/>
              </a:rPr>
              <a:t>Mohammad Emad Mostaque is the founder (2019) and CEO </a:t>
            </a:r>
            <a:endParaRPr>
              <a:solidFill>
                <a:srgbClr val="0F0F0F"/>
              </a:solidFill>
              <a:latin typeface="Calibri"/>
              <a:ea typeface="Calibri"/>
              <a:cs typeface="Calibri"/>
              <a:sym typeface="Calibri"/>
            </a:endParaRPr>
          </a:p>
          <a:p>
            <a:pPr marL="0" lvl="0" indent="0" algn="l" rtl="0">
              <a:spcBef>
                <a:spcPts val="0"/>
              </a:spcBef>
              <a:spcAft>
                <a:spcPts val="0"/>
              </a:spcAft>
              <a:buNone/>
            </a:pPr>
            <a:r>
              <a:rPr lang="en">
                <a:solidFill>
                  <a:srgbClr val="0F0F0F"/>
                </a:solidFill>
                <a:latin typeface="Calibri"/>
                <a:ea typeface="Calibri"/>
                <a:cs typeface="Calibri"/>
                <a:sym typeface="Calibri"/>
              </a:rPr>
              <a:t>of Stability AI, (London, England, UK, ~170 employees), </a:t>
            </a:r>
            <a:endParaRPr>
              <a:solidFill>
                <a:srgbClr val="0F0F0F"/>
              </a:solidFill>
              <a:latin typeface="Calibri"/>
              <a:ea typeface="Calibri"/>
              <a:cs typeface="Calibri"/>
              <a:sym typeface="Calibri"/>
            </a:endParaRPr>
          </a:p>
          <a:p>
            <a:pPr marL="0" lvl="0" indent="0" algn="l" rtl="0">
              <a:spcBef>
                <a:spcPts val="0"/>
              </a:spcBef>
              <a:spcAft>
                <a:spcPts val="0"/>
              </a:spcAft>
              <a:buNone/>
            </a:pPr>
            <a:r>
              <a:rPr lang="en">
                <a:solidFill>
                  <a:srgbClr val="0F0F0F"/>
                </a:solidFill>
                <a:latin typeface="Calibri"/>
                <a:ea typeface="Calibri"/>
                <a:cs typeface="Calibri"/>
                <a:sym typeface="Calibri"/>
              </a:rPr>
              <a:t>the company that developed </a:t>
            </a:r>
            <a:r>
              <a:rPr lang="en" b="1">
                <a:solidFill>
                  <a:srgbClr val="FF0000"/>
                </a:solidFill>
                <a:latin typeface="Calibri"/>
                <a:ea typeface="Calibri"/>
                <a:cs typeface="Calibri"/>
                <a:sym typeface="Calibri"/>
              </a:rPr>
              <a:t>Stable Diffusion</a:t>
            </a:r>
            <a:endParaRPr b="1">
              <a:solidFill>
                <a:srgbClr val="FF0000"/>
              </a:solidFill>
              <a:latin typeface="Calibri"/>
              <a:ea typeface="Calibri"/>
              <a:cs typeface="Calibri"/>
              <a:sym typeface="Calibri"/>
            </a:endParaRPr>
          </a:p>
          <a:p>
            <a:pPr marL="0" lvl="0" indent="0" algn="l" rtl="0">
              <a:spcBef>
                <a:spcPts val="0"/>
              </a:spcBef>
              <a:spcAft>
                <a:spcPts val="0"/>
              </a:spcAft>
              <a:buNone/>
            </a:pPr>
            <a:r>
              <a:rPr lang="en">
                <a:solidFill>
                  <a:srgbClr val="0F0F0F"/>
                </a:solidFill>
                <a:latin typeface="Calibri"/>
                <a:ea typeface="Calibri"/>
                <a:cs typeface="Calibri"/>
                <a:sym typeface="Calibri"/>
              </a:rPr>
              <a:t>(Original authors: Runway, CompVis, and Stability AI)</a:t>
            </a:r>
            <a:endParaRPr>
              <a:solidFill>
                <a:srgbClr val="0F0F0F"/>
              </a:solidFill>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Good short video: </a:t>
            </a:r>
            <a:r>
              <a:rPr lang="en" sz="1200">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https://www.youtube.com/watch?v=WgIlAB3cS6U</a:t>
            </a:r>
            <a:r>
              <a:rPr lang="en" sz="1200">
                <a:latin typeface="Calibri"/>
                <a:ea typeface="Calibri"/>
                <a:cs typeface="Calibri"/>
                <a:sym typeface="Calibri"/>
              </a:rPr>
              <a:t> </a:t>
            </a:r>
            <a:endParaRPr sz="1200">
              <a:latin typeface="Calibri"/>
              <a:ea typeface="Calibri"/>
              <a:cs typeface="Calibri"/>
              <a:sym typeface="Calibri"/>
            </a:endParaRPr>
          </a:p>
        </p:txBody>
      </p:sp>
      <p:pic>
        <p:nvPicPr>
          <p:cNvPr id="336" name="Google Shape;336;p46"/>
          <p:cNvPicPr preferRelativeResize="0"/>
          <p:nvPr/>
        </p:nvPicPr>
        <p:blipFill>
          <a:blip r:embed="rId4">
            <a:alphaModFix/>
          </a:blip>
          <a:stretch>
            <a:fillRect/>
          </a:stretch>
        </p:blipFill>
        <p:spPr>
          <a:xfrm>
            <a:off x="6400800" y="586800"/>
            <a:ext cx="2619375" cy="1743075"/>
          </a:xfrm>
          <a:prstGeom prst="rect">
            <a:avLst/>
          </a:prstGeom>
          <a:noFill/>
          <a:ln>
            <a:noFill/>
          </a:ln>
        </p:spPr>
      </p:pic>
      <p:sp>
        <p:nvSpPr>
          <p:cNvPr id="337" name="Google Shape;337;p46"/>
          <p:cNvSpPr txBox="1"/>
          <p:nvPr/>
        </p:nvSpPr>
        <p:spPr>
          <a:xfrm>
            <a:off x="7050300" y="2293200"/>
            <a:ext cx="153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Emad Mostaque</a:t>
            </a:r>
            <a:endParaRPr>
              <a:latin typeface="Calibri"/>
              <a:ea typeface="Calibri"/>
              <a:cs typeface="Calibri"/>
              <a:sym typeface="Calibri"/>
            </a:endParaRPr>
          </a:p>
        </p:txBody>
      </p:sp>
      <p:pic>
        <p:nvPicPr>
          <p:cNvPr id="338" name="Google Shape;338;p4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90075" y="56700"/>
            <a:ext cx="2699550" cy="524025"/>
          </a:xfrm>
          <a:prstGeom prst="rect">
            <a:avLst/>
          </a:prstGeom>
          <a:noFill/>
          <a:ln>
            <a:noFill/>
          </a:ln>
        </p:spPr>
      </p:pic>
      <p:sp>
        <p:nvSpPr>
          <p:cNvPr id="339" name="Google Shape;339;p46"/>
          <p:cNvSpPr txBox="1"/>
          <p:nvPr/>
        </p:nvSpPr>
        <p:spPr>
          <a:xfrm>
            <a:off x="-40500" y="-40500"/>
            <a:ext cx="2576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Emad Mostaque</a:t>
            </a:r>
            <a:endParaRPr sz="2500" b="1">
              <a:latin typeface="Calibri"/>
              <a:ea typeface="Calibri"/>
              <a:cs typeface="Calibri"/>
              <a:sym typeface="Calibri"/>
            </a:endParaRPr>
          </a:p>
        </p:txBody>
      </p:sp>
      <p:sp>
        <p:nvSpPr>
          <p:cNvPr id="340" name="Google Shape;340;p46"/>
          <p:cNvSpPr txBox="1"/>
          <p:nvPr/>
        </p:nvSpPr>
        <p:spPr>
          <a:xfrm>
            <a:off x="170850" y="2191200"/>
            <a:ext cx="5459400" cy="267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Stable Diffusion</a:t>
            </a:r>
            <a:r>
              <a:rPr lang="en">
                <a:latin typeface="Calibri"/>
                <a:ea typeface="Calibri"/>
                <a:cs typeface="Calibri"/>
                <a:sym typeface="Calibri"/>
              </a:rPr>
              <a:t> is a deep learning, </a:t>
            </a:r>
            <a:r>
              <a:rPr lang="en" b="1">
                <a:solidFill>
                  <a:srgbClr val="FF0000"/>
                </a:solidFill>
                <a:latin typeface="Calibri"/>
                <a:ea typeface="Calibri"/>
                <a:cs typeface="Calibri"/>
                <a:sym typeface="Calibri"/>
              </a:rPr>
              <a:t>text-to-image</a:t>
            </a:r>
            <a:r>
              <a:rPr lang="en">
                <a:latin typeface="Calibri"/>
                <a:ea typeface="Calibri"/>
                <a:cs typeface="Calibri"/>
                <a:sym typeface="Calibri"/>
              </a:rPr>
              <a:t> model released in 2022. It is primarily used to generate detailed images conditioned on text descriptions, though it can also be applied to other tasks such as inpainting, outpainting, and generating image-to-image translations guided by a text prompt.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was developed by the start-up Stability AI in collaboration with a number of academic researchers and non-profit organizations.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It is open source.</a:t>
            </a:r>
            <a:endParaRPr>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https://en.wikipedia.org/wiki/Stable_Diffusion</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https://github.com/Stability-AI/stablediffusion</a:t>
            </a:r>
            <a:r>
              <a:rPr lang="en" sz="1200">
                <a:latin typeface="Calibri"/>
                <a:ea typeface="Calibri"/>
                <a:cs typeface="Calibri"/>
                <a:sym typeface="Calibri"/>
              </a:rPr>
              <a:t> </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8"/>
              </a:rPr>
              <a:t>https://replicate.com/stability-ai/stable-diffusion/examples</a:t>
            </a:r>
            <a:r>
              <a:rPr lang="en" sz="1200">
                <a:latin typeface="Calibri"/>
                <a:ea typeface="Calibri"/>
                <a:cs typeface="Calibri"/>
                <a:sym typeface="Calibri"/>
              </a:rPr>
              <a:t> </a:t>
            </a:r>
            <a:endParaRPr sz="1200">
              <a:latin typeface="Calibri"/>
              <a:ea typeface="Calibri"/>
              <a:cs typeface="Calibri"/>
              <a:sym typeface="Calibri"/>
            </a:endParaRPr>
          </a:p>
        </p:txBody>
      </p:sp>
      <p:pic>
        <p:nvPicPr>
          <p:cNvPr id="341" name="Google Shape;341;p4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998775" y="3154950"/>
            <a:ext cx="3021399" cy="1510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7"/>
          <p:cNvSpPr txBox="1"/>
          <p:nvPr/>
        </p:nvSpPr>
        <p:spPr>
          <a:xfrm>
            <a:off x="114575" y="828775"/>
            <a:ext cx="8058900" cy="153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DALL-E 2</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uses two main models: a text encoder and a diffusion model.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Text encoder</a:t>
            </a:r>
            <a:r>
              <a:rPr lang="en">
                <a:latin typeface="Calibri"/>
                <a:ea typeface="Calibri"/>
                <a:cs typeface="Calibri"/>
                <a:sym typeface="Calibri"/>
              </a:rPr>
              <a:t> is a transformer GPT-3 language model (developed by </a:t>
            </a:r>
            <a:r>
              <a:rPr lang="en">
                <a:solidFill>
                  <a:schemeClr val="dk1"/>
                </a:solidFill>
                <a:latin typeface="Calibri"/>
                <a:ea typeface="Calibri"/>
                <a:cs typeface="Calibri"/>
                <a:sym typeface="Calibri"/>
              </a:rPr>
              <a:t>OpenAI).</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Diffusion model</a:t>
            </a:r>
            <a:r>
              <a:rPr lang="en">
                <a:latin typeface="Calibri"/>
                <a:ea typeface="Calibri"/>
                <a:cs typeface="Calibri"/>
                <a:sym typeface="Calibri"/>
              </a:rPr>
              <a:t> is based on the BigGAN generative model (developed by Google AI). BigGAN is a deep convolutional generative adversarial network that has been trained on a massive dataset of images. This allows BigGAN to generate images that are both realistic and high-quality.</a:t>
            </a:r>
            <a:endParaRPr>
              <a:latin typeface="Calibri"/>
              <a:ea typeface="Calibri"/>
              <a:cs typeface="Calibri"/>
              <a:sym typeface="Calibri"/>
            </a:endParaRPr>
          </a:p>
        </p:txBody>
      </p:sp>
      <p:sp>
        <p:nvSpPr>
          <p:cNvPr id="347" name="Google Shape;347;p47"/>
          <p:cNvSpPr txBox="1"/>
          <p:nvPr/>
        </p:nvSpPr>
        <p:spPr>
          <a:xfrm>
            <a:off x="-79225" y="-70950"/>
            <a:ext cx="2078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Text to Image</a:t>
            </a:r>
            <a:endParaRPr sz="2500" b="1">
              <a:latin typeface="Calibri"/>
              <a:ea typeface="Calibri"/>
              <a:cs typeface="Calibri"/>
              <a:sym typeface="Calibri"/>
            </a:endParaRPr>
          </a:p>
        </p:txBody>
      </p:sp>
      <p:sp>
        <p:nvSpPr>
          <p:cNvPr id="348" name="Google Shape;348;p47"/>
          <p:cNvSpPr txBox="1"/>
          <p:nvPr/>
        </p:nvSpPr>
        <p:spPr>
          <a:xfrm>
            <a:off x="114575" y="2668700"/>
            <a:ext cx="8058900" cy="197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latin typeface="Calibri"/>
                <a:ea typeface="Calibri"/>
                <a:cs typeface="Calibri"/>
                <a:sym typeface="Calibri"/>
              </a:rPr>
              <a:t>Midjourney</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uses a variety of models to generate images, including: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GANs</a:t>
            </a:r>
            <a:r>
              <a:rPr lang="en">
                <a:latin typeface="Calibri"/>
                <a:ea typeface="Calibri"/>
                <a:cs typeface="Calibri"/>
                <a:sym typeface="Calibri"/>
              </a:rPr>
              <a:t> - famous for their ability to generate realistic images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Transformers</a:t>
            </a:r>
            <a:r>
              <a:rPr lang="en">
                <a:latin typeface="Calibri"/>
                <a:ea typeface="Calibri"/>
                <a:cs typeface="Calibri"/>
                <a:sym typeface="Calibri"/>
              </a:rPr>
              <a:t> - famous for transforming sequences (text or code).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Upscaling Models</a:t>
            </a:r>
            <a:r>
              <a:rPr lang="en">
                <a:latin typeface="Calibri"/>
                <a:ea typeface="Calibri"/>
                <a:cs typeface="Calibri"/>
                <a:sym typeface="Calibri"/>
              </a:rPr>
              <a:t> - increasing resolution of images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Style Transfer</a:t>
            </a:r>
            <a:r>
              <a:rPr lang="en">
                <a:latin typeface="Calibri"/>
                <a:ea typeface="Calibri"/>
                <a:cs typeface="Calibri"/>
                <a:sym typeface="Calibri"/>
              </a:rPr>
              <a:t> - apply the style of one image to another</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Colorization</a:t>
            </a:r>
            <a:r>
              <a:rPr lang="en">
                <a:latin typeface="Calibri"/>
                <a:ea typeface="Calibri"/>
                <a:cs typeface="Calibri"/>
                <a:sym typeface="Calibri"/>
              </a:rPr>
              <a:t> - add color to black and white images.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Texture Synthesis</a:t>
            </a:r>
            <a:r>
              <a:rPr lang="en">
                <a:latin typeface="Calibri"/>
                <a:ea typeface="Calibri"/>
                <a:cs typeface="Calibri"/>
                <a:sym typeface="Calibri"/>
              </a:rPr>
              <a:t> - create new textures (patterns and designs)</a:t>
            </a:r>
            <a:endParaRPr>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8"/>
          <p:cNvSpPr txBox="1"/>
          <p:nvPr/>
        </p:nvSpPr>
        <p:spPr>
          <a:xfrm>
            <a:off x="2114250" y="888350"/>
            <a:ext cx="5188800" cy="1200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Top 10 Tools for Detecting ChatGPT, GPT-4, Bard, and Claude</a:t>
            </a:r>
            <a:endParaRPr>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https://www.kdnuggets.com/2023/05/top-10-tools-detecting-chatgpt-gpt4-bard-llms.html</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Top free tools for detecting thesis, research papers, assignments, documentation, and blogs generated by AI models</a:t>
            </a:r>
            <a:endParaRPr>
              <a:latin typeface="Calibri"/>
              <a:ea typeface="Calibri"/>
              <a:cs typeface="Calibri"/>
              <a:sym typeface="Calibri"/>
            </a:endParaRPr>
          </a:p>
        </p:txBody>
      </p:sp>
      <p:sp>
        <p:nvSpPr>
          <p:cNvPr id="354" name="Google Shape;354;p48"/>
          <p:cNvSpPr txBox="1"/>
          <p:nvPr/>
        </p:nvSpPr>
        <p:spPr>
          <a:xfrm>
            <a:off x="-34725" y="-33800"/>
            <a:ext cx="737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Detect LLMs (ChatGPT, GPT, Bard, Claude, etc)</a:t>
            </a:r>
            <a:endParaRPr sz="2500" b="1">
              <a:latin typeface="Calibri"/>
              <a:ea typeface="Calibri"/>
              <a:cs typeface="Calibri"/>
              <a:sym typeface="Calibri"/>
            </a:endParaRPr>
          </a:p>
        </p:txBody>
      </p:sp>
      <p:sp>
        <p:nvSpPr>
          <p:cNvPr id="355" name="Google Shape;355;p48"/>
          <p:cNvSpPr txBox="1"/>
          <p:nvPr/>
        </p:nvSpPr>
        <p:spPr>
          <a:xfrm>
            <a:off x="3278850" y="2370200"/>
            <a:ext cx="26751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1. GPTZero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2. OpenAI AI Text Classifier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3. CopyLeaks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4. SciSpace</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5. Hive Moderation</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6. Content at Scale</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7. Hello Simple AI</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8. OpenAI HF Detector</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9. Corrector.app</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10. Writer.com</a:t>
            </a:r>
            <a:endParaRPr>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9"/>
          <p:cNvSpPr txBox="1"/>
          <p:nvPr/>
        </p:nvSpPr>
        <p:spPr>
          <a:xfrm>
            <a:off x="2721150" y="2026550"/>
            <a:ext cx="37017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latin typeface="Calibri"/>
                <a:ea typeface="Calibri"/>
                <a:cs typeface="Calibri"/>
                <a:sym typeface="Calibri"/>
              </a:rPr>
              <a:t>Thank You!</a:t>
            </a:r>
            <a:endParaRPr sz="4000" b="1">
              <a:solidFill>
                <a:srgbClr val="3C78D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1065000" y="493525"/>
            <a:ext cx="65268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rgbClr val="3C78D8"/>
                </a:solidFill>
                <a:latin typeface="Calibri"/>
                <a:ea typeface="Calibri"/>
                <a:cs typeface="Calibri"/>
                <a:sym typeface="Calibri"/>
              </a:rPr>
              <a:t>Systems with a Brain in the Middle.</a:t>
            </a:r>
            <a:endParaRPr sz="2500" b="1">
              <a:solidFill>
                <a:srgbClr val="3C78D8"/>
              </a:solidFill>
              <a:latin typeface="Calibri"/>
              <a:ea typeface="Calibri"/>
              <a:cs typeface="Calibri"/>
              <a:sym typeface="Calibri"/>
            </a:endParaRPr>
          </a:p>
          <a:p>
            <a:pPr marL="0" lvl="0" indent="0" algn="ctr" rtl="0">
              <a:spcBef>
                <a:spcPts val="0"/>
              </a:spcBef>
              <a:spcAft>
                <a:spcPts val="0"/>
              </a:spcAft>
              <a:buNone/>
            </a:pPr>
            <a:r>
              <a:rPr lang="en" sz="2500" b="1">
                <a:solidFill>
                  <a:srgbClr val="3C78D8"/>
                </a:solidFill>
                <a:latin typeface="Calibri"/>
                <a:ea typeface="Calibri"/>
                <a:cs typeface="Calibri"/>
                <a:sym typeface="Calibri"/>
              </a:rPr>
              <a:t>From Hardwired Rules to Generic Systems</a:t>
            </a:r>
            <a:endParaRPr sz="2500" b="1">
              <a:solidFill>
                <a:srgbClr val="3C78D8"/>
              </a:solidFill>
              <a:latin typeface="Calibri"/>
              <a:ea typeface="Calibri"/>
              <a:cs typeface="Calibri"/>
              <a:sym typeface="Calibri"/>
            </a:endParaRPr>
          </a:p>
        </p:txBody>
      </p:sp>
      <p:sp>
        <p:nvSpPr>
          <p:cNvPr id="75" name="Google Shape;75;p16"/>
          <p:cNvSpPr txBox="1"/>
          <p:nvPr/>
        </p:nvSpPr>
        <p:spPr>
          <a:xfrm>
            <a:off x="202625" y="3957725"/>
            <a:ext cx="26649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1419"/>
                </a:solidFill>
                <a:highlight>
                  <a:srgbClr val="FFFFFF"/>
                </a:highlight>
                <a:latin typeface="Calibri"/>
                <a:ea typeface="Calibri"/>
                <a:cs typeface="Calibri"/>
                <a:sym typeface="Calibri"/>
              </a:rPr>
              <a:t>"Foundation models have condensed human understanding of the entire world, showing us the path toward achieving AGI," says Baidu CEO Robin Li</a:t>
            </a:r>
            <a:endParaRPr sz="1300">
              <a:latin typeface="Calibri"/>
              <a:ea typeface="Calibri"/>
              <a:cs typeface="Calibri"/>
              <a:sym typeface="Calibri"/>
            </a:endParaRPr>
          </a:p>
        </p:txBody>
      </p:sp>
      <p:pic>
        <p:nvPicPr>
          <p:cNvPr id="76" name="Google Shape;76;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550" y="2263150"/>
            <a:ext cx="1549800" cy="1694575"/>
          </a:xfrm>
          <a:prstGeom prst="rect">
            <a:avLst/>
          </a:prstGeom>
          <a:noFill/>
          <a:ln>
            <a:noFill/>
          </a:ln>
        </p:spPr>
      </p:pic>
      <p:pic>
        <p:nvPicPr>
          <p:cNvPr id="77" name="Google Shape;77;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20409" y="3074275"/>
            <a:ext cx="887100" cy="688815"/>
          </a:xfrm>
          <a:prstGeom prst="rect">
            <a:avLst/>
          </a:prstGeom>
          <a:noFill/>
          <a:ln>
            <a:noFill/>
          </a:ln>
        </p:spPr>
      </p:pic>
      <p:sp>
        <p:nvSpPr>
          <p:cNvPr id="78" name="Google Shape;78;p16"/>
          <p:cNvSpPr/>
          <p:nvPr/>
        </p:nvSpPr>
        <p:spPr>
          <a:xfrm>
            <a:off x="4960008" y="3236875"/>
            <a:ext cx="887100" cy="3096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7280808" y="3263888"/>
            <a:ext cx="887100" cy="3096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p:nvPr/>
        </p:nvSpPr>
        <p:spPr>
          <a:xfrm>
            <a:off x="5022100" y="3191575"/>
            <a:ext cx="82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Input</a:t>
            </a:r>
            <a:endParaRPr>
              <a:latin typeface="Calibri"/>
              <a:ea typeface="Calibri"/>
              <a:cs typeface="Calibri"/>
              <a:sym typeface="Calibri"/>
            </a:endParaRPr>
          </a:p>
        </p:txBody>
      </p:sp>
      <p:sp>
        <p:nvSpPr>
          <p:cNvPr id="81" name="Google Shape;81;p16"/>
          <p:cNvSpPr txBox="1"/>
          <p:nvPr/>
        </p:nvSpPr>
        <p:spPr>
          <a:xfrm>
            <a:off x="7311850" y="3218588"/>
            <a:ext cx="82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Output</a:t>
            </a:r>
            <a:endParaRPr>
              <a:latin typeface="Calibri"/>
              <a:ea typeface="Calibri"/>
              <a:cs typeface="Calibri"/>
              <a:sym typeface="Calibri"/>
            </a:endParaRPr>
          </a:p>
        </p:txBody>
      </p:sp>
      <p:sp>
        <p:nvSpPr>
          <p:cNvPr id="82" name="Google Shape;82;p16"/>
          <p:cNvSpPr txBox="1"/>
          <p:nvPr/>
        </p:nvSpPr>
        <p:spPr>
          <a:xfrm>
            <a:off x="5448700" y="3957725"/>
            <a:ext cx="2230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In nature we use generic system - human brain</a:t>
            </a:r>
            <a:endParaRPr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56100" y="1304075"/>
            <a:ext cx="2636500" cy="2845750"/>
          </a:xfrm>
          <a:prstGeom prst="rect">
            <a:avLst/>
          </a:prstGeom>
          <a:noFill/>
          <a:ln>
            <a:noFill/>
          </a:ln>
        </p:spPr>
      </p:pic>
      <p:pic>
        <p:nvPicPr>
          <p:cNvPr id="88" name="Google Shape;88;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471075" y="2299600"/>
            <a:ext cx="2498326" cy="1850225"/>
          </a:xfrm>
          <a:prstGeom prst="rect">
            <a:avLst/>
          </a:prstGeom>
          <a:noFill/>
          <a:ln>
            <a:noFill/>
          </a:ln>
        </p:spPr>
      </p:pic>
      <p:sp>
        <p:nvSpPr>
          <p:cNvPr id="89" name="Google Shape;89;p17"/>
          <p:cNvSpPr txBox="1"/>
          <p:nvPr/>
        </p:nvSpPr>
        <p:spPr>
          <a:xfrm>
            <a:off x="225399" y="4413125"/>
            <a:ext cx="6648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Inputs</a:t>
            </a:r>
            <a:endParaRPr sz="1300">
              <a:latin typeface="Calibri"/>
              <a:ea typeface="Calibri"/>
              <a:cs typeface="Calibri"/>
              <a:sym typeface="Calibri"/>
            </a:endParaRPr>
          </a:p>
        </p:txBody>
      </p:sp>
      <p:sp>
        <p:nvSpPr>
          <p:cNvPr id="90" name="Google Shape;90;p17"/>
          <p:cNvSpPr txBox="1"/>
          <p:nvPr/>
        </p:nvSpPr>
        <p:spPr>
          <a:xfrm>
            <a:off x="2860511" y="4442395"/>
            <a:ext cx="7830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Ouputs</a:t>
            </a:r>
            <a:endParaRPr sz="1300">
              <a:latin typeface="Calibri"/>
              <a:ea typeface="Calibri"/>
              <a:cs typeface="Calibri"/>
              <a:sym typeface="Calibri"/>
            </a:endParaRPr>
          </a:p>
        </p:txBody>
      </p:sp>
      <p:sp>
        <p:nvSpPr>
          <p:cNvPr id="91" name="Google Shape;91;p17"/>
          <p:cNvSpPr txBox="1"/>
          <p:nvPr/>
        </p:nvSpPr>
        <p:spPr>
          <a:xfrm>
            <a:off x="1385650" y="4231445"/>
            <a:ext cx="987000" cy="785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Custom Electronics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Hardware</a:t>
            </a:r>
            <a:endParaRPr sz="1300" b="1">
              <a:solidFill>
                <a:srgbClr val="FF0000"/>
              </a:solidFill>
              <a:latin typeface="Calibri"/>
              <a:ea typeface="Calibri"/>
              <a:cs typeface="Calibri"/>
              <a:sym typeface="Calibri"/>
            </a:endParaRPr>
          </a:p>
        </p:txBody>
      </p:sp>
      <p:sp>
        <p:nvSpPr>
          <p:cNvPr id="92" name="Google Shape;92;p17"/>
          <p:cNvSpPr/>
          <p:nvPr/>
        </p:nvSpPr>
        <p:spPr>
          <a:xfrm>
            <a:off x="963800" y="4495200"/>
            <a:ext cx="3288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2446180" y="4514075"/>
            <a:ext cx="3288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5844750" y="4374075"/>
            <a:ext cx="6648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Inputs</a:t>
            </a:r>
            <a:endParaRPr sz="1300">
              <a:latin typeface="Calibri"/>
              <a:ea typeface="Calibri"/>
              <a:cs typeface="Calibri"/>
              <a:sym typeface="Calibri"/>
            </a:endParaRPr>
          </a:p>
        </p:txBody>
      </p:sp>
      <p:sp>
        <p:nvSpPr>
          <p:cNvPr id="95" name="Google Shape;95;p17"/>
          <p:cNvSpPr txBox="1"/>
          <p:nvPr/>
        </p:nvSpPr>
        <p:spPr>
          <a:xfrm>
            <a:off x="8270250" y="4360775"/>
            <a:ext cx="7830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Ouputs</a:t>
            </a:r>
            <a:endParaRPr sz="1300">
              <a:latin typeface="Calibri"/>
              <a:ea typeface="Calibri"/>
              <a:cs typeface="Calibri"/>
              <a:sym typeface="Calibri"/>
            </a:endParaRPr>
          </a:p>
        </p:txBody>
      </p:sp>
      <p:sp>
        <p:nvSpPr>
          <p:cNvPr id="96" name="Google Shape;96;p17"/>
          <p:cNvSpPr txBox="1"/>
          <p:nvPr/>
        </p:nvSpPr>
        <p:spPr>
          <a:xfrm>
            <a:off x="6948250" y="4260725"/>
            <a:ext cx="887100" cy="58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Computer "brain"</a:t>
            </a:r>
            <a:endParaRPr sz="1300" b="1">
              <a:solidFill>
                <a:srgbClr val="FF0000"/>
              </a:solidFill>
              <a:latin typeface="Calibri"/>
              <a:ea typeface="Calibri"/>
              <a:cs typeface="Calibri"/>
              <a:sym typeface="Calibri"/>
            </a:endParaRPr>
          </a:p>
        </p:txBody>
      </p:sp>
      <p:sp>
        <p:nvSpPr>
          <p:cNvPr id="97" name="Google Shape;97;p17"/>
          <p:cNvSpPr/>
          <p:nvPr/>
        </p:nvSpPr>
        <p:spPr>
          <a:xfrm>
            <a:off x="6585417" y="4446400"/>
            <a:ext cx="2991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7903247" y="4437125"/>
            <a:ext cx="2991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txBox="1"/>
          <p:nvPr/>
        </p:nvSpPr>
        <p:spPr>
          <a:xfrm>
            <a:off x="5211900" y="836350"/>
            <a:ext cx="37575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Calibri"/>
                <a:ea typeface="Calibri"/>
                <a:cs typeface="Calibri"/>
                <a:sym typeface="Calibri"/>
              </a:rPr>
              <a:t>In 1989-1991 I participated in designing a portable myograph. As you see, the device was very small and integrated with a laptop computer. Compare it with a prototype which was the size of a table (b/w photo on the left). </a:t>
            </a:r>
            <a:endParaRPr>
              <a:latin typeface="Calibri"/>
              <a:ea typeface="Calibri"/>
              <a:cs typeface="Calibri"/>
              <a:sym typeface="Calibri"/>
            </a:endParaRPr>
          </a:p>
        </p:txBody>
      </p:sp>
      <p:sp>
        <p:nvSpPr>
          <p:cNvPr id="100" name="Google Shape;100;p17"/>
          <p:cNvSpPr txBox="1"/>
          <p:nvPr/>
        </p:nvSpPr>
        <p:spPr>
          <a:xfrm>
            <a:off x="102225" y="499625"/>
            <a:ext cx="402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Evolution from specialized hardware (muscle) </a:t>
            </a:r>
            <a:endParaRPr/>
          </a:p>
          <a:p>
            <a:pPr marL="0" lvl="0" indent="0" algn="l" rtl="0">
              <a:spcBef>
                <a:spcPts val="0"/>
              </a:spcBef>
              <a:spcAft>
                <a:spcPts val="0"/>
              </a:spcAft>
              <a:buNone/>
            </a:pPr>
            <a:r>
              <a:rPr lang="en"/>
              <a:t>to Complex General software (brain)</a:t>
            </a:r>
            <a:endParaRPr/>
          </a:p>
        </p:txBody>
      </p:sp>
      <p:pic>
        <p:nvPicPr>
          <p:cNvPr id="101" name="Google Shape;101;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15124" y="2880300"/>
            <a:ext cx="887100" cy="688815"/>
          </a:xfrm>
          <a:prstGeom prst="rect">
            <a:avLst/>
          </a:prstGeom>
          <a:noFill/>
          <a:ln>
            <a:noFill/>
          </a:ln>
        </p:spPr>
      </p:pic>
      <p:sp>
        <p:nvSpPr>
          <p:cNvPr id="102" name="Google Shape;102;p17"/>
          <p:cNvSpPr txBox="1"/>
          <p:nvPr/>
        </p:nvSpPr>
        <p:spPr>
          <a:xfrm>
            <a:off x="0" y="0"/>
            <a:ext cx="2775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Brains vs Brawn</a:t>
            </a:r>
            <a:endParaRPr sz="2500" b="1"/>
          </a:p>
        </p:txBody>
      </p:sp>
      <p:sp>
        <p:nvSpPr>
          <p:cNvPr id="103" name="Google Shape;103;p17"/>
          <p:cNvSpPr/>
          <p:nvPr/>
        </p:nvSpPr>
        <p:spPr>
          <a:xfrm>
            <a:off x="4324800" y="3008425"/>
            <a:ext cx="887100" cy="4302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006400" y="2830975"/>
            <a:ext cx="1115186" cy="78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p:nvPr/>
        </p:nvSpPr>
        <p:spPr>
          <a:xfrm>
            <a:off x="24220" y="601325"/>
            <a:ext cx="4499400" cy="3629100"/>
          </a:xfrm>
          <a:prstGeom prst="ellips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4851636" y="577400"/>
            <a:ext cx="4253400" cy="3629100"/>
          </a:xfrm>
          <a:prstGeom prst="ellipse">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txBox="1"/>
          <p:nvPr/>
        </p:nvSpPr>
        <p:spPr>
          <a:xfrm>
            <a:off x="1182035" y="1557475"/>
            <a:ext cx="21969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rgbClr val="3C78D8"/>
                </a:solidFill>
                <a:latin typeface="Calibri"/>
                <a:ea typeface="Calibri"/>
                <a:cs typeface="Calibri"/>
                <a:sym typeface="Calibri"/>
              </a:rPr>
              <a:t>Classical ML Models</a:t>
            </a:r>
            <a:endParaRPr sz="1900" b="1">
              <a:solidFill>
                <a:srgbClr val="3C78D8"/>
              </a:solidFill>
              <a:latin typeface="Calibri"/>
              <a:ea typeface="Calibri"/>
              <a:cs typeface="Calibri"/>
              <a:sym typeface="Calibri"/>
            </a:endParaRPr>
          </a:p>
        </p:txBody>
      </p:sp>
      <p:sp>
        <p:nvSpPr>
          <p:cNvPr id="112" name="Google Shape;112;p18"/>
          <p:cNvSpPr txBox="1"/>
          <p:nvPr/>
        </p:nvSpPr>
        <p:spPr>
          <a:xfrm>
            <a:off x="101985" y="2190300"/>
            <a:ext cx="5196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Data</a:t>
            </a:r>
            <a:endParaRPr sz="1300">
              <a:latin typeface="Calibri"/>
              <a:ea typeface="Calibri"/>
              <a:cs typeface="Calibri"/>
              <a:sym typeface="Calibri"/>
            </a:endParaRPr>
          </a:p>
        </p:txBody>
      </p:sp>
      <p:sp>
        <p:nvSpPr>
          <p:cNvPr id="113" name="Google Shape;113;p18"/>
          <p:cNvSpPr txBox="1"/>
          <p:nvPr/>
        </p:nvSpPr>
        <p:spPr>
          <a:xfrm>
            <a:off x="3062985" y="2190300"/>
            <a:ext cx="13434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Action/Decision</a:t>
            </a:r>
            <a:endParaRPr sz="1300">
              <a:latin typeface="Calibri"/>
              <a:ea typeface="Calibri"/>
              <a:cs typeface="Calibri"/>
              <a:sym typeface="Calibri"/>
            </a:endParaRPr>
          </a:p>
        </p:txBody>
      </p:sp>
      <p:sp>
        <p:nvSpPr>
          <p:cNvPr id="114" name="Google Shape;114;p18"/>
          <p:cNvSpPr txBox="1"/>
          <p:nvPr/>
        </p:nvSpPr>
        <p:spPr>
          <a:xfrm>
            <a:off x="1098285" y="2110075"/>
            <a:ext cx="1478700" cy="58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Custom function or network</a:t>
            </a:r>
            <a:endParaRPr sz="1300">
              <a:latin typeface="Calibri"/>
              <a:ea typeface="Calibri"/>
              <a:cs typeface="Calibri"/>
              <a:sym typeface="Calibri"/>
            </a:endParaRPr>
          </a:p>
        </p:txBody>
      </p:sp>
      <p:sp>
        <p:nvSpPr>
          <p:cNvPr id="115" name="Google Shape;115;p18"/>
          <p:cNvSpPr/>
          <p:nvPr/>
        </p:nvSpPr>
        <p:spPr>
          <a:xfrm>
            <a:off x="7006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sp>
        <p:nvSpPr>
          <p:cNvPr id="116" name="Google Shape;116;p18"/>
          <p:cNvSpPr txBox="1"/>
          <p:nvPr/>
        </p:nvSpPr>
        <p:spPr>
          <a:xfrm>
            <a:off x="5298335" y="1557475"/>
            <a:ext cx="3396600" cy="47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solidFill>
                  <a:srgbClr val="3C78D8"/>
                </a:solidFill>
                <a:latin typeface="Calibri"/>
                <a:ea typeface="Calibri"/>
                <a:cs typeface="Calibri"/>
                <a:sym typeface="Calibri"/>
              </a:rPr>
              <a:t>Modern Foundation Models</a:t>
            </a:r>
            <a:endParaRPr sz="1900" b="1">
              <a:solidFill>
                <a:srgbClr val="3C78D8"/>
              </a:solidFill>
              <a:latin typeface="Calibri"/>
              <a:ea typeface="Calibri"/>
              <a:cs typeface="Calibri"/>
              <a:sym typeface="Calibri"/>
            </a:endParaRPr>
          </a:p>
        </p:txBody>
      </p:sp>
      <p:sp>
        <p:nvSpPr>
          <p:cNvPr id="117" name="Google Shape;117;p18"/>
          <p:cNvSpPr/>
          <p:nvPr/>
        </p:nvSpPr>
        <p:spPr>
          <a:xfrm>
            <a:off x="26653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sp>
        <p:nvSpPr>
          <p:cNvPr id="118" name="Google Shape;118;p18"/>
          <p:cNvSpPr txBox="1"/>
          <p:nvPr/>
        </p:nvSpPr>
        <p:spPr>
          <a:xfrm>
            <a:off x="4978785" y="2190300"/>
            <a:ext cx="5196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Data</a:t>
            </a:r>
            <a:endParaRPr sz="1300">
              <a:latin typeface="Calibri"/>
              <a:ea typeface="Calibri"/>
              <a:cs typeface="Calibri"/>
              <a:sym typeface="Calibri"/>
            </a:endParaRPr>
          </a:p>
        </p:txBody>
      </p:sp>
      <p:sp>
        <p:nvSpPr>
          <p:cNvPr id="119" name="Google Shape;119;p18"/>
          <p:cNvSpPr txBox="1"/>
          <p:nvPr/>
        </p:nvSpPr>
        <p:spPr>
          <a:xfrm>
            <a:off x="7634985" y="2190300"/>
            <a:ext cx="13434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Action/Decision</a:t>
            </a:r>
            <a:endParaRPr sz="1300">
              <a:latin typeface="Calibri"/>
              <a:ea typeface="Calibri"/>
              <a:cs typeface="Calibri"/>
              <a:sym typeface="Calibri"/>
            </a:endParaRPr>
          </a:p>
        </p:txBody>
      </p:sp>
      <p:sp>
        <p:nvSpPr>
          <p:cNvPr id="120" name="Google Shape;120;p18"/>
          <p:cNvSpPr txBox="1"/>
          <p:nvPr/>
        </p:nvSpPr>
        <p:spPr>
          <a:xfrm>
            <a:off x="5969673" y="2207675"/>
            <a:ext cx="11886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LLM / text</a:t>
            </a:r>
            <a:endParaRPr sz="1300">
              <a:latin typeface="Calibri"/>
              <a:ea typeface="Calibri"/>
              <a:cs typeface="Calibri"/>
              <a:sym typeface="Calibri"/>
            </a:endParaRPr>
          </a:p>
        </p:txBody>
      </p:sp>
      <p:sp>
        <p:nvSpPr>
          <p:cNvPr id="121" name="Google Shape;121;p18"/>
          <p:cNvSpPr/>
          <p:nvPr/>
        </p:nvSpPr>
        <p:spPr>
          <a:xfrm>
            <a:off x="55774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sp>
        <p:nvSpPr>
          <p:cNvPr id="122" name="Google Shape;122;p18"/>
          <p:cNvSpPr/>
          <p:nvPr/>
        </p:nvSpPr>
        <p:spPr>
          <a:xfrm>
            <a:off x="7237335" y="2284025"/>
            <a:ext cx="318600" cy="23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latin typeface="Calibri"/>
              <a:ea typeface="Calibri"/>
              <a:cs typeface="Calibri"/>
              <a:sym typeface="Calibri"/>
            </a:endParaRPr>
          </a:p>
        </p:txBody>
      </p:sp>
      <p:pic>
        <p:nvPicPr>
          <p:cNvPr id="123" name="Google Shape;123;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20434" y="3084475"/>
            <a:ext cx="887100" cy="688815"/>
          </a:xfrm>
          <a:prstGeom prst="rect">
            <a:avLst/>
          </a:prstGeom>
          <a:noFill/>
          <a:ln>
            <a:noFill/>
          </a:ln>
        </p:spPr>
      </p:pic>
      <p:sp>
        <p:nvSpPr>
          <p:cNvPr id="124" name="Google Shape;124;p18"/>
          <p:cNvSpPr/>
          <p:nvPr/>
        </p:nvSpPr>
        <p:spPr>
          <a:xfrm>
            <a:off x="3127690" y="3236875"/>
            <a:ext cx="2719500" cy="309600"/>
          </a:xfrm>
          <a:prstGeom prst="rightArrow">
            <a:avLst>
              <a:gd name="adj1" fmla="val 50000"/>
              <a:gd name="adj2" fmla="val 50000"/>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txBox="1"/>
          <p:nvPr/>
        </p:nvSpPr>
        <p:spPr>
          <a:xfrm>
            <a:off x="595195" y="4278575"/>
            <a:ext cx="32013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The models without language.</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They can learn - and act.</a:t>
            </a:r>
            <a:endParaRPr>
              <a:latin typeface="Calibri"/>
              <a:ea typeface="Calibri"/>
              <a:cs typeface="Calibri"/>
              <a:sym typeface="Calibri"/>
            </a:endParaRPr>
          </a:p>
          <a:p>
            <a:pPr marL="0" lvl="0" indent="0" algn="ctr" rtl="0">
              <a:spcBef>
                <a:spcPts val="0"/>
              </a:spcBef>
              <a:spcAft>
                <a:spcPts val="0"/>
              </a:spcAft>
              <a:buNone/>
            </a:pPr>
            <a:r>
              <a:rPr lang="en">
                <a:solidFill>
                  <a:srgbClr val="6AA84F"/>
                </a:solidFill>
                <a:latin typeface="Calibri"/>
                <a:ea typeface="Calibri"/>
                <a:cs typeface="Calibri"/>
                <a:sym typeface="Calibri"/>
              </a:rPr>
              <a:t>Like baby or an animal.</a:t>
            </a:r>
            <a:endParaRPr>
              <a:solidFill>
                <a:srgbClr val="6AA84F"/>
              </a:solidFill>
              <a:latin typeface="Calibri"/>
              <a:ea typeface="Calibri"/>
              <a:cs typeface="Calibri"/>
              <a:sym typeface="Calibri"/>
            </a:endParaRPr>
          </a:p>
        </p:txBody>
      </p:sp>
      <p:sp>
        <p:nvSpPr>
          <p:cNvPr id="126" name="Google Shape;126;p18"/>
          <p:cNvSpPr txBox="1"/>
          <p:nvPr/>
        </p:nvSpPr>
        <p:spPr>
          <a:xfrm>
            <a:off x="5239975" y="4265200"/>
            <a:ext cx="3552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The foundation models may use language.</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They can handle complex topics/situations.</a:t>
            </a:r>
            <a:endParaRPr>
              <a:latin typeface="Calibri"/>
              <a:ea typeface="Calibri"/>
              <a:cs typeface="Calibri"/>
              <a:sym typeface="Calibri"/>
            </a:endParaRPr>
          </a:p>
          <a:p>
            <a:pPr marL="0" lvl="0" indent="0" algn="ctr" rtl="0">
              <a:spcBef>
                <a:spcPts val="0"/>
              </a:spcBef>
              <a:spcAft>
                <a:spcPts val="0"/>
              </a:spcAft>
              <a:buNone/>
            </a:pPr>
            <a:r>
              <a:rPr lang="en">
                <a:solidFill>
                  <a:srgbClr val="6AA84F"/>
                </a:solidFill>
                <a:latin typeface="Calibri"/>
                <a:ea typeface="Calibri"/>
                <a:cs typeface="Calibri"/>
                <a:sym typeface="Calibri"/>
              </a:rPr>
              <a:t>Like an adult.</a:t>
            </a:r>
            <a:endParaRPr>
              <a:solidFill>
                <a:srgbClr val="6AA84F"/>
              </a:solidFill>
              <a:latin typeface="Calibri"/>
              <a:ea typeface="Calibri"/>
              <a:cs typeface="Calibri"/>
              <a:sym typeface="Calibri"/>
            </a:endParaRPr>
          </a:p>
        </p:txBody>
      </p:sp>
      <p:pic>
        <p:nvPicPr>
          <p:cNvPr id="127" name="Google Shape;127;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07050" y="202600"/>
            <a:ext cx="1079400" cy="1279275"/>
          </a:xfrm>
          <a:prstGeom prst="rect">
            <a:avLst/>
          </a:prstGeom>
          <a:noFill/>
          <a:ln>
            <a:noFill/>
          </a:ln>
        </p:spPr>
      </p:pic>
      <p:pic>
        <p:nvPicPr>
          <p:cNvPr id="128" name="Google Shape;128;p1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118362" y="198816"/>
            <a:ext cx="943362" cy="1202834"/>
          </a:xfrm>
          <a:prstGeom prst="rect">
            <a:avLst/>
          </a:prstGeom>
          <a:noFill/>
          <a:ln>
            <a:noFill/>
          </a:ln>
        </p:spPr>
      </p:pic>
      <p:sp>
        <p:nvSpPr>
          <p:cNvPr id="129" name="Google Shape;129;p18"/>
          <p:cNvSpPr txBox="1"/>
          <p:nvPr/>
        </p:nvSpPr>
        <p:spPr>
          <a:xfrm>
            <a:off x="7280750" y="3027650"/>
            <a:ext cx="15366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1419"/>
                </a:solidFill>
                <a:latin typeface="Calibri"/>
                <a:ea typeface="Calibri"/>
                <a:cs typeface="Calibri"/>
                <a:sym typeface="Calibri"/>
              </a:rPr>
              <a:t>Foundation model</a:t>
            </a:r>
            <a:endParaRPr sz="1300">
              <a:solidFill>
                <a:srgbClr val="0F1419"/>
              </a:solidFill>
              <a:latin typeface="Calibri"/>
              <a:ea typeface="Calibri"/>
              <a:cs typeface="Calibri"/>
              <a:sym typeface="Calibri"/>
            </a:endParaRPr>
          </a:p>
          <a:p>
            <a:pPr marL="0" lvl="0" indent="0" algn="l" rtl="0">
              <a:spcBef>
                <a:spcPts val="0"/>
              </a:spcBef>
              <a:spcAft>
                <a:spcPts val="0"/>
              </a:spcAft>
              <a:buNone/>
            </a:pPr>
            <a:r>
              <a:rPr lang="en" sz="1300">
                <a:solidFill>
                  <a:srgbClr val="0F1419"/>
                </a:solidFill>
                <a:latin typeface="Calibri"/>
                <a:ea typeface="Calibri"/>
                <a:cs typeface="Calibri"/>
                <a:sym typeface="Calibri"/>
              </a:rPr>
              <a:t>as "brain" of  ML models</a:t>
            </a:r>
            <a:endParaRPr sz="1300">
              <a:latin typeface="Calibri"/>
              <a:ea typeface="Calibri"/>
              <a:cs typeface="Calibri"/>
              <a:sym typeface="Calibri"/>
            </a:endParaRPr>
          </a:p>
        </p:txBody>
      </p:sp>
      <p:pic>
        <p:nvPicPr>
          <p:cNvPr id="130" name="Google Shape;130;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602225" y="2909429"/>
            <a:ext cx="1343400" cy="10023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p:nvPr/>
        </p:nvSpPr>
        <p:spPr>
          <a:xfrm>
            <a:off x="605550" y="1571125"/>
            <a:ext cx="7932900" cy="189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700" b="1">
                <a:solidFill>
                  <a:srgbClr val="3C78D8"/>
                </a:solidFill>
                <a:latin typeface="Calibri"/>
                <a:ea typeface="Calibri"/>
                <a:cs typeface="Calibri"/>
                <a:sym typeface="Calibri"/>
              </a:rPr>
              <a:t>ChatGPT plugins</a:t>
            </a:r>
            <a:endParaRPr sz="3700" b="1">
              <a:solidFill>
                <a:srgbClr val="3C78D8"/>
              </a:solidFill>
              <a:latin typeface="Calibri"/>
              <a:ea typeface="Calibri"/>
              <a:cs typeface="Calibri"/>
              <a:sym typeface="Calibri"/>
            </a:endParaRPr>
          </a:p>
          <a:p>
            <a:pPr marL="0" lvl="0" indent="0" algn="ctr" rtl="0">
              <a:spcBef>
                <a:spcPts val="0"/>
              </a:spcBef>
              <a:spcAft>
                <a:spcPts val="0"/>
              </a:spcAft>
              <a:buNone/>
            </a:pPr>
            <a:endParaRPr sz="3700" b="1">
              <a:solidFill>
                <a:srgbClr val="3C78D8"/>
              </a:solidFill>
              <a:latin typeface="Calibri"/>
              <a:ea typeface="Calibri"/>
              <a:cs typeface="Calibri"/>
              <a:sym typeface="Calibri"/>
            </a:endParaRPr>
          </a:p>
          <a:p>
            <a:pPr marL="0" lvl="0" indent="0" algn="ctr" rtl="0">
              <a:spcBef>
                <a:spcPts val="0"/>
              </a:spcBef>
              <a:spcAft>
                <a:spcPts val="0"/>
              </a:spcAft>
              <a:buNone/>
            </a:pPr>
            <a:r>
              <a:rPr lang="en" sz="3700" b="1">
                <a:solidFill>
                  <a:srgbClr val="3C78D8"/>
                </a:solidFill>
                <a:latin typeface="Calibri"/>
                <a:ea typeface="Calibri"/>
                <a:cs typeface="Calibri"/>
                <a:sym typeface="Calibri"/>
              </a:rPr>
              <a:t>"</a:t>
            </a:r>
            <a:r>
              <a:rPr lang="en" sz="3700" b="1">
                <a:solidFill>
                  <a:srgbClr val="FF0000"/>
                </a:solidFill>
                <a:latin typeface="Calibri"/>
                <a:ea typeface="Calibri"/>
                <a:cs typeface="Calibri"/>
                <a:sym typeface="Calibri"/>
              </a:rPr>
              <a:t>GPT in the middle</a:t>
            </a:r>
            <a:r>
              <a:rPr lang="en" sz="3700" b="1">
                <a:solidFill>
                  <a:srgbClr val="3C78D8"/>
                </a:solidFill>
                <a:latin typeface="Calibri"/>
                <a:ea typeface="Calibri"/>
                <a:cs typeface="Calibri"/>
                <a:sym typeface="Calibri"/>
              </a:rPr>
              <a:t>" approach</a:t>
            </a:r>
            <a:endParaRPr sz="3700" b="1">
              <a:solidFill>
                <a:srgbClr val="3C78D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260775" y="1072775"/>
            <a:ext cx="694800" cy="1228300"/>
          </a:xfrm>
          <a:prstGeom prst="rect">
            <a:avLst/>
          </a:prstGeom>
          <a:noFill/>
          <a:ln>
            <a:noFill/>
          </a:ln>
        </p:spPr>
      </p:pic>
      <p:sp>
        <p:nvSpPr>
          <p:cNvPr id="141" name="Google Shape;141;p20"/>
          <p:cNvSpPr txBox="1"/>
          <p:nvPr/>
        </p:nvSpPr>
        <p:spPr>
          <a:xfrm>
            <a:off x="1197625" y="2317588"/>
            <a:ext cx="82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iPhone</a:t>
            </a:r>
            <a:endParaRPr/>
          </a:p>
        </p:txBody>
      </p:sp>
      <p:pic>
        <p:nvPicPr>
          <p:cNvPr id="142" name="Google Shape;142;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30913" y="2734300"/>
            <a:ext cx="1354525" cy="1354525"/>
          </a:xfrm>
          <a:prstGeom prst="rect">
            <a:avLst/>
          </a:prstGeom>
          <a:noFill/>
          <a:ln>
            <a:noFill/>
          </a:ln>
        </p:spPr>
      </p:pic>
      <p:sp>
        <p:nvSpPr>
          <p:cNvPr id="143" name="Google Shape;143;p20"/>
          <p:cNvSpPr txBox="1"/>
          <p:nvPr/>
        </p:nvSpPr>
        <p:spPr>
          <a:xfrm>
            <a:off x="980875" y="4088825"/>
            <a:ext cx="1254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app store </a:t>
            </a:r>
            <a:endParaRPr/>
          </a:p>
          <a:p>
            <a:pPr marL="0" lvl="0" indent="0" algn="ctr" rtl="0">
              <a:spcBef>
                <a:spcPts val="0"/>
              </a:spcBef>
              <a:spcAft>
                <a:spcPts val="0"/>
              </a:spcAft>
              <a:buNone/>
            </a:pPr>
            <a:r>
              <a:rPr lang="en"/>
              <a:t>2 Mln apps</a:t>
            </a:r>
            <a:endParaRPr/>
          </a:p>
        </p:txBody>
      </p:sp>
      <p:pic>
        <p:nvPicPr>
          <p:cNvPr id="144" name="Google Shape;144;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54851" y="1064513"/>
            <a:ext cx="601664" cy="1244825"/>
          </a:xfrm>
          <a:prstGeom prst="rect">
            <a:avLst/>
          </a:prstGeom>
          <a:noFill/>
          <a:ln>
            <a:noFill/>
          </a:ln>
        </p:spPr>
      </p:pic>
      <p:sp>
        <p:nvSpPr>
          <p:cNvPr id="145" name="Google Shape;145;p20"/>
          <p:cNvSpPr txBox="1"/>
          <p:nvPr/>
        </p:nvSpPr>
        <p:spPr>
          <a:xfrm>
            <a:off x="3645138" y="2371638"/>
            <a:ext cx="82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Android</a:t>
            </a:r>
            <a:endParaRPr/>
          </a:p>
        </p:txBody>
      </p:sp>
      <p:pic>
        <p:nvPicPr>
          <p:cNvPr id="146" name="Google Shape;146;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507826" y="2834150"/>
            <a:ext cx="1064175" cy="1168575"/>
          </a:xfrm>
          <a:prstGeom prst="rect">
            <a:avLst/>
          </a:prstGeom>
          <a:noFill/>
          <a:ln>
            <a:noFill/>
          </a:ln>
        </p:spPr>
      </p:pic>
      <p:sp>
        <p:nvSpPr>
          <p:cNvPr id="147" name="Google Shape;147;p20"/>
          <p:cNvSpPr txBox="1"/>
          <p:nvPr/>
        </p:nvSpPr>
        <p:spPr>
          <a:xfrm>
            <a:off x="3196125" y="4088825"/>
            <a:ext cx="171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Google Play Store</a:t>
            </a:r>
            <a:endParaRPr/>
          </a:p>
          <a:p>
            <a:pPr marL="0" lvl="0" indent="0" algn="ctr" rtl="0">
              <a:spcBef>
                <a:spcPts val="0"/>
              </a:spcBef>
              <a:spcAft>
                <a:spcPts val="0"/>
              </a:spcAft>
              <a:buNone/>
            </a:pPr>
            <a:r>
              <a:rPr lang="en"/>
              <a:t>3 Mln apps</a:t>
            </a:r>
            <a:endParaRPr/>
          </a:p>
        </p:txBody>
      </p:sp>
      <p:pic>
        <p:nvPicPr>
          <p:cNvPr id="148" name="Google Shape;148;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92675" y="1072775"/>
            <a:ext cx="1254600" cy="1254600"/>
          </a:xfrm>
          <a:prstGeom prst="rect">
            <a:avLst/>
          </a:prstGeom>
          <a:noFill/>
          <a:ln>
            <a:noFill/>
          </a:ln>
        </p:spPr>
      </p:pic>
      <p:pic>
        <p:nvPicPr>
          <p:cNvPr id="149" name="Google Shape;149;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779663" y="2816125"/>
            <a:ext cx="1880525" cy="1080025"/>
          </a:xfrm>
          <a:prstGeom prst="rect">
            <a:avLst/>
          </a:prstGeom>
          <a:noFill/>
          <a:ln>
            <a:noFill/>
          </a:ln>
        </p:spPr>
      </p:pic>
      <p:sp>
        <p:nvSpPr>
          <p:cNvPr id="150" name="Google Shape;150;p20"/>
          <p:cNvSpPr txBox="1"/>
          <p:nvPr/>
        </p:nvSpPr>
        <p:spPr>
          <a:xfrm>
            <a:off x="6092625" y="2371650"/>
            <a:ext cx="125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ChatGPT</a:t>
            </a:r>
            <a:endParaRPr/>
          </a:p>
        </p:txBody>
      </p:sp>
      <p:sp>
        <p:nvSpPr>
          <p:cNvPr id="151" name="Google Shape;151;p20"/>
          <p:cNvSpPr txBox="1"/>
          <p:nvPr/>
        </p:nvSpPr>
        <p:spPr>
          <a:xfrm>
            <a:off x="5878287" y="4088825"/>
            <a:ext cx="1711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ChatGPT Plugins</a:t>
            </a:r>
            <a:endParaRPr/>
          </a:p>
          <a:p>
            <a:pPr marL="0" lvl="0" indent="0" algn="ctr" rtl="0">
              <a:spcBef>
                <a:spcPts val="0"/>
              </a:spcBef>
              <a:spcAft>
                <a:spcPts val="0"/>
              </a:spcAft>
              <a:buNone/>
            </a:pPr>
            <a:r>
              <a:rPr lang="en"/>
              <a:t>70 plugins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p:nvPr/>
        </p:nvSpPr>
        <p:spPr>
          <a:xfrm>
            <a:off x="0" y="-76200"/>
            <a:ext cx="5878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chemeClr val="dk1"/>
                </a:solidFill>
                <a:latin typeface="Calibri"/>
                <a:ea typeface="Calibri"/>
                <a:cs typeface="Calibri"/>
                <a:sym typeface="Calibri"/>
              </a:rPr>
              <a:t>What are ChatGPT Plugins</a:t>
            </a:r>
            <a:endParaRPr sz="2500">
              <a:latin typeface="Calibri"/>
              <a:ea typeface="Calibri"/>
              <a:cs typeface="Calibri"/>
              <a:sym typeface="Calibri"/>
            </a:endParaRPr>
          </a:p>
        </p:txBody>
      </p:sp>
      <p:sp>
        <p:nvSpPr>
          <p:cNvPr id="157" name="Google Shape;157;p21"/>
          <p:cNvSpPr txBox="1"/>
          <p:nvPr/>
        </p:nvSpPr>
        <p:spPr>
          <a:xfrm>
            <a:off x="699890" y="3499190"/>
            <a:ext cx="7744200" cy="86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Calibri"/>
              <a:buChar char="●"/>
            </a:pPr>
            <a:r>
              <a:rPr lang="en" sz="1100" u="sng">
                <a:solidFill>
                  <a:schemeClr val="hlink"/>
                </a:solidFill>
                <a:hlinkClick r:id="rId3"/>
              </a:rPr>
              <a:t>https://www.pcmag.com/how-to/what-are-chatgpt-plugins-the-next-phase-of-conversational-ai-is-here</a:t>
            </a:r>
            <a:r>
              <a:rPr lang="en" sz="1100"/>
              <a:t> </a:t>
            </a:r>
            <a:endParaRPr sz="1100"/>
          </a:p>
          <a:p>
            <a:pPr marL="457200" lvl="0" indent="-29845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4"/>
              </a:rPr>
              <a:t>https://beebom.com/best-chatgpt-plugins/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https://beebom.com/best-chatgpt-chrome-extensions/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https://artificialcorner.com/i-tried-84-chatgpt-plugins-these-are-the-best-3b3be6b1cb7b</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158" name="Google Shape;158;p21"/>
          <p:cNvSpPr txBox="1"/>
          <p:nvPr/>
        </p:nvSpPr>
        <p:spPr>
          <a:xfrm>
            <a:off x="276776" y="591388"/>
            <a:ext cx="8680200" cy="255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alibri"/>
              <a:buChar char="●"/>
            </a:pPr>
            <a:r>
              <a:rPr lang="en">
                <a:solidFill>
                  <a:schemeClr val="dk1"/>
                </a:solidFill>
              </a:rPr>
              <a:t>May 19, 2023 - ChatGPT Plugins have become available to all "Plus" subscribers ($20/mo). </a:t>
            </a:r>
            <a:endParaRPr>
              <a:solidFill>
                <a:schemeClr val="dk1"/>
              </a:solidFill>
            </a:endParaRPr>
          </a:p>
          <a:p>
            <a:pPr marL="457200" lvl="0" indent="-317500" algn="l" rtl="0">
              <a:spcBef>
                <a:spcPts val="0"/>
              </a:spcBef>
              <a:spcAft>
                <a:spcPts val="0"/>
              </a:spcAft>
              <a:buClr>
                <a:schemeClr val="dk1"/>
              </a:buClr>
              <a:buSzPts val="1400"/>
              <a:buFont typeface="Calibri"/>
              <a:buChar char="●"/>
            </a:pPr>
            <a:r>
              <a:rPr lang="en">
                <a:solidFill>
                  <a:schemeClr val="dk1"/>
                </a:solidFill>
              </a:rPr>
              <a:t>Here is a short video explaining how to start using them: </a:t>
            </a:r>
            <a:r>
              <a:rPr lang="en" u="sng">
                <a:solidFill>
                  <a:schemeClr val="hlink"/>
                </a:solidFill>
                <a:hlinkClick r:id="rId7"/>
              </a:rPr>
              <a:t>https://www.youtube.com/watch?v=0brJr6HnX7M</a:t>
            </a:r>
            <a:r>
              <a:rPr lang="en">
                <a:solidFill>
                  <a:schemeClr val="dk1"/>
                </a:solidFill>
              </a:rPr>
              <a:t> </a:t>
            </a:r>
            <a:endParaRPr>
              <a:solidFill>
                <a:schemeClr val="dk1"/>
              </a:solidFill>
            </a:endParaRPr>
          </a:p>
          <a:p>
            <a:pPr marL="457200" lvl="0" indent="-317500" algn="l" rtl="0">
              <a:spcBef>
                <a:spcPts val="0"/>
              </a:spcBef>
              <a:spcAft>
                <a:spcPts val="0"/>
              </a:spcAft>
              <a:buClr>
                <a:schemeClr val="dk1"/>
              </a:buClr>
              <a:buSzPts val="1400"/>
              <a:buFont typeface="Calibri"/>
              <a:buChar char="●"/>
            </a:pPr>
            <a:r>
              <a:rPr lang="en">
                <a:solidFill>
                  <a:schemeClr val="dk1"/>
                </a:solidFill>
              </a:rPr>
              <a:t>There were ~70 plugins, and two weeks later ~200. The number will grow fast because anybody can develop a plugin and make it available to ChatGPT users</a:t>
            </a:r>
            <a:endParaRPr>
              <a:solidFill>
                <a:schemeClr val="dk1"/>
              </a:solidFill>
            </a:endParaRPr>
          </a:p>
          <a:p>
            <a:pPr marL="457200" lvl="0" indent="-317500" algn="l" rtl="0">
              <a:spcBef>
                <a:spcPts val="0"/>
              </a:spcBef>
              <a:spcAft>
                <a:spcPts val="0"/>
              </a:spcAft>
              <a:buClr>
                <a:schemeClr val="dk1"/>
              </a:buClr>
              <a:buSzPts val="1400"/>
              <a:buFont typeface="Calibri"/>
              <a:buChar char="●"/>
            </a:pPr>
            <a:r>
              <a:rPr lang="en">
                <a:solidFill>
                  <a:schemeClr val="dk1"/>
                </a:solidFill>
              </a:rPr>
              <a:t>Plugins allow ChatGPT to browse internet, read PDF documents, look at images, access 3rd party data and business systems, etc.</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Font typeface="Calibri"/>
              <a:buChar char="●"/>
            </a:pPr>
            <a:r>
              <a:rPr lang="en">
                <a:solidFill>
                  <a:schemeClr val="dk1"/>
                </a:solidFill>
              </a:rPr>
              <a:t>OpenAI itself currently offers two plugins:</a:t>
            </a:r>
            <a:endParaRPr>
              <a:solidFill>
                <a:schemeClr val="dk1"/>
              </a:solidFill>
            </a:endParaRPr>
          </a:p>
          <a:p>
            <a:pPr marL="457200" lvl="0" indent="0" algn="l" rtl="0">
              <a:spcBef>
                <a:spcPts val="0"/>
              </a:spcBef>
              <a:spcAft>
                <a:spcPts val="0"/>
              </a:spcAft>
              <a:buNone/>
            </a:pPr>
            <a:r>
              <a:rPr lang="en">
                <a:solidFill>
                  <a:schemeClr val="dk1"/>
                </a:solidFill>
              </a:rPr>
              <a:t>.. web browsing plugin allows to scrape data from web</a:t>
            </a:r>
            <a:endParaRPr>
              <a:solidFill>
                <a:schemeClr val="dk1"/>
              </a:solidFill>
            </a:endParaRPr>
          </a:p>
          <a:p>
            <a:pPr marL="457200" lvl="0" indent="0" algn="l" rtl="0">
              <a:spcBef>
                <a:spcPts val="0"/>
              </a:spcBef>
              <a:spcAft>
                <a:spcPts val="0"/>
              </a:spcAft>
              <a:buNone/>
            </a:pPr>
            <a:r>
              <a:rPr lang="en">
                <a:solidFill>
                  <a:schemeClr val="dk1"/>
                </a:solidFill>
              </a:rPr>
              <a:t>.. Code Interpreter - allows to run Python code</a:t>
            </a:r>
            <a:endParaRPr>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3632</Words>
  <Application>Microsoft Macintosh PowerPoint</Application>
  <PresentationFormat>On-screen Show (16:9)</PresentationFormat>
  <Paragraphs>398</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2023-06-03T04:35:05Z</dcterms:modified>
</cp:coreProperties>
</file>