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0"/>
  </p:notesMasterIdLst>
  <p:sldIdLst>
    <p:sldId id="256" r:id="rId3"/>
    <p:sldId id="257" r:id="rId4"/>
    <p:sldId id="258" r:id="rId5"/>
    <p:sldId id="259" r:id="rId6"/>
    <p:sldId id="260" r:id="rId7"/>
    <p:sldId id="261" r:id="rId8"/>
    <p:sldId id="262" r:id="rId9"/>
    <p:sldId id="28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Roboto Mono"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6"/>
  </p:normalViewPr>
  <p:slideViewPr>
    <p:cSldViewPr>
      <p:cViewPr varScale="1">
        <p:scale>
          <a:sx n="120" d="100"/>
          <a:sy n="120"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06389fef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06389fef3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506389fef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0be94f4c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0be94f4c0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50be94f4c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0d929ae5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0d929ae57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50d929ae57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06389fef3_1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06389fef3_1_1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506389fef3_1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06389fef3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06389fef3_1_1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506389fef3_1_1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06389fef3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06389fef3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06389fef3_1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06389fef3_1_2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506389fef3_1_2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06389fef3_1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06389fef3_1_2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2506389fef3_1_2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4e83fe5941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4e83fe5941_1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4e83fe5941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4e83fe59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4e83fe59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06389fef3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06389fef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e83fe5941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4e83fe5941_1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24e83fe5941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e9c26e109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e9c26e109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24e9c26e109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11cfacf9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11cfacf98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2511cfacf98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4ea414276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4ea414276a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24ea414276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e9c26e10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e9c26e109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24e9c26e109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50aa926b19_1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250aa926b19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ea414276a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4ea414276a_0_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4ea414276a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06389fef3_1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06389fef3_1_2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506389fef3_1_2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06389fef3_1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06389fef3_1_2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06389fef3_1_2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06389fef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06389fef3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506389fef3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06389fef3_1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06389fef3_1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506389fef3_1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0d929ae57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0d929ae57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50d929ae57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06389fef3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06389fef3_1_1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506389fef3_1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1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77" name="Google Shape;77;p1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78" name="Google Shape;7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81" name="Google Shape;81;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4" name="Google Shape;84;p1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5" name="Google Shape;85;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p1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9" name="Google Shape;89;p1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0" name="Google Shape;90;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3" name="Google Shape;93;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6" name="Google Shape;96;p1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7" name="Google Shape;97;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00" name="Google Shape;100;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1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104" name="Google Shape;104;p1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1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06" name="Google Shape;106;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2400"/>
              <a:buNone/>
              <a:defRPr/>
            </a:lvl1pPr>
          </a:lstStyle>
          <a:p>
            <a:endParaRPr/>
          </a:p>
        </p:txBody>
      </p:sp>
      <p:sp>
        <p:nvSpPr>
          <p:cNvPr id="109" name="Google Shape;109;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2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112" name="Google Shape;112;p2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113" name="Google Shape;113;p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1" name="Google Shape;21;p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4" name="Google Shape;54;p8"/>
          <p:cNvSpPr>
            <a:spLocks noGrp="1"/>
          </p:cNvSpPr>
          <p:nvPr>
            <p:ph type="pic" idx="2"/>
          </p:nvPr>
        </p:nvSpPr>
        <p:spPr>
          <a:xfrm>
            <a:off x="5183188" y="987425"/>
            <a:ext cx="6172200" cy="4873625"/>
          </a:xfrm>
          <a:prstGeom prst="rect">
            <a:avLst/>
          </a:prstGeom>
          <a:noFill/>
          <a:ln>
            <a:noFill/>
          </a:ln>
        </p:spPr>
      </p:sp>
      <p:sp>
        <p:nvSpPr>
          <p:cNvPr id="55" name="Google Shape;55;p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73" name="Google Shape;73;p1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0"/>
              </a:spcBef>
              <a:spcAft>
                <a:spcPts val="0"/>
              </a:spcAft>
              <a:buClr>
                <a:schemeClr val="dk2"/>
              </a:buClr>
              <a:buSzPts val="1900"/>
              <a:buChar char="○"/>
              <a:defRPr sz="1900">
                <a:solidFill>
                  <a:schemeClr val="dk2"/>
                </a:solidFill>
              </a:defRPr>
            </a:lvl2pPr>
            <a:lvl3pPr marL="1371600" lvl="2" indent="-349250" rtl="0">
              <a:lnSpc>
                <a:spcPct val="115000"/>
              </a:lnSpc>
              <a:spcBef>
                <a:spcPts val="0"/>
              </a:spcBef>
              <a:spcAft>
                <a:spcPts val="0"/>
              </a:spcAft>
              <a:buClr>
                <a:schemeClr val="dk2"/>
              </a:buClr>
              <a:buSzPts val="1900"/>
              <a:buChar char="■"/>
              <a:defRPr sz="1900">
                <a:solidFill>
                  <a:schemeClr val="dk2"/>
                </a:solidFill>
              </a:defRPr>
            </a:lvl3pPr>
            <a:lvl4pPr marL="1828800" lvl="3" indent="-349250" rtl="0">
              <a:lnSpc>
                <a:spcPct val="115000"/>
              </a:lnSpc>
              <a:spcBef>
                <a:spcPts val="0"/>
              </a:spcBef>
              <a:spcAft>
                <a:spcPts val="0"/>
              </a:spcAft>
              <a:buClr>
                <a:schemeClr val="dk2"/>
              </a:buClr>
              <a:buSzPts val="1900"/>
              <a:buChar char="●"/>
              <a:defRPr sz="1900">
                <a:solidFill>
                  <a:schemeClr val="dk2"/>
                </a:solidFill>
              </a:defRPr>
            </a:lvl4pPr>
            <a:lvl5pPr marL="2286000" lvl="4" indent="-349250" rtl="0">
              <a:lnSpc>
                <a:spcPct val="115000"/>
              </a:lnSpc>
              <a:spcBef>
                <a:spcPts val="0"/>
              </a:spcBef>
              <a:spcAft>
                <a:spcPts val="0"/>
              </a:spcAft>
              <a:buClr>
                <a:schemeClr val="dk2"/>
              </a:buClr>
              <a:buSzPts val="1900"/>
              <a:buChar char="○"/>
              <a:defRPr sz="1900">
                <a:solidFill>
                  <a:schemeClr val="dk2"/>
                </a:solidFill>
              </a:defRPr>
            </a:lvl5pPr>
            <a:lvl6pPr marL="2743200" lvl="5" indent="-349250" rtl="0">
              <a:lnSpc>
                <a:spcPct val="115000"/>
              </a:lnSpc>
              <a:spcBef>
                <a:spcPts val="0"/>
              </a:spcBef>
              <a:spcAft>
                <a:spcPts val="0"/>
              </a:spcAft>
              <a:buClr>
                <a:schemeClr val="dk2"/>
              </a:buClr>
              <a:buSzPts val="1900"/>
              <a:buChar char="■"/>
              <a:defRPr sz="1900">
                <a:solidFill>
                  <a:schemeClr val="dk2"/>
                </a:solidFill>
              </a:defRPr>
            </a:lvl6pPr>
            <a:lvl7pPr marL="3200400" lvl="6" indent="-349250" rtl="0">
              <a:lnSpc>
                <a:spcPct val="115000"/>
              </a:lnSpc>
              <a:spcBef>
                <a:spcPts val="0"/>
              </a:spcBef>
              <a:spcAft>
                <a:spcPts val="0"/>
              </a:spcAft>
              <a:buClr>
                <a:schemeClr val="dk2"/>
              </a:buClr>
              <a:buSzPts val="1900"/>
              <a:buChar char="●"/>
              <a:defRPr sz="1900">
                <a:solidFill>
                  <a:schemeClr val="dk2"/>
                </a:solidFill>
              </a:defRPr>
            </a:lvl7pPr>
            <a:lvl8pPr marL="3657600" lvl="7" indent="-349250" rtl="0">
              <a:lnSpc>
                <a:spcPct val="115000"/>
              </a:lnSpc>
              <a:spcBef>
                <a:spcPts val="0"/>
              </a:spcBef>
              <a:spcAft>
                <a:spcPts val="0"/>
              </a:spcAft>
              <a:buClr>
                <a:schemeClr val="dk2"/>
              </a:buClr>
              <a:buSzPts val="1900"/>
              <a:buChar char="○"/>
              <a:defRPr sz="1900">
                <a:solidFill>
                  <a:schemeClr val="dk2"/>
                </a:solidFill>
              </a:defRPr>
            </a:lvl8pPr>
            <a:lvl9pPr marL="4114800" lvl="8" indent="-349250" rtl="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74" name="Google Shape;74;p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unrealperson.com" TargetMode="External"/><Relationship Id="rId5" Type="http://schemas.openxmlformats.org/officeDocument/2006/relationships/hyperlink" Target="https://papers.nips.cc/paper_files/paper/2014/file/5ca3e9b122f61f8f06494c97b1afccf3-Paper.pdf" TargetMode="External"/><Relationship Id="rId4" Type="http://schemas.openxmlformats.org/officeDocument/2006/relationships/hyperlink" Target="https://papyrus.bib.umontreal.ca/xmlui/bitstream/handle/1866/11674/Goodfellow_Ian_2014_these.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chinelearningmastery.com/a-gentle-introduction-to-the-bigga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hyperlink" Target="https://replicate.com/stability-ai/stable-diffusion/examples" TargetMode="External"/><Relationship Id="rId3" Type="http://schemas.openxmlformats.org/officeDocument/2006/relationships/hyperlink" Target="https://www.youtube.com/watch?v=WgIlAB3cS6U" TargetMode="External"/><Relationship Id="rId7" Type="http://schemas.openxmlformats.org/officeDocument/2006/relationships/hyperlink" Target="https://github.com/Stability-AI/stablediffus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Stable_Diffusion" TargetMode="External"/><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hyperlink" Target="https://betterprogramming.pub/diffusion-models-ddpms-ddims-and-classifier-free-guidance-e07b297b286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hyperlink" Target="https://www.youtube.com/watch?v=J87hffSMB6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jalammar.github.io/illustrated-stable-diffusion/" TargetMode="External"/><Relationship Id="rId5" Type="http://schemas.openxmlformats.org/officeDocument/2006/relationships/hyperlink" Target="https://towardsdatascience.com/stable-diffusion-best-open-source-version-of-dall-e-2-ebcdf1cb64bc"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344w5h24-h8" TargetMode="External"/><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s://en.wikipedia.org/wiki/Diffusion_model" TargetMode="External"/><Relationship Id="rId4" Type="http://schemas.openxmlformats.org/officeDocument/2006/relationships/hyperlink" Target="http://proceedings.mlr.press/v37/sohl-dickstein15.pdf"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jalammar.github.io/illustrated-stable-diffusion/" TargetMode="External"/><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the-decoder.com/gigagan-an-old-ai-architecture-shows-off-some-new-trick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mingukkang.github.io/GigaGA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pypi.org/project/craiyon.p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huggingface.co/dalle-mini/dalle-mega" TargetMode="External"/><Relationship Id="rId5" Type="http://schemas.openxmlformats.org/officeDocument/2006/relationships/hyperlink" Target="https://huggingface.co/dalle-mini/dalle-mini" TargetMode="External"/><Relationship Id="rId4" Type="http://schemas.openxmlformats.org/officeDocument/2006/relationships/hyperlink" Target="https://github.com/borisdayma/dalle-mini"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ai.com/dall-e-2"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jalammar.github.io/"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jalammar.github.io/illustrated-transformer/" TargetMode="External"/><Relationship Id="rId10" Type="http://schemas.openxmlformats.org/officeDocument/2006/relationships/image" Target="../media/image12.png"/><Relationship Id="rId4" Type="http://schemas.openxmlformats.org/officeDocument/2006/relationships/hyperlink" Target="https://www.youtube.com/@arp_ai"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p:nvPr/>
        </p:nvSpPr>
        <p:spPr>
          <a:xfrm>
            <a:off x="573875" y="209650"/>
            <a:ext cx="73467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5000" b="1">
                <a:solidFill>
                  <a:srgbClr val="00B0F0"/>
                </a:solidFill>
                <a:latin typeface="Calibri"/>
                <a:ea typeface="Calibri"/>
                <a:cs typeface="Calibri"/>
                <a:sym typeface="Calibri"/>
              </a:rPr>
              <a:t>Models:</a:t>
            </a:r>
            <a:endParaRPr sz="5000" b="1">
              <a:solidFill>
                <a:srgbClr val="00B0F0"/>
              </a:solidFill>
              <a:latin typeface="Calibri"/>
              <a:ea typeface="Calibri"/>
              <a:cs typeface="Calibri"/>
              <a:sym typeface="Calibri"/>
            </a:endParaRPr>
          </a:p>
          <a:p>
            <a:pPr marL="0" marR="0" lvl="0" indent="0" algn="l" rtl="0">
              <a:lnSpc>
                <a:spcPct val="100000"/>
              </a:lnSpc>
              <a:spcBef>
                <a:spcPts val="0"/>
              </a:spcBef>
              <a:spcAft>
                <a:spcPts val="0"/>
              </a:spcAft>
              <a:buNone/>
            </a:pPr>
            <a:endParaRPr sz="4500" b="1">
              <a:solidFill>
                <a:srgbClr val="00B0F0"/>
              </a:solidFill>
              <a:latin typeface="Calibri"/>
              <a:ea typeface="Calibri"/>
              <a:cs typeface="Calibri"/>
              <a:sym typeface="Calibri"/>
            </a:endParaRPr>
          </a:p>
          <a:p>
            <a:pPr marL="1028700" marR="0" lvl="0" indent="-514350" algn="l" rtl="0">
              <a:lnSpc>
                <a:spcPct val="100000"/>
              </a:lnSpc>
              <a:spcBef>
                <a:spcPts val="0"/>
              </a:spcBef>
              <a:spcAft>
                <a:spcPts val="0"/>
              </a:spcAft>
              <a:buClr>
                <a:srgbClr val="00B0F0"/>
              </a:buClr>
              <a:buSzPts val="4500"/>
              <a:buFont typeface="Calibri"/>
              <a:buChar char="●"/>
            </a:pPr>
            <a:r>
              <a:rPr lang="en-US" sz="4500" b="1">
                <a:solidFill>
                  <a:srgbClr val="00B0F0"/>
                </a:solidFill>
                <a:latin typeface="Calibri"/>
                <a:ea typeface="Calibri"/>
                <a:cs typeface="Calibri"/>
                <a:sym typeface="Calibri"/>
              </a:rPr>
              <a:t>Transformer</a:t>
            </a:r>
            <a:endParaRPr sz="4500" b="1">
              <a:solidFill>
                <a:srgbClr val="00B0F0"/>
              </a:solidFill>
              <a:latin typeface="Calibri"/>
              <a:ea typeface="Calibri"/>
              <a:cs typeface="Calibri"/>
              <a:sym typeface="Calibri"/>
            </a:endParaRPr>
          </a:p>
          <a:p>
            <a:pPr marL="1028700" marR="0" lvl="0" indent="-228600" algn="l" rtl="0">
              <a:lnSpc>
                <a:spcPct val="100000"/>
              </a:lnSpc>
              <a:spcBef>
                <a:spcPts val="0"/>
              </a:spcBef>
              <a:spcAft>
                <a:spcPts val="0"/>
              </a:spcAft>
              <a:buNone/>
            </a:pPr>
            <a:endParaRPr sz="4500" b="1">
              <a:solidFill>
                <a:srgbClr val="00B0F0"/>
              </a:solidFill>
              <a:latin typeface="Calibri"/>
              <a:ea typeface="Calibri"/>
              <a:cs typeface="Calibri"/>
              <a:sym typeface="Calibri"/>
            </a:endParaRPr>
          </a:p>
          <a:p>
            <a:pPr marL="1028700" marR="0" lvl="0" indent="-514350" algn="l" rtl="0">
              <a:lnSpc>
                <a:spcPct val="100000"/>
              </a:lnSpc>
              <a:spcBef>
                <a:spcPts val="0"/>
              </a:spcBef>
              <a:spcAft>
                <a:spcPts val="0"/>
              </a:spcAft>
              <a:buClr>
                <a:srgbClr val="00B0F0"/>
              </a:buClr>
              <a:buSzPts val="4500"/>
              <a:buFont typeface="Calibri"/>
              <a:buChar char="●"/>
            </a:pPr>
            <a:r>
              <a:rPr lang="en-US" sz="4500" b="1">
                <a:solidFill>
                  <a:srgbClr val="00B0F0"/>
                </a:solidFill>
                <a:latin typeface="Calibri"/>
                <a:ea typeface="Calibri"/>
                <a:cs typeface="Calibri"/>
                <a:sym typeface="Calibri"/>
              </a:rPr>
              <a:t>GAN</a:t>
            </a:r>
            <a:endParaRPr sz="4500" b="1">
              <a:solidFill>
                <a:srgbClr val="00B0F0"/>
              </a:solidFill>
              <a:latin typeface="Calibri"/>
              <a:ea typeface="Calibri"/>
              <a:cs typeface="Calibri"/>
              <a:sym typeface="Calibri"/>
            </a:endParaRPr>
          </a:p>
          <a:p>
            <a:pPr marL="1028700" marR="0" lvl="0" indent="-228600" algn="l" rtl="0">
              <a:lnSpc>
                <a:spcPct val="100000"/>
              </a:lnSpc>
              <a:spcBef>
                <a:spcPts val="0"/>
              </a:spcBef>
              <a:spcAft>
                <a:spcPts val="0"/>
              </a:spcAft>
              <a:buNone/>
            </a:pPr>
            <a:endParaRPr sz="4500" b="1">
              <a:solidFill>
                <a:srgbClr val="00B0F0"/>
              </a:solidFill>
              <a:latin typeface="Calibri"/>
              <a:ea typeface="Calibri"/>
              <a:cs typeface="Calibri"/>
              <a:sym typeface="Calibri"/>
            </a:endParaRPr>
          </a:p>
          <a:p>
            <a:pPr marL="1028700" marR="0" lvl="0" indent="-514350" algn="l" rtl="0">
              <a:lnSpc>
                <a:spcPct val="100000"/>
              </a:lnSpc>
              <a:spcBef>
                <a:spcPts val="0"/>
              </a:spcBef>
              <a:spcAft>
                <a:spcPts val="0"/>
              </a:spcAft>
              <a:buClr>
                <a:srgbClr val="00B0F0"/>
              </a:buClr>
              <a:buSzPts val="4500"/>
              <a:buFont typeface="Calibri"/>
              <a:buChar char="●"/>
            </a:pPr>
            <a:r>
              <a:rPr lang="en-US" sz="4500" b="1" i="0" u="none" strike="noStrike" cap="none">
                <a:solidFill>
                  <a:srgbClr val="00B0F0"/>
                </a:solidFill>
                <a:latin typeface="Calibri"/>
                <a:ea typeface="Calibri"/>
                <a:cs typeface="Calibri"/>
                <a:sym typeface="Calibri"/>
              </a:rPr>
              <a:t>Diffusion</a:t>
            </a:r>
            <a:endParaRPr sz="4500" b="1">
              <a:solidFill>
                <a:srgbClr val="00B0F0"/>
              </a:solidFill>
              <a:latin typeface="Calibri"/>
              <a:ea typeface="Calibri"/>
              <a:cs typeface="Calibri"/>
              <a:sym typeface="Calibri"/>
            </a:endParaRPr>
          </a:p>
        </p:txBody>
      </p:sp>
      <p:sp>
        <p:nvSpPr>
          <p:cNvPr id="122" name="Google Shape;122;p23"/>
          <p:cNvSpPr txBox="1"/>
          <p:nvPr/>
        </p:nvSpPr>
        <p:spPr>
          <a:xfrm>
            <a:off x="9730116" y="5863325"/>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000000"/>
                </a:solidFill>
                <a:latin typeface="Calibri"/>
                <a:ea typeface="Calibri"/>
                <a:cs typeface="Calibri"/>
                <a:sym typeface="Calibri"/>
              </a:rPr>
              <a:t>Presented by Lev Selector</a:t>
            </a:r>
            <a:endParaRPr>
              <a:solidFill>
                <a:srgbClr val="000000"/>
              </a:solidFill>
              <a:latin typeface="Calibri"/>
              <a:ea typeface="Calibri"/>
              <a:cs typeface="Calibri"/>
              <a:sym typeface="Calibri"/>
            </a:endParaRPr>
          </a:p>
          <a:p>
            <a:pPr marL="0" lvl="0" indent="0" algn="l" rtl="0">
              <a:spcBef>
                <a:spcPts val="0"/>
              </a:spcBef>
              <a:spcAft>
                <a:spcPts val="0"/>
              </a:spcAft>
              <a:buNone/>
            </a:pPr>
            <a:r>
              <a:rPr lang="en-US">
                <a:solidFill>
                  <a:srgbClr val="000000"/>
                </a:solidFill>
                <a:latin typeface="Calibri"/>
                <a:ea typeface="Calibri"/>
                <a:cs typeface="Calibri"/>
                <a:sym typeface="Calibri"/>
              </a:rPr>
              <a:t>June </a:t>
            </a:r>
            <a:r>
              <a:rPr lang="en-US">
                <a:latin typeface="Calibri"/>
                <a:ea typeface="Calibri"/>
                <a:cs typeface="Calibri"/>
                <a:sym typeface="Calibri"/>
              </a:rPr>
              <a:t>9</a:t>
            </a:r>
            <a:r>
              <a:rPr lang="en-US">
                <a:solidFill>
                  <a:srgbClr val="000000"/>
                </a:solidFill>
                <a:latin typeface="Calibri"/>
                <a:ea typeface="Calibri"/>
                <a:cs typeface="Calibri"/>
                <a:sym typeface="Calibri"/>
              </a:rPr>
              <a:t>, 2023</a:t>
            </a:r>
            <a:endParaRPr>
              <a:solidFill>
                <a:srgbClr val="000000"/>
              </a:solidFill>
              <a:latin typeface="Calibri"/>
              <a:ea typeface="Calibri"/>
              <a:cs typeface="Calibri"/>
              <a:sym typeface="Calibri"/>
            </a:endParaRPr>
          </a:p>
        </p:txBody>
      </p:sp>
      <p:pic>
        <p:nvPicPr>
          <p:cNvPr id="123" name="Google Shape;123;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32300" y="893625"/>
            <a:ext cx="1310949" cy="1797850"/>
          </a:xfrm>
          <a:prstGeom prst="rect">
            <a:avLst/>
          </a:prstGeom>
          <a:noFill/>
          <a:ln>
            <a:noFill/>
          </a:ln>
        </p:spPr>
      </p:pic>
      <p:pic>
        <p:nvPicPr>
          <p:cNvPr id="124" name="Google Shape;124;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35100" y="4445850"/>
            <a:ext cx="4502101" cy="781600"/>
          </a:xfrm>
          <a:prstGeom prst="rect">
            <a:avLst/>
          </a:prstGeom>
          <a:noFill/>
          <a:ln>
            <a:noFill/>
          </a:ln>
        </p:spPr>
      </p:pic>
      <p:pic>
        <p:nvPicPr>
          <p:cNvPr id="125" name="Google Shape;12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46400" y="2844724"/>
            <a:ext cx="2679511" cy="1168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p:nvPr/>
        </p:nvSpPr>
        <p:spPr>
          <a:xfrm>
            <a:off x="114300" y="569400"/>
            <a:ext cx="6158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The Encoder and Decoder are two main components of a Transformer.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Each each consist of a stack of identical layers.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In essence, the Encoder processes and learns representations from the input data,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and the Decoder uses those representations to generate the output data.</a:t>
            </a:r>
            <a:endParaRPr>
              <a:solidFill>
                <a:schemeClr val="dk1"/>
              </a:solidFill>
              <a:latin typeface="Calibri"/>
              <a:ea typeface="Calibri"/>
              <a:cs typeface="Calibri"/>
              <a:sym typeface="Calibri"/>
            </a:endParaRPr>
          </a:p>
        </p:txBody>
      </p:sp>
      <p:sp>
        <p:nvSpPr>
          <p:cNvPr id="194" name="Google Shape;194;p31"/>
          <p:cNvSpPr txBox="1"/>
          <p:nvPr/>
        </p:nvSpPr>
        <p:spPr>
          <a:xfrm>
            <a:off x="0" y="0"/>
            <a:ext cx="6057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chemeClr val="dk1"/>
                </a:solidFill>
                <a:latin typeface="Calibri"/>
                <a:ea typeface="Calibri"/>
                <a:cs typeface="Calibri"/>
                <a:sym typeface="Calibri"/>
              </a:rPr>
              <a:t>Transformer: </a:t>
            </a:r>
            <a:r>
              <a:rPr lang="en-US" sz="2500" b="1">
                <a:latin typeface="Calibri"/>
                <a:ea typeface="Calibri"/>
                <a:cs typeface="Calibri"/>
                <a:sym typeface="Calibri"/>
              </a:rPr>
              <a:t>Encoder and Decoder </a:t>
            </a:r>
            <a:endParaRPr sz="2500" b="1">
              <a:latin typeface="Calibri"/>
              <a:ea typeface="Calibri"/>
              <a:cs typeface="Calibri"/>
              <a:sym typeface="Calibri"/>
            </a:endParaRPr>
          </a:p>
        </p:txBody>
      </p:sp>
      <p:sp>
        <p:nvSpPr>
          <p:cNvPr id="195" name="Google Shape;195;p31"/>
          <p:cNvSpPr txBox="1"/>
          <p:nvPr/>
        </p:nvSpPr>
        <p:spPr>
          <a:xfrm>
            <a:off x="46375" y="4666075"/>
            <a:ext cx="8772300" cy="212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Decoder: </a:t>
            </a:r>
            <a:r>
              <a:rPr lang="en-US">
                <a:solidFill>
                  <a:schemeClr val="dk1"/>
                </a:solidFill>
                <a:latin typeface="Calibri"/>
                <a:ea typeface="Calibri"/>
                <a:cs typeface="Calibri"/>
                <a:sym typeface="Calibri"/>
              </a:rPr>
              <a:t>The decoder's role begins once the encoder has processed the entire input. The decoder generates the output data (e.g., a sentence in the target language in a translation task) one part at a time. It takes the output of the encoder (the encoded input data) and uses it to generate the output by paying selective attention to it, using another set of learned weights.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Each layer of the decoder also consists of </a:t>
            </a:r>
            <a:r>
              <a:rPr lang="en-US" b="1">
                <a:solidFill>
                  <a:srgbClr val="FF0000"/>
                </a:solidFill>
                <a:latin typeface="Calibri"/>
                <a:ea typeface="Calibri"/>
                <a:cs typeface="Calibri"/>
                <a:sym typeface="Calibri"/>
              </a:rPr>
              <a:t>two sub-layers like the encoder, but with an additional third sub-layer</a:t>
            </a:r>
            <a:r>
              <a:rPr lang="en-US">
                <a:solidFill>
                  <a:schemeClr val="dk1"/>
                </a:solidFill>
                <a:latin typeface="Calibri"/>
                <a:ea typeface="Calibri"/>
                <a:cs typeface="Calibri"/>
                <a:sym typeface="Calibri"/>
              </a:rPr>
              <a:t>. These are the </a:t>
            </a:r>
            <a:r>
              <a:rPr lang="en-US" b="1">
                <a:solidFill>
                  <a:srgbClr val="6AA84F"/>
                </a:solidFill>
                <a:latin typeface="Calibri"/>
                <a:ea typeface="Calibri"/>
                <a:cs typeface="Calibri"/>
                <a:sym typeface="Calibri"/>
              </a:rPr>
              <a:t>self-attention mechanism</a:t>
            </a:r>
            <a:r>
              <a:rPr lang="en-US">
                <a:solidFill>
                  <a:schemeClr val="dk1"/>
                </a:solidFill>
                <a:latin typeface="Calibri"/>
                <a:ea typeface="Calibri"/>
                <a:cs typeface="Calibri"/>
                <a:sym typeface="Calibri"/>
              </a:rPr>
              <a:t>, an </a:t>
            </a:r>
            <a:r>
              <a:rPr lang="en-US" b="1">
                <a:solidFill>
                  <a:srgbClr val="6AA84F"/>
                </a:solidFill>
                <a:latin typeface="Calibri"/>
                <a:ea typeface="Calibri"/>
                <a:cs typeface="Calibri"/>
                <a:sym typeface="Calibri"/>
              </a:rPr>
              <a:t>encoder-decoder attention mechanism</a:t>
            </a:r>
            <a:r>
              <a:rPr lang="en-US">
                <a:solidFill>
                  <a:schemeClr val="dk1"/>
                </a:solidFill>
                <a:latin typeface="Calibri"/>
                <a:ea typeface="Calibri"/>
                <a:cs typeface="Calibri"/>
                <a:sym typeface="Calibri"/>
              </a:rPr>
              <a:t>, and a </a:t>
            </a:r>
            <a:r>
              <a:rPr lang="en-US" b="1">
                <a:solidFill>
                  <a:srgbClr val="6AA84F"/>
                </a:solidFill>
                <a:latin typeface="Calibri"/>
                <a:ea typeface="Calibri"/>
                <a:cs typeface="Calibri"/>
                <a:sym typeface="Calibri"/>
              </a:rPr>
              <a:t>feed-forward neural network</a:t>
            </a:r>
            <a:r>
              <a:rPr lang="en-US">
                <a:solidFill>
                  <a:schemeClr val="dk1"/>
                </a:solidFill>
                <a:latin typeface="Calibri"/>
                <a:ea typeface="Calibri"/>
                <a:cs typeface="Calibri"/>
                <a:sym typeface="Calibri"/>
              </a:rPr>
              <a:t>. The encoder-decoder attention allows the decoder to focus on different parts of the input sequence, based on the current state of the output.</a:t>
            </a:r>
            <a:endParaRPr>
              <a:solidFill>
                <a:schemeClr val="dk1"/>
              </a:solidFill>
              <a:latin typeface="Calibri"/>
              <a:ea typeface="Calibri"/>
              <a:cs typeface="Calibri"/>
              <a:sym typeface="Calibri"/>
            </a:endParaRPr>
          </a:p>
        </p:txBody>
      </p:sp>
      <p:sp>
        <p:nvSpPr>
          <p:cNvPr id="196" name="Google Shape;196;p31"/>
          <p:cNvSpPr txBox="1"/>
          <p:nvPr/>
        </p:nvSpPr>
        <p:spPr>
          <a:xfrm>
            <a:off x="46375" y="2514600"/>
            <a:ext cx="8772300" cy="2123628"/>
          </a:xfrm>
          <a:prstGeom prst="rect">
            <a:avLst/>
          </a:prstGeom>
          <a:solidFill>
            <a:srgbClr val="C1F5AA"/>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Encoder:</a:t>
            </a:r>
            <a:r>
              <a:rPr lang="en-US">
                <a:solidFill>
                  <a:schemeClr val="dk1"/>
                </a:solidFill>
                <a:latin typeface="Calibri"/>
                <a:ea typeface="Calibri"/>
                <a:cs typeface="Calibri"/>
                <a:sym typeface="Calibri"/>
              </a:rPr>
              <a:t> The encoder's role is to process the input data (e.g., a sentence in the source language in a translation task) and </a:t>
            </a:r>
            <a:r>
              <a:rPr lang="en-US" b="1">
                <a:solidFill>
                  <a:srgbClr val="FF0000"/>
                </a:solidFill>
                <a:latin typeface="Calibri"/>
                <a:ea typeface="Calibri"/>
                <a:cs typeface="Calibri"/>
                <a:sym typeface="Calibri"/>
              </a:rPr>
              <a:t>encode it into a series of vectors </a:t>
            </a:r>
            <a:r>
              <a:rPr lang="en-US">
                <a:solidFill>
                  <a:schemeClr val="dk1"/>
                </a:solidFill>
                <a:latin typeface="Calibri"/>
                <a:ea typeface="Calibri"/>
                <a:cs typeface="Calibri"/>
                <a:sym typeface="Calibri"/>
              </a:rPr>
              <a:t>that contain the learned representation of the input. The encoder doesn't understand the context or meaning of the data; instead, </a:t>
            </a:r>
            <a:r>
              <a:rPr lang="en-US" b="1">
                <a:solidFill>
                  <a:srgbClr val="FF0000"/>
                </a:solidFill>
                <a:latin typeface="Calibri"/>
                <a:ea typeface="Calibri"/>
                <a:cs typeface="Calibri"/>
                <a:sym typeface="Calibri"/>
              </a:rPr>
              <a:t>it learns patterns and relationships within the data.</a:t>
            </a:r>
            <a:endParaRPr b="1">
              <a:solidFill>
                <a:srgbClr val="FF0000"/>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In each layer of the encoder, the input goes through </a:t>
            </a:r>
            <a:r>
              <a:rPr lang="en-US" b="1">
                <a:solidFill>
                  <a:srgbClr val="FF0000"/>
                </a:solidFill>
                <a:latin typeface="Calibri"/>
                <a:ea typeface="Calibri"/>
                <a:cs typeface="Calibri"/>
                <a:sym typeface="Calibri"/>
              </a:rPr>
              <a:t>two sub-layers</a:t>
            </a:r>
            <a:r>
              <a:rPr lang="en-US">
                <a:solidFill>
                  <a:schemeClr val="dk1"/>
                </a:solidFill>
                <a:latin typeface="Calibri"/>
                <a:ea typeface="Calibri"/>
                <a:cs typeface="Calibri"/>
                <a:sym typeface="Calibri"/>
              </a:rPr>
              <a:t>: </a:t>
            </a:r>
            <a:r>
              <a:rPr lang="en-US" b="1">
                <a:solidFill>
                  <a:srgbClr val="3C78D8"/>
                </a:solidFill>
                <a:latin typeface="Calibri"/>
                <a:ea typeface="Calibri"/>
                <a:cs typeface="Calibri"/>
                <a:sym typeface="Calibri"/>
              </a:rPr>
              <a:t>the self-attention mechanism</a:t>
            </a:r>
            <a:r>
              <a:rPr lang="en-US">
                <a:solidFill>
                  <a:schemeClr val="dk1"/>
                </a:solidFill>
                <a:latin typeface="Calibri"/>
                <a:ea typeface="Calibri"/>
                <a:cs typeface="Calibri"/>
                <a:sym typeface="Calibri"/>
              </a:rPr>
              <a:t> and a </a:t>
            </a:r>
            <a:r>
              <a:rPr lang="en-US" b="1">
                <a:solidFill>
                  <a:srgbClr val="6AA84F"/>
                </a:solidFill>
                <a:latin typeface="Calibri"/>
                <a:ea typeface="Calibri"/>
                <a:cs typeface="Calibri"/>
                <a:sym typeface="Calibri"/>
              </a:rPr>
              <a:t>f</a:t>
            </a:r>
            <a:r>
              <a:rPr lang="en-US" b="1">
                <a:solidFill>
                  <a:srgbClr val="3C78D8"/>
                </a:solidFill>
                <a:latin typeface="Calibri"/>
                <a:ea typeface="Calibri"/>
                <a:cs typeface="Calibri"/>
                <a:sym typeface="Calibri"/>
              </a:rPr>
              <a:t>eed-forward neural network</a:t>
            </a:r>
            <a:r>
              <a:rPr lang="en-US">
                <a:solidFill>
                  <a:srgbClr val="3C78D8"/>
                </a:solidFill>
                <a:latin typeface="Calibri"/>
                <a:ea typeface="Calibri"/>
                <a:cs typeface="Calibri"/>
                <a:sym typeface="Calibri"/>
              </a:rPr>
              <a:t>.</a:t>
            </a:r>
            <a:r>
              <a:rPr lang="en-US">
                <a:solidFill>
                  <a:schemeClr val="dk1"/>
                </a:solidFill>
                <a:latin typeface="Calibri"/>
                <a:ea typeface="Calibri"/>
                <a:cs typeface="Calibri"/>
                <a:sym typeface="Calibri"/>
              </a:rPr>
              <a:t> The self-attention mechanism allows the model to consider other words in the input when encoding each word, while the feed-forward network transforms the data further. The outputs of these layers are then passed through </a:t>
            </a:r>
            <a:r>
              <a:rPr lang="en-US" b="1">
                <a:solidFill>
                  <a:srgbClr val="3C78D8"/>
                </a:solidFill>
                <a:latin typeface="Calibri"/>
                <a:ea typeface="Calibri"/>
                <a:cs typeface="Calibri"/>
                <a:sym typeface="Calibri"/>
              </a:rPr>
              <a:t>residual connections (skip connections)</a:t>
            </a:r>
            <a:r>
              <a:rPr lang="en-US">
                <a:solidFill>
                  <a:schemeClr val="dk1"/>
                </a:solidFill>
                <a:latin typeface="Calibri"/>
                <a:ea typeface="Calibri"/>
                <a:cs typeface="Calibri"/>
                <a:sym typeface="Calibri"/>
              </a:rPr>
              <a:t> and </a:t>
            </a:r>
            <a:r>
              <a:rPr lang="en-US" b="1">
                <a:solidFill>
                  <a:srgbClr val="3C78D8"/>
                </a:solidFill>
                <a:latin typeface="Calibri"/>
                <a:ea typeface="Calibri"/>
                <a:cs typeface="Calibri"/>
                <a:sym typeface="Calibri"/>
              </a:rPr>
              <a:t>layer normalization</a:t>
            </a:r>
            <a:r>
              <a:rPr lang="en-US">
                <a:solidFill>
                  <a:schemeClr val="dk1"/>
                </a:solidFill>
                <a:latin typeface="Calibri"/>
                <a:ea typeface="Calibri"/>
                <a:cs typeface="Calibri"/>
                <a:sym typeface="Calibri"/>
              </a:rPr>
              <a:t> to improve the learning process.</a:t>
            </a:r>
            <a:endParaRPr>
              <a:solidFill>
                <a:schemeClr val="dk1"/>
              </a:solidFill>
              <a:latin typeface="Calibri"/>
              <a:ea typeface="Calibri"/>
              <a:cs typeface="Calibri"/>
              <a:sym typeface="Calibri"/>
            </a:endParaRPr>
          </a:p>
        </p:txBody>
      </p:sp>
      <p:pic>
        <p:nvPicPr>
          <p:cNvPr id="197" name="Google Shape;197;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37275" y="107532"/>
            <a:ext cx="4752850" cy="2365526"/>
          </a:xfrm>
          <a:prstGeom prst="rect">
            <a:avLst/>
          </a:prstGeom>
          <a:noFill/>
          <a:ln w="9525" cap="flat" cmpd="sng">
            <a:solidFill>
              <a:srgbClr val="FF0000"/>
            </a:solidFill>
            <a:prstDash val="solid"/>
            <a:round/>
            <a:headEnd type="none" w="sm" len="sm"/>
            <a:tailEnd type="none" w="sm" len="sm"/>
          </a:ln>
        </p:spPr>
      </p:pic>
      <p:pic>
        <p:nvPicPr>
          <p:cNvPr id="198" name="Google Shape;198;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408298" y="3133675"/>
            <a:ext cx="2467825" cy="338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p:nvPr/>
        </p:nvSpPr>
        <p:spPr>
          <a:xfrm>
            <a:off x="0" y="0"/>
            <a:ext cx="9168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rgbClr val="343541"/>
                </a:solidFill>
                <a:latin typeface="Calibri"/>
                <a:ea typeface="Calibri"/>
                <a:cs typeface="Calibri"/>
                <a:sym typeface="Calibri"/>
              </a:rPr>
              <a:t>How transformer architecture deals with very long sentences ?</a:t>
            </a:r>
            <a:endParaRPr sz="2500" b="1">
              <a:latin typeface="Calibri"/>
              <a:ea typeface="Calibri"/>
              <a:cs typeface="Calibri"/>
              <a:sym typeface="Calibri"/>
            </a:endParaRPr>
          </a:p>
        </p:txBody>
      </p:sp>
      <p:sp>
        <p:nvSpPr>
          <p:cNvPr id="205" name="Google Shape;205;p32"/>
          <p:cNvSpPr txBox="1"/>
          <p:nvPr/>
        </p:nvSpPr>
        <p:spPr>
          <a:xfrm>
            <a:off x="1894950" y="1597325"/>
            <a:ext cx="8402100" cy="427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Transformer architectures rely on </a:t>
            </a:r>
            <a:r>
              <a:rPr lang="en-US" b="1">
                <a:solidFill>
                  <a:srgbClr val="FF0000"/>
                </a:solidFill>
                <a:latin typeface="Calibri"/>
                <a:ea typeface="Calibri"/>
                <a:cs typeface="Calibri"/>
                <a:sym typeface="Calibri"/>
              </a:rPr>
              <a:t>self-attention mechanisms</a:t>
            </a:r>
            <a:r>
              <a:rPr lang="en-US">
                <a:latin typeface="Calibri"/>
                <a:ea typeface="Calibri"/>
                <a:cs typeface="Calibri"/>
                <a:sym typeface="Calibri"/>
              </a:rPr>
              <a:t> to process input sentences.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It considers the </a:t>
            </a:r>
            <a:r>
              <a:rPr lang="en-US" b="1">
                <a:solidFill>
                  <a:srgbClr val="FF0000"/>
                </a:solidFill>
                <a:latin typeface="Calibri"/>
                <a:ea typeface="Calibri"/>
                <a:cs typeface="Calibri"/>
                <a:sym typeface="Calibri"/>
              </a:rPr>
              <a:t>entire input sequence at once</a:t>
            </a:r>
            <a:r>
              <a:rPr lang="en-US">
                <a:latin typeface="Calibri"/>
                <a:ea typeface="Calibri"/>
                <a:cs typeface="Calibri"/>
                <a:sym typeface="Calibri"/>
              </a:rPr>
              <a:t> (regardless of length).</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This may require a l</a:t>
            </a:r>
            <a:r>
              <a:rPr lang="en-US" b="1">
                <a:solidFill>
                  <a:srgbClr val="6AA84F"/>
                </a:solidFill>
                <a:latin typeface="Calibri"/>
                <a:ea typeface="Calibri"/>
                <a:cs typeface="Calibri"/>
                <a:sym typeface="Calibri"/>
              </a:rPr>
              <a:t>ot of memory for long sentences</a:t>
            </a:r>
            <a:r>
              <a:rPr lang="en-US">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Transformers use position encodings for tokens in the sequence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(which may be less reliable as sequences get longer).</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To manage these issues, several approaches have been proposed:</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 </a:t>
            </a:r>
            <a:r>
              <a:rPr lang="en-US" b="1">
                <a:solidFill>
                  <a:srgbClr val="FF0000"/>
                </a:solidFill>
                <a:latin typeface="Calibri"/>
                <a:ea typeface="Calibri"/>
                <a:cs typeface="Calibri"/>
                <a:sym typeface="Calibri"/>
              </a:rPr>
              <a:t>Gradient Checkpointing:</a:t>
            </a:r>
            <a:r>
              <a:rPr lang="en-US">
                <a:latin typeface="Calibri"/>
                <a:ea typeface="Calibri"/>
                <a:cs typeface="Calibri"/>
                <a:sym typeface="Calibri"/>
              </a:rPr>
              <a:t> reduces the memory requirements at the cost of compute time. It </a:t>
            </a:r>
            <a:r>
              <a:rPr lang="en-US" b="1">
                <a:solidFill>
                  <a:srgbClr val="6AA84F"/>
                </a:solidFill>
                <a:latin typeface="Calibri"/>
                <a:ea typeface="Calibri"/>
                <a:cs typeface="Calibri"/>
                <a:sym typeface="Calibri"/>
              </a:rPr>
              <a:t>saves only a subset </a:t>
            </a:r>
            <a:r>
              <a:rPr lang="en-US">
                <a:latin typeface="Calibri"/>
                <a:ea typeface="Calibri"/>
                <a:cs typeface="Calibri"/>
                <a:sym typeface="Calibri"/>
              </a:rPr>
              <a:t>of intermediate states in the forward pass, and </a:t>
            </a:r>
            <a:r>
              <a:rPr lang="en-US" b="1">
                <a:solidFill>
                  <a:srgbClr val="6AA84F"/>
                </a:solidFill>
                <a:latin typeface="Calibri"/>
                <a:ea typeface="Calibri"/>
                <a:cs typeface="Calibri"/>
                <a:sym typeface="Calibri"/>
              </a:rPr>
              <a:t>recomputes the rest</a:t>
            </a:r>
            <a:r>
              <a:rPr lang="en-US">
                <a:latin typeface="Calibri"/>
                <a:ea typeface="Calibri"/>
                <a:cs typeface="Calibri"/>
                <a:sym typeface="Calibri"/>
              </a:rPr>
              <a:t> during the backward pass.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 </a:t>
            </a:r>
            <a:r>
              <a:rPr lang="en-US" b="1">
                <a:solidFill>
                  <a:srgbClr val="FF0000"/>
                </a:solidFill>
                <a:latin typeface="Calibri"/>
                <a:ea typeface="Calibri"/>
                <a:cs typeface="Calibri"/>
                <a:sym typeface="Calibri"/>
              </a:rPr>
              <a:t>Longformer:</a:t>
            </a:r>
            <a:r>
              <a:rPr lang="en-US">
                <a:latin typeface="Calibri"/>
                <a:ea typeface="Calibri"/>
                <a:cs typeface="Calibri"/>
                <a:sym typeface="Calibri"/>
              </a:rPr>
              <a:t> changes the self-attention mechanism to be a combination of </a:t>
            </a:r>
            <a:r>
              <a:rPr lang="en-US" b="1">
                <a:solidFill>
                  <a:srgbClr val="6AA84F"/>
                </a:solidFill>
                <a:latin typeface="Calibri"/>
                <a:ea typeface="Calibri"/>
                <a:cs typeface="Calibri"/>
                <a:sym typeface="Calibri"/>
              </a:rPr>
              <a:t>sliding-window attention</a:t>
            </a:r>
            <a:r>
              <a:rPr lang="en-US">
                <a:latin typeface="Calibri"/>
                <a:ea typeface="Calibri"/>
                <a:cs typeface="Calibri"/>
                <a:sym typeface="Calibri"/>
              </a:rPr>
              <a:t> and </a:t>
            </a:r>
            <a:r>
              <a:rPr lang="en-US" b="1">
                <a:solidFill>
                  <a:srgbClr val="3C78D8"/>
                </a:solidFill>
                <a:latin typeface="Calibri"/>
                <a:ea typeface="Calibri"/>
                <a:cs typeface="Calibri"/>
                <a:sym typeface="Calibri"/>
              </a:rPr>
              <a:t>global attention</a:t>
            </a:r>
            <a:r>
              <a:rPr lang="en-US">
                <a:latin typeface="Calibri"/>
                <a:ea typeface="Calibri"/>
                <a:cs typeface="Calibri"/>
                <a:sym typeface="Calibri"/>
              </a:rPr>
              <a:t>, reducing the memory requirements </a:t>
            </a:r>
            <a:r>
              <a:rPr lang="en-US" b="1">
                <a:solidFill>
                  <a:srgbClr val="FF0000"/>
                </a:solidFill>
                <a:latin typeface="Calibri"/>
                <a:ea typeface="Calibri"/>
                <a:cs typeface="Calibri"/>
                <a:sym typeface="Calibri"/>
              </a:rPr>
              <a:t>from quadratic to linear</a:t>
            </a:r>
            <a:r>
              <a:rPr lang="en-US">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 </a:t>
            </a:r>
            <a:r>
              <a:rPr lang="en-US" b="1">
                <a:solidFill>
                  <a:srgbClr val="FF0000"/>
                </a:solidFill>
                <a:latin typeface="Calibri"/>
                <a:ea typeface="Calibri"/>
                <a:cs typeface="Calibri"/>
                <a:sym typeface="Calibri"/>
              </a:rPr>
              <a:t>Reformer:</a:t>
            </a:r>
            <a:r>
              <a:rPr lang="en-US">
                <a:latin typeface="Calibri"/>
                <a:ea typeface="Calibri"/>
                <a:cs typeface="Calibri"/>
                <a:sym typeface="Calibri"/>
              </a:rPr>
              <a:t> uses locality-sensitive hashing (LSH) to </a:t>
            </a:r>
            <a:r>
              <a:rPr lang="en-US" b="1">
                <a:solidFill>
                  <a:srgbClr val="FF0000"/>
                </a:solidFill>
                <a:latin typeface="Calibri"/>
                <a:ea typeface="Calibri"/>
                <a:cs typeface="Calibri"/>
                <a:sym typeface="Calibri"/>
              </a:rPr>
              <a:t>approximate the attention mechanism</a:t>
            </a:r>
            <a:r>
              <a:rPr lang="en-US">
                <a:latin typeface="Calibri"/>
                <a:ea typeface="Calibri"/>
                <a:cs typeface="Calibri"/>
                <a:sym typeface="Calibri"/>
              </a:rPr>
              <a:t>, reducing memory requirements, and also introduces a technique called </a:t>
            </a:r>
            <a:r>
              <a:rPr lang="en-US" b="1">
                <a:solidFill>
                  <a:srgbClr val="6AA84F"/>
                </a:solidFill>
                <a:latin typeface="Calibri"/>
                <a:ea typeface="Calibri"/>
                <a:cs typeface="Calibri"/>
                <a:sym typeface="Calibri"/>
              </a:rPr>
              <a:t>reversible layers to further reduce memory usage</a:t>
            </a:r>
            <a:r>
              <a:rPr lang="en-US">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 </a:t>
            </a:r>
            <a:r>
              <a:rPr lang="en-US" b="1">
                <a:solidFill>
                  <a:srgbClr val="FF0000"/>
                </a:solidFill>
                <a:latin typeface="Calibri"/>
                <a:ea typeface="Calibri"/>
                <a:cs typeface="Calibri"/>
                <a:sym typeface="Calibri"/>
              </a:rPr>
              <a:t>BigBird:</a:t>
            </a:r>
            <a:r>
              <a:rPr lang="en-US">
                <a:latin typeface="Calibri"/>
                <a:ea typeface="Calibri"/>
                <a:cs typeface="Calibri"/>
                <a:sym typeface="Calibri"/>
              </a:rPr>
              <a:t> handle longer sequences by using </a:t>
            </a:r>
            <a:r>
              <a:rPr lang="en-US" b="1">
                <a:solidFill>
                  <a:srgbClr val="FF0000"/>
                </a:solidFill>
                <a:latin typeface="Calibri"/>
                <a:ea typeface="Calibri"/>
                <a:cs typeface="Calibri"/>
                <a:sym typeface="Calibri"/>
              </a:rPr>
              <a:t>a combination of global, sliding-window, and random attention</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p:nvPr/>
        </p:nvSpPr>
        <p:spPr>
          <a:xfrm>
            <a:off x="0" y="0"/>
            <a:ext cx="9168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rgbClr val="343541"/>
                </a:solidFill>
                <a:latin typeface="Calibri"/>
                <a:ea typeface="Calibri"/>
                <a:cs typeface="Calibri"/>
                <a:sym typeface="Calibri"/>
              </a:rPr>
              <a:t>Transformer - sizes of the matrices?</a:t>
            </a:r>
            <a:endParaRPr sz="2500" b="1">
              <a:latin typeface="Calibri"/>
              <a:ea typeface="Calibri"/>
              <a:cs typeface="Calibri"/>
              <a:sym typeface="Calibri"/>
            </a:endParaRPr>
          </a:p>
        </p:txBody>
      </p:sp>
      <p:sp>
        <p:nvSpPr>
          <p:cNvPr id="212" name="Google Shape;212;p33"/>
          <p:cNvSpPr txBox="1"/>
          <p:nvPr/>
        </p:nvSpPr>
        <p:spPr>
          <a:xfrm>
            <a:off x="180450" y="851875"/>
            <a:ext cx="5580600" cy="449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The </a:t>
            </a:r>
            <a:r>
              <a:rPr lang="en-US" b="1">
                <a:solidFill>
                  <a:srgbClr val="FF0000"/>
                </a:solidFill>
                <a:latin typeface="Calibri"/>
                <a:ea typeface="Calibri"/>
                <a:cs typeface="Calibri"/>
                <a:sym typeface="Calibri"/>
              </a:rPr>
              <a:t>input sequence length N </a:t>
            </a:r>
            <a:r>
              <a:rPr lang="en-US">
                <a:solidFill>
                  <a:schemeClr val="dk1"/>
                </a:solidFill>
                <a:latin typeface="Calibri"/>
                <a:ea typeface="Calibri"/>
                <a:cs typeface="Calibri"/>
                <a:sym typeface="Calibri"/>
              </a:rPr>
              <a:t>and the </a:t>
            </a:r>
            <a:r>
              <a:rPr lang="en-US" b="1">
                <a:solidFill>
                  <a:srgbClr val="3C78D8"/>
                </a:solidFill>
                <a:latin typeface="Calibri"/>
                <a:ea typeface="Calibri"/>
                <a:cs typeface="Calibri"/>
                <a:sym typeface="Calibri"/>
              </a:rPr>
              <a:t>hidden size H</a:t>
            </a:r>
            <a:r>
              <a:rPr lang="en-US">
                <a:solidFill>
                  <a:schemeClr val="dk1"/>
                </a:solidFill>
                <a:latin typeface="Calibri"/>
                <a:ea typeface="Calibri"/>
                <a:cs typeface="Calibri"/>
                <a:sym typeface="Calibri"/>
              </a:rPr>
              <a:t> are two important hyperparameters. For example, the standard size N=64, hidden vector size H=512</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In the original Transformer model, the sizes of the </a:t>
            </a:r>
            <a:r>
              <a:rPr lang="en-US" b="1">
                <a:solidFill>
                  <a:srgbClr val="FF0000"/>
                </a:solidFill>
                <a:latin typeface="Calibri"/>
                <a:ea typeface="Calibri"/>
                <a:cs typeface="Calibri"/>
                <a:sym typeface="Calibri"/>
              </a:rPr>
              <a:t>query, key, and value matrices </a:t>
            </a:r>
            <a:r>
              <a:rPr lang="en-US">
                <a:solidFill>
                  <a:schemeClr val="dk1"/>
                </a:solidFill>
                <a:latin typeface="Calibri"/>
                <a:ea typeface="Calibri"/>
                <a:cs typeface="Calibri"/>
                <a:sym typeface="Calibri"/>
              </a:rPr>
              <a:t>are the  same: NxH.</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 size of the "</a:t>
            </a:r>
            <a:r>
              <a:rPr lang="en-US" b="1">
                <a:solidFill>
                  <a:srgbClr val="FF0000"/>
                </a:solidFill>
                <a:latin typeface="Calibri"/>
                <a:ea typeface="Calibri"/>
                <a:cs typeface="Calibri"/>
                <a:sym typeface="Calibri"/>
              </a:rPr>
              <a:t>Attention Matrix</a:t>
            </a:r>
            <a:r>
              <a:rPr lang="en-US">
                <a:latin typeface="Calibri"/>
                <a:ea typeface="Calibri"/>
                <a:cs typeface="Calibri"/>
                <a:sym typeface="Calibri"/>
              </a:rPr>
              <a:t>" is NxN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If the input sentence is short - it can be </a:t>
            </a:r>
            <a:r>
              <a:rPr lang="en-US" b="1">
                <a:solidFill>
                  <a:srgbClr val="FF0000"/>
                </a:solidFill>
                <a:latin typeface="Calibri"/>
                <a:ea typeface="Calibri"/>
                <a:cs typeface="Calibri"/>
                <a:sym typeface="Calibri"/>
              </a:rPr>
              <a:t>padded to standard length N</a:t>
            </a:r>
            <a:r>
              <a:rPr lang="en-US">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If the input sentence is </a:t>
            </a:r>
            <a:r>
              <a:rPr lang="en-US" b="1">
                <a:solidFill>
                  <a:srgbClr val="FF0000"/>
                </a:solidFill>
                <a:latin typeface="Calibri"/>
                <a:ea typeface="Calibri"/>
                <a:cs typeface="Calibri"/>
                <a:sym typeface="Calibri"/>
              </a:rPr>
              <a:t>longer than N</a:t>
            </a:r>
            <a:r>
              <a:rPr lang="en-US">
                <a:latin typeface="Calibri"/>
                <a:ea typeface="Calibri"/>
                <a:cs typeface="Calibri"/>
                <a:sym typeface="Calibri"/>
              </a:rPr>
              <a:t>, the algorithm needs to use one of methods to fit into 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Truncate the input sentence at the beginning or at the end</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Sliding Window - the input sentence is divided into smaller segments or windows, and the model processes each segment separately.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Chunking - split into smaller chunks or sub-sentences. Each chunk can be processed independently, and the outputs can be combined or aggregated to obtain the final representation.</a:t>
            </a:r>
            <a:endParaRPr>
              <a:latin typeface="Calibri"/>
              <a:ea typeface="Calibri"/>
              <a:cs typeface="Calibri"/>
              <a:sym typeface="Calibri"/>
            </a:endParaRPr>
          </a:p>
        </p:txBody>
      </p:sp>
      <p:sp>
        <p:nvSpPr>
          <p:cNvPr id="213" name="Google Shape;213;p33"/>
          <p:cNvSpPr txBox="1"/>
          <p:nvPr/>
        </p:nvSpPr>
        <p:spPr>
          <a:xfrm>
            <a:off x="5919138" y="2133600"/>
            <a:ext cx="5930400" cy="2123628"/>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202124"/>
                </a:solidFill>
                <a:latin typeface="Calibri"/>
                <a:ea typeface="Calibri"/>
                <a:cs typeface="Calibri"/>
                <a:sym typeface="Calibri"/>
              </a:rPr>
              <a:t>The GPT 3.5 model restricts user questions to </a:t>
            </a:r>
            <a:r>
              <a:rPr lang="en-US" dirty="0">
                <a:solidFill>
                  <a:srgbClr val="040C28"/>
                </a:solidFill>
                <a:latin typeface="Calibri"/>
                <a:ea typeface="Calibri"/>
                <a:cs typeface="Calibri"/>
                <a:sym typeface="Calibri"/>
              </a:rPr>
              <a:t>4,097 tokens (~ 3,000 words). </a:t>
            </a:r>
          </a:p>
          <a:p>
            <a:pPr marL="0" lvl="0" indent="0" algn="l" rtl="0">
              <a:spcBef>
                <a:spcPts val="0"/>
              </a:spcBef>
              <a:spcAft>
                <a:spcPts val="0"/>
              </a:spcAft>
              <a:buNone/>
            </a:pPr>
            <a:r>
              <a:rPr lang="en-US" dirty="0">
                <a:solidFill>
                  <a:srgbClr val="040C28"/>
                </a:solidFill>
                <a:latin typeface="Calibri"/>
                <a:ea typeface="Calibri"/>
                <a:cs typeface="Calibri"/>
                <a:sym typeface="Calibri"/>
              </a:rPr>
              <a:t>Each token is represented by a vector with size/dimension = 12,288.</a:t>
            </a:r>
            <a:endParaRPr dirty="0">
              <a:solidFill>
                <a:srgbClr val="040C28"/>
              </a:solidFill>
              <a:latin typeface="Calibri"/>
              <a:ea typeface="Calibri"/>
              <a:cs typeface="Calibri"/>
              <a:sym typeface="Calibri"/>
            </a:endParaRPr>
          </a:p>
          <a:p>
            <a:pPr marL="0" lvl="0" indent="0" algn="l" rtl="0">
              <a:spcBef>
                <a:spcPts val="0"/>
              </a:spcBef>
              <a:spcAft>
                <a:spcPts val="0"/>
              </a:spcAft>
              <a:buNone/>
            </a:pPr>
            <a:endParaRPr dirty="0">
              <a:solidFill>
                <a:srgbClr val="040C2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b="1" dirty="0">
                <a:solidFill>
                  <a:srgbClr val="3C78D8"/>
                </a:solidFill>
                <a:latin typeface="Roboto Mono"/>
                <a:ea typeface="Roboto Mono"/>
                <a:cs typeface="Roboto Mono"/>
                <a:sym typeface="Roboto Mono"/>
              </a:rPr>
              <a:t>Number of layers:                   96</a:t>
            </a: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1200" b="1" dirty="0">
                <a:solidFill>
                  <a:srgbClr val="3C78D8"/>
                </a:solidFill>
                <a:latin typeface="Roboto Mono"/>
                <a:ea typeface="Roboto Mono"/>
                <a:cs typeface="Roboto Mono"/>
                <a:sym typeface="Roboto Mono"/>
              </a:rPr>
              <a:t>Number of attention heads:          96</a:t>
            </a: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1200" b="1" dirty="0">
                <a:solidFill>
                  <a:srgbClr val="3C78D8"/>
                </a:solidFill>
                <a:latin typeface="Roboto Mono"/>
                <a:ea typeface="Roboto Mono"/>
                <a:cs typeface="Roboto Mono"/>
                <a:sym typeface="Roboto Mono"/>
              </a:rPr>
              <a:t>Dimensions of its hidden layers: 12288</a:t>
            </a: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1200" b="1" dirty="0">
                <a:solidFill>
                  <a:srgbClr val="3C78D8"/>
                </a:solidFill>
                <a:latin typeface="Roboto Mono"/>
                <a:ea typeface="Roboto Mono"/>
                <a:cs typeface="Roboto Mono"/>
                <a:sym typeface="Roboto Mono"/>
              </a:rPr>
              <a:t>Sequence length:                  2048</a:t>
            </a: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b="1"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dirty="0">
                <a:solidFill>
                  <a:srgbClr val="3C78D8"/>
                </a:solidFill>
                <a:latin typeface="Roboto Mono"/>
                <a:ea typeface="Roboto Mono"/>
                <a:cs typeface="Roboto Mono"/>
                <a:sym typeface="Roboto Mono"/>
              </a:rPr>
              <a:t>Number of parameters:             175B</a:t>
            </a:r>
            <a:endParaRPr sz="1200" b="1" dirty="0">
              <a:solidFill>
                <a:srgbClr val="3C78D8"/>
              </a:solidFill>
              <a:latin typeface="Roboto Mono"/>
              <a:ea typeface="Roboto Mono"/>
              <a:cs typeface="Roboto Mono"/>
              <a:sym typeface="Roboto Mono"/>
            </a:endParaRPr>
          </a:p>
        </p:txBody>
      </p:sp>
      <p:sp>
        <p:nvSpPr>
          <p:cNvPr id="214" name="Google Shape;214;p33"/>
          <p:cNvSpPr txBox="1"/>
          <p:nvPr/>
        </p:nvSpPr>
        <p:spPr>
          <a:xfrm>
            <a:off x="5919138" y="4419600"/>
            <a:ext cx="59304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202124"/>
                </a:solidFill>
                <a:latin typeface="Calibri"/>
                <a:ea typeface="Calibri"/>
                <a:cs typeface="Calibri"/>
                <a:sym typeface="Calibri"/>
              </a:rPr>
              <a:t>The ChatGPT 4.0 can process up to 25,000 words of text from the user (depending on the model):</a:t>
            </a:r>
            <a:endParaRPr>
              <a:solidFill>
                <a:srgbClr val="202124"/>
              </a:solidFill>
              <a:latin typeface="Calibri"/>
              <a:ea typeface="Calibri"/>
              <a:cs typeface="Calibri"/>
              <a:sym typeface="Calibri"/>
            </a:endParaRPr>
          </a:p>
          <a:p>
            <a:pPr marL="0" lvl="0" indent="0" algn="l" rtl="0">
              <a:spcBef>
                <a:spcPts val="0"/>
              </a:spcBef>
              <a:spcAft>
                <a:spcPts val="0"/>
              </a:spcAft>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a:solidFill>
                  <a:srgbClr val="3C78D8"/>
                </a:solidFill>
                <a:latin typeface="Roboto Mono"/>
                <a:ea typeface="Roboto Mono"/>
                <a:cs typeface="Roboto Mono"/>
                <a:sym typeface="Roboto Mono"/>
              </a:rPr>
              <a:t>Model                      Max Tokens</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a:solidFill>
                  <a:srgbClr val="3C78D8"/>
                </a:solidFill>
                <a:latin typeface="Roboto Mono"/>
                <a:ea typeface="Roboto Mono"/>
                <a:cs typeface="Roboto Mono"/>
                <a:sym typeface="Roboto Mono"/>
              </a:rPr>
              <a:t>Ada, Babbage, Curie           2048</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a:solidFill>
                  <a:srgbClr val="3C78D8"/>
                </a:solidFill>
                <a:latin typeface="Roboto Mono"/>
                <a:ea typeface="Roboto Mono"/>
                <a:cs typeface="Roboto Mono"/>
                <a:sym typeface="Roboto Mono"/>
              </a:rPr>
              <a:t>DaVinci, ChatGPT              4096</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a:solidFill>
                  <a:srgbClr val="3C78D8"/>
                </a:solidFill>
                <a:latin typeface="Roboto Mono"/>
                <a:ea typeface="Roboto Mono"/>
                <a:cs typeface="Roboto Mono"/>
                <a:sym typeface="Roboto Mono"/>
              </a:rPr>
              <a:t>GPT-4 8k context              8192</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sz="1200" b="1">
                <a:solidFill>
                  <a:srgbClr val="3C78D8"/>
                </a:solidFill>
                <a:latin typeface="Roboto Mono"/>
                <a:ea typeface="Roboto Mono"/>
                <a:cs typeface="Roboto Mono"/>
                <a:sym typeface="Roboto Mono"/>
              </a:rPr>
              <a:t>GPT-4 32k context            32768</a:t>
            </a:r>
            <a:endParaRPr sz="1200" b="1">
              <a:solidFill>
                <a:srgbClr val="3C78D8"/>
              </a:solidFill>
              <a:latin typeface="Roboto Mono"/>
              <a:ea typeface="Roboto Mono"/>
              <a:cs typeface="Roboto Mono"/>
              <a:sym typeface="Roboto Mono"/>
            </a:endParaRPr>
          </a:p>
        </p:txBody>
      </p:sp>
      <p:sp>
        <p:nvSpPr>
          <p:cNvPr id="2" name="Google Shape;213;p33">
            <a:extLst>
              <a:ext uri="{FF2B5EF4-FFF2-40B4-BE49-F238E27FC236}">
                <a16:creationId xmlns:a16="http://schemas.microsoft.com/office/drawing/2014/main" id="{CB29D13F-056C-4BAE-2F7D-5FAB08C8F627}"/>
              </a:ext>
            </a:extLst>
          </p:cNvPr>
          <p:cNvSpPr txBox="1"/>
          <p:nvPr/>
        </p:nvSpPr>
        <p:spPr>
          <a:xfrm>
            <a:off x="5919138" y="236798"/>
            <a:ext cx="5930400" cy="1754296"/>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202124"/>
                </a:solidFill>
                <a:latin typeface="Calibri"/>
                <a:ea typeface="Calibri"/>
                <a:cs typeface="Calibri"/>
                <a:sym typeface="Calibri"/>
              </a:rPr>
              <a:t>Google Translate progress: number of layers (encoder, decoder), vector dimensions, number of attention heads, max number of input tokens:</a:t>
            </a:r>
          </a:p>
          <a:p>
            <a:pPr marL="0" lvl="0" indent="0" algn="l" rtl="0">
              <a:spcBef>
                <a:spcPts val="0"/>
              </a:spcBef>
              <a:spcAft>
                <a:spcPts val="0"/>
              </a:spcAft>
              <a:buNone/>
            </a:pPr>
            <a:endParaRPr lang="en-US" dirty="0">
              <a:solidFill>
                <a:srgbClr val="202124"/>
              </a:solidFill>
              <a:latin typeface="Calibri"/>
              <a:ea typeface="Calibri"/>
              <a:cs typeface="Calibri"/>
              <a:sym typeface="Calibri"/>
            </a:endParaRPr>
          </a:p>
          <a:p>
            <a:pPr marL="0" lvl="0" indent="0" algn="l" rtl="0">
              <a:spcBef>
                <a:spcPts val="0"/>
              </a:spcBef>
              <a:spcAft>
                <a:spcPts val="0"/>
              </a:spcAft>
              <a:buNone/>
            </a:pP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Year  Layers  Dimension  Heads </a:t>
            </a:r>
            <a:r>
              <a:rPr lang="en-US" sz="1200" b="1" dirty="0" err="1">
                <a:solidFill>
                  <a:srgbClr val="0070C0"/>
                </a:solidFill>
                <a:latin typeface="Menlo" panose="020B0609030804020204" pitchFamily="49" charset="0"/>
                <a:ea typeface="Menlo" panose="020B0609030804020204" pitchFamily="49" charset="0"/>
                <a:cs typeface="Menlo" panose="020B0609030804020204" pitchFamily="49" charset="0"/>
                <a:sym typeface="Calibri"/>
              </a:rPr>
              <a:t>Input_Tokens</a:t>
            </a:r>
            <a:endPar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endParaRPr>
          </a:p>
          <a:p>
            <a:pPr marL="0" lvl="0" indent="0" algn="l" rtl="0">
              <a:spcBef>
                <a:spcPts val="0"/>
              </a:spcBef>
              <a:spcAft>
                <a:spcPts val="0"/>
              </a:spcAft>
              <a:buNone/>
            </a:pP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a:t>
            </a:r>
          </a:p>
          <a:p>
            <a:pPr marL="0" lvl="0" indent="0" algn="l" rtl="0">
              <a:spcBef>
                <a:spcPts val="0"/>
              </a:spcBef>
              <a:spcAft>
                <a:spcPts val="0"/>
              </a:spcAft>
              <a:buNone/>
            </a:pP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2016     6       128        8        512</a:t>
            </a:r>
          </a:p>
          <a:p>
            <a:pPr marL="0" lvl="0" indent="0" algn="l" rtl="0">
              <a:spcBef>
                <a:spcPts val="0"/>
              </a:spcBef>
              <a:spcAft>
                <a:spcPts val="0"/>
              </a:spcAft>
              <a:buNone/>
            </a:pP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2018     8       512       16       1024</a:t>
            </a:r>
          </a:p>
          <a:p>
            <a:pPr marL="0" lvl="0" indent="0" algn="l" rtl="0">
              <a:spcBef>
                <a:spcPts val="0"/>
              </a:spcBef>
              <a:spcAft>
                <a:spcPts val="0"/>
              </a:spcAft>
              <a:buNone/>
            </a:pP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2020    12      1024       32       2048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p:nvPr/>
        </p:nvSpPr>
        <p:spPr>
          <a:xfrm>
            <a:off x="0" y="0"/>
            <a:ext cx="225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BERT &amp; GPT</a:t>
            </a:r>
            <a:endParaRPr sz="2500" b="1">
              <a:latin typeface="Calibri"/>
              <a:ea typeface="Calibri"/>
              <a:cs typeface="Calibri"/>
              <a:sym typeface="Calibri"/>
            </a:endParaRPr>
          </a:p>
        </p:txBody>
      </p:sp>
      <p:sp>
        <p:nvSpPr>
          <p:cNvPr id="221" name="Google Shape;221;p34"/>
          <p:cNvSpPr txBox="1"/>
          <p:nvPr/>
        </p:nvSpPr>
        <p:spPr>
          <a:xfrm>
            <a:off x="419200" y="670100"/>
            <a:ext cx="56826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171450" lvl="0" indent="-203200" algn="l" rtl="0">
              <a:spcBef>
                <a:spcPts val="0"/>
              </a:spcBef>
              <a:spcAft>
                <a:spcPts val="0"/>
              </a:spcAft>
              <a:buClr>
                <a:srgbClr val="FF0000"/>
              </a:buClr>
              <a:buSzPts val="1400"/>
              <a:buFont typeface="Calibri"/>
              <a:buChar char="●"/>
            </a:pPr>
            <a:r>
              <a:rPr lang="en-US" b="1" dirty="0">
                <a:solidFill>
                  <a:srgbClr val="FF0000"/>
                </a:solidFill>
                <a:latin typeface="Calibri"/>
                <a:ea typeface="Calibri"/>
                <a:cs typeface="Calibri"/>
                <a:sym typeface="Calibri"/>
              </a:rPr>
              <a:t>BERT = Bidirectional Encoder Representations from Transformers</a:t>
            </a:r>
            <a:endParaRPr b="1" dirty="0">
              <a:solidFill>
                <a:srgbClr val="FF0000"/>
              </a:solidFill>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Introduced by Google in 2018</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BERT is a modification of the Transformer model</a:t>
            </a:r>
            <a:endParaRPr dirty="0">
              <a:latin typeface="Calibri"/>
              <a:ea typeface="Calibri"/>
              <a:cs typeface="Calibri"/>
              <a:sym typeface="Calibri"/>
            </a:endParaRPr>
          </a:p>
          <a:p>
            <a:pPr marL="171450" lvl="0" indent="-203200" algn="l" rtl="0">
              <a:spcBef>
                <a:spcPts val="0"/>
              </a:spcBef>
              <a:spcAft>
                <a:spcPts val="0"/>
              </a:spcAft>
              <a:buClr>
                <a:srgbClr val="6AA84F"/>
              </a:buClr>
              <a:buSzPts val="1400"/>
              <a:buFont typeface="Calibri"/>
              <a:buChar char="●"/>
            </a:pPr>
            <a:r>
              <a:rPr lang="en-US" b="1" dirty="0">
                <a:solidFill>
                  <a:srgbClr val="00B050"/>
                </a:solidFill>
                <a:latin typeface="Calibri"/>
                <a:ea typeface="Calibri"/>
                <a:cs typeface="Calibri"/>
                <a:sym typeface="Calibri"/>
              </a:rPr>
              <a:t>It only uses the Encoder part (to make "Encoder Representations")</a:t>
            </a:r>
            <a:endParaRPr b="1" dirty="0">
              <a:solidFill>
                <a:srgbClr val="00B050"/>
              </a:solidFill>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These latent representations then can be used for some other function - classification, sentiment analysis, etc.</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BERT pre-trains these representations from unlabeled text</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BERT is bi-directional (jointly conditioning on both left and right context)</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BERT is pre-trained on a large corpus of text and then fine-tuned for specific tasks, like question answering, named entity recognition, or sentiment analysis</a:t>
            </a:r>
            <a:endParaRPr dirty="0">
              <a:latin typeface="Calibri"/>
              <a:ea typeface="Calibri"/>
              <a:cs typeface="Calibri"/>
              <a:sym typeface="Calibri"/>
            </a:endParaRPr>
          </a:p>
        </p:txBody>
      </p:sp>
      <p:pic>
        <p:nvPicPr>
          <p:cNvPr id="222" name="Google Shape;222;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13037" y="3360050"/>
            <a:ext cx="6199626" cy="3384399"/>
          </a:xfrm>
          <a:prstGeom prst="rect">
            <a:avLst/>
          </a:prstGeom>
          <a:noFill/>
          <a:ln>
            <a:noFill/>
          </a:ln>
        </p:spPr>
      </p:pic>
      <p:sp>
        <p:nvSpPr>
          <p:cNvPr id="223" name="Google Shape;223;p34"/>
          <p:cNvSpPr txBox="1"/>
          <p:nvPr/>
        </p:nvSpPr>
        <p:spPr>
          <a:xfrm>
            <a:off x="6501275" y="670100"/>
            <a:ext cx="5385925" cy="233907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171450" lvl="0" indent="-203200" algn="l" rtl="0">
              <a:spcBef>
                <a:spcPts val="0"/>
              </a:spcBef>
              <a:spcAft>
                <a:spcPts val="0"/>
              </a:spcAft>
              <a:buClr>
                <a:srgbClr val="FF0000"/>
              </a:buClr>
              <a:buSzPts val="1400"/>
              <a:buFont typeface="Calibri"/>
              <a:buChar char="●"/>
            </a:pPr>
            <a:r>
              <a:rPr lang="en-US" b="1" dirty="0">
                <a:solidFill>
                  <a:srgbClr val="FF0000"/>
                </a:solidFill>
                <a:latin typeface="Calibri"/>
                <a:ea typeface="Calibri"/>
                <a:cs typeface="Calibri"/>
                <a:sym typeface="Calibri"/>
              </a:rPr>
              <a:t>GPT = Generative Pretrained Transformer</a:t>
            </a:r>
            <a:endParaRPr b="1" dirty="0">
              <a:solidFill>
                <a:srgbClr val="FF0000"/>
              </a:solidFill>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Developed by </a:t>
            </a:r>
            <a:r>
              <a:rPr lang="en-US" dirty="0" err="1">
                <a:latin typeface="Calibri"/>
                <a:ea typeface="Calibri"/>
                <a:cs typeface="Calibri"/>
                <a:sym typeface="Calibri"/>
              </a:rPr>
              <a:t>OpenAI</a:t>
            </a:r>
            <a:r>
              <a:rPr lang="en-US" dirty="0">
                <a:latin typeface="Calibri"/>
                <a:ea typeface="Calibri"/>
                <a:cs typeface="Calibri"/>
                <a:sym typeface="Calibri"/>
              </a:rPr>
              <a:t> in 2018</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Uses a Transformer-based architecture to generate human-like text</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b="1" dirty="0">
                <a:solidFill>
                  <a:srgbClr val="00B050"/>
                </a:solidFill>
                <a:latin typeface="Calibri"/>
                <a:ea typeface="Calibri"/>
                <a:cs typeface="Calibri"/>
                <a:sym typeface="Calibri"/>
              </a:rPr>
              <a:t>Uses the Decoder part of the transformer architecture</a:t>
            </a: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The model is trained on a vast amount of text</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Given a sequence of words as input, it predicts the most likely next word, enabling it to generate complete sentences and paragraphs</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Can generate text, </a:t>
            </a:r>
            <a:r>
              <a:rPr lang="en-US" dirty="0" err="1">
                <a:latin typeface="Calibri"/>
                <a:ea typeface="Calibri"/>
                <a:cs typeface="Calibri"/>
                <a:sym typeface="Calibri"/>
              </a:rPr>
              <a:t>translation,summarization</a:t>
            </a:r>
            <a:r>
              <a:rPr lang="en-US" dirty="0">
                <a:latin typeface="Calibri"/>
                <a:ea typeface="Calibri"/>
                <a:cs typeface="Calibri"/>
                <a:sym typeface="Calibri"/>
              </a:rPr>
              <a:t>, etc. </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Currently in use versions 3, 3.5, 4</a:t>
            </a:r>
            <a:endParaRPr dirty="0">
              <a:latin typeface="Calibri"/>
              <a:ea typeface="Calibri"/>
              <a:cs typeface="Calibri"/>
              <a:sym typeface="Calibri"/>
            </a:endParaRPr>
          </a:p>
          <a:p>
            <a:pPr marL="171450" lvl="0" indent="-203200" algn="l" rtl="0">
              <a:spcBef>
                <a:spcPts val="0"/>
              </a:spcBef>
              <a:spcAft>
                <a:spcPts val="0"/>
              </a:spcAft>
              <a:buSzPts val="1400"/>
              <a:buFont typeface="Calibri"/>
              <a:buChar char="●"/>
            </a:pPr>
            <a:r>
              <a:rPr lang="en-US" dirty="0">
                <a:latin typeface="Calibri"/>
                <a:ea typeface="Calibri"/>
                <a:cs typeface="Calibri"/>
                <a:sym typeface="Calibri"/>
              </a:rPr>
              <a:t>Up to 175 </a:t>
            </a:r>
            <a:r>
              <a:rPr lang="en-US" dirty="0" err="1">
                <a:latin typeface="Calibri"/>
                <a:ea typeface="Calibri"/>
                <a:cs typeface="Calibri"/>
                <a:sym typeface="Calibri"/>
              </a:rPr>
              <a:t>Bln</a:t>
            </a:r>
            <a:r>
              <a:rPr lang="en-US" dirty="0">
                <a:latin typeface="Calibri"/>
                <a:ea typeface="Calibri"/>
                <a:cs typeface="Calibri"/>
                <a:sym typeface="Calibri"/>
              </a:rPr>
              <a:t> parameters</a:t>
            </a: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p:nvPr/>
        </p:nvSpPr>
        <p:spPr>
          <a:xfrm>
            <a:off x="3964325" y="2842225"/>
            <a:ext cx="39255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1">
                <a:solidFill>
                  <a:srgbClr val="00B0F0"/>
                </a:solidFill>
              </a:rPr>
              <a:t>GANs</a:t>
            </a:r>
            <a:endParaRPr sz="6000" b="1">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3200" y="864833"/>
            <a:ext cx="2504167" cy="2504167"/>
          </a:xfrm>
          <a:prstGeom prst="rect">
            <a:avLst/>
          </a:prstGeom>
          <a:noFill/>
          <a:ln>
            <a:noFill/>
          </a:ln>
        </p:spPr>
      </p:pic>
      <p:sp>
        <p:nvSpPr>
          <p:cNvPr id="235" name="Google Shape;235;p36"/>
          <p:cNvSpPr txBox="1"/>
          <p:nvPr/>
        </p:nvSpPr>
        <p:spPr>
          <a:xfrm>
            <a:off x="494300" y="3430300"/>
            <a:ext cx="1788900" cy="5388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0"/>
              </a:spcAft>
              <a:buNone/>
            </a:pPr>
            <a:r>
              <a:rPr lang="en-US" sz="1900" b="1">
                <a:solidFill>
                  <a:schemeClr val="dk1"/>
                </a:solidFill>
                <a:latin typeface="Calibri"/>
                <a:ea typeface="Calibri"/>
                <a:cs typeface="Calibri"/>
                <a:sym typeface="Calibri"/>
              </a:rPr>
              <a:t>Ian Goodfellow</a:t>
            </a:r>
            <a:endParaRPr sz="1900" b="1">
              <a:solidFill>
                <a:schemeClr val="dk1"/>
              </a:solidFill>
              <a:latin typeface="Calibri"/>
              <a:ea typeface="Calibri"/>
              <a:cs typeface="Calibri"/>
              <a:sym typeface="Calibri"/>
            </a:endParaRPr>
          </a:p>
        </p:txBody>
      </p:sp>
      <p:sp>
        <p:nvSpPr>
          <p:cNvPr id="236" name="Google Shape;236;p36"/>
          <p:cNvSpPr txBox="1"/>
          <p:nvPr/>
        </p:nvSpPr>
        <p:spPr>
          <a:xfrm>
            <a:off x="0" y="0"/>
            <a:ext cx="1463400" cy="6771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800" b="1">
                <a:latin typeface="Calibri"/>
                <a:ea typeface="Calibri"/>
                <a:cs typeface="Calibri"/>
                <a:sym typeface="Calibri"/>
              </a:rPr>
              <a:t>GAN</a:t>
            </a:r>
            <a:endParaRPr sz="2800" b="1">
              <a:latin typeface="Calibri"/>
              <a:ea typeface="Calibri"/>
              <a:cs typeface="Calibri"/>
              <a:sym typeface="Calibri"/>
            </a:endParaRPr>
          </a:p>
        </p:txBody>
      </p:sp>
      <p:sp>
        <p:nvSpPr>
          <p:cNvPr id="237" name="Google Shape;237;p36"/>
          <p:cNvSpPr txBox="1"/>
          <p:nvPr/>
        </p:nvSpPr>
        <p:spPr>
          <a:xfrm>
            <a:off x="4543400" y="3424167"/>
            <a:ext cx="6833100" cy="3229200"/>
          </a:xfrm>
          <a:prstGeom prst="rect">
            <a:avLst/>
          </a:prstGeom>
          <a:solidFill>
            <a:srgbClr val="D0E0E3"/>
          </a:solidFill>
          <a:ln>
            <a:noFill/>
          </a:ln>
        </p:spPr>
        <p:txBody>
          <a:bodyPr spcFirstLastPara="1" wrap="square" lIns="121900" tIns="121900" rIns="121900" bIns="121900" anchor="t" anchorCtr="0">
            <a:spAutoFit/>
          </a:bodyPr>
          <a:lstStyle/>
          <a:p>
            <a:pPr marL="609600" lvl="0" indent="-425450" algn="l" rtl="0">
              <a:lnSpc>
                <a:spcPct val="115000"/>
              </a:lnSpc>
              <a:spcBef>
                <a:spcPts val="0"/>
              </a:spcBef>
              <a:spcAft>
                <a:spcPts val="0"/>
              </a:spcAft>
              <a:buSzPts val="1900"/>
              <a:buFont typeface="Calibri"/>
              <a:buChar char="●"/>
            </a:pPr>
            <a:r>
              <a:rPr lang="en-US" sz="1900">
                <a:solidFill>
                  <a:schemeClr val="dk1"/>
                </a:solidFill>
                <a:latin typeface="Calibri"/>
                <a:ea typeface="Calibri"/>
                <a:cs typeface="Calibri"/>
                <a:sym typeface="Calibri"/>
              </a:rPr>
              <a:t>Both </a:t>
            </a:r>
            <a:r>
              <a:rPr lang="en-US" sz="1900" b="1">
                <a:solidFill>
                  <a:srgbClr val="FF0000"/>
                </a:solidFill>
                <a:latin typeface="Calibri"/>
                <a:ea typeface="Calibri"/>
                <a:cs typeface="Calibri"/>
                <a:sym typeface="Calibri"/>
              </a:rPr>
              <a:t>Detective</a:t>
            </a:r>
            <a:r>
              <a:rPr lang="en-US" sz="1900">
                <a:solidFill>
                  <a:schemeClr val="dk1"/>
                </a:solidFill>
                <a:latin typeface="Calibri"/>
                <a:ea typeface="Calibri"/>
                <a:cs typeface="Calibri"/>
                <a:sym typeface="Calibri"/>
              </a:rPr>
              <a:t> and </a:t>
            </a:r>
            <a:r>
              <a:rPr lang="en-US" sz="1900" b="1">
                <a:solidFill>
                  <a:srgbClr val="FF0000"/>
                </a:solidFill>
                <a:latin typeface="Calibri"/>
                <a:ea typeface="Calibri"/>
                <a:cs typeface="Calibri"/>
                <a:sym typeface="Calibri"/>
              </a:rPr>
              <a:t>Criminal</a:t>
            </a:r>
            <a:r>
              <a:rPr lang="en-US" sz="1900">
                <a:solidFill>
                  <a:schemeClr val="dk1"/>
                </a:solidFill>
                <a:latin typeface="Calibri"/>
                <a:ea typeface="Calibri"/>
                <a:cs typeface="Calibri"/>
                <a:sym typeface="Calibri"/>
              </a:rPr>
              <a:t> receive the same set of images</a:t>
            </a:r>
            <a:br>
              <a:rPr lang="en-US" sz="1900">
                <a:solidFill>
                  <a:schemeClr val="dk1"/>
                </a:solidFill>
                <a:latin typeface="Calibri"/>
                <a:ea typeface="Calibri"/>
                <a:cs typeface="Calibri"/>
                <a:sym typeface="Calibri"/>
              </a:rPr>
            </a:br>
            <a:r>
              <a:rPr lang="en-US" sz="1900">
                <a:solidFill>
                  <a:schemeClr val="dk1"/>
                </a:solidFill>
                <a:latin typeface="Calibri"/>
                <a:ea typeface="Calibri"/>
                <a:cs typeface="Calibri"/>
                <a:sym typeface="Calibri"/>
              </a:rPr>
              <a:t>(for example, pictures of cats and dogs). </a:t>
            </a:r>
            <a:endParaRPr sz="1900">
              <a:solidFill>
                <a:schemeClr val="dk1"/>
              </a:solidFill>
              <a:latin typeface="Calibri"/>
              <a:ea typeface="Calibri"/>
              <a:cs typeface="Calibri"/>
              <a:sym typeface="Calibri"/>
            </a:endParaRPr>
          </a:p>
          <a:p>
            <a:pPr marL="609600" lvl="0" indent="-425450" algn="l" rtl="0">
              <a:lnSpc>
                <a:spcPct val="115000"/>
              </a:lnSpc>
              <a:spcBef>
                <a:spcPts val="0"/>
              </a:spcBef>
              <a:spcAft>
                <a:spcPts val="0"/>
              </a:spcAft>
              <a:buSzPts val="1900"/>
              <a:buFont typeface="Calibri"/>
              <a:buChar char="●"/>
            </a:pPr>
            <a:r>
              <a:rPr lang="en-US" sz="1900" b="1">
                <a:solidFill>
                  <a:srgbClr val="FF0000"/>
                </a:solidFill>
                <a:latin typeface="Calibri"/>
                <a:ea typeface="Calibri"/>
                <a:cs typeface="Calibri"/>
                <a:sym typeface="Calibri"/>
              </a:rPr>
              <a:t>Criminal</a:t>
            </a:r>
            <a:r>
              <a:rPr lang="en-US" sz="1900">
                <a:solidFill>
                  <a:schemeClr val="dk1"/>
                </a:solidFill>
                <a:latin typeface="Calibri"/>
                <a:ea typeface="Calibri"/>
                <a:cs typeface="Calibri"/>
                <a:sym typeface="Calibri"/>
              </a:rPr>
              <a:t> randomly generates “fake” images</a:t>
            </a:r>
            <a:br>
              <a:rPr lang="en-US" sz="1900">
                <a:solidFill>
                  <a:schemeClr val="dk1"/>
                </a:solidFill>
                <a:latin typeface="Calibri"/>
                <a:ea typeface="Calibri"/>
                <a:cs typeface="Calibri"/>
                <a:sym typeface="Calibri"/>
              </a:rPr>
            </a:br>
            <a:r>
              <a:rPr lang="en-US" sz="1900">
                <a:solidFill>
                  <a:schemeClr val="dk1"/>
                </a:solidFill>
                <a:latin typeface="Calibri"/>
                <a:ea typeface="Calibri"/>
                <a:cs typeface="Calibri"/>
                <a:sym typeface="Calibri"/>
              </a:rPr>
              <a:t>(cat with 6 legs and two tails, etc.).</a:t>
            </a:r>
            <a:endParaRPr sz="1900">
              <a:solidFill>
                <a:schemeClr val="dk1"/>
              </a:solidFill>
              <a:latin typeface="Calibri"/>
              <a:ea typeface="Calibri"/>
              <a:cs typeface="Calibri"/>
              <a:sym typeface="Calibri"/>
            </a:endParaRPr>
          </a:p>
          <a:p>
            <a:pPr marL="609600" lvl="0" indent="-425450" algn="l" rtl="0">
              <a:lnSpc>
                <a:spcPct val="115000"/>
              </a:lnSpc>
              <a:spcBef>
                <a:spcPts val="0"/>
              </a:spcBef>
              <a:spcAft>
                <a:spcPts val="0"/>
              </a:spcAft>
              <a:buSzPts val="1900"/>
              <a:buFont typeface="Calibri"/>
              <a:buChar char="●"/>
            </a:pPr>
            <a:r>
              <a:rPr lang="en-US" sz="1900" b="1">
                <a:solidFill>
                  <a:srgbClr val="FF0000"/>
                </a:solidFill>
                <a:latin typeface="Calibri"/>
                <a:ea typeface="Calibri"/>
                <a:cs typeface="Calibri"/>
                <a:sym typeface="Calibri"/>
              </a:rPr>
              <a:t>Detective</a:t>
            </a:r>
            <a:r>
              <a:rPr lang="en-US" sz="1900">
                <a:solidFill>
                  <a:schemeClr val="dk1"/>
                </a:solidFill>
                <a:latin typeface="Calibri"/>
                <a:ea typeface="Calibri"/>
                <a:cs typeface="Calibri"/>
                <a:sym typeface="Calibri"/>
              </a:rPr>
              <a:t> learns to discriminate real images from fakes</a:t>
            </a:r>
            <a:br>
              <a:rPr lang="en-US" sz="1900">
                <a:solidFill>
                  <a:schemeClr val="dk1"/>
                </a:solidFill>
                <a:latin typeface="Calibri"/>
                <a:ea typeface="Calibri"/>
                <a:cs typeface="Calibri"/>
                <a:sym typeface="Calibri"/>
              </a:rPr>
            </a:br>
            <a:r>
              <a:rPr lang="en-US" sz="1900">
                <a:solidFill>
                  <a:schemeClr val="dk1"/>
                </a:solidFill>
                <a:latin typeface="Calibri"/>
                <a:ea typeface="Calibri"/>
                <a:cs typeface="Calibri"/>
                <a:sym typeface="Calibri"/>
              </a:rPr>
              <a:t>and becomes better and better.</a:t>
            </a:r>
            <a:endParaRPr sz="1900">
              <a:solidFill>
                <a:schemeClr val="dk1"/>
              </a:solidFill>
              <a:latin typeface="Calibri"/>
              <a:ea typeface="Calibri"/>
              <a:cs typeface="Calibri"/>
              <a:sym typeface="Calibri"/>
            </a:endParaRPr>
          </a:p>
          <a:p>
            <a:pPr marL="609600" lvl="0" indent="-425450" algn="l" rtl="0">
              <a:lnSpc>
                <a:spcPct val="115000"/>
              </a:lnSpc>
              <a:spcBef>
                <a:spcPts val="0"/>
              </a:spcBef>
              <a:spcAft>
                <a:spcPts val="0"/>
              </a:spcAft>
              <a:buSzPts val="1900"/>
              <a:buFont typeface="Calibri"/>
              <a:buChar char="●"/>
            </a:pPr>
            <a:r>
              <a:rPr lang="en-US" sz="1900" b="1">
                <a:solidFill>
                  <a:srgbClr val="FF0000"/>
                </a:solidFill>
                <a:latin typeface="Calibri"/>
                <a:ea typeface="Calibri"/>
                <a:cs typeface="Calibri"/>
                <a:sym typeface="Calibri"/>
              </a:rPr>
              <a:t>Criminal</a:t>
            </a:r>
            <a:r>
              <a:rPr lang="en-US" sz="1900">
                <a:solidFill>
                  <a:schemeClr val="dk1"/>
                </a:solidFill>
                <a:latin typeface="Calibri"/>
                <a:ea typeface="Calibri"/>
                <a:cs typeface="Calibri"/>
                <a:sym typeface="Calibri"/>
              </a:rPr>
              <a:t> learns to make better and better fakes.</a:t>
            </a:r>
            <a:endParaRPr sz="1900">
              <a:solidFill>
                <a:schemeClr val="dk1"/>
              </a:solidFill>
              <a:latin typeface="Calibri"/>
              <a:ea typeface="Calibri"/>
              <a:cs typeface="Calibri"/>
              <a:sym typeface="Calibri"/>
            </a:endParaRPr>
          </a:p>
          <a:p>
            <a:pPr marL="609600" lvl="0" indent="0" algn="l" rtl="0">
              <a:lnSpc>
                <a:spcPct val="115000"/>
              </a:lnSpc>
              <a:spcBef>
                <a:spcPts val="0"/>
              </a:spcBef>
              <a:spcAft>
                <a:spcPts val="0"/>
              </a:spcAft>
              <a:buNone/>
            </a:pPr>
            <a:endParaRPr sz="1900">
              <a:solidFill>
                <a:schemeClr val="dk1"/>
              </a:solidFill>
              <a:latin typeface="Calibri"/>
              <a:ea typeface="Calibri"/>
              <a:cs typeface="Calibri"/>
              <a:sym typeface="Calibri"/>
            </a:endParaRPr>
          </a:p>
          <a:p>
            <a:pPr marL="609600" lvl="0" indent="-425450" algn="l" rtl="0">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Adversarial relationship helps both become better very fast.</a:t>
            </a:r>
            <a:endParaRPr sz="1900">
              <a:solidFill>
                <a:schemeClr val="dk1"/>
              </a:solidFill>
              <a:latin typeface="Calibri"/>
              <a:ea typeface="Calibri"/>
              <a:cs typeface="Calibri"/>
              <a:sym typeface="Calibri"/>
            </a:endParaRPr>
          </a:p>
        </p:txBody>
      </p:sp>
      <p:sp>
        <p:nvSpPr>
          <p:cNvPr id="238" name="Google Shape;238;p36"/>
          <p:cNvSpPr txBox="1"/>
          <p:nvPr/>
        </p:nvSpPr>
        <p:spPr>
          <a:xfrm>
            <a:off x="4829946" y="1320800"/>
            <a:ext cx="6508800" cy="615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0"/>
              </a:spcAft>
              <a:buNone/>
            </a:pPr>
            <a:r>
              <a:rPr lang="en-US" sz="2400" b="1">
                <a:solidFill>
                  <a:srgbClr val="6AA84F"/>
                </a:solidFill>
                <a:latin typeface="Calibri"/>
                <a:ea typeface="Calibri"/>
                <a:cs typeface="Calibri"/>
                <a:sym typeface="Calibri"/>
              </a:rPr>
              <a:t>Generative Adversarial Networks (GANs) (2014)</a:t>
            </a:r>
            <a:endParaRPr sz="2400" b="1">
              <a:solidFill>
                <a:srgbClr val="6AA84F"/>
              </a:solidFill>
              <a:latin typeface="Calibri"/>
              <a:ea typeface="Calibri"/>
              <a:cs typeface="Calibri"/>
              <a:sym typeface="Calibri"/>
            </a:endParaRPr>
          </a:p>
        </p:txBody>
      </p:sp>
      <p:sp>
        <p:nvSpPr>
          <p:cNvPr id="239" name="Google Shape;239;p36"/>
          <p:cNvSpPr txBox="1"/>
          <p:nvPr/>
        </p:nvSpPr>
        <p:spPr>
          <a:xfrm>
            <a:off x="4956983" y="2224017"/>
            <a:ext cx="2504100" cy="87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pPr marL="0" lvl="0" indent="0" algn="l" rtl="0">
              <a:lnSpc>
                <a:spcPct val="115000"/>
              </a:lnSpc>
              <a:spcBef>
                <a:spcPts val="0"/>
              </a:spcBef>
              <a:spcAft>
                <a:spcPts val="0"/>
              </a:spcAft>
              <a:buNone/>
            </a:pPr>
            <a:r>
              <a:rPr lang="en-US" sz="1900" b="1">
                <a:solidFill>
                  <a:schemeClr val="dk1"/>
                </a:solidFill>
                <a:latin typeface="Calibri"/>
                <a:ea typeface="Calibri"/>
                <a:cs typeface="Calibri"/>
                <a:sym typeface="Calibri"/>
              </a:rPr>
              <a:t>Police </a:t>
            </a:r>
            <a:r>
              <a:rPr lang="en-US" sz="1900" b="1">
                <a:solidFill>
                  <a:srgbClr val="FF0000"/>
                </a:solidFill>
                <a:latin typeface="Calibri"/>
                <a:ea typeface="Calibri"/>
                <a:cs typeface="Calibri"/>
                <a:sym typeface="Calibri"/>
              </a:rPr>
              <a:t>Detective</a:t>
            </a:r>
            <a:endParaRPr sz="1900" b="1">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sz="1900" b="1">
                <a:solidFill>
                  <a:schemeClr val="dk1"/>
                </a:solidFill>
                <a:latin typeface="Calibri"/>
                <a:ea typeface="Calibri"/>
                <a:cs typeface="Calibri"/>
                <a:sym typeface="Calibri"/>
              </a:rPr>
              <a:t>(recognizes images)</a:t>
            </a:r>
            <a:endParaRPr sz="1900" b="1">
              <a:solidFill>
                <a:schemeClr val="dk1"/>
              </a:solidFill>
              <a:latin typeface="Calibri"/>
              <a:ea typeface="Calibri"/>
              <a:cs typeface="Calibri"/>
              <a:sym typeface="Calibri"/>
            </a:endParaRPr>
          </a:p>
        </p:txBody>
      </p:sp>
      <p:sp>
        <p:nvSpPr>
          <p:cNvPr id="240" name="Google Shape;240;p36"/>
          <p:cNvSpPr txBox="1"/>
          <p:nvPr/>
        </p:nvSpPr>
        <p:spPr>
          <a:xfrm>
            <a:off x="8189383" y="2224033"/>
            <a:ext cx="2747100" cy="87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pPr marL="0" lvl="0" indent="0" algn="l" rtl="0">
              <a:lnSpc>
                <a:spcPct val="115000"/>
              </a:lnSpc>
              <a:spcBef>
                <a:spcPts val="0"/>
              </a:spcBef>
              <a:spcAft>
                <a:spcPts val="0"/>
              </a:spcAft>
              <a:buNone/>
            </a:pPr>
            <a:r>
              <a:rPr lang="en-US" sz="1900" b="1">
                <a:solidFill>
                  <a:schemeClr val="dk1"/>
                </a:solidFill>
                <a:latin typeface="Calibri"/>
                <a:ea typeface="Calibri"/>
                <a:cs typeface="Calibri"/>
                <a:sym typeface="Calibri"/>
              </a:rPr>
              <a:t>Artistic </a:t>
            </a:r>
            <a:r>
              <a:rPr lang="en-US" sz="1900" b="1">
                <a:solidFill>
                  <a:srgbClr val="FF0000"/>
                </a:solidFill>
                <a:latin typeface="Calibri"/>
                <a:ea typeface="Calibri"/>
                <a:cs typeface="Calibri"/>
                <a:sym typeface="Calibri"/>
              </a:rPr>
              <a:t>Criminal</a:t>
            </a:r>
            <a:endParaRPr sz="1900" b="1">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sz="1900" b="1">
                <a:solidFill>
                  <a:schemeClr val="dk1"/>
                </a:solidFill>
                <a:latin typeface="Calibri"/>
                <a:ea typeface="Calibri"/>
                <a:cs typeface="Calibri"/>
                <a:sym typeface="Calibri"/>
              </a:rPr>
              <a:t>(generates fake images)</a:t>
            </a:r>
            <a:endParaRPr sz="1900" b="1">
              <a:solidFill>
                <a:schemeClr val="dk1"/>
              </a:solidFill>
              <a:latin typeface="Calibri"/>
              <a:ea typeface="Calibri"/>
              <a:cs typeface="Calibri"/>
              <a:sym typeface="Calibri"/>
            </a:endParaRPr>
          </a:p>
        </p:txBody>
      </p:sp>
      <p:sp>
        <p:nvSpPr>
          <p:cNvPr id="241" name="Google Shape;241;p36"/>
          <p:cNvSpPr txBox="1"/>
          <p:nvPr/>
        </p:nvSpPr>
        <p:spPr>
          <a:xfrm>
            <a:off x="203200" y="4228383"/>
            <a:ext cx="3999900" cy="22473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1300">
                <a:latin typeface="Calibri"/>
                <a:ea typeface="Calibri"/>
                <a:cs typeface="Calibri"/>
                <a:sym typeface="Calibri"/>
              </a:rPr>
              <a:t>Thesis (2014): </a:t>
            </a:r>
            <a:r>
              <a:rPr lang="en-US" sz="1300" u="sng">
                <a:solidFill>
                  <a:schemeClr val="hlink"/>
                </a:solidFill>
                <a:latin typeface="Calibri"/>
                <a:ea typeface="Calibri"/>
                <a:cs typeface="Calibri"/>
                <a:sym typeface="Calibri"/>
                <a:hlinkClick r:id="rId4"/>
              </a:rPr>
              <a:t>https://papyrus.bib.umontreal.ca/xmlui/bitstream/handle/1866/11674/Goodfellow_Ian_2014_these.pdf</a:t>
            </a:r>
            <a:r>
              <a:rPr lang="en-US"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Generative Adversarial Nets, 2014 (8 authors) </a:t>
            </a:r>
            <a:endParaRPr sz="1300">
              <a:latin typeface="Calibri"/>
              <a:ea typeface="Calibri"/>
              <a:cs typeface="Calibri"/>
              <a:sym typeface="Calibri"/>
            </a:endParaRPr>
          </a:p>
          <a:p>
            <a:pPr marL="0" lvl="0" indent="0" algn="l" rtl="0">
              <a:spcBef>
                <a:spcPts val="0"/>
              </a:spcBef>
              <a:spcAft>
                <a:spcPts val="0"/>
              </a:spcAft>
              <a:buNone/>
            </a:pPr>
            <a:r>
              <a:rPr lang="en-US" sz="1300" u="sng">
                <a:solidFill>
                  <a:schemeClr val="hlink"/>
                </a:solidFill>
                <a:latin typeface="Calibri"/>
                <a:ea typeface="Calibri"/>
                <a:cs typeface="Calibri"/>
                <a:sym typeface="Calibri"/>
                <a:hlinkClick r:id="rId5"/>
              </a:rPr>
              <a:t>https://papers.nips.cc/paper_files/paper/2014/file/5ca3e9b122f61f8f06494c97b1afccf3-Paper.pdf</a:t>
            </a:r>
            <a:r>
              <a:rPr lang="en-US"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Unreal Person:</a:t>
            </a:r>
            <a:endParaRPr sz="1300">
              <a:latin typeface="Calibri"/>
              <a:ea typeface="Calibri"/>
              <a:cs typeface="Calibri"/>
              <a:sym typeface="Calibri"/>
            </a:endParaRPr>
          </a:p>
          <a:p>
            <a:pPr marL="0" lvl="0" indent="0" algn="l" rtl="0">
              <a:spcBef>
                <a:spcPts val="0"/>
              </a:spcBef>
              <a:spcAft>
                <a:spcPts val="0"/>
              </a:spcAft>
              <a:buNone/>
            </a:pPr>
            <a:r>
              <a:rPr lang="en-US" sz="1300" u="sng">
                <a:solidFill>
                  <a:schemeClr val="hlink"/>
                </a:solidFill>
                <a:latin typeface="Calibri"/>
                <a:ea typeface="Calibri"/>
                <a:cs typeface="Calibri"/>
                <a:sym typeface="Calibri"/>
                <a:hlinkClick r:id="rId6"/>
              </a:rPr>
              <a:t>https://www.unrealperson.com</a:t>
            </a:r>
            <a:r>
              <a:rPr lang="en-US"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579150" y="699950"/>
            <a:ext cx="10573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rgbClr val="FF0000"/>
                </a:solidFill>
                <a:latin typeface="Calibri"/>
                <a:ea typeface="Calibri"/>
                <a:cs typeface="Calibri"/>
                <a:sym typeface="Calibri"/>
              </a:rPr>
              <a:t>Generative Adversarial Networks (GANs) </a:t>
            </a:r>
            <a:r>
              <a:rPr lang="en-US">
                <a:latin typeface="Calibri"/>
                <a:ea typeface="Calibri"/>
                <a:cs typeface="Calibri"/>
                <a:sym typeface="Calibri"/>
              </a:rPr>
              <a:t>are a class of machine learning frameworks designed to generate new data instances that resemble the training data.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In the context of image generation, GANs work through a game-like scenario between two neural networks: a </a:t>
            </a:r>
            <a:r>
              <a:rPr lang="en-US" b="1">
                <a:solidFill>
                  <a:srgbClr val="FF0000"/>
                </a:solidFill>
                <a:latin typeface="Calibri"/>
                <a:ea typeface="Calibri"/>
                <a:cs typeface="Calibri"/>
                <a:sym typeface="Calibri"/>
              </a:rPr>
              <a:t>generator</a:t>
            </a:r>
            <a:r>
              <a:rPr lang="en-US">
                <a:latin typeface="Calibri"/>
                <a:ea typeface="Calibri"/>
                <a:cs typeface="Calibri"/>
                <a:sym typeface="Calibri"/>
              </a:rPr>
              <a:t> and a </a:t>
            </a:r>
            <a:r>
              <a:rPr lang="en-US" b="1">
                <a:solidFill>
                  <a:srgbClr val="FF0000"/>
                </a:solidFill>
                <a:latin typeface="Calibri"/>
                <a:ea typeface="Calibri"/>
                <a:cs typeface="Calibri"/>
                <a:sym typeface="Calibri"/>
              </a:rPr>
              <a:t>discriminator</a:t>
            </a:r>
            <a:r>
              <a:rPr lang="en-US">
                <a:latin typeface="Calibri"/>
                <a:ea typeface="Calibri"/>
                <a:cs typeface="Calibri"/>
                <a:sym typeface="Calibri"/>
              </a:rPr>
              <a:t>.</a:t>
            </a:r>
            <a:endParaRPr>
              <a:latin typeface="Calibri"/>
              <a:ea typeface="Calibri"/>
              <a:cs typeface="Calibri"/>
              <a:sym typeface="Calibri"/>
            </a:endParaRPr>
          </a:p>
        </p:txBody>
      </p:sp>
      <p:sp>
        <p:nvSpPr>
          <p:cNvPr id="248" name="Google Shape;248;p37"/>
          <p:cNvSpPr txBox="1"/>
          <p:nvPr/>
        </p:nvSpPr>
        <p:spPr>
          <a:xfrm>
            <a:off x="579150" y="3653100"/>
            <a:ext cx="105732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The training process involves a </a:t>
            </a:r>
            <a:r>
              <a:rPr lang="en-US" b="1">
                <a:solidFill>
                  <a:srgbClr val="FF0000"/>
                </a:solidFill>
                <a:latin typeface="Calibri"/>
                <a:ea typeface="Calibri"/>
                <a:cs typeface="Calibri"/>
                <a:sym typeface="Calibri"/>
              </a:rPr>
              <a:t>two-player minimax game</a:t>
            </a:r>
            <a:r>
              <a:rPr lang="en-US">
                <a:latin typeface="Calibri"/>
                <a:ea typeface="Calibri"/>
                <a:cs typeface="Calibri"/>
                <a:sym typeface="Calibri"/>
              </a:rPr>
              <a:t>, where the generator tries to maximize the probability of the discriminator making a mistake, while the discriminator tries to minimize this same probability.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In other words, the generator is trying to produce data that the discriminator can't distinguish from real data, while the discriminator is trying to get better at distinguishing between real and fake data.</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Over time, the generator network gets better at generating realistic images, while the discriminator gets better at identifying fake images.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This dynamic continues until the generator is producing very realistic images, and the discriminator can't distinguish these from the real images with better accuracy than random guessing.</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The end result is a generator network that can create realistic synthetic images, given a point in the latent space (random noise vector) as input. These generated images resemble the distribution of the original training data.</a:t>
            </a:r>
            <a:endParaRPr>
              <a:latin typeface="Calibri"/>
              <a:ea typeface="Calibri"/>
              <a:cs typeface="Calibri"/>
              <a:sym typeface="Calibri"/>
            </a:endParaRPr>
          </a:p>
        </p:txBody>
      </p:sp>
      <p:sp>
        <p:nvSpPr>
          <p:cNvPr id="249" name="Google Shape;249;p37"/>
          <p:cNvSpPr txBox="1"/>
          <p:nvPr/>
        </p:nvSpPr>
        <p:spPr>
          <a:xfrm>
            <a:off x="579150" y="1853275"/>
            <a:ext cx="105732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rgbClr val="FF0000"/>
                </a:solidFill>
                <a:latin typeface="Calibri"/>
                <a:ea typeface="Calibri"/>
                <a:cs typeface="Calibri"/>
                <a:sym typeface="Calibri"/>
              </a:rPr>
              <a:t>Generator</a:t>
            </a:r>
            <a:r>
              <a:rPr lang="en-US">
                <a:latin typeface="Calibri"/>
                <a:ea typeface="Calibri"/>
                <a:cs typeface="Calibri"/>
                <a:sym typeface="Calibri"/>
              </a:rPr>
              <a:t>: takes a random noise vector (a random point in the latent space) as input a</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and outputs an image.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Its goal is to generate images that look as realistic as possible (to fool the discriminator into believing that the generated images are real)</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b="1">
                <a:solidFill>
                  <a:srgbClr val="FF0000"/>
                </a:solidFill>
                <a:latin typeface="Calibri"/>
                <a:ea typeface="Calibri"/>
                <a:cs typeface="Calibri"/>
                <a:sym typeface="Calibri"/>
              </a:rPr>
              <a:t>Discriminator</a:t>
            </a:r>
            <a:r>
              <a:rPr lang="en-US">
                <a:latin typeface="Calibri"/>
                <a:ea typeface="Calibri"/>
                <a:cs typeface="Calibri"/>
                <a:sym typeface="Calibri"/>
              </a:rPr>
              <a:t>: takes an image as input (either real from the training set or fake from the generator)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and outputs a score representing its confidence that the image is real (from the training set).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Its goal is to correctly classify images as real or fake</a:t>
            </a:r>
            <a:endParaRPr>
              <a:latin typeface="Calibri"/>
              <a:ea typeface="Calibri"/>
              <a:cs typeface="Calibri"/>
              <a:sym typeface="Calibri"/>
            </a:endParaRPr>
          </a:p>
        </p:txBody>
      </p:sp>
      <p:sp>
        <p:nvSpPr>
          <p:cNvPr id="250" name="Google Shape;250;p37"/>
          <p:cNvSpPr txBox="1"/>
          <p:nvPr/>
        </p:nvSpPr>
        <p:spPr>
          <a:xfrm>
            <a:off x="0" y="0"/>
            <a:ext cx="1463400" cy="6771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800" b="1">
                <a:latin typeface="Calibri"/>
                <a:ea typeface="Calibri"/>
                <a:cs typeface="Calibri"/>
                <a:sym typeface="Calibri"/>
              </a:rPr>
              <a:t>GAN</a:t>
            </a:r>
            <a:endParaRPr sz="28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p:nvPr/>
        </p:nvSpPr>
        <p:spPr>
          <a:xfrm>
            <a:off x="432275" y="928575"/>
            <a:ext cx="51252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solidFill>
                  <a:schemeClr val="dk1"/>
                </a:solidFill>
                <a:latin typeface="Calibri"/>
                <a:ea typeface="Calibri"/>
                <a:cs typeface="Calibri"/>
                <a:sym typeface="Calibri"/>
              </a:rPr>
              <a:t>BigGAN (Google, 2018) - used by </a:t>
            </a:r>
            <a:r>
              <a:rPr lang="en-US" b="1">
                <a:solidFill>
                  <a:srgbClr val="0000FF"/>
                </a:solidFill>
              </a:rPr>
              <a:t>DALL-E 2</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base for the model is the Self-Attention GAN, or SAGAN for short, described by Han Zhang, et al. in the 2018 paper tilted “Self-Attention Generative Adversarial Networks.”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Can generate larger and higher-quality images, such as 256×256 and 512×512 images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3"/>
              </a:rPr>
              <a:t>https://machinelearningmastery.com/a-gentle-introduction-to-the-biggan/</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
        <p:nvSpPr>
          <p:cNvPr id="257" name="Google Shape;257;p38"/>
          <p:cNvSpPr txBox="1"/>
          <p:nvPr/>
        </p:nvSpPr>
        <p:spPr>
          <a:xfrm>
            <a:off x="432275" y="251475"/>
            <a:ext cx="1810500" cy="6771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800" b="1">
                <a:latin typeface="Calibri"/>
                <a:ea typeface="Calibri"/>
                <a:cs typeface="Calibri"/>
                <a:sym typeface="Calibri"/>
              </a:rPr>
              <a:t>BigGAN</a:t>
            </a:r>
            <a:endParaRPr sz="2800" b="1">
              <a:latin typeface="Calibri"/>
              <a:ea typeface="Calibri"/>
              <a:cs typeface="Calibri"/>
              <a:sym typeface="Calibri"/>
            </a:endParaRPr>
          </a:p>
        </p:txBody>
      </p:sp>
      <p:sp>
        <p:nvSpPr>
          <p:cNvPr id="258" name="Google Shape;258;p38"/>
          <p:cNvSpPr txBox="1"/>
          <p:nvPr/>
        </p:nvSpPr>
        <p:spPr>
          <a:xfrm>
            <a:off x="6357500" y="251475"/>
            <a:ext cx="1810500" cy="6771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800" b="1">
                <a:latin typeface="Calibri"/>
                <a:ea typeface="Calibri"/>
                <a:cs typeface="Calibri"/>
                <a:sym typeface="Calibri"/>
              </a:rPr>
              <a:t>GigaGAN</a:t>
            </a:r>
            <a:endParaRPr sz="2800" b="1">
              <a:latin typeface="Calibri"/>
              <a:ea typeface="Calibri"/>
              <a:cs typeface="Calibri"/>
              <a:sym typeface="Calibri"/>
            </a:endParaRPr>
          </a:p>
        </p:txBody>
      </p:sp>
      <p:sp>
        <p:nvSpPr>
          <p:cNvPr id="259" name="Google Shape;259;p38"/>
          <p:cNvSpPr txBox="1"/>
          <p:nvPr/>
        </p:nvSpPr>
        <p:spPr>
          <a:xfrm>
            <a:off x="5943600" y="928575"/>
            <a:ext cx="5982800" cy="298540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err="1">
                <a:latin typeface="Calibri"/>
                <a:ea typeface="Calibri"/>
                <a:cs typeface="Calibri"/>
                <a:sym typeface="Calibri"/>
              </a:rPr>
              <a:t>GigaGAN</a:t>
            </a:r>
            <a:r>
              <a:rPr lang="en-US" dirty="0">
                <a:latin typeface="Calibri"/>
                <a:ea typeface="Calibri"/>
                <a:cs typeface="Calibri"/>
                <a:sym typeface="Calibri"/>
              </a:rPr>
              <a:t> (2022) is a large-scale generative adversarial network (GAN) that was developed by researchers at </a:t>
            </a:r>
            <a:r>
              <a:rPr lang="en-US" b="1" dirty="0">
                <a:solidFill>
                  <a:srgbClr val="0000FF"/>
                </a:solidFill>
                <a:latin typeface="Calibri"/>
                <a:ea typeface="Calibri"/>
                <a:cs typeface="Calibri"/>
                <a:sym typeface="Calibri"/>
              </a:rPr>
              <a:t>POSTECH, CMU, and Adobe</a:t>
            </a:r>
            <a:endParaRPr b="1" dirty="0">
              <a:solidFill>
                <a:srgbClr val="0000FF"/>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It can generate high-quality images at a much faster rate than previous GANs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err="1">
                <a:latin typeface="Calibri"/>
                <a:ea typeface="Calibri"/>
                <a:cs typeface="Calibri"/>
                <a:sym typeface="Calibri"/>
              </a:rPr>
              <a:t>GigaGAN</a:t>
            </a:r>
            <a:r>
              <a:rPr lang="en-US" dirty="0">
                <a:latin typeface="Calibri"/>
                <a:ea typeface="Calibri"/>
                <a:cs typeface="Calibri"/>
                <a:sym typeface="Calibri"/>
              </a:rPr>
              <a:t> is built on top of the </a:t>
            </a:r>
            <a:r>
              <a:rPr lang="en-US" dirty="0" err="1">
                <a:latin typeface="Calibri"/>
                <a:ea typeface="Calibri"/>
                <a:cs typeface="Calibri"/>
                <a:sym typeface="Calibri"/>
              </a:rPr>
              <a:t>StyleGAN</a:t>
            </a:r>
            <a:r>
              <a:rPr lang="en-US" dirty="0">
                <a:latin typeface="Calibri"/>
                <a:ea typeface="Calibri"/>
                <a:cs typeface="Calibri"/>
                <a:sym typeface="Calibri"/>
              </a:rPr>
              <a:t> architecture (NVIDIA) by using a larger and more diverse training dataset, a more powerful discriminator, a new more effective and more efficient training algorithm</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1+ </a:t>
            </a:r>
            <a:r>
              <a:rPr lang="en-US" dirty="0" err="1">
                <a:latin typeface="Calibri"/>
                <a:ea typeface="Calibri"/>
                <a:cs typeface="Calibri"/>
                <a:sym typeface="Calibri"/>
              </a:rPr>
              <a:t>Bln</a:t>
            </a:r>
            <a:r>
              <a:rPr lang="en-US" dirty="0">
                <a:latin typeface="Calibri"/>
                <a:ea typeface="Calibri"/>
                <a:cs typeface="Calibri"/>
                <a:sym typeface="Calibri"/>
              </a:rPr>
              <a:t> parameters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Can generate high-quality images very fast: 512x512 </a:t>
            </a:r>
            <a:r>
              <a:rPr lang="en-US" dirty="0" err="1">
                <a:latin typeface="Calibri"/>
                <a:ea typeface="Calibri"/>
                <a:cs typeface="Calibri"/>
                <a:sym typeface="Calibri"/>
              </a:rPr>
              <a:t>px</a:t>
            </a:r>
            <a:r>
              <a:rPr lang="en-US" dirty="0">
                <a:latin typeface="Calibri"/>
                <a:ea typeface="Calibri"/>
                <a:cs typeface="Calibri"/>
                <a:sym typeface="Calibri"/>
              </a:rPr>
              <a:t> outputs in 0.13 sec, which is orders of magnitude faster than previous generations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Can synthesize high-resolution images (16-megapixels in 3.66 sec)</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Supports various latent space editing applications such as latent interpolation, style mixing, and vector arithmetic operations</a:t>
            </a:r>
            <a:endParaRPr dirty="0">
              <a:latin typeface="Calibri"/>
              <a:ea typeface="Calibri"/>
              <a:cs typeface="Calibri"/>
              <a:sym typeface="Calibri"/>
            </a:endParaRPr>
          </a:p>
        </p:txBody>
      </p:sp>
      <p:sp>
        <p:nvSpPr>
          <p:cNvPr id="260" name="Google Shape;260;p38"/>
          <p:cNvSpPr txBox="1"/>
          <p:nvPr/>
        </p:nvSpPr>
        <p:spPr>
          <a:xfrm>
            <a:off x="432275" y="3812475"/>
            <a:ext cx="21453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Popular GANs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CycleGAN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StyleGAN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pixelRNN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text-2-image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DiscoGAN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lsGAN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p:nvPr/>
        </p:nvSpPr>
        <p:spPr>
          <a:xfrm>
            <a:off x="2028143" y="2089040"/>
            <a:ext cx="8135700" cy="2308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7200" b="1" i="0" u="none" strike="noStrike" cap="none">
                <a:solidFill>
                  <a:srgbClr val="00B0F0"/>
                </a:solidFill>
                <a:latin typeface="Arial"/>
                <a:ea typeface="Arial"/>
                <a:cs typeface="Arial"/>
                <a:sym typeface="Arial"/>
              </a:rPr>
              <a:t>Diffusion</a:t>
            </a:r>
            <a:endParaRPr/>
          </a:p>
          <a:p>
            <a:pPr marL="0" marR="0" lvl="0" indent="0" algn="ctr" rtl="0">
              <a:lnSpc>
                <a:spcPct val="100000"/>
              </a:lnSpc>
              <a:spcBef>
                <a:spcPts val="0"/>
              </a:spcBef>
              <a:spcAft>
                <a:spcPts val="0"/>
              </a:spcAft>
              <a:buNone/>
            </a:pPr>
            <a:r>
              <a:rPr lang="en-US" sz="7200" b="1" i="0" u="none" strike="noStrike" cap="none">
                <a:solidFill>
                  <a:srgbClr val="00B0F0"/>
                </a:solidFill>
                <a:latin typeface="Arial"/>
                <a:ea typeface="Arial"/>
                <a:cs typeface="Arial"/>
                <a:sym typeface="Arial"/>
              </a:rPr>
              <a:t>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p:nvPr/>
        </p:nvSpPr>
        <p:spPr>
          <a:xfrm>
            <a:off x="336600" y="697325"/>
            <a:ext cx="76164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Diffusion models</a:t>
            </a:r>
            <a:r>
              <a:rPr lang="en-US">
                <a:latin typeface="Calibri"/>
                <a:ea typeface="Calibri"/>
                <a:cs typeface="Calibri"/>
                <a:sym typeface="Calibri"/>
              </a:rPr>
              <a:t> are a promising new approach to </a:t>
            </a:r>
            <a:r>
              <a:rPr lang="en-US" b="1">
                <a:solidFill>
                  <a:srgbClr val="FF0000"/>
                </a:solidFill>
                <a:latin typeface="Calibri"/>
                <a:ea typeface="Calibri"/>
                <a:cs typeface="Calibri"/>
                <a:sym typeface="Calibri"/>
              </a:rPr>
              <a:t>generative modeling</a:t>
            </a: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Image generation</a:t>
            </a:r>
            <a:r>
              <a:rPr lang="en-US">
                <a:latin typeface="Calibri"/>
                <a:ea typeface="Calibri"/>
                <a:cs typeface="Calibri"/>
                <a:sym typeface="Calibri"/>
              </a:rPr>
              <a:t> - realistic images (new product designs, generating realistic backgrounds for movies and TV shows, and creating custom avatars for online games)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Image denoising</a:t>
            </a:r>
            <a:r>
              <a:rPr lang="en-US">
                <a:latin typeface="Calibri"/>
                <a:ea typeface="Calibri"/>
                <a:cs typeface="Calibri"/>
                <a:sym typeface="Calibri"/>
              </a:rPr>
              <a:t> - repairing damaged or blurry images, or for improving the quality of images that have been taken in low-light conditions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Image inpainting</a:t>
            </a:r>
            <a:r>
              <a:rPr lang="en-US">
                <a:latin typeface="Calibri"/>
                <a:ea typeface="Calibri"/>
                <a:cs typeface="Calibri"/>
                <a:sym typeface="Calibri"/>
              </a:rPr>
              <a:t> - fill in missing parts of images - repairing damaged or incomplete images, or creating new creative compositions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Text generation</a:t>
            </a:r>
            <a:r>
              <a:rPr lang="en-US">
                <a:latin typeface="Calibri"/>
                <a:ea typeface="Calibri"/>
                <a:cs typeface="Calibri"/>
                <a:sym typeface="Calibri"/>
              </a:rPr>
              <a:t> - writing creative content, generating realistic dialogue for movies and TV shows, and creating custom chatbots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Audio generation</a:t>
            </a:r>
            <a:r>
              <a:rPr lang="en-US">
                <a:latin typeface="Calibri"/>
                <a:ea typeface="Calibri"/>
                <a:cs typeface="Calibri"/>
                <a:sym typeface="Calibri"/>
              </a:rPr>
              <a:t> - creating new music, generating realistic sound effects, and creating custom audiobooks</a:t>
            </a:r>
            <a:endParaRPr>
              <a:latin typeface="Calibri"/>
              <a:ea typeface="Calibri"/>
              <a:cs typeface="Calibri"/>
              <a:sym typeface="Calibri"/>
            </a:endParaRPr>
          </a:p>
        </p:txBody>
      </p:sp>
      <p:sp>
        <p:nvSpPr>
          <p:cNvPr id="272" name="Google Shape;272;p40"/>
          <p:cNvSpPr txBox="1"/>
          <p:nvPr/>
        </p:nvSpPr>
        <p:spPr>
          <a:xfrm>
            <a:off x="0" y="0"/>
            <a:ext cx="633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chemeClr val="dk1"/>
                </a:solidFill>
                <a:latin typeface="Calibri"/>
                <a:ea typeface="Calibri"/>
                <a:cs typeface="Calibri"/>
                <a:sym typeface="Calibri"/>
              </a:rPr>
              <a:t>Diffusion for Generative Modeling</a:t>
            </a:r>
            <a:endParaRPr sz="2500" b="1">
              <a:latin typeface="Calibri"/>
              <a:ea typeface="Calibri"/>
              <a:cs typeface="Calibri"/>
              <a:sym typeface="Calibri"/>
            </a:endParaRPr>
          </a:p>
        </p:txBody>
      </p:sp>
      <p:sp>
        <p:nvSpPr>
          <p:cNvPr id="273" name="Google Shape;273;p40"/>
          <p:cNvSpPr txBox="1"/>
          <p:nvPr/>
        </p:nvSpPr>
        <p:spPr>
          <a:xfrm>
            <a:off x="5891871" y="3737775"/>
            <a:ext cx="59292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rgbClr val="FF0000"/>
                </a:solidFill>
                <a:latin typeface="Calibri"/>
                <a:ea typeface="Calibri"/>
                <a:cs typeface="Calibri"/>
                <a:sym typeface="Calibri"/>
              </a:rPr>
              <a:t>Stable Diffusion</a:t>
            </a:r>
            <a:r>
              <a:rPr lang="en-US" b="1">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is a deep learning, text-to-image model.</a:t>
            </a:r>
            <a:endParaRPr>
              <a:solidFill>
                <a:schemeClr val="dk1"/>
              </a:solidFill>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Question:</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Who has created the Stable Diffusion model ?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Answer:</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 founder of </a:t>
            </a:r>
            <a:r>
              <a:rPr lang="en-US">
                <a:solidFill>
                  <a:srgbClr val="FF0000"/>
                </a:solidFill>
                <a:latin typeface="Calibri"/>
                <a:ea typeface="Calibri"/>
                <a:cs typeface="Calibri"/>
                <a:sym typeface="Calibri"/>
              </a:rPr>
              <a:t>StabilityAI, Emad Mostaque</a:t>
            </a:r>
            <a:r>
              <a:rPr lang="en-US">
                <a:latin typeface="Calibri"/>
                <a:ea typeface="Calibri"/>
                <a:cs typeface="Calibri"/>
                <a:sym typeface="Calibri"/>
              </a:rPr>
              <a:t>, along with the collaboration of </a:t>
            </a:r>
            <a:r>
              <a:rPr lang="en-US">
                <a:solidFill>
                  <a:srgbClr val="FF0000"/>
                </a:solidFill>
                <a:latin typeface="Calibri"/>
                <a:ea typeface="Calibri"/>
                <a:cs typeface="Calibri"/>
                <a:sym typeface="Calibri"/>
              </a:rPr>
              <a:t>RunwayML and LMU Munich, LAION, and EleutherAI.</a:t>
            </a:r>
            <a:endParaRPr>
              <a:solidFill>
                <a:srgbClr val="FF0000"/>
              </a:solidFill>
              <a:latin typeface="Calibri"/>
              <a:ea typeface="Calibri"/>
              <a:cs typeface="Calibri"/>
              <a:sym typeface="Calibri"/>
            </a:endParaRPr>
          </a:p>
          <a:p>
            <a:pPr marL="0" lvl="0" indent="0" algn="l" rtl="0">
              <a:spcBef>
                <a:spcPts val="0"/>
              </a:spcBef>
              <a:spcAft>
                <a:spcPts val="0"/>
              </a:spcAft>
              <a:buNone/>
            </a:pPr>
            <a:r>
              <a:rPr lang="en-US">
                <a:solidFill>
                  <a:srgbClr val="FF0000"/>
                </a:solidFill>
                <a:latin typeface="Calibri"/>
                <a:ea typeface="Calibri"/>
                <a:cs typeface="Calibri"/>
                <a:sym typeface="Calibri"/>
              </a:rPr>
              <a:t>Stable Diffusion</a:t>
            </a:r>
            <a:r>
              <a:rPr lang="en-US">
                <a:latin typeface="Calibri"/>
                <a:ea typeface="Calibri"/>
                <a:cs typeface="Calibri"/>
                <a:sym typeface="Calibri"/>
              </a:rPr>
              <a:t> was made public and open source on 22 August 2022</a:t>
            </a:r>
            <a:endParaRPr>
              <a:latin typeface="Calibri"/>
              <a:ea typeface="Calibri"/>
              <a:cs typeface="Calibri"/>
              <a:sym typeface="Calibri"/>
            </a:endParaRPr>
          </a:p>
        </p:txBody>
      </p:sp>
      <p:sp>
        <p:nvSpPr>
          <p:cNvPr id="274" name="Google Shape;274;p40"/>
          <p:cNvSpPr txBox="1"/>
          <p:nvPr/>
        </p:nvSpPr>
        <p:spPr>
          <a:xfrm>
            <a:off x="336600" y="3737775"/>
            <a:ext cx="51582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Diffusion models</a:t>
            </a:r>
            <a:r>
              <a:rPr lang="en-US" b="1">
                <a:latin typeface="Calibri"/>
                <a:ea typeface="Calibri"/>
                <a:cs typeface="Calibri"/>
                <a:sym typeface="Calibri"/>
              </a:rPr>
              <a:t> </a:t>
            </a:r>
            <a:r>
              <a:rPr lang="en-US">
                <a:latin typeface="Calibri"/>
                <a:ea typeface="Calibri"/>
                <a:cs typeface="Calibri"/>
                <a:sym typeface="Calibri"/>
              </a:rPr>
              <a:t>were introduced in 2015 with a motivation from non-equilibrium thermodynamics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They are </a:t>
            </a:r>
            <a:r>
              <a:rPr lang="en-US" b="1">
                <a:solidFill>
                  <a:srgbClr val="FF0000"/>
                </a:solidFill>
                <a:latin typeface="Calibri"/>
                <a:ea typeface="Calibri"/>
                <a:cs typeface="Calibri"/>
                <a:sym typeface="Calibri"/>
              </a:rPr>
              <a:t>Markov chains</a:t>
            </a:r>
            <a:r>
              <a:rPr lang="en-US">
                <a:latin typeface="Calibri"/>
                <a:ea typeface="Calibri"/>
                <a:cs typeface="Calibri"/>
                <a:sym typeface="Calibri"/>
              </a:rPr>
              <a:t> trained using variational inference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The goal of diffusion models is to </a:t>
            </a:r>
            <a:r>
              <a:rPr lang="en-US" b="1">
                <a:solidFill>
                  <a:srgbClr val="FF0000"/>
                </a:solidFill>
                <a:latin typeface="Calibri"/>
                <a:ea typeface="Calibri"/>
                <a:cs typeface="Calibri"/>
                <a:sym typeface="Calibri"/>
              </a:rPr>
              <a:t>learn the latent structure</a:t>
            </a:r>
            <a:r>
              <a:rPr lang="en-US">
                <a:latin typeface="Calibri"/>
                <a:ea typeface="Calibri"/>
                <a:cs typeface="Calibri"/>
                <a:sym typeface="Calibri"/>
              </a:rPr>
              <a:t> of a dataset by modeling the way in which data points diffuse through the latent space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In computer vision, this means that a neural network is </a:t>
            </a:r>
            <a:r>
              <a:rPr lang="en-US" b="1">
                <a:solidFill>
                  <a:srgbClr val="FF0000"/>
                </a:solidFill>
                <a:latin typeface="Calibri"/>
                <a:ea typeface="Calibri"/>
                <a:cs typeface="Calibri"/>
                <a:sym typeface="Calibri"/>
              </a:rPr>
              <a:t>trained to denoise images blurred with Gaussian noise by learning to reverse the diffusion process</a:t>
            </a:r>
            <a:endParaRPr b="1">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06983" y="1604700"/>
            <a:ext cx="2792100" cy="2792100"/>
          </a:xfrm>
          <a:prstGeom prst="rect">
            <a:avLst/>
          </a:prstGeom>
          <a:noFill/>
          <a:ln>
            <a:noFill/>
          </a:ln>
        </p:spPr>
      </p:pic>
      <p:sp>
        <p:nvSpPr>
          <p:cNvPr id="131" name="Google Shape;131;p24"/>
          <p:cNvSpPr txBox="1"/>
          <p:nvPr/>
        </p:nvSpPr>
        <p:spPr>
          <a:xfrm>
            <a:off x="-34167" y="-19700"/>
            <a:ext cx="4474500" cy="7542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300" b="1">
                <a:latin typeface="Calibri"/>
                <a:ea typeface="Calibri"/>
                <a:cs typeface="Calibri"/>
                <a:sym typeface="Calibri"/>
              </a:rPr>
              <a:t>About the Speaker</a:t>
            </a:r>
            <a:endParaRPr sz="3300" b="1">
              <a:latin typeface="Calibri"/>
              <a:ea typeface="Calibri"/>
              <a:cs typeface="Calibri"/>
              <a:sym typeface="Calibri"/>
            </a:endParaRPr>
          </a:p>
        </p:txBody>
      </p:sp>
      <p:sp>
        <p:nvSpPr>
          <p:cNvPr id="132" name="Google Shape;132;p24"/>
          <p:cNvSpPr txBox="1"/>
          <p:nvPr/>
        </p:nvSpPr>
        <p:spPr>
          <a:xfrm>
            <a:off x="4440233" y="1171667"/>
            <a:ext cx="7495500" cy="47253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500"/>
              <a:buFont typeface="Arial"/>
              <a:buNone/>
            </a:pPr>
            <a:r>
              <a:rPr lang="en-US" sz="3300" b="1">
                <a:latin typeface="Calibri"/>
                <a:ea typeface="Calibri"/>
                <a:cs typeface="Calibri"/>
                <a:sym typeface="Calibri"/>
              </a:rPr>
              <a:t>Lev Selector, Ph.D.</a:t>
            </a:r>
            <a:endParaRPr sz="3300" b="1">
              <a:latin typeface="Calibri"/>
              <a:ea typeface="Calibri"/>
              <a:cs typeface="Calibri"/>
              <a:sym typeface="Calibri"/>
            </a:endParaRPr>
          </a:p>
          <a:p>
            <a:pPr marL="0" lvl="0" indent="0" algn="l" rtl="0">
              <a:spcBef>
                <a:spcPts val="0"/>
              </a:spcBef>
              <a:spcAft>
                <a:spcPts val="0"/>
              </a:spcAft>
              <a:buClr>
                <a:schemeClr val="dk1"/>
              </a:buClr>
              <a:buSzPts val="1500"/>
              <a:buFont typeface="Arial"/>
              <a:buNone/>
            </a:pPr>
            <a:r>
              <a:rPr lang="en-US" sz="2400">
                <a:latin typeface="Calibri"/>
                <a:ea typeface="Calibri"/>
                <a:cs typeface="Calibri"/>
                <a:sym typeface="Calibri"/>
              </a:rPr>
              <a:t>BixBeta CTO &amp; Co-Founder</a:t>
            </a:r>
            <a:endParaRPr sz="2400">
              <a:latin typeface="Calibri"/>
              <a:ea typeface="Calibri"/>
              <a:cs typeface="Calibri"/>
              <a:sym typeface="Calibri"/>
            </a:endParaRPr>
          </a:p>
          <a:p>
            <a:pPr marL="0" lvl="0" indent="0" algn="l" rtl="0">
              <a:spcBef>
                <a:spcPts val="0"/>
              </a:spcBef>
              <a:spcAft>
                <a:spcPts val="0"/>
              </a:spcAft>
              <a:buClr>
                <a:schemeClr val="dk1"/>
              </a:buClr>
              <a:buSzPts val="1500"/>
              <a:buFont typeface="Arial"/>
              <a:buNone/>
            </a:pPr>
            <a:endParaRPr sz="2400">
              <a:latin typeface="Calibri"/>
              <a:ea typeface="Calibri"/>
              <a:cs typeface="Calibri"/>
              <a:sym typeface="Calibri"/>
            </a:endParaRPr>
          </a:p>
          <a:p>
            <a:pPr marL="609600" lvl="0" indent="-438150" algn="l" rtl="0">
              <a:spcBef>
                <a:spcPts val="0"/>
              </a:spcBef>
              <a:spcAft>
                <a:spcPts val="0"/>
              </a:spcAft>
              <a:buSzPts val="2100"/>
              <a:buFont typeface="Calibri"/>
              <a:buChar char="●"/>
            </a:pPr>
            <a:r>
              <a:rPr lang="en-US" sz="2100">
                <a:solidFill>
                  <a:schemeClr val="dk1"/>
                </a:solidFill>
                <a:latin typeface="Calibri"/>
                <a:ea typeface="Calibri"/>
                <a:cs typeface="Calibri"/>
                <a:sym typeface="Calibri"/>
              </a:rPr>
              <a:t>40+ years of software engineering, data science, and building teams (hiring, training, and managing)</a:t>
            </a:r>
            <a:endParaRPr sz="2100">
              <a:solidFill>
                <a:schemeClr val="dk1"/>
              </a:solidFill>
              <a:latin typeface="Calibri"/>
              <a:ea typeface="Calibri"/>
              <a:cs typeface="Calibri"/>
              <a:sym typeface="Calibri"/>
            </a:endParaRPr>
          </a:p>
          <a:p>
            <a:pPr marL="609600" lvl="0" indent="-438150" algn="l" rtl="0">
              <a:spcBef>
                <a:spcPts val="0"/>
              </a:spcBef>
              <a:spcAft>
                <a:spcPts val="0"/>
              </a:spcAft>
              <a:buSzPts val="2100"/>
              <a:buFont typeface="Calibri"/>
              <a:buChar char="●"/>
            </a:pPr>
            <a:r>
              <a:rPr lang="en-US" sz="2100">
                <a:solidFill>
                  <a:schemeClr val="dk1"/>
                </a:solidFill>
                <a:latin typeface="Calibri"/>
                <a:ea typeface="Calibri"/>
                <a:cs typeface="Calibri"/>
                <a:sym typeface="Calibri"/>
              </a:rPr>
              <a:t>Ph.D. in mathematical modeling and computer simulations</a:t>
            </a:r>
            <a:endParaRPr sz="2100">
              <a:latin typeface="Calibri"/>
              <a:ea typeface="Calibri"/>
              <a:cs typeface="Calibri"/>
              <a:sym typeface="Calibri"/>
            </a:endParaRPr>
          </a:p>
          <a:p>
            <a:pPr marL="0" lvl="0" indent="0" algn="l" rtl="0">
              <a:spcBef>
                <a:spcPts val="0"/>
              </a:spcBef>
              <a:spcAft>
                <a:spcPts val="0"/>
              </a:spcAft>
              <a:buClr>
                <a:schemeClr val="dk1"/>
              </a:buClr>
              <a:buSzPts val="1500"/>
              <a:buFont typeface="Arial"/>
              <a:buNone/>
            </a:pPr>
            <a:endParaRPr sz="2100">
              <a:latin typeface="Calibri"/>
              <a:ea typeface="Calibri"/>
              <a:cs typeface="Calibri"/>
              <a:sym typeface="Calibri"/>
            </a:endParaRPr>
          </a:p>
          <a:p>
            <a:pPr marL="0" lvl="0" indent="0" algn="l" rtl="0">
              <a:spcBef>
                <a:spcPts val="0"/>
              </a:spcBef>
              <a:spcAft>
                <a:spcPts val="0"/>
              </a:spcAft>
              <a:buNone/>
            </a:pPr>
            <a:r>
              <a:rPr lang="en-US" sz="2100">
                <a:latin typeface="Calibri"/>
                <a:ea typeface="Calibri"/>
                <a:cs typeface="Calibri"/>
                <a:sym typeface="Calibri"/>
              </a:rPr>
              <a:t>Interests: </a:t>
            </a:r>
            <a:endParaRPr sz="2100">
              <a:latin typeface="Calibri"/>
              <a:ea typeface="Calibri"/>
              <a:cs typeface="Calibri"/>
              <a:sym typeface="Calibri"/>
            </a:endParaRPr>
          </a:p>
          <a:p>
            <a:pPr marL="609600" lvl="0" indent="-438150" algn="l" rtl="0">
              <a:spcBef>
                <a:spcPts val="0"/>
              </a:spcBef>
              <a:spcAft>
                <a:spcPts val="0"/>
              </a:spcAft>
              <a:buSzPts val="2100"/>
              <a:buFont typeface="Calibri"/>
              <a:buChar char="●"/>
            </a:pPr>
            <a:r>
              <a:rPr lang="en-US" sz="2100">
                <a:latin typeface="Calibri"/>
                <a:ea typeface="Calibri"/>
                <a:cs typeface="Calibri"/>
                <a:sym typeface="Calibri"/>
              </a:rPr>
              <a:t>crypto, accounting</a:t>
            </a:r>
            <a:endParaRPr sz="2100">
              <a:latin typeface="Calibri"/>
              <a:ea typeface="Calibri"/>
              <a:cs typeface="Calibri"/>
              <a:sym typeface="Calibri"/>
            </a:endParaRPr>
          </a:p>
          <a:p>
            <a:pPr marL="609600" lvl="0" indent="-438150" algn="l" rtl="0">
              <a:spcBef>
                <a:spcPts val="0"/>
              </a:spcBef>
              <a:spcAft>
                <a:spcPts val="0"/>
              </a:spcAft>
              <a:buSzPts val="2100"/>
              <a:buFont typeface="Calibri"/>
              <a:buChar char="●"/>
            </a:pPr>
            <a:r>
              <a:rPr lang="en-US" sz="2100">
                <a:latin typeface="Calibri"/>
                <a:ea typeface="Calibri"/>
                <a:cs typeface="Calibri"/>
                <a:sym typeface="Calibri"/>
              </a:rPr>
              <a:t>cloud architecture, fin-tech, application security</a:t>
            </a:r>
            <a:endParaRPr sz="2100">
              <a:latin typeface="Calibri"/>
              <a:ea typeface="Calibri"/>
              <a:cs typeface="Calibri"/>
              <a:sym typeface="Calibri"/>
            </a:endParaRPr>
          </a:p>
          <a:p>
            <a:pPr marL="609600" lvl="0" indent="-438150" algn="l" rtl="0">
              <a:spcBef>
                <a:spcPts val="0"/>
              </a:spcBef>
              <a:spcAft>
                <a:spcPts val="0"/>
              </a:spcAft>
              <a:buSzPts val="2100"/>
              <a:buFont typeface="Calibri"/>
              <a:buChar char="●"/>
            </a:pPr>
            <a:r>
              <a:rPr lang="en-US" sz="2100">
                <a:latin typeface="Calibri"/>
                <a:ea typeface="Calibri"/>
                <a:cs typeface="Calibri"/>
                <a:sym typeface="Calibri"/>
              </a:rPr>
              <a:t>Generative AI</a:t>
            </a:r>
            <a:endParaRPr sz="2100">
              <a:latin typeface="Calibri"/>
              <a:ea typeface="Calibri"/>
              <a:cs typeface="Calibri"/>
              <a:sym typeface="Calibri"/>
            </a:endParaRPr>
          </a:p>
          <a:p>
            <a:pPr marL="0" lvl="0" indent="0" algn="l" rtl="0">
              <a:spcBef>
                <a:spcPts val="0"/>
              </a:spcBef>
              <a:spcAft>
                <a:spcPts val="0"/>
              </a:spcAft>
              <a:buNone/>
            </a:pPr>
            <a:endParaRPr sz="2100">
              <a:latin typeface="Calibri"/>
              <a:ea typeface="Calibri"/>
              <a:cs typeface="Calibri"/>
              <a:sym typeface="Calibri"/>
            </a:endParaRPr>
          </a:p>
          <a:p>
            <a:pPr marL="0" lvl="0" indent="0" algn="l" rtl="0">
              <a:spcBef>
                <a:spcPts val="0"/>
              </a:spcBef>
              <a:spcAft>
                <a:spcPts val="0"/>
              </a:spcAft>
              <a:buNone/>
            </a:pPr>
            <a:r>
              <a:rPr lang="en-US" sz="2100">
                <a:latin typeface="Calibri"/>
                <a:ea typeface="Calibri"/>
                <a:cs typeface="Calibri"/>
                <a:sym typeface="Calibri"/>
              </a:rPr>
              <a:t>Find me on Linkedin, GitHub, YouTube, Google to connect</a:t>
            </a:r>
            <a:endParaRPr sz="21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p:nvPr/>
        </p:nvSpPr>
        <p:spPr>
          <a:xfrm>
            <a:off x="227800" y="972000"/>
            <a:ext cx="7279200" cy="170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pPr marL="0" lvl="0" indent="0" algn="l" rtl="0">
              <a:spcBef>
                <a:spcPts val="0"/>
              </a:spcBef>
              <a:spcAft>
                <a:spcPts val="0"/>
              </a:spcAft>
              <a:buNone/>
            </a:pPr>
            <a:r>
              <a:rPr lang="en-US" sz="1900" dirty="0">
                <a:solidFill>
                  <a:srgbClr val="0F0F0F"/>
                </a:solidFill>
                <a:latin typeface="Calibri"/>
                <a:ea typeface="Calibri"/>
                <a:cs typeface="Calibri"/>
                <a:sym typeface="Calibri"/>
              </a:rPr>
              <a:t>Mohammad Emad </a:t>
            </a:r>
            <a:r>
              <a:rPr lang="en-US" sz="1900" dirty="0" err="1">
                <a:solidFill>
                  <a:srgbClr val="0F0F0F"/>
                </a:solidFill>
                <a:latin typeface="Calibri"/>
                <a:ea typeface="Calibri"/>
                <a:cs typeface="Calibri"/>
                <a:sym typeface="Calibri"/>
              </a:rPr>
              <a:t>Mostaque</a:t>
            </a:r>
            <a:r>
              <a:rPr lang="en-US" sz="1900" dirty="0">
                <a:solidFill>
                  <a:srgbClr val="0F0F0F"/>
                </a:solidFill>
                <a:latin typeface="Calibri"/>
                <a:ea typeface="Calibri"/>
                <a:cs typeface="Calibri"/>
                <a:sym typeface="Calibri"/>
              </a:rPr>
              <a:t> is the founder (2019) and CEO </a:t>
            </a:r>
            <a:endParaRPr sz="1900" dirty="0">
              <a:solidFill>
                <a:srgbClr val="0F0F0F"/>
              </a:solidFill>
              <a:latin typeface="Calibri"/>
              <a:ea typeface="Calibri"/>
              <a:cs typeface="Calibri"/>
              <a:sym typeface="Calibri"/>
            </a:endParaRPr>
          </a:p>
          <a:p>
            <a:pPr marL="0" lvl="0" indent="0" algn="l" rtl="0">
              <a:spcBef>
                <a:spcPts val="0"/>
              </a:spcBef>
              <a:spcAft>
                <a:spcPts val="0"/>
              </a:spcAft>
              <a:buNone/>
            </a:pPr>
            <a:r>
              <a:rPr lang="en-US" sz="1900" dirty="0">
                <a:solidFill>
                  <a:srgbClr val="0F0F0F"/>
                </a:solidFill>
                <a:latin typeface="Calibri"/>
                <a:ea typeface="Calibri"/>
                <a:cs typeface="Calibri"/>
                <a:sym typeface="Calibri"/>
              </a:rPr>
              <a:t>of Stability AI, (London, England, UK, ~170 employees), </a:t>
            </a:r>
            <a:endParaRPr sz="1900" dirty="0">
              <a:solidFill>
                <a:srgbClr val="0F0F0F"/>
              </a:solidFill>
              <a:latin typeface="Calibri"/>
              <a:ea typeface="Calibri"/>
              <a:cs typeface="Calibri"/>
              <a:sym typeface="Calibri"/>
            </a:endParaRPr>
          </a:p>
          <a:p>
            <a:pPr marL="0" lvl="0" indent="0" algn="l" rtl="0">
              <a:spcBef>
                <a:spcPts val="0"/>
              </a:spcBef>
              <a:spcAft>
                <a:spcPts val="0"/>
              </a:spcAft>
              <a:buNone/>
            </a:pPr>
            <a:r>
              <a:rPr lang="en-US" sz="1900" dirty="0">
                <a:solidFill>
                  <a:srgbClr val="0F0F0F"/>
                </a:solidFill>
                <a:latin typeface="Calibri"/>
                <a:ea typeface="Calibri"/>
                <a:cs typeface="Calibri"/>
                <a:sym typeface="Calibri"/>
              </a:rPr>
              <a:t>the company that developed </a:t>
            </a:r>
            <a:r>
              <a:rPr lang="en-US" sz="1900" b="1" dirty="0">
                <a:solidFill>
                  <a:srgbClr val="FF0000"/>
                </a:solidFill>
                <a:latin typeface="Calibri"/>
                <a:ea typeface="Calibri"/>
                <a:cs typeface="Calibri"/>
                <a:sym typeface="Calibri"/>
              </a:rPr>
              <a:t>Stable Diffusion</a:t>
            </a:r>
            <a:endParaRPr sz="1900" b="1" dirty="0">
              <a:solidFill>
                <a:srgbClr val="FF0000"/>
              </a:solidFill>
              <a:latin typeface="Calibri"/>
              <a:ea typeface="Calibri"/>
              <a:cs typeface="Calibri"/>
              <a:sym typeface="Calibri"/>
            </a:endParaRPr>
          </a:p>
          <a:p>
            <a:pPr marL="0" lvl="0" indent="0" algn="l" rtl="0">
              <a:spcBef>
                <a:spcPts val="0"/>
              </a:spcBef>
              <a:spcAft>
                <a:spcPts val="0"/>
              </a:spcAft>
              <a:buNone/>
            </a:pPr>
            <a:r>
              <a:rPr lang="en-US" sz="1900" dirty="0">
                <a:solidFill>
                  <a:srgbClr val="0F0F0F"/>
                </a:solidFill>
                <a:latin typeface="Calibri"/>
                <a:ea typeface="Calibri"/>
                <a:cs typeface="Calibri"/>
                <a:sym typeface="Calibri"/>
              </a:rPr>
              <a:t>(Original authors: Runway, </a:t>
            </a:r>
            <a:r>
              <a:rPr lang="en-US" sz="1900" dirty="0" err="1">
                <a:solidFill>
                  <a:srgbClr val="0F0F0F"/>
                </a:solidFill>
                <a:latin typeface="Calibri"/>
                <a:ea typeface="Calibri"/>
                <a:cs typeface="Calibri"/>
                <a:sym typeface="Calibri"/>
              </a:rPr>
              <a:t>CompVis</a:t>
            </a:r>
            <a:r>
              <a:rPr lang="en-US" sz="1900" dirty="0">
                <a:solidFill>
                  <a:srgbClr val="0F0F0F"/>
                </a:solidFill>
                <a:latin typeface="Calibri"/>
                <a:ea typeface="Calibri"/>
                <a:cs typeface="Calibri"/>
                <a:sym typeface="Calibri"/>
              </a:rPr>
              <a:t>, and Stability AI)</a:t>
            </a:r>
            <a:endParaRPr sz="1900" dirty="0">
              <a:solidFill>
                <a:srgbClr val="0F0F0F"/>
              </a:solidFill>
              <a:latin typeface="Calibri"/>
              <a:ea typeface="Calibri"/>
              <a:cs typeface="Calibri"/>
              <a:sym typeface="Calibri"/>
            </a:endParaRPr>
          </a:p>
          <a:p>
            <a:pPr marL="0" lvl="0" indent="0" algn="l" rtl="0">
              <a:spcBef>
                <a:spcPts val="0"/>
              </a:spcBef>
              <a:spcAft>
                <a:spcPts val="0"/>
              </a:spcAft>
              <a:buNone/>
            </a:pPr>
            <a:r>
              <a:rPr lang="en-US" sz="1900" dirty="0">
                <a:latin typeface="Calibri"/>
                <a:ea typeface="Calibri"/>
                <a:cs typeface="Calibri"/>
                <a:sym typeface="Calibri"/>
              </a:rPr>
              <a:t>Good short video: </a:t>
            </a:r>
            <a:r>
              <a:rPr lang="en-US" sz="1600" dirty="0">
                <a:latin typeface="Calibri"/>
                <a:ea typeface="Calibri"/>
                <a:cs typeface="Calibri"/>
                <a:sym typeface="Calibri"/>
              </a:rPr>
              <a:t> </a:t>
            </a:r>
            <a:r>
              <a:rPr lang="en-US" sz="1600" u="sng" dirty="0">
                <a:solidFill>
                  <a:schemeClr val="hlink"/>
                </a:solidFill>
                <a:latin typeface="Calibri"/>
                <a:ea typeface="Calibri"/>
                <a:cs typeface="Calibri"/>
                <a:sym typeface="Calibri"/>
                <a:hlinkClick r:id="rId3"/>
              </a:rPr>
              <a:t>https://www.youtube.com/watch?v=WgIlAB3cS6U</a:t>
            </a:r>
            <a:r>
              <a:rPr lang="en-US" sz="1600" dirty="0">
                <a:latin typeface="Calibri"/>
                <a:ea typeface="Calibri"/>
                <a:cs typeface="Calibri"/>
                <a:sym typeface="Calibri"/>
              </a:rPr>
              <a:t> </a:t>
            </a:r>
            <a:endParaRPr sz="1600" dirty="0">
              <a:latin typeface="Calibri"/>
              <a:ea typeface="Calibri"/>
              <a:cs typeface="Calibri"/>
              <a:sym typeface="Calibri"/>
            </a:endParaRPr>
          </a:p>
        </p:txBody>
      </p:sp>
      <p:pic>
        <p:nvPicPr>
          <p:cNvPr id="280" name="Google Shape;280;p41"/>
          <p:cNvPicPr preferRelativeResize="0"/>
          <p:nvPr/>
        </p:nvPicPr>
        <p:blipFill>
          <a:blip r:embed="rId4">
            <a:alphaModFix/>
          </a:blip>
          <a:stretch>
            <a:fillRect/>
          </a:stretch>
        </p:blipFill>
        <p:spPr>
          <a:xfrm>
            <a:off x="8534400" y="782400"/>
            <a:ext cx="3492500" cy="2324100"/>
          </a:xfrm>
          <a:prstGeom prst="rect">
            <a:avLst/>
          </a:prstGeom>
          <a:noFill/>
          <a:ln>
            <a:noFill/>
          </a:ln>
        </p:spPr>
      </p:pic>
      <p:sp>
        <p:nvSpPr>
          <p:cNvPr id="281" name="Google Shape;281;p41"/>
          <p:cNvSpPr txBox="1"/>
          <p:nvPr/>
        </p:nvSpPr>
        <p:spPr>
          <a:xfrm>
            <a:off x="9400400" y="3057600"/>
            <a:ext cx="2042100" cy="538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1900" dirty="0">
                <a:latin typeface="Calibri"/>
                <a:ea typeface="Calibri"/>
                <a:cs typeface="Calibri"/>
                <a:sym typeface="Calibri"/>
              </a:rPr>
              <a:t>Emad </a:t>
            </a:r>
            <a:r>
              <a:rPr lang="en-US" sz="1900" dirty="0" err="1">
                <a:latin typeface="Calibri"/>
                <a:ea typeface="Calibri"/>
                <a:cs typeface="Calibri"/>
                <a:sym typeface="Calibri"/>
              </a:rPr>
              <a:t>Mostaque</a:t>
            </a:r>
            <a:endParaRPr sz="1900" dirty="0">
              <a:latin typeface="Calibri"/>
              <a:ea typeface="Calibri"/>
              <a:cs typeface="Calibri"/>
              <a:sym typeface="Calibri"/>
            </a:endParaRPr>
          </a:p>
        </p:txBody>
      </p:sp>
      <p:pic>
        <p:nvPicPr>
          <p:cNvPr id="282" name="Google Shape;282;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520100" y="75600"/>
            <a:ext cx="3599400" cy="698700"/>
          </a:xfrm>
          <a:prstGeom prst="rect">
            <a:avLst/>
          </a:prstGeom>
          <a:noFill/>
          <a:ln>
            <a:noFill/>
          </a:ln>
        </p:spPr>
      </p:pic>
      <p:sp>
        <p:nvSpPr>
          <p:cNvPr id="283" name="Google Shape;283;p41"/>
          <p:cNvSpPr txBox="1"/>
          <p:nvPr/>
        </p:nvSpPr>
        <p:spPr>
          <a:xfrm>
            <a:off x="-54000" y="-54000"/>
            <a:ext cx="3435600" cy="7542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300" b="1">
                <a:latin typeface="Calibri"/>
                <a:ea typeface="Calibri"/>
                <a:cs typeface="Calibri"/>
                <a:sym typeface="Calibri"/>
              </a:rPr>
              <a:t>Emad Mostaque</a:t>
            </a:r>
            <a:endParaRPr sz="3300" b="1">
              <a:latin typeface="Calibri"/>
              <a:ea typeface="Calibri"/>
              <a:cs typeface="Calibri"/>
              <a:sym typeface="Calibri"/>
            </a:endParaRPr>
          </a:p>
        </p:txBody>
      </p:sp>
      <p:sp>
        <p:nvSpPr>
          <p:cNvPr id="284" name="Google Shape;284;p41"/>
          <p:cNvSpPr txBox="1"/>
          <p:nvPr/>
        </p:nvSpPr>
        <p:spPr>
          <a:xfrm>
            <a:off x="227800" y="2921600"/>
            <a:ext cx="7279200" cy="361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pPr marL="0" lvl="0" indent="0" algn="l" rtl="0">
              <a:spcBef>
                <a:spcPts val="0"/>
              </a:spcBef>
              <a:spcAft>
                <a:spcPts val="0"/>
              </a:spcAft>
              <a:buNone/>
            </a:pPr>
            <a:r>
              <a:rPr lang="en-US" sz="1900" b="1">
                <a:solidFill>
                  <a:srgbClr val="FF0000"/>
                </a:solidFill>
                <a:latin typeface="Calibri"/>
                <a:ea typeface="Calibri"/>
                <a:cs typeface="Calibri"/>
                <a:sym typeface="Calibri"/>
              </a:rPr>
              <a:t>Stable Diffusion</a:t>
            </a:r>
            <a:r>
              <a:rPr lang="en-US" sz="1900">
                <a:latin typeface="Calibri"/>
                <a:ea typeface="Calibri"/>
                <a:cs typeface="Calibri"/>
                <a:sym typeface="Calibri"/>
              </a:rPr>
              <a:t> is a deep learning, </a:t>
            </a:r>
            <a:r>
              <a:rPr lang="en-US" sz="1900" b="1">
                <a:solidFill>
                  <a:srgbClr val="FF0000"/>
                </a:solidFill>
                <a:latin typeface="Calibri"/>
                <a:ea typeface="Calibri"/>
                <a:cs typeface="Calibri"/>
                <a:sym typeface="Calibri"/>
              </a:rPr>
              <a:t>text-to-image</a:t>
            </a:r>
            <a:r>
              <a:rPr lang="en-US" sz="1900">
                <a:latin typeface="Calibri"/>
                <a:ea typeface="Calibri"/>
                <a:cs typeface="Calibri"/>
                <a:sym typeface="Calibri"/>
              </a:rPr>
              <a:t> model released in 2022. It is primarily used to generate detailed images conditioned on text descriptions, though it can also be applied to other tasks such as inpainting, outpainting, and generating image-to-image translations guided by a text prompt.</a:t>
            </a:r>
            <a:endParaRPr sz="1900">
              <a:latin typeface="Calibri"/>
              <a:ea typeface="Calibri"/>
              <a:cs typeface="Calibri"/>
              <a:sym typeface="Calibri"/>
            </a:endParaRPr>
          </a:p>
          <a:p>
            <a:pPr marL="0" lvl="0" indent="0" algn="l" rtl="0">
              <a:spcBef>
                <a:spcPts val="0"/>
              </a:spcBef>
              <a:spcAft>
                <a:spcPts val="0"/>
              </a:spcAft>
              <a:buNone/>
            </a:pPr>
            <a:endParaRPr sz="1900">
              <a:latin typeface="Calibri"/>
              <a:ea typeface="Calibri"/>
              <a:cs typeface="Calibri"/>
              <a:sym typeface="Calibri"/>
            </a:endParaRPr>
          </a:p>
          <a:p>
            <a:pPr marL="0" lvl="0" indent="0" algn="l" rtl="0">
              <a:spcBef>
                <a:spcPts val="0"/>
              </a:spcBef>
              <a:spcAft>
                <a:spcPts val="0"/>
              </a:spcAft>
              <a:buNone/>
            </a:pPr>
            <a:r>
              <a:rPr lang="en-US" sz="1900">
                <a:latin typeface="Calibri"/>
                <a:ea typeface="Calibri"/>
                <a:cs typeface="Calibri"/>
                <a:sym typeface="Calibri"/>
              </a:rPr>
              <a:t>It was developed by the start-up Stability AI in collaboration with a number of academic researchers and non-profit organizations.</a:t>
            </a:r>
            <a:endParaRPr sz="1900">
              <a:latin typeface="Calibri"/>
              <a:ea typeface="Calibri"/>
              <a:cs typeface="Calibri"/>
              <a:sym typeface="Calibri"/>
            </a:endParaRPr>
          </a:p>
          <a:p>
            <a:pPr marL="0" lvl="0" indent="0" algn="l" rtl="0">
              <a:spcBef>
                <a:spcPts val="0"/>
              </a:spcBef>
              <a:spcAft>
                <a:spcPts val="0"/>
              </a:spcAft>
              <a:buNone/>
            </a:pPr>
            <a:r>
              <a:rPr lang="en-US" sz="1900">
                <a:latin typeface="Calibri"/>
                <a:ea typeface="Calibri"/>
                <a:cs typeface="Calibri"/>
                <a:sym typeface="Calibri"/>
              </a:rPr>
              <a:t>It is open source.</a:t>
            </a:r>
            <a:endParaRPr sz="1900">
              <a:latin typeface="Calibri"/>
              <a:ea typeface="Calibri"/>
              <a:cs typeface="Calibri"/>
              <a:sym typeface="Calibri"/>
            </a:endParaRPr>
          </a:p>
          <a:p>
            <a:pPr marL="609600" lvl="0" indent="-406400" algn="l" rtl="0">
              <a:spcBef>
                <a:spcPts val="0"/>
              </a:spcBef>
              <a:spcAft>
                <a:spcPts val="0"/>
              </a:spcAft>
              <a:buSzPts val="1600"/>
              <a:buFont typeface="Calibri"/>
              <a:buChar char="●"/>
            </a:pPr>
            <a:r>
              <a:rPr lang="en-US" sz="1600" u="sng">
                <a:solidFill>
                  <a:schemeClr val="hlink"/>
                </a:solidFill>
                <a:latin typeface="Calibri"/>
                <a:ea typeface="Calibri"/>
                <a:cs typeface="Calibri"/>
                <a:sym typeface="Calibri"/>
                <a:hlinkClick r:id="rId6"/>
              </a:rPr>
              <a:t>https://en.wikipedia.org/wiki/Stable_Diffusion</a:t>
            </a:r>
            <a:r>
              <a:rPr lang="en-US" sz="1600">
                <a:latin typeface="Calibri"/>
                <a:ea typeface="Calibri"/>
                <a:cs typeface="Calibri"/>
                <a:sym typeface="Calibri"/>
              </a:rPr>
              <a:t> </a:t>
            </a:r>
            <a:endParaRPr sz="1600">
              <a:latin typeface="Calibri"/>
              <a:ea typeface="Calibri"/>
              <a:cs typeface="Calibri"/>
              <a:sym typeface="Calibri"/>
            </a:endParaRPr>
          </a:p>
          <a:p>
            <a:pPr marL="609600" lvl="0" indent="-406400" algn="l" rtl="0">
              <a:spcBef>
                <a:spcPts val="0"/>
              </a:spcBef>
              <a:spcAft>
                <a:spcPts val="0"/>
              </a:spcAft>
              <a:buSzPts val="1600"/>
              <a:buFont typeface="Calibri"/>
              <a:buChar char="●"/>
            </a:pPr>
            <a:r>
              <a:rPr lang="en-US" sz="1600" u="sng">
                <a:solidFill>
                  <a:schemeClr val="hlink"/>
                </a:solidFill>
                <a:latin typeface="Calibri"/>
                <a:ea typeface="Calibri"/>
                <a:cs typeface="Calibri"/>
                <a:sym typeface="Calibri"/>
                <a:hlinkClick r:id="rId7"/>
              </a:rPr>
              <a:t>https://github.com/Stability-AI/stablediffusion</a:t>
            </a:r>
            <a:r>
              <a:rPr lang="en-US" sz="1600">
                <a:latin typeface="Calibri"/>
                <a:ea typeface="Calibri"/>
                <a:cs typeface="Calibri"/>
                <a:sym typeface="Calibri"/>
              </a:rPr>
              <a:t> </a:t>
            </a:r>
            <a:endParaRPr sz="1600">
              <a:latin typeface="Calibri"/>
              <a:ea typeface="Calibri"/>
              <a:cs typeface="Calibri"/>
              <a:sym typeface="Calibri"/>
            </a:endParaRPr>
          </a:p>
          <a:p>
            <a:pPr marL="609600" lvl="0" indent="-406400" algn="l" rtl="0">
              <a:spcBef>
                <a:spcPts val="0"/>
              </a:spcBef>
              <a:spcAft>
                <a:spcPts val="0"/>
              </a:spcAft>
              <a:buSzPts val="1600"/>
              <a:buFont typeface="Calibri"/>
              <a:buChar char="●"/>
            </a:pPr>
            <a:r>
              <a:rPr lang="en-US" sz="1600" u="sng">
                <a:solidFill>
                  <a:schemeClr val="hlink"/>
                </a:solidFill>
                <a:latin typeface="Calibri"/>
                <a:ea typeface="Calibri"/>
                <a:cs typeface="Calibri"/>
                <a:sym typeface="Calibri"/>
                <a:hlinkClick r:id="rId8"/>
              </a:rPr>
              <a:t>https://replicate.com/stability-ai/stable-diffusion/examples</a:t>
            </a:r>
            <a:r>
              <a:rPr lang="en-US" sz="1600">
                <a:latin typeface="Calibri"/>
                <a:ea typeface="Calibri"/>
                <a:cs typeface="Calibri"/>
                <a:sym typeface="Calibri"/>
              </a:rPr>
              <a:t>  </a:t>
            </a:r>
            <a:endParaRPr sz="1600">
              <a:latin typeface="Calibri"/>
              <a:ea typeface="Calibri"/>
              <a:cs typeface="Calibri"/>
              <a:sym typeface="Calibri"/>
            </a:endParaRPr>
          </a:p>
        </p:txBody>
      </p:sp>
      <p:pic>
        <p:nvPicPr>
          <p:cNvPr id="285" name="Google Shape;285;p4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998367" y="4206600"/>
            <a:ext cx="4028534" cy="2014267"/>
          </a:xfrm>
          <a:prstGeom prst="rect">
            <a:avLst/>
          </a:prstGeom>
          <a:noFill/>
          <a:ln>
            <a:noFill/>
          </a:ln>
        </p:spPr>
      </p:pic>
      <p:sp>
        <p:nvSpPr>
          <p:cNvPr id="2" name="Google Shape;281;p41">
            <a:extLst>
              <a:ext uri="{FF2B5EF4-FFF2-40B4-BE49-F238E27FC236}">
                <a16:creationId xmlns:a16="http://schemas.microsoft.com/office/drawing/2014/main" id="{3FF92B66-2EC5-37A8-1517-45012FB3FEB3}"/>
              </a:ext>
            </a:extLst>
          </p:cNvPr>
          <p:cNvSpPr txBox="1"/>
          <p:nvPr/>
        </p:nvSpPr>
        <p:spPr>
          <a:xfrm>
            <a:off x="9070791" y="6236735"/>
            <a:ext cx="2042100" cy="538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1900" dirty="0">
                <a:latin typeface="Calibri"/>
                <a:ea typeface="Calibri"/>
                <a:cs typeface="Calibri"/>
                <a:sym typeface="Calibri"/>
              </a:rPr>
              <a:t>Generated Image</a:t>
            </a:r>
            <a:endParaRPr sz="19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p:nvPr/>
        </p:nvSpPr>
        <p:spPr>
          <a:xfrm>
            <a:off x="854075" y="569400"/>
            <a:ext cx="102492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There are three main types of diffusion models in machine learning:</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DDPM</a:t>
            </a:r>
            <a:r>
              <a:rPr lang="en-US">
                <a:solidFill>
                  <a:schemeClr val="dk1"/>
                </a:solidFill>
                <a:latin typeface="Calibri"/>
                <a:ea typeface="Calibri"/>
                <a:cs typeface="Calibri"/>
                <a:sym typeface="Calibri"/>
              </a:rPr>
              <a:t> = </a:t>
            </a:r>
            <a:r>
              <a:rPr lang="en-US">
                <a:latin typeface="Calibri"/>
                <a:ea typeface="Calibri"/>
                <a:cs typeface="Calibri"/>
                <a:sym typeface="Calibri"/>
              </a:rPr>
              <a:t>Denoising Diffusion Probabilistic Model. DDPM learns to denoise images by adding noise to them and then learning to reverse the process. This is done by training a neural network to predict the probability of each pixel in an image being noisy.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SGM</a:t>
            </a:r>
            <a:r>
              <a:rPr lang="en-US">
                <a:solidFill>
                  <a:schemeClr val="dk1"/>
                </a:solidFill>
                <a:latin typeface="Calibri"/>
                <a:ea typeface="Calibri"/>
                <a:cs typeface="Calibri"/>
                <a:sym typeface="Calibri"/>
              </a:rPr>
              <a:t> = </a:t>
            </a:r>
            <a:r>
              <a:rPr lang="en-US">
                <a:latin typeface="Calibri"/>
                <a:ea typeface="Calibri"/>
                <a:cs typeface="Calibri"/>
                <a:sym typeface="Calibri"/>
              </a:rPr>
              <a:t>Score-based Generative Model. SGM learns to generate images by predicting the score (likelihood) of each pixel in an image.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SDE</a:t>
            </a:r>
            <a:r>
              <a:rPr lang="en-US">
                <a:solidFill>
                  <a:schemeClr val="dk1"/>
                </a:solidFill>
                <a:latin typeface="Calibri"/>
                <a:ea typeface="Calibri"/>
                <a:cs typeface="Calibri"/>
                <a:sym typeface="Calibri"/>
              </a:rPr>
              <a:t> = </a:t>
            </a:r>
            <a:r>
              <a:rPr lang="en-US">
                <a:latin typeface="Calibri"/>
                <a:ea typeface="Calibri"/>
                <a:cs typeface="Calibri"/>
                <a:sym typeface="Calibri"/>
              </a:rPr>
              <a:t>Stochastic Differential Equation. SDE uses a differential equation to model the evolution of an image over time. The differential equation is used to predict how the image will change as it is corrupted by noise.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Each type of diffusion model has its own advantages and disadvantages.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DDPMs</a:t>
            </a:r>
            <a:r>
              <a:rPr lang="en-US">
                <a:latin typeface="Calibri"/>
                <a:ea typeface="Calibri"/>
                <a:cs typeface="Calibri"/>
                <a:sym typeface="Calibri"/>
              </a:rPr>
              <a:t> are relatively easy to train and can generate high-quality images. However, they can be slow to sample from.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SGMs</a:t>
            </a:r>
            <a:r>
              <a:rPr lang="en-US">
                <a:latin typeface="Calibri"/>
                <a:ea typeface="Calibri"/>
                <a:cs typeface="Calibri"/>
                <a:sym typeface="Calibri"/>
              </a:rPr>
              <a:t> are faster to sample from, but they can be more difficult to train and can generate lower-quality images.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b="1">
                <a:solidFill>
                  <a:srgbClr val="FF0000"/>
                </a:solidFill>
                <a:latin typeface="Calibri"/>
                <a:ea typeface="Calibri"/>
                <a:cs typeface="Calibri"/>
                <a:sym typeface="Calibri"/>
              </a:rPr>
              <a:t>SDEs</a:t>
            </a:r>
            <a:r>
              <a:rPr lang="en-US">
                <a:latin typeface="Calibri"/>
                <a:ea typeface="Calibri"/>
                <a:cs typeface="Calibri"/>
                <a:sym typeface="Calibri"/>
              </a:rPr>
              <a:t> are the most difficult to train, but they can generate the highest-quality images.</a:t>
            </a:r>
            <a:endParaRPr>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Diffusion Models — DDPMs, DDIMs, and Classifier Free Guidance</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 </a:t>
            </a:r>
            <a:r>
              <a:rPr lang="en-US" u="sng">
                <a:solidFill>
                  <a:schemeClr val="hlink"/>
                </a:solidFill>
                <a:latin typeface="Calibri"/>
                <a:ea typeface="Calibri"/>
                <a:cs typeface="Calibri"/>
                <a:sym typeface="Calibri"/>
                <a:hlinkClick r:id="rId3"/>
              </a:rPr>
              <a:t>https://betterprogramming.pub/diffusion-models-ddpms-ddims-and-classifier-free-guidance-e07b297b2869</a:t>
            </a:r>
            <a:endParaRPr>
              <a:latin typeface="Calibri"/>
              <a:ea typeface="Calibri"/>
              <a:cs typeface="Calibri"/>
              <a:sym typeface="Calibri"/>
            </a:endParaRPr>
          </a:p>
        </p:txBody>
      </p:sp>
      <p:sp>
        <p:nvSpPr>
          <p:cNvPr id="292" name="Google Shape;292;p42"/>
          <p:cNvSpPr txBox="1"/>
          <p:nvPr/>
        </p:nvSpPr>
        <p:spPr>
          <a:xfrm>
            <a:off x="0" y="0"/>
            <a:ext cx="633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chemeClr val="dk1"/>
                </a:solidFill>
                <a:latin typeface="Calibri"/>
                <a:ea typeface="Calibri"/>
                <a:cs typeface="Calibri"/>
                <a:sym typeface="Calibri"/>
              </a:rPr>
              <a:t>Three main types of diffusion models in ML</a:t>
            </a:r>
            <a:endParaRPr sz="2500" b="1">
              <a:latin typeface="Calibri"/>
              <a:ea typeface="Calibri"/>
              <a:cs typeface="Calibri"/>
              <a:sym typeface="Calibri"/>
            </a:endParaRPr>
          </a:p>
        </p:txBody>
      </p:sp>
      <p:sp>
        <p:nvSpPr>
          <p:cNvPr id="293" name="Google Shape;293;p42"/>
          <p:cNvSpPr txBox="1"/>
          <p:nvPr/>
        </p:nvSpPr>
        <p:spPr>
          <a:xfrm>
            <a:off x="2019750" y="4343400"/>
            <a:ext cx="8152500" cy="190818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Question:</a:t>
            </a:r>
            <a:br>
              <a:rPr lang="en-US" dirty="0">
                <a:latin typeface="Calibri"/>
                <a:ea typeface="Calibri"/>
                <a:cs typeface="Calibri"/>
                <a:sym typeface="Calibri"/>
              </a:rPr>
            </a:br>
            <a:r>
              <a:rPr lang="en-US" dirty="0">
                <a:latin typeface="Calibri"/>
                <a:ea typeface="Calibri"/>
                <a:cs typeface="Calibri"/>
                <a:sym typeface="Calibri"/>
              </a:rPr>
              <a:t>Is "</a:t>
            </a:r>
            <a:r>
              <a:rPr lang="en-US" b="1" dirty="0">
                <a:solidFill>
                  <a:srgbClr val="FF0000"/>
                </a:solidFill>
                <a:latin typeface="Calibri"/>
                <a:ea typeface="Calibri"/>
                <a:cs typeface="Calibri"/>
                <a:sym typeface="Calibri"/>
              </a:rPr>
              <a:t>Stable Diffusion</a:t>
            </a:r>
            <a:r>
              <a:rPr lang="en-US" dirty="0">
                <a:latin typeface="Calibri"/>
                <a:ea typeface="Calibri"/>
                <a:cs typeface="Calibri"/>
                <a:sym typeface="Calibri"/>
              </a:rPr>
              <a:t>" a DDPM, SGM, or SDE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Answer:</a:t>
            </a:r>
            <a:endParaRPr dirty="0">
              <a:latin typeface="Calibri"/>
              <a:ea typeface="Calibri"/>
              <a:cs typeface="Calibri"/>
              <a:sym typeface="Calibri"/>
            </a:endParaRPr>
          </a:p>
          <a:p>
            <a:pPr marL="0" lvl="0" indent="0" algn="l" rtl="0">
              <a:spcBef>
                <a:spcPts val="0"/>
              </a:spcBef>
              <a:spcAft>
                <a:spcPts val="0"/>
              </a:spcAft>
              <a:buNone/>
            </a:pPr>
            <a:r>
              <a:rPr lang="en-US" b="1" dirty="0">
                <a:solidFill>
                  <a:srgbClr val="FF0000"/>
                </a:solidFill>
                <a:latin typeface="Calibri"/>
                <a:ea typeface="Calibri"/>
                <a:cs typeface="Calibri"/>
                <a:sym typeface="Calibri"/>
              </a:rPr>
              <a:t>Stable Diffusion</a:t>
            </a:r>
            <a:r>
              <a:rPr lang="en-US" dirty="0">
                <a:latin typeface="Calibri"/>
                <a:ea typeface="Calibri"/>
                <a:cs typeface="Calibri"/>
                <a:sym typeface="Calibri"/>
              </a:rPr>
              <a:t> is not a specific model, but rather a general approach to diffusion models.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It is based on the idea of </a:t>
            </a:r>
            <a:r>
              <a:rPr lang="en-US" b="1" dirty="0">
                <a:solidFill>
                  <a:srgbClr val="6AA84F"/>
                </a:solidFill>
                <a:latin typeface="Calibri"/>
                <a:ea typeface="Calibri"/>
                <a:cs typeface="Calibri"/>
                <a:sym typeface="Calibri"/>
              </a:rPr>
              <a:t>using a noise distribution that is stable</a:t>
            </a:r>
            <a:r>
              <a:rPr lang="en-US" dirty="0">
                <a:latin typeface="Calibri"/>
                <a:ea typeface="Calibri"/>
                <a:cs typeface="Calibri"/>
                <a:sym typeface="Calibri"/>
              </a:rPr>
              <a:t>, meaning that it does not change as the model is trained.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This makes it possible to train diffusion models more reliably and efficiently.</a:t>
            </a:r>
            <a:endParaRPr dirty="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p:nvPr/>
        </p:nvSpPr>
        <p:spPr>
          <a:xfrm>
            <a:off x="-68825" y="-67725"/>
            <a:ext cx="400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How Stable Diffusion Works</a:t>
            </a:r>
            <a:endParaRPr sz="2500" b="1">
              <a:latin typeface="Calibri"/>
              <a:ea typeface="Calibri"/>
              <a:cs typeface="Calibri"/>
              <a:sym typeface="Calibri"/>
            </a:endParaRPr>
          </a:p>
        </p:txBody>
      </p:sp>
      <p:pic>
        <p:nvPicPr>
          <p:cNvPr id="300" name="Google Shape;300;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501675"/>
            <a:ext cx="4890625" cy="1527125"/>
          </a:xfrm>
          <a:prstGeom prst="rect">
            <a:avLst/>
          </a:prstGeom>
          <a:noFill/>
          <a:ln>
            <a:noFill/>
          </a:ln>
        </p:spPr>
      </p:pic>
      <p:pic>
        <p:nvPicPr>
          <p:cNvPr id="301" name="Google Shape;301;p4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82200" y="2499188"/>
            <a:ext cx="4627926" cy="2295885"/>
          </a:xfrm>
          <a:prstGeom prst="rect">
            <a:avLst/>
          </a:prstGeom>
          <a:noFill/>
          <a:ln>
            <a:noFill/>
          </a:ln>
        </p:spPr>
      </p:pic>
      <p:sp>
        <p:nvSpPr>
          <p:cNvPr id="302" name="Google Shape;302;p43"/>
          <p:cNvSpPr txBox="1"/>
          <p:nvPr/>
        </p:nvSpPr>
        <p:spPr>
          <a:xfrm>
            <a:off x="5079600" y="116527"/>
            <a:ext cx="7007100" cy="6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Stable Diffusion creates images from text descriptions. </a:t>
            </a:r>
            <a:endParaRPr dirty="0">
              <a:latin typeface="Calibri"/>
              <a:ea typeface="Calibri"/>
              <a:cs typeface="Calibri"/>
              <a:sym typeface="Calibri"/>
            </a:endParaRPr>
          </a:p>
          <a:p>
            <a:pPr marL="0" lvl="0" indent="0" algn="l" rtl="0">
              <a:spcBef>
                <a:spcPts val="0"/>
              </a:spcBef>
              <a:spcAft>
                <a:spcPts val="0"/>
              </a:spcAft>
              <a:buNone/>
            </a:pPr>
            <a:r>
              <a:rPr lang="en-US" dirty="0">
                <a:solidFill>
                  <a:schemeClr val="dk1"/>
                </a:solidFill>
                <a:latin typeface="Calibri"/>
                <a:ea typeface="Calibri"/>
                <a:cs typeface="Calibri"/>
                <a:sym typeface="Calibri"/>
              </a:rPr>
              <a:t>Stable Diffusion can generate high-quality images that are indistinguishable from real photos - while using less than 1 </a:t>
            </a:r>
            <a:r>
              <a:rPr lang="en-US" dirty="0" err="1">
                <a:solidFill>
                  <a:schemeClr val="dk1"/>
                </a:solidFill>
                <a:latin typeface="Calibri"/>
                <a:ea typeface="Calibri"/>
                <a:cs typeface="Calibri"/>
                <a:sym typeface="Calibri"/>
              </a:rPr>
              <a:t>Bln</a:t>
            </a:r>
            <a:r>
              <a:rPr lang="en-US" dirty="0">
                <a:solidFill>
                  <a:schemeClr val="dk1"/>
                </a:solidFill>
                <a:latin typeface="Calibri"/>
                <a:ea typeface="Calibri"/>
                <a:cs typeface="Calibri"/>
                <a:sym typeface="Calibri"/>
              </a:rPr>
              <a:t> parameters</a:t>
            </a:r>
            <a:endParaRPr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u="sng" dirty="0">
                <a:solidFill>
                  <a:schemeClr val="hlink"/>
                </a:solidFill>
                <a:latin typeface="Calibri"/>
                <a:ea typeface="Calibri"/>
                <a:cs typeface="Calibri"/>
                <a:sym typeface="Calibri"/>
                <a:hlinkClick r:id="rId5"/>
              </a:rPr>
              <a:t>https://towardsdatascience.com/stable-diffusion-best-open-source-version-of-dall-e-2-ebcdf1cb64bc</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u="sng" dirty="0">
                <a:solidFill>
                  <a:schemeClr val="hlink"/>
                </a:solidFill>
                <a:latin typeface="Calibri"/>
                <a:ea typeface="Calibri"/>
                <a:cs typeface="Calibri"/>
                <a:sym typeface="Calibri"/>
                <a:hlinkClick r:id="rId6"/>
              </a:rPr>
              <a:t>https://jalammar.github.io/illustrated-stable-diffusion/</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u="sng" dirty="0">
                <a:solidFill>
                  <a:schemeClr val="hlink"/>
                </a:solidFill>
                <a:latin typeface="Calibri"/>
                <a:ea typeface="Calibri"/>
                <a:cs typeface="Calibri"/>
                <a:sym typeface="Calibri"/>
                <a:hlinkClick r:id="rId7"/>
              </a:rPr>
              <a:t>https://www.youtube.com/watch?v=J87hffSMB60</a:t>
            </a:r>
            <a:r>
              <a:rPr lang="en-US" sz="1200" u="sng" dirty="0">
                <a:solidFill>
                  <a:schemeClr val="hlink"/>
                </a:solidFill>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When we train the Stable Diffusion model,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we give it pairs of (text, image). </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We train the </a:t>
            </a:r>
            <a:r>
              <a:rPr lang="en-US" b="1" dirty="0">
                <a:solidFill>
                  <a:srgbClr val="FF0000"/>
                </a:solidFill>
                <a:latin typeface="Calibri"/>
                <a:ea typeface="Calibri"/>
                <a:cs typeface="Calibri"/>
                <a:sym typeface="Calibri"/>
              </a:rPr>
              <a:t>text encoder </a:t>
            </a:r>
            <a:r>
              <a:rPr lang="en-US" dirty="0">
                <a:solidFill>
                  <a:schemeClr val="dk1"/>
                </a:solidFill>
                <a:latin typeface="Calibri"/>
                <a:ea typeface="Calibri"/>
                <a:cs typeface="Calibri"/>
                <a:sym typeface="Calibri"/>
              </a:rPr>
              <a:t>and</a:t>
            </a:r>
            <a:r>
              <a:rPr lang="en-US" b="1" dirty="0">
                <a:solidFill>
                  <a:srgbClr val="FF0000"/>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b="1" dirty="0">
                <a:solidFill>
                  <a:srgbClr val="FF0000"/>
                </a:solidFill>
                <a:latin typeface="Calibri"/>
                <a:ea typeface="Calibri"/>
                <a:cs typeface="Calibri"/>
                <a:sym typeface="Calibri"/>
              </a:rPr>
              <a:t>image encoder</a:t>
            </a:r>
            <a:r>
              <a:rPr lang="en-US" dirty="0">
                <a:solidFill>
                  <a:schemeClr val="dk1"/>
                </a:solidFill>
                <a:latin typeface="Calibri"/>
                <a:ea typeface="Calibri"/>
                <a:cs typeface="Calibri"/>
                <a:sym typeface="Calibri"/>
              </a:rPr>
              <a:t> neural networks </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to encode the text and image into </a:t>
            </a:r>
            <a:r>
              <a:rPr lang="en-US" b="1" dirty="0">
                <a:solidFill>
                  <a:srgbClr val="0000FF"/>
                </a:solidFill>
                <a:latin typeface="Calibri"/>
                <a:ea typeface="Calibri"/>
                <a:cs typeface="Calibri"/>
                <a:sym typeface="Calibri"/>
              </a:rPr>
              <a:t>latent vectors</a:t>
            </a:r>
            <a:r>
              <a:rPr lang="en-US" dirty="0">
                <a:solidFill>
                  <a:schemeClr val="dk1"/>
                </a:solidFill>
                <a:latin typeface="Calibri"/>
                <a:ea typeface="Calibri"/>
                <a:cs typeface="Calibri"/>
                <a:sym typeface="Calibri"/>
              </a:rPr>
              <a:t>, </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and we use contrastive learning to minimize the distance between these vectors. </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This means that the model learns to associate text and image, because they being encoded into the same </a:t>
            </a:r>
            <a:r>
              <a:rPr lang="en-US" b="1" dirty="0">
                <a:solidFill>
                  <a:srgbClr val="0000FF"/>
                </a:solidFill>
                <a:latin typeface="Calibri"/>
                <a:ea typeface="Calibri"/>
                <a:cs typeface="Calibri"/>
                <a:sym typeface="Calibri"/>
              </a:rPr>
              <a:t>latent vector.</a:t>
            </a:r>
            <a:endParaRPr b="1" dirty="0">
              <a:solidFill>
                <a:srgbClr val="0000FF"/>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The vector is a 2D tensor (typically with 77 rows and 768 columns)</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We also train the </a:t>
            </a:r>
            <a:r>
              <a:rPr lang="en-US" b="1" dirty="0">
                <a:solidFill>
                  <a:srgbClr val="FF0000"/>
                </a:solidFill>
                <a:latin typeface="Calibri"/>
                <a:ea typeface="Calibri"/>
                <a:cs typeface="Calibri"/>
                <a:sym typeface="Calibri"/>
              </a:rPr>
              <a:t>decoder to generate images from </a:t>
            </a:r>
            <a:r>
              <a:rPr lang="en-US" b="1" dirty="0">
                <a:solidFill>
                  <a:srgbClr val="0000FF"/>
                </a:solidFill>
                <a:latin typeface="Calibri"/>
                <a:ea typeface="Calibri"/>
                <a:cs typeface="Calibri"/>
                <a:sym typeface="Calibri"/>
              </a:rPr>
              <a:t>latent vectors</a:t>
            </a:r>
            <a:r>
              <a:rPr lang="en-US" dirty="0">
                <a:solidFill>
                  <a:schemeClr val="dk1"/>
                </a:solidFill>
                <a:latin typeface="Calibri"/>
                <a:ea typeface="Calibri"/>
                <a:cs typeface="Calibri"/>
                <a:sym typeface="Calibri"/>
              </a:rPr>
              <a:t> - using </a:t>
            </a:r>
            <a:r>
              <a:rPr lang="en-US" b="1" dirty="0">
                <a:solidFill>
                  <a:srgbClr val="6AA84F"/>
                </a:solidFill>
                <a:latin typeface="Calibri"/>
                <a:ea typeface="Calibri"/>
                <a:cs typeface="Calibri"/>
                <a:sym typeface="Calibri"/>
              </a:rPr>
              <a:t>VAE (Variational Auto-Encoder)</a:t>
            </a:r>
            <a:r>
              <a:rPr lang="en-US" dirty="0">
                <a:solidFill>
                  <a:schemeClr val="dk1"/>
                </a:solidFill>
                <a:latin typeface="Calibri"/>
                <a:ea typeface="Calibri"/>
                <a:cs typeface="Calibri"/>
                <a:sym typeface="Calibri"/>
              </a:rPr>
              <a:t> architecture.</a:t>
            </a:r>
            <a:endParaRPr dirty="0">
              <a:solidFill>
                <a:schemeClr val="dk1"/>
              </a:solidFill>
              <a:latin typeface="Calibri"/>
              <a:ea typeface="Calibri"/>
              <a:cs typeface="Calibri"/>
              <a:sym typeface="Calibri"/>
            </a:endParaRPr>
          </a:p>
          <a:p>
            <a:pPr marL="0" lvl="0" indent="0" algn="l" rtl="0">
              <a:spcBef>
                <a:spcPts val="0"/>
              </a:spcBef>
              <a:spcAft>
                <a:spcPts val="0"/>
              </a:spcAft>
              <a:buNone/>
            </a:pPr>
            <a:endParaRPr dirty="0">
              <a:solidFill>
                <a:schemeClr val="dk1"/>
              </a:solidFill>
              <a:latin typeface="Calibri"/>
              <a:ea typeface="Calibri"/>
              <a:cs typeface="Calibri"/>
              <a:sym typeface="Calibri"/>
            </a:endParaRPr>
          </a:p>
          <a:p>
            <a:pPr marL="0" lvl="0" indent="0" algn="l" rtl="0">
              <a:spcBef>
                <a:spcPts val="0"/>
              </a:spcBef>
              <a:spcAft>
                <a:spcPts val="0"/>
              </a:spcAft>
              <a:buNone/>
            </a:pPr>
            <a:r>
              <a:rPr lang="en-US" dirty="0">
                <a:solidFill>
                  <a:schemeClr val="dk1"/>
                </a:solidFill>
                <a:latin typeface="Calibri"/>
                <a:ea typeface="Calibri"/>
                <a:cs typeface="Calibri"/>
                <a:sym typeface="Calibri"/>
              </a:rPr>
              <a:t>So overall it is a supervised learning using VAE (Variational </a:t>
            </a:r>
            <a:r>
              <a:rPr lang="en-US" dirty="0" err="1">
                <a:solidFill>
                  <a:schemeClr val="dk1"/>
                </a:solidFill>
                <a:latin typeface="Calibri"/>
                <a:ea typeface="Calibri"/>
                <a:cs typeface="Calibri"/>
                <a:sym typeface="Calibri"/>
              </a:rPr>
              <a:t>AutoEncoder</a:t>
            </a:r>
            <a:r>
              <a:rPr lang="en-US" dirty="0">
                <a:solidFill>
                  <a:schemeClr val="dk1"/>
                </a:solidFill>
                <a:latin typeface="Calibri"/>
                <a:ea typeface="Calibri"/>
                <a:cs typeface="Calibri"/>
                <a:sym typeface="Calibri"/>
              </a:rPr>
              <a:t>) architecture.</a:t>
            </a:r>
            <a:endParaRPr dirty="0">
              <a:solidFill>
                <a:schemeClr val="dk1"/>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When we use the trained model, we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encode the text into </a:t>
            </a:r>
            <a:r>
              <a:rPr lang="en-US" b="1" dirty="0">
                <a:solidFill>
                  <a:srgbClr val="0000FF"/>
                </a:solidFill>
                <a:latin typeface="Calibri"/>
                <a:ea typeface="Calibri"/>
                <a:cs typeface="Calibri"/>
                <a:sym typeface="Calibri"/>
              </a:rPr>
              <a:t>latent vector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use this </a:t>
            </a:r>
            <a:r>
              <a:rPr lang="en-US" b="1" dirty="0">
                <a:solidFill>
                  <a:srgbClr val="0000FF"/>
                </a:solidFill>
                <a:latin typeface="Calibri"/>
                <a:ea typeface="Calibri"/>
                <a:cs typeface="Calibri"/>
                <a:sym typeface="Calibri"/>
              </a:rPr>
              <a:t>vector</a:t>
            </a:r>
            <a:r>
              <a:rPr lang="en-US" dirty="0">
                <a:latin typeface="Calibri"/>
                <a:ea typeface="Calibri"/>
                <a:cs typeface="Calibri"/>
                <a:sym typeface="Calibri"/>
              </a:rPr>
              <a:t> to condition the </a:t>
            </a:r>
            <a:r>
              <a:rPr lang="en-US" b="1" dirty="0">
                <a:solidFill>
                  <a:srgbClr val="FF0000"/>
                </a:solidFill>
                <a:latin typeface="Calibri"/>
                <a:ea typeface="Calibri"/>
                <a:cs typeface="Calibri"/>
                <a:sym typeface="Calibri"/>
              </a:rPr>
              <a:t>latent-to-latent diffusion process</a:t>
            </a:r>
            <a:r>
              <a:rPr lang="en-US" dirty="0">
                <a:latin typeface="Calibri"/>
                <a:ea typeface="Calibri"/>
                <a:cs typeface="Calibri"/>
                <a:sym typeface="Calibri"/>
              </a:rPr>
              <a:t> to add noise (to avoid overfitting to training data)</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use denoiser part of VAE to remove noise from </a:t>
            </a:r>
            <a:r>
              <a:rPr lang="en-US" b="1" dirty="0">
                <a:solidFill>
                  <a:srgbClr val="0000FF"/>
                </a:solidFill>
                <a:latin typeface="Calibri"/>
                <a:ea typeface="Calibri"/>
                <a:cs typeface="Calibri"/>
                <a:sym typeface="Calibri"/>
              </a:rPr>
              <a:t>latent vector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compare the output </a:t>
            </a:r>
            <a:r>
              <a:rPr lang="en-US" b="1" dirty="0">
                <a:solidFill>
                  <a:srgbClr val="0000FF"/>
                </a:solidFill>
                <a:latin typeface="Calibri"/>
                <a:ea typeface="Calibri"/>
                <a:cs typeface="Calibri"/>
                <a:sym typeface="Calibri"/>
              </a:rPr>
              <a:t>latent vector</a:t>
            </a:r>
            <a:r>
              <a:rPr lang="en-US" dirty="0">
                <a:latin typeface="Calibri"/>
                <a:ea typeface="Calibri"/>
                <a:cs typeface="Calibri"/>
                <a:sym typeface="Calibri"/>
              </a:rPr>
              <a:t> to the </a:t>
            </a:r>
            <a:r>
              <a:rPr lang="en-US" b="1" dirty="0">
                <a:solidFill>
                  <a:srgbClr val="0000FF"/>
                </a:solidFill>
                <a:latin typeface="Calibri"/>
                <a:ea typeface="Calibri"/>
                <a:cs typeface="Calibri"/>
                <a:sym typeface="Calibri"/>
              </a:rPr>
              <a:t>latent vector</a:t>
            </a:r>
            <a:r>
              <a:rPr lang="en-US" dirty="0">
                <a:latin typeface="Calibri"/>
                <a:ea typeface="Calibri"/>
                <a:cs typeface="Calibri"/>
                <a:sym typeface="Calibri"/>
              </a:rPr>
              <a:t> from text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solidFill>
                  <a:schemeClr val="dk1"/>
                </a:solidFill>
                <a:latin typeface="Calibri"/>
                <a:ea typeface="Calibri"/>
                <a:cs typeface="Calibri"/>
                <a:sym typeface="Calibri"/>
              </a:rPr>
              <a:t>iteratively repeat the process until we get good fit and the sufficiently low level of noise in the output </a:t>
            </a:r>
            <a:r>
              <a:rPr lang="en-US" b="1" dirty="0">
                <a:solidFill>
                  <a:srgbClr val="0000FF"/>
                </a:solidFill>
                <a:latin typeface="Calibri"/>
                <a:ea typeface="Calibri"/>
                <a:cs typeface="Calibri"/>
                <a:sym typeface="Calibri"/>
              </a:rPr>
              <a:t>latent vector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decode the output </a:t>
            </a:r>
            <a:r>
              <a:rPr lang="en-US" b="1" dirty="0">
                <a:solidFill>
                  <a:srgbClr val="0000FF"/>
                </a:solidFill>
                <a:latin typeface="Calibri"/>
                <a:ea typeface="Calibri"/>
                <a:cs typeface="Calibri"/>
                <a:sym typeface="Calibri"/>
              </a:rPr>
              <a:t>latent vector</a:t>
            </a:r>
            <a:r>
              <a:rPr lang="en-US" dirty="0">
                <a:latin typeface="Calibri"/>
                <a:ea typeface="Calibri"/>
                <a:cs typeface="Calibri"/>
                <a:sym typeface="Calibri"/>
              </a:rPr>
              <a:t> into image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repeat until the image is satisfactory</a:t>
            </a:r>
            <a:endParaRPr sz="1200" dirty="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p:nvPr/>
        </p:nvSpPr>
        <p:spPr>
          <a:xfrm>
            <a:off x="283026" y="783775"/>
            <a:ext cx="4307400" cy="8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i="0" u="none" strike="noStrike" cap="none">
                <a:solidFill>
                  <a:srgbClr val="000000"/>
                </a:solidFill>
                <a:latin typeface="Calibri"/>
                <a:ea typeface="Calibri"/>
                <a:cs typeface="Calibri"/>
                <a:sym typeface="Calibri"/>
              </a:rPr>
              <a:t>Diffusion Models</a:t>
            </a:r>
            <a:endParaRPr>
              <a:latin typeface="Calibri"/>
              <a:ea typeface="Calibri"/>
              <a:cs typeface="Calibri"/>
              <a:sym typeface="Calibri"/>
            </a:endParaRPr>
          </a:p>
          <a:p>
            <a:pPr marL="457200" marR="0" lvl="0" indent="-304800" algn="l" rtl="0">
              <a:lnSpc>
                <a:spcPct val="100000"/>
              </a:lnSpc>
              <a:spcBef>
                <a:spcPts val="0"/>
              </a:spcBef>
              <a:spcAft>
                <a:spcPts val="0"/>
              </a:spcAft>
              <a:buSzPts val="1200"/>
              <a:buFont typeface="Calibri"/>
              <a:buChar char="●"/>
            </a:pPr>
            <a:r>
              <a:rPr lang="en-US" sz="1200" i="0" u="sng" strike="noStrike" cap="none">
                <a:solidFill>
                  <a:schemeClr val="hlink"/>
                </a:solidFill>
                <a:latin typeface="Calibri"/>
                <a:ea typeface="Calibri"/>
                <a:cs typeface="Calibri"/>
                <a:sym typeface="Calibri"/>
                <a:hlinkClick r:id="rId3"/>
              </a:rPr>
              <a:t>https://www.youtube.com/watch?v=344w5h24-h8</a:t>
            </a:r>
            <a:r>
              <a:rPr lang="en-US"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US" sz="1200" u="sng">
                <a:solidFill>
                  <a:schemeClr val="hlink"/>
                </a:solidFill>
                <a:latin typeface="Calibri"/>
                <a:ea typeface="Calibri"/>
                <a:cs typeface="Calibri"/>
                <a:sym typeface="Calibri"/>
                <a:hlinkClick r:id="rId4"/>
              </a:rPr>
              <a:t>http://proceedings.mlr.press/v37/sohl-dickstein15.pdf</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SzPts val="1200"/>
              <a:buFont typeface="Calibri"/>
              <a:buChar char="●"/>
            </a:pPr>
            <a:r>
              <a:rPr lang="en-US" sz="1200" u="sng">
                <a:solidFill>
                  <a:schemeClr val="hlink"/>
                </a:solidFill>
                <a:latin typeface="Calibri"/>
                <a:ea typeface="Calibri"/>
                <a:cs typeface="Calibri"/>
                <a:sym typeface="Calibri"/>
                <a:hlinkClick r:id="rId5"/>
              </a:rPr>
              <a:t>https://en.wikipedia.org/wiki/Diffusion_model</a:t>
            </a:r>
            <a:r>
              <a:rPr lang="en-US" sz="1200">
                <a:solidFill>
                  <a:schemeClr val="dk1"/>
                </a:solidFill>
                <a:latin typeface="Calibri"/>
                <a:ea typeface="Calibri"/>
                <a:cs typeface="Calibri"/>
                <a:sym typeface="Calibri"/>
              </a:rPr>
              <a:t> </a:t>
            </a:r>
            <a:r>
              <a:rPr lang="en-US" sz="1200" i="0" u="none" strike="noStrike" cap="none">
                <a:solidFill>
                  <a:srgbClr val="000000"/>
                </a:solidFill>
                <a:latin typeface="Calibri"/>
                <a:ea typeface="Calibri"/>
                <a:cs typeface="Calibri"/>
                <a:sym typeface="Calibri"/>
              </a:rPr>
              <a:t> </a:t>
            </a:r>
            <a:endParaRPr sz="1200">
              <a:latin typeface="Calibri"/>
              <a:ea typeface="Calibri"/>
              <a:cs typeface="Calibri"/>
              <a:sym typeface="Calibri"/>
            </a:endParaRPr>
          </a:p>
        </p:txBody>
      </p:sp>
      <p:sp>
        <p:nvSpPr>
          <p:cNvPr id="308" name="Google Shape;308;p44"/>
          <p:cNvSpPr txBox="1"/>
          <p:nvPr/>
        </p:nvSpPr>
        <p:spPr>
          <a:xfrm>
            <a:off x="0" y="0"/>
            <a:ext cx="423454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Diffusion Models</a:t>
            </a:r>
            <a:endParaRPr/>
          </a:p>
        </p:txBody>
      </p:sp>
      <p:pic>
        <p:nvPicPr>
          <p:cNvPr id="309" name="Google Shape;309;p44" descr="Diffusion Models Made Easy. Understanding the Basics of Denoising… | by J.  Rafid Siddiqui, PhD | Towards Data Science"/>
          <p:cNvPicPr preferRelativeResize="0"/>
          <p:nvPr/>
        </p:nvPicPr>
        <p:blipFill rotWithShape="1">
          <a:blip r:embed="rId6">
            <a:alphaModFix/>
          </a:blip>
          <a:srcRect/>
          <a:stretch/>
        </p:blipFill>
        <p:spPr>
          <a:xfrm>
            <a:off x="153831" y="2227489"/>
            <a:ext cx="4987652" cy="2805554"/>
          </a:xfrm>
          <a:prstGeom prst="rect">
            <a:avLst/>
          </a:prstGeom>
          <a:noFill/>
          <a:ln>
            <a:noFill/>
          </a:ln>
        </p:spPr>
      </p:pic>
      <p:pic>
        <p:nvPicPr>
          <p:cNvPr id="310" name="Google Shape;310;p44" descr="What are Diffusion Models? | Lil'Log"/>
          <p:cNvPicPr preferRelativeResize="0"/>
          <p:nvPr/>
        </p:nvPicPr>
        <p:blipFill rotWithShape="1">
          <a:blip r:embed="rId7">
            <a:alphaModFix/>
          </a:blip>
          <a:srcRect/>
          <a:stretch/>
        </p:blipFill>
        <p:spPr>
          <a:xfrm>
            <a:off x="5902918" y="684637"/>
            <a:ext cx="6289082" cy="4348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p:nvPr/>
        </p:nvSpPr>
        <p:spPr>
          <a:xfrm>
            <a:off x="3276875" y="504275"/>
            <a:ext cx="5980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hlink"/>
                </a:solidFill>
                <a:hlinkClick r:id="rId3"/>
              </a:rPr>
              <a:t>http://jalammar.github.io/illustrated-stable-diffusion/</a:t>
            </a:r>
            <a:r>
              <a:rPr lang="en-US" sz="1800" b="1"/>
              <a:t> </a:t>
            </a:r>
            <a:endParaRPr sz="1800" b="1"/>
          </a:p>
        </p:txBody>
      </p:sp>
      <p:sp>
        <p:nvSpPr>
          <p:cNvPr id="317" name="Google Shape;317;p45"/>
          <p:cNvSpPr txBox="1"/>
          <p:nvPr/>
        </p:nvSpPr>
        <p:spPr>
          <a:xfrm>
            <a:off x="-76200" y="-76200"/>
            <a:ext cx="7017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dirty="0">
                <a:latin typeface="Calibri"/>
                <a:ea typeface="Calibri"/>
                <a:cs typeface="Calibri"/>
                <a:sym typeface="Calibri"/>
              </a:rPr>
              <a:t>Best Illustrated Explanation of Stable Diffusion</a:t>
            </a:r>
            <a:endParaRPr sz="2500" b="1" dirty="0">
              <a:latin typeface="Calibri"/>
              <a:ea typeface="Calibri"/>
              <a:cs typeface="Calibri"/>
              <a:sym typeface="Calibri"/>
            </a:endParaRPr>
          </a:p>
          <a:p>
            <a:pPr marL="0" lvl="0" indent="0" algn="l" rtl="0">
              <a:spcBef>
                <a:spcPts val="0"/>
              </a:spcBef>
              <a:spcAft>
                <a:spcPts val="0"/>
              </a:spcAft>
              <a:buNone/>
            </a:pPr>
            <a:r>
              <a:rPr lang="en-US" sz="2500" b="1" dirty="0">
                <a:latin typeface="Calibri"/>
                <a:ea typeface="Calibri"/>
                <a:cs typeface="Calibri"/>
                <a:sym typeface="Calibri"/>
              </a:rPr>
              <a:t> - by Jay </a:t>
            </a:r>
            <a:r>
              <a:rPr lang="en-US" sz="2500" b="1" dirty="0" err="1">
                <a:latin typeface="Calibri"/>
                <a:ea typeface="Calibri"/>
                <a:cs typeface="Calibri"/>
                <a:sym typeface="Calibri"/>
              </a:rPr>
              <a:t>Alammar</a:t>
            </a:r>
            <a:endParaRPr sz="2500" b="1" dirty="0">
              <a:latin typeface="Calibri"/>
              <a:ea typeface="Calibri"/>
              <a:cs typeface="Calibri"/>
              <a:sym typeface="Calibri"/>
            </a:endParaRPr>
          </a:p>
        </p:txBody>
      </p:sp>
      <p:pic>
        <p:nvPicPr>
          <p:cNvPr id="318" name="Google Shape;318;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18600" y="1194575"/>
            <a:ext cx="4006174" cy="1663675"/>
          </a:xfrm>
          <a:prstGeom prst="rect">
            <a:avLst/>
          </a:prstGeom>
          <a:noFill/>
          <a:ln>
            <a:noFill/>
          </a:ln>
        </p:spPr>
      </p:pic>
      <p:pic>
        <p:nvPicPr>
          <p:cNvPr id="319" name="Google Shape;319;p4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18600" y="2934450"/>
            <a:ext cx="4006174" cy="1538478"/>
          </a:xfrm>
          <a:prstGeom prst="rect">
            <a:avLst/>
          </a:prstGeom>
          <a:noFill/>
          <a:ln>
            <a:noFill/>
          </a:ln>
        </p:spPr>
      </p:pic>
      <p:pic>
        <p:nvPicPr>
          <p:cNvPr id="320" name="Google Shape;320;p4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18600" y="4549125"/>
            <a:ext cx="4006174" cy="2147748"/>
          </a:xfrm>
          <a:prstGeom prst="rect">
            <a:avLst/>
          </a:prstGeom>
          <a:noFill/>
          <a:ln>
            <a:noFill/>
          </a:ln>
        </p:spPr>
      </p:pic>
      <p:pic>
        <p:nvPicPr>
          <p:cNvPr id="321" name="Google Shape;321;p4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059250" y="1194575"/>
            <a:ext cx="4980351" cy="1839049"/>
          </a:xfrm>
          <a:prstGeom prst="rect">
            <a:avLst/>
          </a:prstGeom>
          <a:noFill/>
          <a:ln>
            <a:noFill/>
          </a:ln>
        </p:spPr>
      </p:pic>
      <p:pic>
        <p:nvPicPr>
          <p:cNvPr id="322" name="Google Shape;322;p4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059249" y="3482100"/>
            <a:ext cx="4980352" cy="28111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p:nvPr/>
        </p:nvSpPr>
        <p:spPr>
          <a:xfrm>
            <a:off x="66225" y="45550"/>
            <a:ext cx="4390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GigaGAN vs Stable Diffusion</a:t>
            </a:r>
            <a:endParaRPr sz="2500" b="1">
              <a:latin typeface="Calibri"/>
              <a:ea typeface="Calibri"/>
              <a:cs typeface="Calibri"/>
              <a:sym typeface="Calibri"/>
            </a:endParaRPr>
          </a:p>
        </p:txBody>
      </p:sp>
      <p:sp>
        <p:nvSpPr>
          <p:cNvPr id="329" name="Google Shape;329;p46"/>
          <p:cNvSpPr txBox="1"/>
          <p:nvPr/>
        </p:nvSpPr>
        <p:spPr>
          <a:xfrm>
            <a:off x="119550" y="695600"/>
            <a:ext cx="5273100" cy="514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rgbClr val="FF0000"/>
                </a:solidFill>
                <a:latin typeface="Calibri"/>
                <a:ea typeface="Calibri"/>
                <a:cs typeface="Calibri"/>
                <a:sym typeface="Calibri"/>
              </a:rPr>
              <a:t>GigaGAN is significantly (10-20 times) faster than comparable Stable Diffusion</a:t>
            </a:r>
            <a:endParaRPr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On an Nvidia A100, GAN generates an image in 0.13 seconds,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Muse-3B takes 1.3 seconds,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Stable Diffusion (v.1.5) 2.9 seconds.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b="1">
                <a:solidFill>
                  <a:srgbClr val="FF0000"/>
                </a:solidFill>
                <a:latin typeface="Calibri"/>
                <a:ea typeface="Calibri"/>
                <a:cs typeface="Calibri"/>
                <a:sym typeface="Calibri"/>
              </a:rPr>
              <a:t>GigaGAN</a:t>
            </a:r>
            <a:r>
              <a:rPr lang="en-US">
                <a:latin typeface="Calibri"/>
                <a:ea typeface="Calibri"/>
                <a:cs typeface="Calibri"/>
                <a:sym typeface="Calibri"/>
              </a:rPr>
              <a:t> was created by researchers from </a:t>
            </a:r>
            <a:r>
              <a:rPr lang="en-US" b="1">
                <a:solidFill>
                  <a:srgbClr val="0000FF"/>
                </a:solidFill>
                <a:latin typeface="Calibri"/>
                <a:ea typeface="Calibri"/>
                <a:cs typeface="Calibri"/>
                <a:sym typeface="Calibri"/>
              </a:rPr>
              <a:t>POSTECH, Carnegie Mellon University, and Adobe Research</a:t>
            </a:r>
            <a:endParaRPr b="1">
              <a:solidFill>
                <a:srgbClr val="0000FF"/>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It is a billion-parameter GAN model that, like Stable Diffusion, DALL-E 2, or Midjourney, has been trained on a large dataset and is capable of text-to-image synthesis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GigaGAN is six times larger than the largest GAN to date and was trained by the team using the LAION-2B dataset of over 2 billion image-text pairs, and COYO-700M with 747 Million image-text pairs.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An upscaler based on GigaGAN was trained using Adobe Stock photos.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3"/>
              </a:rPr>
              <a:t>https://the-decoder.com/gigagan-an-old-ai-architecture-shows-off-some-new-tricks/</a:t>
            </a:r>
            <a:r>
              <a:rPr lang="en-US">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4"/>
              </a:rPr>
              <a:t>https://mingukkang.github.io/GigaGAN/</a:t>
            </a:r>
            <a:r>
              <a:rPr lang="en-US">
                <a:latin typeface="Calibri"/>
                <a:ea typeface="Calibri"/>
                <a:cs typeface="Calibri"/>
                <a:sym typeface="Calibri"/>
              </a:rPr>
              <a:t> </a:t>
            </a:r>
            <a:endParaRPr>
              <a:latin typeface="Calibri"/>
              <a:ea typeface="Calibri"/>
              <a:cs typeface="Calibri"/>
              <a:sym typeface="Calibri"/>
            </a:endParaRPr>
          </a:p>
        </p:txBody>
      </p:sp>
      <p:pic>
        <p:nvPicPr>
          <p:cNvPr id="330" name="Google Shape;330;p4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41675" y="1808550"/>
            <a:ext cx="6631276" cy="2396076"/>
          </a:xfrm>
          <a:prstGeom prst="rect">
            <a:avLst/>
          </a:prstGeom>
          <a:noFill/>
          <a:ln>
            <a:noFill/>
          </a:ln>
        </p:spPr>
      </p:pic>
      <p:sp>
        <p:nvSpPr>
          <p:cNvPr id="331" name="Google Shape;331;p46"/>
          <p:cNvSpPr txBox="1"/>
          <p:nvPr/>
        </p:nvSpPr>
        <p:spPr>
          <a:xfrm>
            <a:off x="8249175" y="26627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GigaGAN architecture</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p:nvPr/>
        </p:nvSpPr>
        <p:spPr>
          <a:xfrm>
            <a:off x="-68825" y="-67725"/>
            <a:ext cx="400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Open Source text-to-image</a:t>
            </a:r>
            <a:endParaRPr sz="2500" b="1">
              <a:latin typeface="Calibri"/>
              <a:ea typeface="Calibri"/>
              <a:cs typeface="Calibri"/>
              <a:sym typeface="Calibri"/>
            </a:endParaRPr>
          </a:p>
        </p:txBody>
      </p:sp>
      <p:sp>
        <p:nvSpPr>
          <p:cNvPr id="338" name="Google Shape;338;p47"/>
          <p:cNvSpPr txBox="1"/>
          <p:nvPr/>
        </p:nvSpPr>
        <p:spPr>
          <a:xfrm>
            <a:off x="150450" y="786825"/>
            <a:ext cx="52404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Craiyon</a:t>
            </a:r>
            <a:r>
              <a:rPr lang="en-US">
                <a:solidFill>
                  <a:schemeClr val="dk1"/>
                </a:solidFill>
                <a:latin typeface="Calibri"/>
                <a:ea typeface="Calibri"/>
                <a:cs typeface="Calibri"/>
                <a:sym typeface="Calibri"/>
              </a:rPr>
              <a:t> (formerly DALL-E Mini) </a:t>
            </a:r>
            <a:r>
              <a:rPr lang="en-US">
                <a:latin typeface="Calibri"/>
                <a:ea typeface="Calibri"/>
                <a:cs typeface="Calibri"/>
                <a:sym typeface="Calibri"/>
              </a:rPr>
              <a:t>- an AI model based on the original DALL-E that was trained on unfiltered data from the Internet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3"/>
              </a:rPr>
              <a:t>https://pypi.org/project/craiyon.py/</a:t>
            </a:r>
            <a:r>
              <a:rPr lang="en-US">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4"/>
              </a:rPr>
              <a:t>https://github.com/borisdayma/dalle-mini</a:t>
            </a:r>
            <a:r>
              <a:rPr lang="en-US">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5"/>
              </a:rPr>
              <a:t>https://huggingface.co/dalle-mini/dalle-mini</a:t>
            </a:r>
            <a:r>
              <a:rPr lang="en-US">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6"/>
              </a:rPr>
              <a:t>https://huggingface.co/dalle-mini/dalle-mega</a:t>
            </a: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b="1">
                <a:solidFill>
                  <a:srgbClr val="3C78D8"/>
                </a:solidFill>
                <a:latin typeface="Roboto Mono"/>
                <a:ea typeface="Roboto Mono"/>
                <a:cs typeface="Roboto Mono"/>
                <a:sym typeface="Roboto Mono"/>
              </a:rPr>
              <a:t>pip install dalle-mini</a:t>
            </a:r>
            <a:endParaRPr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b="1">
                <a:solidFill>
                  <a:srgbClr val="3C78D8"/>
                </a:solidFill>
                <a:latin typeface="Roboto Mono"/>
                <a:ea typeface="Roboto Mono"/>
                <a:cs typeface="Roboto Mono"/>
                <a:sym typeface="Roboto Mono"/>
              </a:rPr>
              <a:t>pip install -U craiyon.py </a:t>
            </a:r>
            <a:endParaRPr b="1">
              <a:solidFill>
                <a:srgbClr val="3C78D8"/>
              </a:solidFill>
              <a:latin typeface="Roboto Mono"/>
              <a:ea typeface="Roboto Mono"/>
              <a:cs typeface="Roboto Mono"/>
              <a:sym typeface="Roboto Mono"/>
            </a:endParaRPr>
          </a:p>
        </p:txBody>
      </p:sp>
      <p:sp>
        <p:nvSpPr>
          <p:cNvPr id="339" name="Google Shape;339;p47"/>
          <p:cNvSpPr txBox="1"/>
          <p:nvPr/>
        </p:nvSpPr>
        <p:spPr>
          <a:xfrm>
            <a:off x="1433850" y="3540550"/>
            <a:ext cx="90921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rgbClr val="3C78D8"/>
                </a:solidFill>
                <a:latin typeface="Roboto Mono"/>
                <a:ea typeface="Roboto Mono"/>
                <a:cs typeface="Roboto Mono"/>
                <a:sym typeface="Roboto Mono"/>
              </a:rPr>
              <a:t>from craiyon import Craiyon</a:t>
            </a:r>
            <a:endParaRPr>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solidFill>
                  <a:srgbClr val="3C78D8"/>
                </a:solidFill>
                <a:latin typeface="Roboto Mono"/>
                <a:ea typeface="Roboto Mono"/>
                <a:cs typeface="Roboto Mono"/>
                <a:sym typeface="Roboto Mono"/>
              </a:rPr>
              <a:t>generator = Craiyon() </a:t>
            </a:r>
            <a:r>
              <a:rPr lang="en-US">
                <a:solidFill>
                  <a:srgbClr val="6AA84F"/>
                </a:solidFill>
                <a:latin typeface="Roboto Mono"/>
                <a:ea typeface="Roboto Mono"/>
                <a:cs typeface="Roboto Mono"/>
                <a:sym typeface="Roboto Mono"/>
              </a:rPr>
              <a:t># Instantiates the api wrapper</a:t>
            </a:r>
            <a:endParaRPr>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US">
                <a:solidFill>
                  <a:srgbClr val="3C78D8"/>
                </a:solidFill>
                <a:latin typeface="Roboto Mono"/>
                <a:ea typeface="Roboto Mono"/>
                <a:cs typeface="Roboto Mono"/>
                <a:sym typeface="Roboto Mono"/>
              </a:rPr>
              <a:t>result = generator.generate(</a:t>
            </a:r>
            <a:r>
              <a:rPr lang="en-US">
                <a:solidFill>
                  <a:srgbClr val="6AA84F"/>
                </a:solidFill>
                <a:latin typeface="Roboto Mono"/>
                <a:ea typeface="Roboto Mono"/>
                <a:cs typeface="Roboto Mono"/>
                <a:sym typeface="Roboto Mono"/>
              </a:rPr>
              <a:t>"Photorealistic image of shrek eating earth"</a:t>
            </a:r>
            <a:r>
              <a:rPr lang="en-US">
                <a:solidFill>
                  <a:srgbClr val="3C78D8"/>
                </a:solidFill>
                <a:latin typeface="Roboto Mono"/>
                <a:ea typeface="Roboto Mono"/>
                <a:cs typeface="Roboto Mono"/>
                <a:sym typeface="Roboto Mono"/>
              </a:rPr>
              <a:t>,</a:t>
            </a:r>
            <a:endParaRPr>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a:solidFill>
                  <a:srgbClr val="3C78D8"/>
                </a:solidFill>
                <a:latin typeface="Roboto Mono"/>
                <a:ea typeface="Roboto Mono"/>
                <a:cs typeface="Roboto Mono"/>
                <a:sym typeface="Roboto Mono"/>
              </a:rPr>
              <a:t>                             negative_prompt="spoon", </a:t>
            </a:r>
            <a:endParaRPr>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solidFill>
                  <a:srgbClr val="3C78D8"/>
                </a:solidFill>
                <a:latin typeface="Roboto Mono"/>
                <a:ea typeface="Roboto Mono"/>
                <a:cs typeface="Roboto Mono"/>
                <a:sym typeface="Roboto Mono"/>
              </a:rPr>
              <a:t>                             model_type="art")</a:t>
            </a:r>
            <a:endParaRPr>
              <a:solidFill>
                <a:srgbClr val="3C78D8"/>
              </a:solidFill>
              <a:latin typeface="Roboto Mono"/>
              <a:ea typeface="Roboto Mono"/>
              <a:cs typeface="Roboto Mono"/>
              <a:sym typeface="Roboto Mono"/>
            </a:endParaRPr>
          </a:p>
          <a:p>
            <a:pPr marL="0" lvl="0" indent="0" algn="l" rtl="0">
              <a:spcBef>
                <a:spcPts val="0"/>
              </a:spcBef>
              <a:spcAft>
                <a:spcPts val="0"/>
              </a:spcAft>
              <a:buNone/>
            </a:pPr>
            <a:endParaRPr>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a:solidFill>
                  <a:srgbClr val="3C78D8"/>
                </a:solidFill>
                <a:latin typeface="Roboto Mono"/>
                <a:ea typeface="Roboto Mono"/>
                <a:cs typeface="Roboto Mono"/>
                <a:sym typeface="Roboto Mono"/>
              </a:rPr>
              <a:t>print(result.description) </a:t>
            </a:r>
            <a:r>
              <a:rPr lang="en-US">
                <a:solidFill>
                  <a:srgbClr val="6AA84F"/>
                </a:solidFill>
                <a:latin typeface="Roboto Mono"/>
                <a:ea typeface="Roboto Mono"/>
                <a:cs typeface="Roboto Mono"/>
                <a:sym typeface="Roboto Mono"/>
              </a:rPr>
              <a:t># Description about the generated images</a:t>
            </a:r>
            <a:r>
              <a:rPr lang="en-US">
                <a:solidFill>
                  <a:srgbClr val="3C78D8"/>
                </a:solidFill>
                <a:latin typeface="Roboto Mono"/>
                <a:ea typeface="Roboto Mono"/>
                <a:cs typeface="Roboto Mono"/>
                <a:sym typeface="Roboto Mono"/>
              </a:rPr>
              <a:t> </a:t>
            </a:r>
            <a:endParaRPr>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solidFill>
                  <a:srgbClr val="3C78D8"/>
                </a:solidFill>
                <a:latin typeface="Roboto Mono"/>
                <a:ea typeface="Roboto Mono"/>
                <a:cs typeface="Roboto Mono"/>
                <a:sym typeface="Roboto Mono"/>
              </a:rPr>
              <a:t>                          </a:t>
            </a:r>
            <a:r>
              <a:rPr lang="en-US">
                <a:solidFill>
                  <a:srgbClr val="6AA84F"/>
                </a:solidFill>
                <a:latin typeface="Roboto Mono"/>
                <a:ea typeface="Roboto Mono"/>
                <a:cs typeface="Roboto Mono"/>
                <a:sym typeface="Roboto Mono"/>
              </a:rPr>
              <a:t># &gt;&gt;&gt; Shrek devouring planet Earth with a sinister grin</a:t>
            </a:r>
            <a:endParaRPr>
              <a:solidFill>
                <a:srgbClr val="6AA84F"/>
              </a:solidFill>
              <a:latin typeface="Roboto Mono"/>
              <a:ea typeface="Roboto Mono"/>
              <a:cs typeface="Roboto Mono"/>
              <a:sym typeface="Roboto Mono"/>
            </a:endParaRPr>
          </a:p>
          <a:p>
            <a:pPr marL="0" lvl="0" indent="0" algn="l" rtl="0">
              <a:spcBef>
                <a:spcPts val="0"/>
              </a:spcBef>
              <a:spcAft>
                <a:spcPts val="0"/>
              </a:spcAft>
              <a:buNone/>
            </a:pPr>
            <a:endParaRPr>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US">
                <a:solidFill>
                  <a:srgbClr val="3C78D8"/>
                </a:solidFill>
                <a:latin typeface="Roboto Mono"/>
                <a:ea typeface="Roboto Mono"/>
                <a:cs typeface="Roboto Mono"/>
                <a:sym typeface="Roboto Mono"/>
              </a:rPr>
              <a:t>result.save_images() </a:t>
            </a:r>
            <a:r>
              <a:rPr lang="en-US">
                <a:solidFill>
                  <a:srgbClr val="6AA84F"/>
                </a:solidFill>
                <a:latin typeface="Roboto Mono"/>
                <a:ea typeface="Roboto Mono"/>
                <a:cs typeface="Roboto Mono"/>
                <a:sym typeface="Roboto Mono"/>
              </a:rPr>
              <a:t># Saves the generated images to </a:t>
            </a:r>
            <a:endParaRPr>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US">
                <a:solidFill>
                  <a:srgbClr val="6AA84F"/>
                </a:solidFill>
                <a:latin typeface="Roboto Mono"/>
                <a:ea typeface="Roboto Mono"/>
                <a:cs typeface="Roboto Mono"/>
                <a:sym typeface="Roboto Mono"/>
              </a:rPr>
              <a:t>                     # 'current working directory/generated', </a:t>
            </a:r>
            <a:endParaRPr>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US">
                <a:solidFill>
                  <a:srgbClr val="6AA84F"/>
                </a:solidFill>
                <a:latin typeface="Roboto Mono"/>
                <a:ea typeface="Roboto Mono"/>
                <a:cs typeface="Roboto Mono"/>
                <a:sym typeface="Roboto Mono"/>
              </a:rPr>
              <a:t>                     # you can also provide a custom path</a:t>
            </a:r>
            <a:endParaRPr>
              <a:solidFill>
                <a:srgbClr val="6AA84F"/>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p:nvPr/>
        </p:nvSpPr>
        <p:spPr>
          <a:xfrm>
            <a:off x="2028143" y="2489190"/>
            <a:ext cx="81357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7200" b="1">
                <a:solidFill>
                  <a:srgbClr val="00B0F0"/>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p:nvPr/>
        </p:nvSpPr>
        <p:spPr>
          <a:xfrm>
            <a:off x="1319650" y="1769300"/>
            <a:ext cx="8157900" cy="29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Question:</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How Generative AI works?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How it generate new content?  (text, image, music,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Is it created from nothing?</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Answer:</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It is not created from nothing.</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Generative AI system first learns from large amounts of existing data,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and then it can use the latent representation of this data and some randomness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to generate new examples that are similar to the data it has seen before.</a:t>
            </a:r>
            <a:endParaRPr sz="1800">
              <a:latin typeface="Calibri"/>
              <a:ea typeface="Calibri"/>
              <a:cs typeface="Calibri"/>
              <a:sym typeface="Calibri"/>
            </a:endParaRPr>
          </a:p>
        </p:txBody>
      </p:sp>
      <p:sp>
        <p:nvSpPr>
          <p:cNvPr id="139" name="Google Shape;139;p25"/>
          <p:cNvSpPr txBox="1"/>
          <p:nvPr/>
        </p:nvSpPr>
        <p:spPr>
          <a:xfrm>
            <a:off x="0" y="0"/>
            <a:ext cx="6002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Does Generative AI Create New Content?</a:t>
            </a:r>
            <a:endParaRPr sz="25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p:nvPr/>
        </p:nvSpPr>
        <p:spPr>
          <a:xfrm>
            <a:off x="352025" y="1236450"/>
            <a:ext cx="7369500" cy="471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t>Example - </a:t>
            </a:r>
            <a:r>
              <a:rPr lang="en-US" b="1">
                <a:solidFill>
                  <a:srgbClr val="0000FF"/>
                </a:solidFill>
              </a:rPr>
              <a:t>DALL-E 2</a:t>
            </a:r>
            <a:r>
              <a:rPr lang="en-US"/>
              <a:t> uses all three types of these model types in one system.</a:t>
            </a:r>
            <a:endParaRPr/>
          </a:p>
          <a:p>
            <a:pPr marL="0" lvl="0" indent="0" algn="l" rtl="0">
              <a:spcBef>
                <a:spcPts val="0"/>
              </a:spcBef>
              <a:spcAft>
                <a:spcPts val="0"/>
              </a:spcAft>
              <a:buNone/>
            </a:pPr>
            <a:r>
              <a:rPr lang="en-US"/>
              <a:t>.. </a:t>
            </a:r>
            <a:r>
              <a:rPr lang="en-US" u="sng">
                <a:solidFill>
                  <a:schemeClr val="hlink"/>
                </a:solidFill>
                <a:hlinkClick r:id="rId3"/>
              </a:rPr>
              <a:t>https://openai.com/dall-e-2</a:t>
            </a:r>
            <a:r>
              <a:rPr lang="en-US"/>
              <a:t>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b="1">
                <a:solidFill>
                  <a:srgbClr val="0000FF"/>
                </a:solidFill>
              </a:rPr>
              <a:t>DALL-E 2</a:t>
            </a:r>
            <a:r>
              <a:rPr lang="en-US"/>
              <a:t> is a large language model (LLM) developed by OpenAI that can generate realistic </a:t>
            </a:r>
            <a:r>
              <a:rPr lang="en-US" b="1">
                <a:solidFill>
                  <a:srgbClr val="FF0000"/>
                </a:solidFill>
              </a:rPr>
              <a:t>images from text </a:t>
            </a:r>
            <a:r>
              <a:rPr lang="en-US"/>
              <a:t>descriptions. </a:t>
            </a:r>
            <a:endParaRPr/>
          </a:p>
          <a:p>
            <a:pPr marL="457200" lvl="0" indent="-317500" algn="l" rtl="0">
              <a:spcBef>
                <a:spcPts val="0"/>
              </a:spcBef>
              <a:spcAft>
                <a:spcPts val="0"/>
              </a:spcAft>
              <a:buSzPts val="1400"/>
              <a:buChar char="●"/>
            </a:pPr>
            <a:r>
              <a:rPr lang="en-US"/>
              <a:t>It was first announced in April 2022, and is a successor to the original DALL-E model, which was released in January 2021.</a:t>
            </a:r>
            <a:endParaRPr/>
          </a:p>
          <a:p>
            <a:pPr marL="457200" lvl="0" indent="-317500" algn="l" rtl="0">
              <a:spcBef>
                <a:spcPts val="0"/>
              </a:spcBef>
              <a:spcAft>
                <a:spcPts val="0"/>
              </a:spcAft>
              <a:buSzPts val="1400"/>
              <a:buChar char="●"/>
            </a:pPr>
            <a:r>
              <a:rPr lang="en-US" b="1">
                <a:solidFill>
                  <a:srgbClr val="0000FF"/>
                </a:solidFill>
              </a:rPr>
              <a:t>DALL-E 2</a:t>
            </a:r>
            <a:r>
              <a:rPr lang="en-US"/>
              <a:t> is trained on a massive dataset of images and text descriptions. This allows it to </a:t>
            </a:r>
            <a:r>
              <a:rPr lang="en-US" b="1">
                <a:solidFill>
                  <a:srgbClr val="FF0000"/>
                </a:solidFill>
              </a:rPr>
              <a:t>learn the relationship between words and images</a:t>
            </a:r>
            <a:r>
              <a:rPr lang="en-US"/>
              <a:t>, and to generate images that are both realistic and visually appealing.</a:t>
            </a:r>
            <a:endParaRPr/>
          </a:p>
          <a:p>
            <a:pPr marL="457200" lvl="0" indent="-317500" algn="l" rtl="0">
              <a:spcBef>
                <a:spcPts val="0"/>
              </a:spcBef>
              <a:spcAft>
                <a:spcPts val="0"/>
              </a:spcAft>
              <a:buSzPts val="1400"/>
              <a:buChar char="●"/>
            </a:pPr>
            <a:r>
              <a:rPr lang="en-US"/>
              <a:t>To use </a:t>
            </a:r>
            <a:r>
              <a:rPr lang="en-US" b="1">
                <a:solidFill>
                  <a:srgbClr val="0000FF"/>
                </a:solidFill>
              </a:rPr>
              <a:t>DALL-E 2</a:t>
            </a:r>
            <a:r>
              <a:rPr lang="en-US"/>
              <a:t>, you simply need to provide a text description of the image you want to generate. For example, you could type in "a cat sitting on a couch" or "a painting of a sunset over the ocean." </a:t>
            </a:r>
            <a:r>
              <a:rPr lang="en-US" b="1">
                <a:solidFill>
                  <a:srgbClr val="0000FF"/>
                </a:solidFill>
              </a:rPr>
              <a:t>DALL-E 2</a:t>
            </a:r>
            <a:r>
              <a:rPr lang="en-US"/>
              <a:t> will then generate an image that matches your description.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b="1">
                <a:solidFill>
                  <a:srgbClr val="0000FF"/>
                </a:solidFill>
              </a:rPr>
              <a:t>DALL-E 2</a:t>
            </a:r>
            <a:r>
              <a:rPr lang="en-US">
                <a:solidFill>
                  <a:schemeClr val="dk1"/>
                </a:solidFill>
              </a:rPr>
              <a:t> </a:t>
            </a:r>
            <a:r>
              <a:rPr lang="en-US"/>
              <a:t>uses two main models: a text encoder and a diffusion model. </a:t>
            </a:r>
            <a:endParaRPr/>
          </a:p>
          <a:p>
            <a:pPr marL="457200" lvl="0" indent="-317500" algn="l" rtl="0">
              <a:spcBef>
                <a:spcPts val="0"/>
              </a:spcBef>
              <a:spcAft>
                <a:spcPts val="0"/>
              </a:spcAft>
              <a:buSzPts val="1400"/>
              <a:buChar char="●"/>
            </a:pPr>
            <a:r>
              <a:rPr lang="en-US"/>
              <a:t>Text encoder is a </a:t>
            </a:r>
            <a:r>
              <a:rPr lang="en-US" b="1">
                <a:solidFill>
                  <a:srgbClr val="FF0000"/>
                </a:solidFill>
              </a:rPr>
              <a:t>transformer</a:t>
            </a:r>
            <a:r>
              <a:rPr lang="en-US"/>
              <a:t> GPT-3 language model (developed by OpenAI)</a:t>
            </a:r>
            <a:endParaRPr/>
          </a:p>
          <a:p>
            <a:pPr marL="457200" lvl="0" indent="-317500" algn="l" rtl="0">
              <a:spcBef>
                <a:spcPts val="0"/>
              </a:spcBef>
              <a:spcAft>
                <a:spcPts val="0"/>
              </a:spcAft>
              <a:buSzPts val="1400"/>
              <a:buChar char="●"/>
            </a:pPr>
            <a:r>
              <a:rPr lang="en-US" b="1">
                <a:solidFill>
                  <a:srgbClr val="FF0000"/>
                </a:solidFill>
              </a:rPr>
              <a:t>Diffusion</a:t>
            </a:r>
            <a:r>
              <a:rPr lang="en-US"/>
              <a:t> model is based on the BigGAN generative model (developed by Google AI)</a:t>
            </a:r>
            <a:endParaRPr/>
          </a:p>
          <a:p>
            <a:pPr marL="457200" lvl="0" indent="-317500" algn="l" rtl="0">
              <a:spcBef>
                <a:spcPts val="0"/>
              </a:spcBef>
              <a:spcAft>
                <a:spcPts val="0"/>
              </a:spcAft>
              <a:buSzPts val="1400"/>
              <a:buChar char="●"/>
            </a:pPr>
            <a:r>
              <a:rPr lang="en-US"/>
              <a:t>Note: </a:t>
            </a:r>
            <a:r>
              <a:rPr lang="en-US" b="1">
                <a:solidFill>
                  <a:srgbClr val="FF0000"/>
                </a:solidFill>
              </a:rPr>
              <a:t>BigGAN</a:t>
            </a:r>
            <a:r>
              <a:rPr lang="en-US"/>
              <a:t> is a deep convolutional generative adversarial network that has been trained on a massive dataset of images. This allows BigGAN to generate images that are both realistic and high-quality</a:t>
            </a:r>
            <a:endParaRPr/>
          </a:p>
        </p:txBody>
      </p:sp>
      <p:sp>
        <p:nvSpPr>
          <p:cNvPr id="146" name="Google Shape;146;p26"/>
          <p:cNvSpPr txBox="1"/>
          <p:nvPr/>
        </p:nvSpPr>
        <p:spPr>
          <a:xfrm>
            <a:off x="-55525" y="-65750"/>
            <a:ext cx="818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Transformers, GANs, Diffusion Models are everywhere</a:t>
            </a:r>
            <a:endParaRPr sz="2500" b="1">
              <a:latin typeface="Calibri"/>
              <a:ea typeface="Calibri"/>
              <a:cs typeface="Calibri"/>
              <a:sym typeface="Calibri"/>
            </a:endParaRPr>
          </a:p>
        </p:txBody>
      </p:sp>
      <p:pic>
        <p:nvPicPr>
          <p:cNvPr id="147" name="Google Shape;147;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315425" y="661800"/>
            <a:ext cx="3758124" cy="2290505"/>
          </a:xfrm>
          <a:prstGeom prst="rect">
            <a:avLst/>
          </a:prstGeom>
          <a:noFill/>
          <a:ln>
            <a:noFill/>
          </a:ln>
        </p:spPr>
      </p:pic>
      <p:pic>
        <p:nvPicPr>
          <p:cNvPr id="148" name="Google Shape;148;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315425" y="3840530"/>
            <a:ext cx="3758125" cy="2722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2945500" y="2706100"/>
            <a:ext cx="58575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1">
                <a:solidFill>
                  <a:srgbClr val="00B0F0"/>
                </a:solidFill>
              </a:rPr>
              <a:t>Transformers</a:t>
            </a:r>
            <a:endParaRPr sz="6000" b="1">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p:nvPr/>
        </p:nvSpPr>
        <p:spPr>
          <a:xfrm>
            <a:off x="91650" y="2700825"/>
            <a:ext cx="9414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Calibri"/>
                <a:ea typeface="Calibri"/>
                <a:cs typeface="Calibri"/>
                <a:sym typeface="Calibri"/>
              </a:rPr>
              <a:t>Word </a:t>
            </a:r>
            <a:endParaRPr sz="1300" b="1">
              <a:latin typeface="Calibri"/>
              <a:ea typeface="Calibri"/>
              <a:cs typeface="Calibri"/>
              <a:sym typeface="Calibri"/>
            </a:endParaRPr>
          </a:p>
          <a:p>
            <a:pPr marL="0" lvl="0" indent="0" algn="l" rtl="0">
              <a:spcBef>
                <a:spcPts val="0"/>
              </a:spcBef>
              <a:spcAft>
                <a:spcPts val="0"/>
              </a:spcAft>
              <a:buNone/>
            </a:pPr>
            <a:r>
              <a:rPr lang="en-US" sz="1300" b="1">
                <a:latin typeface="Calibri"/>
                <a:ea typeface="Calibri"/>
                <a:cs typeface="Calibri"/>
                <a:sym typeface="Calibri"/>
              </a:rPr>
              <a:t>Dictionary</a:t>
            </a:r>
            <a:endParaRPr sz="1300" b="1">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Naively translating each word</a:t>
            </a:r>
            <a:endParaRPr sz="1300">
              <a:latin typeface="Calibri"/>
              <a:ea typeface="Calibri"/>
              <a:cs typeface="Calibri"/>
              <a:sym typeface="Calibri"/>
            </a:endParaRPr>
          </a:p>
        </p:txBody>
      </p:sp>
      <p:sp>
        <p:nvSpPr>
          <p:cNvPr id="161" name="Google Shape;161;p28"/>
          <p:cNvSpPr txBox="1"/>
          <p:nvPr/>
        </p:nvSpPr>
        <p:spPr>
          <a:xfrm>
            <a:off x="2411900" y="2700825"/>
            <a:ext cx="20607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Calibri"/>
                <a:ea typeface="Calibri"/>
                <a:cs typeface="Calibri"/>
                <a:sym typeface="Calibri"/>
              </a:rPr>
              <a:t>Word2Vec (Google, 2013)</a:t>
            </a:r>
            <a:endParaRPr sz="1300" b="1">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Words are presented by vectors (embeddings). These vectors are obtained by training the 2-layer network on large number of texts. These vectors capture semantic meaning based on context; words appearing in similar contexts have vectors close to each other in this space. This enables the model to infer word relationships, like "king" is to "queen" as "man" is to "woman". </a:t>
            </a:r>
            <a:endParaRPr sz="1300" b="1">
              <a:latin typeface="Calibri"/>
              <a:ea typeface="Calibri"/>
              <a:cs typeface="Calibri"/>
              <a:sym typeface="Calibri"/>
            </a:endParaRPr>
          </a:p>
        </p:txBody>
      </p:sp>
      <p:sp>
        <p:nvSpPr>
          <p:cNvPr id="162" name="Google Shape;162;p28"/>
          <p:cNvSpPr txBox="1"/>
          <p:nvPr/>
        </p:nvSpPr>
        <p:spPr>
          <a:xfrm>
            <a:off x="4552425" y="2700825"/>
            <a:ext cx="2796000" cy="35865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Calibri"/>
                <a:ea typeface="Calibri"/>
                <a:cs typeface="Calibri"/>
                <a:sym typeface="Calibri"/>
              </a:rPr>
              <a:t>Attention (Google, 2016)</a:t>
            </a:r>
            <a:endParaRPr sz="1300" b="1">
              <a:latin typeface="Calibri"/>
              <a:ea typeface="Calibri"/>
              <a:cs typeface="Calibri"/>
              <a:sym typeface="Calibri"/>
            </a:endParaRPr>
          </a:p>
          <a:p>
            <a:pPr marL="0" lvl="0" indent="0" algn="l" rtl="0">
              <a:spcBef>
                <a:spcPts val="0"/>
              </a:spcBef>
              <a:spcAft>
                <a:spcPts val="0"/>
              </a:spcAft>
              <a:buNone/>
            </a:pPr>
            <a:r>
              <a:rPr lang="en-US" sz="1300">
                <a:solidFill>
                  <a:schemeClr val="dk1"/>
                </a:solidFill>
                <a:latin typeface="Calibri"/>
                <a:ea typeface="Calibri"/>
                <a:cs typeface="Calibri"/>
                <a:sym typeface="Calibri"/>
              </a:rPr>
              <a:t>GNMT = </a:t>
            </a:r>
            <a:r>
              <a:rPr lang="en-US" sz="1300">
                <a:latin typeface="Calibri"/>
                <a:ea typeface="Calibri"/>
                <a:cs typeface="Calibri"/>
                <a:sym typeface="Calibri"/>
              </a:rPr>
              <a:t>Google Neural Machine Translation</a:t>
            </a: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Attention is a technique that helps the model focus on relevant parts of the input when processing data.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Attention assigns different weights or "</a:t>
            </a:r>
            <a:r>
              <a:rPr lang="en-US" sz="1300" b="1">
                <a:solidFill>
                  <a:srgbClr val="FF0000"/>
                </a:solidFill>
                <a:latin typeface="Calibri"/>
                <a:ea typeface="Calibri"/>
                <a:cs typeface="Calibri"/>
                <a:sym typeface="Calibri"/>
              </a:rPr>
              <a:t>attention scores"</a:t>
            </a:r>
            <a:r>
              <a:rPr lang="en-US" sz="1300">
                <a:latin typeface="Calibri"/>
                <a:ea typeface="Calibri"/>
                <a:cs typeface="Calibri"/>
                <a:sym typeface="Calibri"/>
              </a:rPr>
              <a:t> to different parts of the input, highlighting what is important for the task at hand.</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This is especially useful in tasks involving sequential data like text or time series, where certain elements in the sequence may be more relevant than others depending on the context.</a:t>
            </a:r>
            <a:endParaRPr sz="1300">
              <a:latin typeface="Calibri"/>
              <a:ea typeface="Calibri"/>
              <a:cs typeface="Calibri"/>
              <a:sym typeface="Calibri"/>
            </a:endParaRPr>
          </a:p>
        </p:txBody>
      </p:sp>
      <p:sp>
        <p:nvSpPr>
          <p:cNvPr id="163" name="Google Shape;163;p28"/>
          <p:cNvSpPr txBox="1"/>
          <p:nvPr/>
        </p:nvSpPr>
        <p:spPr>
          <a:xfrm>
            <a:off x="1112875" y="2700825"/>
            <a:ext cx="1219200" cy="1384964"/>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dirty="0">
                <a:latin typeface="Calibri"/>
                <a:ea typeface="Calibri"/>
                <a:cs typeface="Calibri"/>
                <a:sym typeface="Calibri"/>
              </a:rPr>
              <a:t>if-else models</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Large programs written by linguists</a:t>
            </a:r>
            <a:endParaRPr sz="1300" dirty="0">
              <a:latin typeface="Calibri"/>
              <a:ea typeface="Calibri"/>
              <a:cs typeface="Calibri"/>
              <a:sym typeface="Calibri"/>
            </a:endParaRPr>
          </a:p>
        </p:txBody>
      </p:sp>
      <p:sp>
        <p:nvSpPr>
          <p:cNvPr id="164" name="Google Shape;164;p28"/>
          <p:cNvSpPr txBox="1"/>
          <p:nvPr/>
        </p:nvSpPr>
        <p:spPr>
          <a:xfrm>
            <a:off x="7428250" y="2700825"/>
            <a:ext cx="44562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Calibri"/>
                <a:ea typeface="Calibri"/>
                <a:cs typeface="Calibri"/>
                <a:sym typeface="Calibri"/>
              </a:rPr>
              <a:t>Transformer (Google, 2017) </a:t>
            </a:r>
            <a:endParaRPr sz="1300" b="1">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Transformer is a type of model architecture introduced in a paper called "Attention is All You Need" by Vaswani et al., 2017. It's a model that </a:t>
            </a:r>
            <a:r>
              <a:rPr lang="en-US" sz="1300">
                <a:solidFill>
                  <a:srgbClr val="FF0000"/>
                </a:solidFill>
                <a:latin typeface="Calibri"/>
                <a:ea typeface="Calibri"/>
                <a:cs typeface="Calibri"/>
                <a:sym typeface="Calibri"/>
              </a:rPr>
              <a:t>uses attention mechanisms exclusively</a:t>
            </a:r>
            <a:r>
              <a:rPr lang="en-US" sz="1300">
                <a:latin typeface="Calibri"/>
                <a:ea typeface="Calibri"/>
                <a:cs typeface="Calibri"/>
                <a:sym typeface="Calibri"/>
              </a:rPr>
              <a:t>, </a:t>
            </a:r>
            <a:r>
              <a:rPr lang="en-US" sz="1300">
                <a:solidFill>
                  <a:srgbClr val="3C78D8"/>
                </a:solidFill>
                <a:latin typeface="Calibri"/>
                <a:ea typeface="Calibri"/>
                <a:cs typeface="Calibri"/>
                <a:sym typeface="Calibri"/>
              </a:rPr>
              <a:t>doing away with the need for recurrence or convolutions entirely, as seen in previous models like RNNs and CNNs.</a:t>
            </a:r>
            <a:r>
              <a:rPr lang="en-US"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The Transformer model employs a special kind of attention mechanism called </a:t>
            </a:r>
            <a:r>
              <a:rPr lang="en-US" sz="1300" b="1">
                <a:solidFill>
                  <a:srgbClr val="FF0000"/>
                </a:solidFill>
                <a:latin typeface="Calibri"/>
                <a:ea typeface="Calibri"/>
                <a:cs typeface="Calibri"/>
                <a:sym typeface="Calibri"/>
              </a:rPr>
              <a:t>self-attention (or scaled dot-product attention)</a:t>
            </a:r>
            <a:r>
              <a:rPr lang="en-US" sz="1300">
                <a:latin typeface="Calibri"/>
                <a:ea typeface="Calibri"/>
                <a:cs typeface="Calibri"/>
                <a:sym typeface="Calibri"/>
              </a:rPr>
              <a:t> to weigh the importance of different elements in the input data.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This enables the model to </a:t>
            </a:r>
            <a:r>
              <a:rPr lang="en-US" sz="1300" b="1">
                <a:solidFill>
                  <a:srgbClr val="6AA84F"/>
                </a:solidFill>
                <a:latin typeface="Calibri"/>
                <a:ea typeface="Calibri"/>
                <a:cs typeface="Calibri"/>
                <a:sym typeface="Calibri"/>
              </a:rPr>
              <a:t>consider the full context of a sequence in parallel</a:t>
            </a:r>
            <a:r>
              <a:rPr lang="en-US" sz="1300">
                <a:latin typeface="Calibri"/>
                <a:ea typeface="Calibri"/>
                <a:cs typeface="Calibri"/>
                <a:sym typeface="Calibri"/>
              </a:rPr>
              <a:t>, making it very effective for many tasks involving sequential data, such as language translation, text generation, and more.</a:t>
            </a:r>
            <a:endParaRPr sz="1300">
              <a:latin typeface="Calibri"/>
              <a:ea typeface="Calibri"/>
              <a:cs typeface="Calibri"/>
              <a:sym typeface="Calibri"/>
            </a:endParaRPr>
          </a:p>
        </p:txBody>
      </p:sp>
      <p:sp>
        <p:nvSpPr>
          <p:cNvPr id="165" name="Google Shape;165;p28"/>
          <p:cNvSpPr/>
          <p:nvPr/>
        </p:nvSpPr>
        <p:spPr>
          <a:xfrm>
            <a:off x="748225" y="1602725"/>
            <a:ext cx="9520500" cy="7245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66" name="Google Shape;166;p28"/>
          <p:cNvSpPr txBox="1"/>
          <p:nvPr/>
        </p:nvSpPr>
        <p:spPr>
          <a:xfrm>
            <a:off x="0" y="0"/>
            <a:ext cx="3136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libri"/>
                <a:ea typeface="Calibri"/>
                <a:cs typeface="Calibri"/>
                <a:sym typeface="Calibri"/>
              </a:rPr>
              <a:t>Path to Transformers</a:t>
            </a:r>
            <a:endParaRPr sz="2500" b="1">
              <a:latin typeface="Calibri"/>
              <a:ea typeface="Calibri"/>
              <a:cs typeface="Calibri"/>
              <a:sym typeface="Calibri"/>
            </a:endParaRPr>
          </a:p>
        </p:txBody>
      </p:sp>
      <p:sp>
        <p:nvSpPr>
          <p:cNvPr id="167" name="Google Shape;167;p28"/>
          <p:cNvSpPr txBox="1"/>
          <p:nvPr/>
        </p:nvSpPr>
        <p:spPr>
          <a:xfrm>
            <a:off x="2004775" y="802325"/>
            <a:ext cx="5071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Transforming sequences (text or code)</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Translation is a famous example </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p:nvPr/>
        </p:nvSpPr>
        <p:spPr>
          <a:xfrm>
            <a:off x="1059625" y="1600200"/>
            <a:ext cx="10143000" cy="298540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Input Embedding: </a:t>
            </a:r>
            <a:r>
              <a:rPr lang="en-US" sz="1300" dirty="0">
                <a:latin typeface="Calibri"/>
                <a:ea typeface="Calibri"/>
                <a:cs typeface="Calibri"/>
                <a:sym typeface="Calibri"/>
              </a:rPr>
              <a:t>The input sequence (a sentence, for example) is first converted into a set of input vectors, one for each word or token in the sequence.</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Calculate Query, Key, and Value vectors:</a:t>
            </a:r>
            <a:r>
              <a:rPr lang="en-US" sz="1300" dirty="0">
                <a:latin typeface="Calibri"/>
                <a:ea typeface="Calibri"/>
                <a:cs typeface="Calibri"/>
                <a:sym typeface="Calibri"/>
              </a:rPr>
              <a:t> These vectors are computed for each word using </a:t>
            </a:r>
            <a:r>
              <a:rPr lang="en-US" sz="1300" b="1" dirty="0">
                <a:solidFill>
                  <a:srgbClr val="6AA84F"/>
                </a:solidFill>
                <a:latin typeface="Calibri"/>
                <a:ea typeface="Calibri"/>
                <a:cs typeface="Calibri"/>
                <a:sym typeface="Calibri"/>
              </a:rPr>
              <a:t>separate weight matrices</a:t>
            </a:r>
            <a:r>
              <a:rPr lang="en-US" sz="1300" dirty="0">
                <a:latin typeface="Calibri"/>
                <a:ea typeface="Calibri"/>
                <a:cs typeface="Calibri"/>
                <a:sym typeface="Calibri"/>
              </a:rPr>
              <a:t> that are learned during the training process.</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Score Calculation:</a:t>
            </a:r>
            <a:r>
              <a:rPr lang="en-US" sz="1300" dirty="0">
                <a:latin typeface="Calibri"/>
                <a:ea typeface="Calibri"/>
                <a:cs typeface="Calibri"/>
                <a:sym typeface="Calibri"/>
              </a:rPr>
              <a:t> The attention score for each word is calculated by taking the dot product of </a:t>
            </a:r>
            <a:r>
              <a:rPr lang="en-US" sz="1300" b="1" dirty="0">
                <a:solidFill>
                  <a:srgbClr val="FF0000"/>
                </a:solidFill>
                <a:latin typeface="Calibri"/>
                <a:ea typeface="Calibri"/>
                <a:cs typeface="Calibri"/>
                <a:sym typeface="Calibri"/>
              </a:rPr>
              <a:t>its Query vector</a:t>
            </a:r>
            <a:r>
              <a:rPr lang="en-US" sz="1300" dirty="0">
                <a:latin typeface="Calibri"/>
                <a:ea typeface="Calibri"/>
                <a:cs typeface="Calibri"/>
                <a:sym typeface="Calibri"/>
              </a:rPr>
              <a:t> with the</a:t>
            </a:r>
            <a:r>
              <a:rPr lang="en-US" sz="1300" b="1" dirty="0">
                <a:solidFill>
                  <a:srgbClr val="FF0000"/>
                </a:solidFill>
                <a:latin typeface="Calibri"/>
                <a:ea typeface="Calibri"/>
                <a:cs typeface="Calibri"/>
                <a:sym typeface="Calibri"/>
              </a:rPr>
              <a:t> Key vector of every other word in the sequence</a:t>
            </a:r>
            <a:r>
              <a:rPr lang="en-US" sz="1300" dirty="0">
                <a:latin typeface="Calibri"/>
                <a:ea typeface="Calibri"/>
                <a:cs typeface="Calibri"/>
                <a:sym typeface="Calibri"/>
              </a:rPr>
              <a:t>. This score reflects the </a:t>
            </a:r>
            <a:r>
              <a:rPr lang="en-US" sz="1300" b="1" dirty="0">
                <a:solidFill>
                  <a:srgbClr val="3C78D8"/>
                </a:solidFill>
                <a:latin typeface="Calibri"/>
                <a:ea typeface="Calibri"/>
                <a:cs typeface="Calibri"/>
                <a:sym typeface="Calibri"/>
              </a:rPr>
              <a:t>relevance of other words to the current word</a:t>
            </a:r>
            <a:r>
              <a:rPr lang="en-US" sz="1300" dirty="0">
                <a:latin typeface="Calibri"/>
                <a:ea typeface="Calibri"/>
                <a:cs typeface="Calibri"/>
                <a:sym typeface="Calibri"/>
              </a:rPr>
              <a:t>.</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err="1">
                <a:solidFill>
                  <a:srgbClr val="FF0000"/>
                </a:solidFill>
                <a:latin typeface="Calibri"/>
                <a:ea typeface="Calibri"/>
                <a:cs typeface="Calibri"/>
                <a:sym typeface="Calibri"/>
              </a:rPr>
              <a:t>Softmax</a:t>
            </a:r>
            <a:r>
              <a:rPr lang="en-US" sz="1300" b="1" dirty="0">
                <a:solidFill>
                  <a:srgbClr val="FF0000"/>
                </a:solidFill>
                <a:latin typeface="Calibri"/>
                <a:ea typeface="Calibri"/>
                <a:cs typeface="Calibri"/>
                <a:sym typeface="Calibri"/>
              </a:rPr>
              <a:t> Normalization: </a:t>
            </a:r>
            <a:r>
              <a:rPr lang="en-US" sz="1300" dirty="0">
                <a:latin typeface="Calibri"/>
                <a:ea typeface="Calibri"/>
                <a:cs typeface="Calibri"/>
                <a:sym typeface="Calibri"/>
              </a:rPr>
              <a:t>The scores are then passed through a </a:t>
            </a:r>
            <a:r>
              <a:rPr lang="en-US" sz="1300" dirty="0" err="1">
                <a:latin typeface="Calibri"/>
                <a:ea typeface="Calibri"/>
                <a:cs typeface="Calibri"/>
                <a:sym typeface="Calibri"/>
              </a:rPr>
              <a:t>softmax</a:t>
            </a:r>
            <a:r>
              <a:rPr lang="en-US" sz="1300" dirty="0">
                <a:latin typeface="Calibri"/>
                <a:ea typeface="Calibri"/>
                <a:cs typeface="Calibri"/>
                <a:sym typeface="Calibri"/>
              </a:rPr>
              <a:t> function. This converts the scores into probabilities that sum up to 1. The </a:t>
            </a:r>
            <a:r>
              <a:rPr lang="en-US" sz="1300" dirty="0" err="1">
                <a:latin typeface="Calibri"/>
                <a:ea typeface="Calibri"/>
                <a:cs typeface="Calibri"/>
                <a:sym typeface="Calibri"/>
              </a:rPr>
              <a:t>softmax</a:t>
            </a:r>
            <a:r>
              <a:rPr lang="en-US" sz="1300" dirty="0">
                <a:latin typeface="Calibri"/>
                <a:ea typeface="Calibri"/>
                <a:cs typeface="Calibri"/>
                <a:sym typeface="Calibri"/>
              </a:rPr>
              <a:t> function also amplifies the effect of the highest scores.</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Calculate Output Vectors: </a:t>
            </a:r>
            <a:r>
              <a:rPr lang="en-US" sz="1300" dirty="0">
                <a:latin typeface="Calibri"/>
                <a:ea typeface="Calibri"/>
                <a:cs typeface="Calibri"/>
                <a:sym typeface="Calibri"/>
              </a:rPr>
              <a:t>Finally, each of these </a:t>
            </a:r>
            <a:r>
              <a:rPr lang="en-US" sz="1300" dirty="0" err="1">
                <a:latin typeface="Calibri"/>
                <a:ea typeface="Calibri"/>
                <a:cs typeface="Calibri"/>
                <a:sym typeface="Calibri"/>
              </a:rPr>
              <a:t>softmax</a:t>
            </a:r>
            <a:r>
              <a:rPr lang="en-US" sz="1300" dirty="0">
                <a:latin typeface="Calibri"/>
                <a:ea typeface="Calibri"/>
                <a:cs typeface="Calibri"/>
                <a:sym typeface="Calibri"/>
              </a:rPr>
              <a:t> scores is multiplied with the respective Value vector, and the results are summed up to produce the </a:t>
            </a:r>
            <a:r>
              <a:rPr lang="en-US" sz="1300" b="1" dirty="0">
                <a:solidFill>
                  <a:srgbClr val="3C78D8"/>
                </a:solidFill>
                <a:latin typeface="Calibri"/>
                <a:ea typeface="Calibri"/>
                <a:cs typeface="Calibri"/>
                <a:sym typeface="Calibri"/>
              </a:rPr>
              <a:t>final output vector for each word</a:t>
            </a:r>
            <a:r>
              <a:rPr lang="en-US" sz="1300" dirty="0">
                <a:latin typeface="Calibri"/>
                <a:ea typeface="Calibri"/>
                <a:cs typeface="Calibri"/>
                <a:sym typeface="Calibri"/>
              </a:rPr>
              <a:t>. This output vector is a weighted sum of all the Value vectors, where the weights are the </a:t>
            </a:r>
            <a:r>
              <a:rPr lang="en-US" sz="1300" dirty="0" err="1">
                <a:latin typeface="Calibri"/>
                <a:ea typeface="Calibri"/>
                <a:cs typeface="Calibri"/>
                <a:sym typeface="Calibri"/>
              </a:rPr>
              <a:t>softmax</a:t>
            </a:r>
            <a:r>
              <a:rPr lang="en-US" sz="1300" dirty="0">
                <a:latin typeface="Calibri"/>
                <a:ea typeface="Calibri"/>
                <a:cs typeface="Calibri"/>
                <a:sym typeface="Calibri"/>
              </a:rPr>
              <a:t> scores.</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In essence, this attention score calculation process allows the model to decide </a:t>
            </a:r>
            <a:r>
              <a:rPr lang="en-US" sz="1300" b="1" dirty="0">
                <a:solidFill>
                  <a:srgbClr val="6AA84F"/>
                </a:solidFill>
                <a:latin typeface="Calibri"/>
                <a:ea typeface="Calibri"/>
                <a:cs typeface="Calibri"/>
                <a:sym typeface="Calibri"/>
              </a:rPr>
              <a:t>how much "attention" each word in the input sequence should pay to every other word</a:t>
            </a:r>
            <a:r>
              <a:rPr lang="en-US" sz="1300" dirty="0">
                <a:latin typeface="Calibri"/>
                <a:ea typeface="Calibri"/>
                <a:cs typeface="Calibri"/>
                <a:sym typeface="Calibri"/>
              </a:rPr>
              <a:t>, creating an interrelated representation of the whole sequence.</a:t>
            </a:r>
            <a:endParaRPr sz="1300" dirty="0">
              <a:latin typeface="Calibri"/>
              <a:ea typeface="Calibri"/>
              <a:cs typeface="Calibri"/>
              <a:sym typeface="Calibri"/>
            </a:endParaRPr>
          </a:p>
        </p:txBody>
      </p:sp>
      <p:sp>
        <p:nvSpPr>
          <p:cNvPr id="174" name="Google Shape;174;p29"/>
          <p:cNvSpPr txBox="1"/>
          <p:nvPr/>
        </p:nvSpPr>
        <p:spPr>
          <a:xfrm>
            <a:off x="-33670" y="-53400"/>
            <a:ext cx="4380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dirty="0">
                <a:latin typeface="Calibri"/>
                <a:ea typeface="Calibri"/>
                <a:cs typeface="Calibri"/>
                <a:sym typeface="Calibri"/>
              </a:rPr>
              <a:t>Self-Attention In Transformer</a:t>
            </a:r>
            <a:endParaRPr sz="2500" b="1" dirty="0">
              <a:latin typeface="Calibri"/>
              <a:ea typeface="Calibri"/>
              <a:cs typeface="Calibri"/>
              <a:sym typeface="Calibri"/>
            </a:endParaRPr>
          </a:p>
        </p:txBody>
      </p:sp>
      <p:sp>
        <p:nvSpPr>
          <p:cNvPr id="175" name="Google Shape;175;p29"/>
          <p:cNvSpPr txBox="1"/>
          <p:nvPr/>
        </p:nvSpPr>
        <p:spPr>
          <a:xfrm>
            <a:off x="1059625" y="4724400"/>
            <a:ext cx="10143000" cy="198512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Calibri"/>
                <a:ea typeface="Calibri"/>
                <a:cs typeface="Calibri"/>
                <a:sym typeface="Calibri"/>
              </a:rPr>
              <a:t>The </a:t>
            </a:r>
            <a:r>
              <a:rPr lang="en-US" sz="1300" b="1" dirty="0">
                <a:solidFill>
                  <a:srgbClr val="FF0000"/>
                </a:solidFill>
                <a:latin typeface="Calibri"/>
                <a:ea typeface="Calibri"/>
                <a:cs typeface="Calibri"/>
                <a:sym typeface="Calibri"/>
              </a:rPr>
              <a:t>Query, Key, and Value vectors</a:t>
            </a:r>
            <a:r>
              <a:rPr lang="en-US" sz="1300" dirty="0">
                <a:latin typeface="Calibri"/>
                <a:ea typeface="Calibri"/>
                <a:cs typeface="Calibri"/>
                <a:sym typeface="Calibri"/>
              </a:rPr>
              <a:t> are calculated using </a:t>
            </a:r>
            <a:r>
              <a:rPr lang="en-US" sz="1300" b="1" dirty="0">
                <a:solidFill>
                  <a:srgbClr val="3C78D8"/>
                </a:solidFill>
                <a:latin typeface="Calibri"/>
                <a:ea typeface="Calibri"/>
                <a:cs typeface="Calibri"/>
                <a:sym typeface="Calibri"/>
              </a:rPr>
              <a:t>three separate weight matrices </a:t>
            </a:r>
            <a:r>
              <a:rPr lang="en-US" sz="1300" dirty="0">
                <a:latin typeface="Calibri"/>
                <a:ea typeface="Calibri"/>
                <a:cs typeface="Calibri"/>
                <a:sym typeface="Calibri"/>
              </a:rPr>
              <a:t>that the model learns during training. </a:t>
            </a:r>
            <a:endParaRPr sz="13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For each word (or token) in the input, these weight matrices are used </a:t>
            </a:r>
            <a:endParaRPr sz="13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to transform the </a:t>
            </a:r>
            <a:r>
              <a:rPr lang="en-US" sz="1300" b="1" dirty="0">
                <a:solidFill>
                  <a:srgbClr val="6AA84F"/>
                </a:solidFill>
                <a:latin typeface="Calibri"/>
                <a:ea typeface="Calibri"/>
                <a:cs typeface="Calibri"/>
                <a:sym typeface="Calibri"/>
              </a:rPr>
              <a:t>original input vector (the word embedding)</a:t>
            </a:r>
            <a:r>
              <a:rPr lang="en-US" sz="1300" dirty="0">
                <a:solidFill>
                  <a:srgbClr val="6AA84F"/>
                </a:solidFill>
                <a:latin typeface="Calibri"/>
                <a:ea typeface="Calibri"/>
                <a:cs typeface="Calibri"/>
                <a:sym typeface="Calibri"/>
              </a:rPr>
              <a:t> </a:t>
            </a:r>
            <a:r>
              <a:rPr lang="en-US" sz="1300" dirty="0">
                <a:latin typeface="Calibri"/>
                <a:ea typeface="Calibri"/>
                <a:cs typeface="Calibri"/>
                <a:sym typeface="Calibri"/>
              </a:rPr>
              <a:t>into the </a:t>
            </a:r>
            <a:r>
              <a:rPr lang="en-US" sz="1300" b="1" dirty="0">
                <a:solidFill>
                  <a:srgbClr val="FF0000"/>
                </a:solidFill>
                <a:latin typeface="Calibri"/>
                <a:ea typeface="Calibri"/>
                <a:cs typeface="Calibri"/>
                <a:sym typeface="Calibri"/>
              </a:rPr>
              <a:t>Query, Key, and Value vectors.</a:t>
            </a:r>
            <a:endParaRPr sz="1300" b="1" dirty="0">
              <a:solidFill>
                <a:srgbClr val="FF0000"/>
              </a:solidFill>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Query Vector (Q)</a:t>
            </a:r>
            <a:r>
              <a:rPr lang="en-US" sz="1300" dirty="0">
                <a:latin typeface="Calibri"/>
                <a:ea typeface="Calibri"/>
                <a:cs typeface="Calibri"/>
                <a:sym typeface="Calibri"/>
              </a:rPr>
              <a:t>: the representation of the </a:t>
            </a:r>
            <a:r>
              <a:rPr lang="en-US" sz="1300" dirty="0">
                <a:solidFill>
                  <a:srgbClr val="FF0000"/>
                </a:solidFill>
                <a:latin typeface="Calibri"/>
                <a:ea typeface="Calibri"/>
                <a:cs typeface="Calibri"/>
                <a:sym typeface="Calibri"/>
              </a:rPr>
              <a:t>current word</a:t>
            </a:r>
            <a:r>
              <a:rPr lang="en-US" sz="1300" dirty="0">
                <a:latin typeface="Calibri"/>
                <a:ea typeface="Calibri"/>
                <a:cs typeface="Calibri"/>
                <a:sym typeface="Calibri"/>
              </a:rPr>
              <a:t> or token. It is used to score the relationship with other words in the sequence.</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Key Vector (K)</a:t>
            </a:r>
            <a:r>
              <a:rPr lang="en-US" sz="1300" dirty="0">
                <a:latin typeface="Calibri"/>
                <a:ea typeface="Calibri"/>
                <a:cs typeface="Calibri"/>
                <a:sym typeface="Calibri"/>
              </a:rPr>
              <a:t>: This vector is a representation of </a:t>
            </a:r>
            <a:r>
              <a:rPr lang="en-US" sz="1300" dirty="0">
                <a:solidFill>
                  <a:srgbClr val="FF0000"/>
                </a:solidFill>
                <a:latin typeface="Calibri"/>
                <a:ea typeface="Calibri"/>
                <a:cs typeface="Calibri"/>
                <a:sym typeface="Calibri"/>
              </a:rPr>
              <a:t>all other words</a:t>
            </a:r>
            <a:r>
              <a:rPr lang="en-US" sz="1300" dirty="0">
                <a:latin typeface="Calibri"/>
                <a:ea typeface="Calibri"/>
                <a:cs typeface="Calibri"/>
                <a:sym typeface="Calibri"/>
              </a:rPr>
              <a:t> or tokens in the sequence. Each word in the sequence has a corresponding Key vector, which is compared with the Query vector to compute the attention scores.</a:t>
            </a:r>
            <a:endParaRPr sz="1300" dirty="0">
              <a:latin typeface="Calibri"/>
              <a:ea typeface="Calibri"/>
              <a:cs typeface="Calibri"/>
              <a:sym typeface="Calibri"/>
            </a:endParaRP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Value Vector (V)</a:t>
            </a:r>
            <a:r>
              <a:rPr lang="en-US" sz="1300" dirty="0">
                <a:latin typeface="Calibri"/>
                <a:ea typeface="Calibri"/>
                <a:cs typeface="Calibri"/>
                <a:sym typeface="Calibri"/>
              </a:rPr>
              <a:t>: This vector is a </a:t>
            </a:r>
            <a:r>
              <a:rPr lang="en-US" sz="1300" dirty="0">
                <a:solidFill>
                  <a:srgbClr val="FF0000"/>
                </a:solidFill>
                <a:latin typeface="Calibri"/>
                <a:ea typeface="Calibri"/>
                <a:cs typeface="Calibri"/>
                <a:sym typeface="Calibri"/>
              </a:rPr>
              <a:t>final representation of the other words</a:t>
            </a:r>
            <a:r>
              <a:rPr lang="en-US" sz="1300" dirty="0">
                <a:latin typeface="Calibri"/>
                <a:ea typeface="Calibri"/>
                <a:cs typeface="Calibri"/>
                <a:sym typeface="Calibri"/>
              </a:rPr>
              <a:t> or tokens in the sequence. It is used in the final computation of the new representation for the </a:t>
            </a:r>
            <a:r>
              <a:rPr lang="en-US" sz="1300" b="1" dirty="0">
                <a:latin typeface="Calibri"/>
                <a:ea typeface="Calibri"/>
                <a:cs typeface="Calibri"/>
                <a:sym typeface="Calibri"/>
              </a:rPr>
              <a:t>current word</a:t>
            </a:r>
            <a:r>
              <a:rPr lang="en-US" sz="1300" dirty="0">
                <a:latin typeface="Calibri"/>
                <a:ea typeface="Calibri"/>
                <a:cs typeface="Calibri"/>
                <a:sym typeface="Calibri"/>
              </a:rPr>
              <a:t>. It doesn't influence the attention scores, but is weighted by them to provide the output.</a:t>
            </a:r>
            <a:endParaRPr sz="1300" dirty="0">
              <a:latin typeface="Calibri"/>
              <a:ea typeface="Calibri"/>
              <a:cs typeface="Calibri"/>
              <a:sym typeface="Calibri"/>
            </a:endParaRPr>
          </a:p>
        </p:txBody>
      </p:sp>
      <p:sp>
        <p:nvSpPr>
          <p:cNvPr id="2" name="Google Shape;173;p29">
            <a:extLst>
              <a:ext uri="{FF2B5EF4-FFF2-40B4-BE49-F238E27FC236}">
                <a16:creationId xmlns:a16="http://schemas.microsoft.com/office/drawing/2014/main" id="{3A3BE4F6-A2B0-4BA8-4D58-FEF2AE3519C1}"/>
              </a:ext>
            </a:extLst>
          </p:cNvPr>
          <p:cNvSpPr txBox="1"/>
          <p:nvPr/>
        </p:nvSpPr>
        <p:spPr>
          <a:xfrm>
            <a:off x="1059625" y="565672"/>
            <a:ext cx="10143000" cy="984855"/>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self-attention</a:t>
            </a:r>
            <a:r>
              <a:rPr lang="en-US" sz="1300" dirty="0">
                <a:latin typeface="Calibri"/>
                <a:ea typeface="Calibri"/>
                <a:cs typeface="Calibri"/>
                <a:sym typeface="Calibri"/>
              </a:rPr>
              <a:t>: the attention mechanism attends to different positions or elements within the same input sequence. It allows the model to weigh the importance of different words relative to each other within the input</a:t>
            </a:r>
          </a:p>
          <a:p>
            <a:pPr marL="425450" lvl="0" indent="-285750" algn="l" rtl="0">
              <a:spcBef>
                <a:spcPts val="0"/>
              </a:spcBef>
              <a:spcAft>
                <a:spcPts val="0"/>
              </a:spcAft>
              <a:buSzPts val="1400"/>
              <a:buFont typeface="Arial" panose="020B0604020202020204" pitchFamily="34" charset="0"/>
              <a:buChar char="•"/>
            </a:pPr>
            <a:r>
              <a:rPr lang="en-US" sz="1300" b="1" dirty="0">
                <a:solidFill>
                  <a:srgbClr val="FF0000"/>
                </a:solidFill>
                <a:latin typeface="Calibri"/>
                <a:ea typeface="Calibri"/>
                <a:cs typeface="Calibri"/>
                <a:sym typeface="Calibri"/>
              </a:rPr>
              <a:t>multi-headed attention</a:t>
            </a:r>
            <a:r>
              <a:rPr lang="en-US" sz="1300" dirty="0">
                <a:latin typeface="Calibri"/>
                <a:ea typeface="Calibri"/>
                <a:cs typeface="Calibri"/>
                <a:sym typeface="Calibri"/>
              </a:rPr>
              <a:t>: if you use attention with 8 heads, you will have 8 separate attention matrices  that capture different patterns and relationships in the input data. The outputs from these multiple attention heads are then typically combined in some way</a:t>
            </a:r>
            <a:endParaRPr sz="13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BEF20-2444-E471-AFB6-2804CDE077D8}"/>
              </a:ext>
            </a:extLst>
          </p:cNvPr>
          <p:cNvSpPr txBox="1"/>
          <p:nvPr/>
        </p:nvSpPr>
        <p:spPr>
          <a:xfrm>
            <a:off x="99238" y="105337"/>
            <a:ext cx="5257800"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sz="1200" b="1" dirty="0">
                <a:solidFill>
                  <a:srgbClr val="FF0000"/>
                </a:solidFill>
                <a:latin typeface="Calibri" panose="020F0502020204030204" pitchFamily="34" charset="0"/>
                <a:cs typeface="Calibri" panose="020F0502020204030204" pitchFamily="34" charset="0"/>
              </a:rPr>
              <a:t>The size of the attention matrices in Google Translate </a:t>
            </a:r>
            <a:r>
              <a:rPr lang="en-US" sz="1200" dirty="0">
                <a:latin typeface="Calibri" panose="020F0502020204030204" pitchFamily="34" charset="0"/>
                <a:cs typeface="Calibri" panose="020F0502020204030204" pitchFamily="34" charset="0"/>
              </a:rPr>
              <a:t>depends on the model used. The original Google Neural Machine Translation (GNMT) model used attention matrices of size 64x64. However, newer models, such as the Transformer model, use attention matrices of size 1024x1024. The size of the attention matrices affects the amount of information that can be attended to, and therefore the accuracy of the translation.</a:t>
            </a:r>
          </a:p>
        </p:txBody>
      </p:sp>
      <p:sp>
        <p:nvSpPr>
          <p:cNvPr id="4" name="TextBox 3">
            <a:extLst>
              <a:ext uri="{FF2B5EF4-FFF2-40B4-BE49-F238E27FC236}">
                <a16:creationId xmlns:a16="http://schemas.microsoft.com/office/drawing/2014/main" id="{EC43507F-C723-0FC6-8783-9F771D981492}"/>
              </a:ext>
            </a:extLst>
          </p:cNvPr>
          <p:cNvSpPr txBox="1"/>
          <p:nvPr/>
        </p:nvSpPr>
        <p:spPr>
          <a:xfrm>
            <a:off x="92150" y="1444165"/>
            <a:ext cx="5257800" cy="1200329"/>
          </a:xfrm>
          <a:prstGeom prst="rect">
            <a:avLst/>
          </a:prstGeom>
          <a:solidFill>
            <a:schemeClr val="accent4">
              <a:lumMod val="20000"/>
              <a:lumOff val="80000"/>
            </a:schemeClr>
          </a:solidFill>
          <a:ln>
            <a:solidFill>
              <a:srgbClr val="FF0000"/>
            </a:solidFill>
          </a:ln>
        </p:spPr>
        <p:txBody>
          <a:bodyPr wrap="square">
            <a:spAutoFit/>
          </a:bodyPr>
          <a:lstStyle/>
          <a:p>
            <a:r>
              <a:rPr lang="en-US" sz="1200" dirty="0">
                <a:latin typeface="Calibri" panose="020F0502020204030204" pitchFamily="34" charset="0"/>
                <a:cs typeface="Calibri" panose="020F0502020204030204" pitchFamily="34" charset="0"/>
              </a:rPr>
              <a:t>in the Transformer model, the </a:t>
            </a:r>
            <a:r>
              <a:rPr lang="en-US" sz="1200" b="1" dirty="0">
                <a:solidFill>
                  <a:srgbClr val="FF0000"/>
                </a:solidFill>
                <a:latin typeface="Calibri" panose="020F0502020204030204" pitchFamily="34" charset="0"/>
                <a:cs typeface="Calibri" panose="020F0502020204030204" pitchFamily="34" charset="0"/>
              </a:rPr>
              <a:t>attention matrix is calculated separately for every phrase or token in the input sequence</a:t>
            </a:r>
            <a:r>
              <a:rPr lang="en-US" sz="1200" dirty="0">
                <a:latin typeface="Calibri" panose="020F0502020204030204" pitchFamily="34" charset="0"/>
                <a:cs typeface="Calibri" panose="020F0502020204030204" pitchFamily="34" charset="0"/>
              </a:rPr>
              <a:t>. The attention mechanism allows the model to weigh the importance of each token relative to the others when processing information. This attention process is performed independently for each token in the sequence and helps the model capture long-range dependencies and relationships between different parts of the input.</a:t>
            </a:r>
          </a:p>
        </p:txBody>
      </p:sp>
      <p:sp>
        <p:nvSpPr>
          <p:cNvPr id="6" name="TextBox 5">
            <a:extLst>
              <a:ext uri="{FF2B5EF4-FFF2-40B4-BE49-F238E27FC236}">
                <a16:creationId xmlns:a16="http://schemas.microsoft.com/office/drawing/2014/main" id="{3EDAED45-BC21-7AB1-DF08-08B4E4E2FF7C}"/>
              </a:ext>
            </a:extLst>
          </p:cNvPr>
          <p:cNvSpPr txBox="1"/>
          <p:nvPr/>
        </p:nvSpPr>
        <p:spPr>
          <a:xfrm>
            <a:off x="86834" y="2782993"/>
            <a:ext cx="5257800" cy="2123658"/>
          </a:xfrm>
          <a:prstGeom prst="rect">
            <a:avLst/>
          </a:prstGeom>
          <a:solidFill>
            <a:schemeClr val="accent4">
              <a:lumMod val="20000"/>
              <a:lumOff val="80000"/>
            </a:schemeClr>
          </a:solidFill>
          <a:ln>
            <a:solidFill>
              <a:srgbClr val="FF0000"/>
            </a:solidFill>
          </a:ln>
        </p:spPr>
        <p:txBody>
          <a:bodyPr wrap="square">
            <a:spAutoFit/>
          </a:bodyPr>
          <a:lstStyle/>
          <a:p>
            <a:r>
              <a:rPr lang="en-US" sz="1200" dirty="0">
                <a:latin typeface="Calibri" panose="020F0502020204030204" pitchFamily="34" charset="0"/>
                <a:cs typeface="Calibri" panose="020F0502020204030204" pitchFamily="34" charset="0"/>
              </a:rPr>
              <a:t>each layer in a multi-layer Transformer does NOT use the same attention matrix. In the Transformer architecture, each layer has its own set of learnable parameters, including different attention matrices.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During the forward pass through the Transformer's multiple layers, each layer's attention matrix is calculated independently based on the input from the previous layer. This allows the model to learn different patterns and relationships at each layer and capture different levels of abstraction from the input data. The idea of having multiple layers with distinct attention matrices is essential for the Transformer's ability to model complex dependencies in sequences and achieve state-of-the-art performance on various natural language processing tasks.</a:t>
            </a:r>
          </a:p>
        </p:txBody>
      </p:sp>
      <p:sp>
        <p:nvSpPr>
          <p:cNvPr id="8" name="TextBox 7">
            <a:extLst>
              <a:ext uri="{FF2B5EF4-FFF2-40B4-BE49-F238E27FC236}">
                <a16:creationId xmlns:a16="http://schemas.microsoft.com/office/drawing/2014/main" id="{5285B4A1-A12B-9C6F-0630-BD1E4DC31975}"/>
              </a:ext>
            </a:extLst>
          </p:cNvPr>
          <p:cNvSpPr txBox="1"/>
          <p:nvPr/>
        </p:nvSpPr>
        <p:spPr>
          <a:xfrm>
            <a:off x="5624623" y="2362200"/>
            <a:ext cx="6097772" cy="2308324"/>
          </a:xfrm>
          <a:prstGeom prst="rect">
            <a:avLst/>
          </a:prstGeom>
          <a:solidFill>
            <a:schemeClr val="accent4">
              <a:lumMod val="20000"/>
              <a:lumOff val="80000"/>
            </a:schemeClr>
          </a:solidFill>
          <a:ln>
            <a:solidFill>
              <a:srgbClr val="FF0000"/>
            </a:solidFill>
          </a:ln>
        </p:spPr>
        <p:txBody>
          <a:bodyPr wrap="square">
            <a:spAutoFit/>
          </a:bodyPr>
          <a:lstStyle/>
          <a:p>
            <a:r>
              <a:rPr lang="en-US" sz="1200" b="1" dirty="0">
                <a:solidFill>
                  <a:srgbClr val="00B050"/>
                </a:solidFill>
                <a:latin typeface="Calibri" panose="020F0502020204030204" pitchFamily="34" charset="0"/>
                <a:cs typeface="Calibri" panose="020F0502020204030204" pitchFamily="34" charset="0"/>
              </a:rPr>
              <a:t>The following matrices are recalculated for each sequence during inference:</a:t>
            </a:r>
          </a:p>
          <a:p>
            <a:endParaRPr lang="en-US" sz="1200" dirty="0">
              <a:latin typeface="Calibri" panose="020F0502020204030204" pitchFamily="34" charset="0"/>
              <a:cs typeface="Calibri" panose="020F0502020204030204" pitchFamily="34" charset="0"/>
            </a:endParaRPr>
          </a:p>
          <a:p>
            <a:r>
              <a:rPr lang="en-US" sz="1200" b="1" dirty="0">
                <a:solidFill>
                  <a:srgbClr val="00B050"/>
                </a:solidFill>
                <a:latin typeface="Calibri" panose="020F0502020204030204" pitchFamily="34" charset="0"/>
                <a:cs typeface="Calibri" panose="020F0502020204030204" pitchFamily="34" charset="0"/>
              </a:rPr>
              <a:t>1. Attention Matrices: </a:t>
            </a:r>
            <a:r>
              <a:rPr lang="en-US" sz="1200" dirty="0">
                <a:latin typeface="Calibri" panose="020F0502020204030204" pitchFamily="34" charset="0"/>
                <a:cs typeface="Calibri" panose="020F0502020204030204" pitchFamily="34" charset="0"/>
              </a:rPr>
              <a:t>The attention matrices are recalculated for each token in the input sequence during inference. The model calculates the attention weights based on the input sequence being processed.</a:t>
            </a:r>
          </a:p>
          <a:p>
            <a:endParaRPr lang="en-US" sz="1200" dirty="0">
              <a:latin typeface="Calibri" panose="020F0502020204030204" pitchFamily="34" charset="0"/>
              <a:cs typeface="Calibri" panose="020F0502020204030204" pitchFamily="34" charset="0"/>
            </a:endParaRPr>
          </a:p>
          <a:p>
            <a:r>
              <a:rPr lang="en-US" sz="1200" b="1" dirty="0">
                <a:solidFill>
                  <a:srgbClr val="00B050"/>
                </a:solidFill>
                <a:latin typeface="Calibri" panose="020F0502020204030204" pitchFamily="34" charset="0"/>
                <a:cs typeface="Calibri" panose="020F0502020204030204" pitchFamily="34" charset="0"/>
              </a:rPr>
              <a:t>2. Layer Normalization Matrices: </a:t>
            </a:r>
            <a:r>
              <a:rPr lang="en-US" sz="1200" dirty="0">
                <a:latin typeface="Calibri" panose="020F0502020204030204" pitchFamily="34" charset="0"/>
                <a:cs typeface="Calibri" panose="020F0502020204030204" pitchFamily="34" charset="0"/>
              </a:rPr>
              <a:t>Layer normalization is applied to the hidden representations after each layer. The normalization parameters are recalculated for each sequence.</a:t>
            </a:r>
          </a:p>
          <a:p>
            <a:endParaRPr lang="en-US" sz="1200" dirty="0">
              <a:latin typeface="Calibri" panose="020F0502020204030204" pitchFamily="34" charset="0"/>
              <a:cs typeface="Calibri" panose="020F0502020204030204" pitchFamily="34" charset="0"/>
            </a:endParaRPr>
          </a:p>
          <a:p>
            <a:r>
              <a:rPr lang="en-US" sz="1200" b="1" dirty="0">
                <a:solidFill>
                  <a:srgbClr val="00B050"/>
                </a:solidFill>
                <a:latin typeface="Calibri" panose="020F0502020204030204" pitchFamily="34" charset="0"/>
                <a:cs typeface="Calibri" panose="020F0502020204030204" pitchFamily="34" charset="0"/>
              </a:rPr>
              <a:t>3. Encoder-Decoder Attention Matrices </a:t>
            </a:r>
            <a:r>
              <a:rPr lang="en-US" sz="1200" dirty="0">
                <a:latin typeface="Calibri" panose="020F0502020204030204" pitchFamily="34" charset="0"/>
                <a:cs typeface="Calibri" panose="020F0502020204030204" pitchFamily="34" charset="0"/>
              </a:rPr>
              <a:t>(for seq2seq models): In seq2seq models, the encoder-decoder attention matrices are recalculated for each input sequence when generating the decoder outputs.</a:t>
            </a:r>
          </a:p>
        </p:txBody>
      </p:sp>
      <p:sp>
        <p:nvSpPr>
          <p:cNvPr id="9" name="TextBox 8">
            <a:extLst>
              <a:ext uri="{FF2B5EF4-FFF2-40B4-BE49-F238E27FC236}">
                <a16:creationId xmlns:a16="http://schemas.microsoft.com/office/drawing/2014/main" id="{84BEC548-D1DB-B187-CD8F-6ED779051D27}"/>
              </a:ext>
            </a:extLst>
          </p:cNvPr>
          <p:cNvSpPr txBox="1"/>
          <p:nvPr/>
        </p:nvSpPr>
        <p:spPr>
          <a:xfrm>
            <a:off x="5637028" y="121538"/>
            <a:ext cx="6097772" cy="2123658"/>
          </a:xfrm>
          <a:prstGeom prst="rect">
            <a:avLst/>
          </a:prstGeom>
          <a:solidFill>
            <a:schemeClr val="accent4">
              <a:lumMod val="20000"/>
              <a:lumOff val="80000"/>
            </a:schemeClr>
          </a:solidFill>
          <a:ln>
            <a:solidFill>
              <a:srgbClr val="FF0000"/>
            </a:solidFill>
          </a:ln>
        </p:spPr>
        <p:txBody>
          <a:bodyPr wrap="square">
            <a:spAutoFit/>
          </a:bodyPr>
          <a:lstStyle/>
          <a:p>
            <a:r>
              <a:rPr lang="en-US" sz="1200" dirty="0">
                <a:latin typeface="Calibri" panose="020F0502020204030204" pitchFamily="34" charset="0"/>
                <a:cs typeface="Calibri" panose="020F0502020204030204" pitchFamily="34" charset="0"/>
              </a:rPr>
              <a:t>After the training is completed, </a:t>
            </a:r>
            <a:r>
              <a:rPr lang="en-US" sz="1200" b="1" dirty="0">
                <a:solidFill>
                  <a:srgbClr val="FF0000"/>
                </a:solidFill>
                <a:latin typeface="Calibri" panose="020F0502020204030204" pitchFamily="34" charset="0"/>
                <a:cs typeface="Calibri" panose="020F0502020204030204" pitchFamily="34" charset="0"/>
              </a:rPr>
              <a:t>the following matrices are fixed after training </a:t>
            </a:r>
          </a:p>
          <a:p>
            <a:r>
              <a:rPr lang="en-US" sz="1200" dirty="0">
                <a:latin typeface="Calibri" panose="020F0502020204030204" pitchFamily="34" charset="0"/>
                <a:cs typeface="Calibri" panose="020F0502020204030204" pitchFamily="34" charset="0"/>
              </a:rPr>
              <a:t>and remain constant during inference (when making predictions):</a:t>
            </a:r>
          </a:p>
          <a:p>
            <a:endParaRPr lang="en-US" sz="1200" dirty="0">
              <a:latin typeface="Calibri" panose="020F0502020204030204" pitchFamily="34" charset="0"/>
              <a:cs typeface="Calibri" panose="020F0502020204030204" pitchFamily="34" charset="0"/>
            </a:endParaRPr>
          </a:p>
          <a:p>
            <a:r>
              <a:rPr lang="en-US" sz="1200" b="1" dirty="0">
                <a:solidFill>
                  <a:srgbClr val="FF0000"/>
                </a:solidFill>
                <a:latin typeface="Calibri" panose="020F0502020204030204" pitchFamily="34" charset="0"/>
                <a:cs typeface="Calibri" panose="020F0502020204030204" pitchFamily="34" charset="0"/>
              </a:rPr>
              <a:t>1. Input Embedding Matrix: </a:t>
            </a:r>
            <a:r>
              <a:rPr lang="en-US" sz="1200" dirty="0">
                <a:latin typeface="Calibri" panose="020F0502020204030204" pitchFamily="34" charset="0"/>
                <a:cs typeface="Calibri" panose="020F0502020204030204" pitchFamily="34" charset="0"/>
              </a:rPr>
              <a:t>maps each token to a fixed dense vector representation.</a:t>
            </a:r>
          </a:p>
          <a:p>
            <a:r>
              <a:rPr lang="en-US" sz="1200" b="1" dirty="0">
                <a:solidFill>
                  <a:srgbClr val="FF0000"/>
                </a:solidFill>
                <a:latin typeface="Calibri" panose="020F0502020204030204" pitchFamily="34" charset="0"/>
                <a:cs typeface="Calibri" panose="020F0502020204030204" pitchFamily="34" charset="0"/>
              </a:rPr>
              <a:t>2. Positional Encoding Matrix: </a:t>
            </a:r>
            <a:r>
              <a:rPr lang="en-US" sz="1200" dirty="0">
                <a:latin typeface="Calibri" panose="020F0502020204030204" pitchFamily="34" charset="0"/>
                <a:cs typeface="Calibri" panose="020F0502020204030204" pitchFamily="34" charset="0"/>
              </a:rPr>
              <a:t>provides positional information to the input tokens and remains the same for all input sequences.</a:t>
            </a:r>
          </a:p>
          <a:p>
            <a:r>
              <a:rPr lang="en-US" sz="1200" b="1" dirty="0">
                <a:solidFill>
                  <a:srgbClr val="FF0000"/>
                </a:solidFill>
                <a:latin typeface="Calibri" panose="020F0502020204030204" pitchFamily="34" charset="0"/>
                <a:cs typeface="Calibri" panose="020F0502020204030204" pitchFamily="34" charset="0"/>
              </a:rPr>
              <a:t>3. WQ, WK, WV: </a:t>
            </a:r>
            <a:r>
              <a:rPr lang="en-US" sz="1200" dirty="0">
                <a:latin typeface="Calibri" panose="020F0502020204030204" pitchFamily="34" charset="0"/>
                <a:cs typeface="Calibri" panose="020F0502020204030204" pitchFamily="34" charset="0"/>
              </a:rPr>
              <a:t>these matrices used in calculating attention</a:t>
            </a:r>
          </a:p>
          <a:p>
            <a:r>
              <a:rPr lang="en-US" sz="1200" b="1" dirty="0">
                <a:solidFill>
                  <a:srgbClr val="FF0000"/>
                </a:solidFill>
                <a:latin typeface="Calibri" panose="020F0502020204030204" pitchFamily="34" charset="0"/>
                <a:cs typeface="Calibri" panose="020F0502020204030204" pitchFamily="34" charset="0"/>
              </a:rPr>
              <a:t>4. Output Embedding Matrix: </a:t>
            </a:r>
            <a:r>
              <a:rPr lang="en-US" sz="1200" dirty="0">
                <a:latin typeface="Calibri" panose="020F0502020204030204" pitchFamily="34" charset="0"/>
                <a:cs typeface="Calibri" panose="020F0502020204030204" pitchFamily="34" charset="0"/>
              </a:rPr>
              <a:t>maps hidden representations to output token probabilities or scores.</a:t>
            </a:r>
          </a:p>
          <a:p>
            <a:r>
              <a:rPr lang="en-US" sz="1200" b="1" dirty="0">
                <a:solidFill>
                  <a:srgbClr val="FF0000"/>
                </a:solidFill>
                <a:latin typeface="Calibri" panose="020F0502020204030204" pitchFamily="34" charset="0"/>
                <a:cs typeface="Calibri" panose="020F0502020204030204" pitchFamily="34" charset="0"/>
              </a:rPr>
              <a:t>5. Feed-Forward Neural Network (FFN) Matrices: </a:t>
            </a:r>
            <a:r>
              <a:rPr lang="en-US" sz="1200" dirty="0">
                <a:latin typeface="Calibri" panose="020F0502020204030204" pitchFamily="34" charset="0"/>
                <a:cs typeface="Calibri" panose="020F0502020204030204" pitchFamily="34" charset="0"/>
              </a:rPr>
              <a:t>they are applied during inference to transform the hidden representations through non-linear transformations.</a:t>
            </a:r>
          </a:p>
        </p:txBody>
      </p:sp>
      <p:sp>
        <p:nvSpPr>
          <p:cNvPr id="3" name="TextBox 2">
            <a:extLst>
              <a:ext uri="{FF2B5EF4-FFF2-40B4-BE49-F238E27FC236}">
                <a16:creationId xmlns:a16="http://schemas.microsoft.com/office/drawing/2014/main" id="{D82D78CB-B7BB-6B9F-1494-9C998C54898E}"/>
              </a:ext>
            </a:extLst>
          </p:cNvPr>
          <p:cNvSpPr txBox="1"/>
          <p:nvPr/>
        </p:nvSpPr>
        <p:spPr>
          <a:xfrm>
            <a:off x="99238" y="5634243"/>
            <a:ext cx="7380766" cy="1015663"/>
          </a:xfrm>
          <a:prstGeom prst="rect">
            <a:avLst/>
          </a:prstGeom>
          <a:solidFill>
            <a:schemeClr val="accent4">
              <a:lumMod val="20000"/>
              <a:lumOff val="80000"/>
            </a:schemeClr>
          </a:solidFill>
          <a:ln>
            <a:solidFill>
              <a:srgbClr val="FF0000"/>
            </a:solidFill>
          </a:ln>
        </p:spPr>
        <p:txBody>
          <a:bodyPr wrap="square">
            <a:spAutoFit/>
          </a:bodyPr>
          <a:lstStyle/>
          <a:p>
            <a:r>
              <a:rPr lang="en-US" sz="1200" b="1" dirty="0">
                <a:solidFill>
                  <a:srgbClr val="FF0000"/>
                </a:solidFill>
                <a:latin typeface="Calibri" panose="020F0502020204030204" pitchFamily="34" charset="0"/>
                <a:cs typeface="Calibri" panose="020F0502020204030204" pitchFamily="34" charset="0"/>
              </a:rPr>
              <a:t>In the decoder, the self-attention layer </a:t>
            </a:r>
            <a:r>
              <a:rPr lang="en-US" sz="1200" dirty="0">
                <a:latin typeface="Calibri" panose="020F0502020204030204" pitchFamily="34" charset="0"/>
                <a:cs typeface="Calibri" panose="020F0502020204030204" pitchFamily="34" charset="0"/>
              </a:rPr>
              <a:t>is only allowed to attend to earlier positions in the output sequence. This is done by </a:t>
            </a:r>
            <a:r>
              <a:rPr lang="en-US" sz="1200" b="1" dirty="0">
                <a:solidFill>
                  <a:srgbClr val="00B050"/>
                </a:solidFill>
                <a:latin typeface="Calibri" panose="020F0502020204030204" pitchFamily="34" charset="0"/>
                <a:cs typeface="Calibri" panose="020F0502020204030204" pitchFamily="34" charset="0"/>
              </a:rPr>
              <a:t>masking future positions </a:t>
            </a:r>
            <a:r>
              <a:rPr lang="en-US" sz="1200" dirty="0">
                <a:latin typeface="Calibri" panose="020F0502020204030204" pitchFamily="34" charset="0"/>
                <a:cs typeface="Calibri" panose="020F0502020204030204" pitchFamily="34" charset="0"/>
              </a:rPr>
              <a:t>(setting them to -inf) before the </a:t>
            </a:r>
            <a:r>
              <a:rPr lang="en-US" sz="1200" dirty="0" err="1">
                <a:latin typeface="Calibri" panose="020F0502020204030204" pitchFamily="34" charset="0"/>
                <a:cs typeface="Calibri" panose="020F0502020204030204" pitchFamily="34" charset="0"/>
              </a:rPr>
              <a:t>softmax</a:t>
            </a:r>
            <a:r>
              <a:rPr lang="en-US" sz="1200" dirty="0">
                <a:latin typeface="Calibri" panose="020F0502020204030204" pitchFamily="34" charset="0"/>
                <a:cs typeface="Calibri" panose="020F0502020204030204" pitchFamily="34" charset="0"/>
              </a:rPr>
              <a:t> step in the self-attention calculation.</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a:t>
            </a:r>
            <a:r>
              <a:rPr lang="en-US" sz="1200" dirty="0">
                <a:solidFill>
                  <a:srgbClr val="FF0000"/>
                </a:solidFill>
                <a:latin typeface="Calibri" panose="020F0502020204030204" pitchFamily="34" charset="0"/>
                <a:cs typeface="Calibri" panose="020F0502020204030204" pitchFamily="34" charset="0"/>
              </a:rPr>
              <a:t>Encoder-Decoder Attention</a:t>
            </a:r>
            <a:r>
              <a:rPr lang="en-US" sz="1200" dirty="0">
                <a:latin typeface="Calibri" panose="020F0502020204030204" pitchFamily="34" charset="0"/>
                <a:cs typeface="Calibri" panose="020F0502020204030204" pitchFamily="34" charset="0"/>
              </a:rPr>
              <a:t>” layer works just like multiheaded self-attention, except it creates its Queries matrix from the layer below it, and </a:t>
            </a:r>
            <a:r>
              <a:rPr lang="en-US" sz="1200" b="1" dirty="0">
                <a:solidFill>
                  <a:srgbClr val="00B050"/>
                </a:solidFill>
                <a:latin typeface="Calibri" panose="020F0502020204030204" pitchFamily="34" charset="0"/>
                <a:cs typeface="Calibri" panose="020F0502020204030204" pitchFamily="34" charset="0"/>
              </a:rPr>
              <a:t>takes the Keys and Values matrix from the output of the encoder stack</a:t>
            </a:r>
            <a:r>
              <a:rPr lang="en-US" sz="1200"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FA66B62F-AB16-8792-C841-F9552A569D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95276" y="5426150"/>
            <a:ext cx="3834724" cy="1431850"/>
          </a:xfrm>
          <a:prstGeom prst="rect">
            <a:avLst/>
          </a:prstGeom>
        </p:spPr>
      </p:pic>
    </p:spTree>
    <p:extLst>
      <p:ext uri="{BB962C8B-B14F-4D97-AF65-F5344CB8AC3E}">
        <p14:creationId xmlns:p14="http://schemas.microsoft.com/office/powerpoint/2010/main" val="121164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0" y="0"/>
            <a:ext cx="7273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rgbClr val="343541"/>
                </a:solidFill>
                <a:latin typeface="Calibri"/>
                <a:ea typeface="Calibri"/>
                <a:cs typeface="Calibri"/>
                <a:sym typeface="Calibri"/>
              </a:rPr>
              <a:t>Very Good Illustrated Explanation of the Transformer</a:t>
            </a:r>
            <a:endParaRPr sz="2500" b="1">
              <a:latin typeface="Calibri"/>
              <a:ea typeface="Calibri"/>
              <a:cs typeface="Calibri"/>
              <a:sym typeface="Calibri"/>
            </a:endParaRPr>
          </a:p>
        </p:txBody>
      </p:sp>
      <p:sp>
        <p:nvSpPr>
          <p:cNvPr id="182" name="Google Shape;182;p30"/>
          <p:cNvSpPr txBox="1"/>
          <p:nvPr/>
        </p:nvSpPr>
        <p:spPr>
          <a:xfrm>
            <a:off x="404325" y="435250"/>
            <a:ext cx="57009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Calibri"/>
              <a:buChar char="●"/>
            </a:pPr>
            <a:r>
              <a:rPr lang="en-US" sz="1500" u="sng" dirty="0">
                <a:solidFill>
                  <a:schemeClr val="hlink"/>
                </a:solidFill>
                <a:latin typeface="Calibri"/>
                <a:ea typeface="Calibri"/>
                <a:cs typeface="Calibri"/>
                <a:sym typeface="Calibri"/>
                <a:hlinkClick r:id="rId3"/>
              </a:rPr>
              <a:t>http://jalammar.github.io/</a:t>
            </a:r>
            <a:r>
              <a:rPr lang="en-US" sz="1500" dirty="0">
                <a:latin typeface="Calibri"/>
                <a:ea typeface="Calibri"/>
                <a:cs typeface="Calibri"/>
                <a:sym typeface="Calibri"/>
              </a:rPr>
              <a:t> </a:t>
            </a:r>
            <a:endParaRPr sz="1500" dirty="0">
              <a:latin typeface="Calibri"/>
              <a:ea typeface="Calibri"/>
              <a:cs typeface="Calibri"/>
              <a:sym typeface="Calibri"/>
            </a:endParaRPr>
          </a:p>
          <a:p>
            <a:pPr marL="457200" lvl="0" indent="-323850" algn="l" rtl="0">
              <a:spcBef>
                <a:spcPts val="0"/>
              </a:spcBef>
              <a:spcAft>
                <a:spcPts val="0"/>
              </a:spcAft>
              <a:buSzPts val="1500"/>
              <a:buFont typeface="Calibri"/>
              <a:buChar char="●"/>
            </a:pPr>
            <a:r>
              <a:rPr lang="en-US" sz="1500" u="sng" dirty="0">
                <a:solidFill>
                  <a:schemeClr val="hlink"/>
                </a:solidFill>
                <a:latin typeface="Calibri"/>
                <a:ea typeface="Calibri"/>
                <a:cs typeface="Calibri"/>
                <a:sym typeface="Calibri"/>
                <a:hlinkClick r:id="rId4"/>
              </a:rPr>
              <a:t>https://www.youtube.com/@arp_ai</a:t>
            </a:r>
            <a:r>
              <a:rPr lang="en-US" sz="1500" dirty="0">
                <a:latin typeface="Calibri"/>
                <a:ea typeface="Calibri"/>
                <a:cs typeface="Calibri"/>
                <a:sym typeface="Calibri"/>
              </a:rPr>
              <a:t> </a:t>
            </a:r>
            <a:endParaRPr sz="1500" dirty="0">
              <a:latin typeface="Calibri"/>
              <a:ea typeface="Calibri"/>
              <a:cs typeface="Calibri"/>
              <a:sym typeface="Calibri"/>
            </a:endParaRPr>
          </a:p>
          <a:p>
            <a:pPr marL="457200" lvl="0" indent="-323850" algn="l" rtl="0">
              <a:spcBef>
                <a:spcPts val="0"/>
              </a:spcBef>
              <a:spcAft>
                <a:spcPts val="0"/>
              </a:spcAft>
              <a:buSzPts val="1500"/>
              <a:buFont typeface="Calibri"/>
              <a:buChar char="●"/>
            </a:pPr>
            <a:r>
              <a:rPr lang="en-US" sz="1500" u="sng" dirty="0">
                <a:solidFill>
                  <a:schemeClr val="hlink"/>
                </a:solidFill>
                <a:latin typeface="Calibri"/>
                <a:ea typeface="Calibri"/>
                <a:cs typeface="Calibri"/>
                <a:sym typeface="Calibri"/>
                <a:hlinkClick r:id="rId5"/>
              </a:rPr>
              <a:t>http://jalammar.github.io/illustrated-transformer/</a:t>
            </a:r>
            <a:r>
              <a:rPr lang="en-US" sz="1500" dirty="0">
                <a:latin typeface="Calibri"/>
                <a:ea typeface="Calibri"/>
                <a:cs typeface="Calibri"/>
                <a:sym typeface="Calibri"/>
              </a:rPr>
              <a:t> </a:t>
            </a:r>
            <a:endParaRPr sz="1500" dirty="0">
              <a:latin typeface="Calibri"/>
              <a:ea typeface="Calibri"/>
              <a:cs typeface="Calibri"/>
              <a:sym typeface="Calibri"/>
            </a:endParaRPr>
          </a:p>
        </p:txBody>
      </p:sp>
      <p:pic>
        <p:nvPicPr>
          <p:cNvPr id="183" name="Google Shape;18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50" y="1597101"/>
            <a:ext cx="5081499" cy="3308374"/>
          </a:xfrm>
          <a:prstGeom prst="rect">
            <a:avLst/>
          </a:prstGeom>
          <a:noFill/>
          <a:ln w="9525" cap="flat" cmpd="sng">
            <a:solidFill>
              <a:srgbClr val="FF0000"/>
            </a:solidFill>
            <a:prstDash val="solid"/>
            <a:round/>
            <a:headEnd type="none" w="sm" len="sm"/>
            <a:tailEnd type="none" w="sm" len="sm"/>
          </a:ln>
        </p:spPr>
      </p:pic>
      <p:pic>
        <p:nvPicPr>
          <p:cNvPr id="184" name="Google Shape;184;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06475" y="5017626"/>
            <a:ext cx="5245549" cy="1664975"/>
          </a:xfrm>
          <a:prstGeom prst="rect">
            <a:avLst/>
          </a:prstGeom>
          <a:noFill/>
          <a:ln w="9525" cap="flat" cmpd="sng">
            <a:solidFill>
              <a:srgbClr val="FF0000"/>
            </a:solidFill>
            <a:prstDash val="solid"/>
            <a:round/>
            <a:headEnd type="none" w="sm" len="sm"/>
            <a:tailEnd type="none" w="sm" len="sm"/>
          </a:ln>
        </p:spPr>
      </p:pic>
      <p:pic>
        <p:nvPicPr>
          <p:cNvPr id="185" name="Google Shape;185;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73201" y="953950"/>
            <a:ext cx="4705575" cy="3018150"/>
          </a:xfrm>
          <a:prstGeom prst="rect">
            <a:avLst/>
          </a:prstGeom>
          <a:noFill/>
          <a:ln w="9525" cap="flat" cmpd="sng">
            <a:solidFill>
              <a:srgbClr val="FF0000"/>
            </a:solidFill>
            <a:prstDash val="solid"/>
            <a:round/>
            <a:headEnd type="none" w="sm" len="sm"/>
            <a:tailEnd type="none" w="sm" len="sm"/>
          </a:ln>
        </p:spPr>
      </p:pic>
      <p:pic>
        <p:nvPicPr>
          <p:cNvPr id="186" name="Google Shape;186;p3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43159" y="4133025"/>
            <a:ext cx="2595864" cy="2453300"/>
          </a:xfrm>
          <a:prstGeom prst="rect">
            <a:avLst/>
          </a:prstGeom>
          <a:noFill/>
          <a:ln w="9525" cap="flat" cmpd="sng">
            <a:solidFill>
              <a:srgbClr val="FF0000"/>
            </a:solidFill>
            <a:prstDash val="solid"/>
            <a:round/>
            <a:headEnd type="none" w="sm" len="sm"/>
            <a:tailEnd type="none" w="sm" len="sm"/>
          </a:ln>
        </p:spPr>
      </p:pic>
      <p:pic>
        <p:nvPicPr>
          <p:cNvPr id="187" name="Google Shape;187;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8728124" y="5017624"/>
            <a:ext cx="3341925" cy="1306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4984</Words>
  <Application>Microsoft Macintosh PowerPoint</Application>
  <PresentationFormat>Widescreen</PresentationFormat>
  <Paragraphs>413</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Roboto Mono</vt:lpstr>
      <vt:lpstr>Menlo</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8</cp:revision>
  <dcterms:modified xsi:type="dcterms:W3CDTF">2023-07-29T21:01:50Z</dcterms:modified>
</cp:coreProperties>
</file>