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3"/>
  </p:normalViewPr>
  <p:slideViewPr>
    <p:cSldViewPr snapToGrid="0">
      <p:cViewPr varScale="1">
        <p:scale>
          <a:sx n="139" d="100"/>
          <a:sy n="139" d="100"/>
        </p:scale>
        <p:origin x="176" y="4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e4899494e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e4899494e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47825f4b8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47825f4b8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f68e55f8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f68e55f8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47825f4b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47825f4b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e489949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e489949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f68e55f85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f68e55f85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e4899494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e4899494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e4899494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e4899494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e4899494e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e4899494e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0ce4f00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0ce4f00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e4899494e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e4899494e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hyperlink" Target="https://huggingface.co/spaces/fffiloni/CLIP-Interrogator-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about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acebook.com/to.bo.90857" TargetMode="External"/><Relationship Id="rId5" Type="http://schemas.openxmlformats.org/officeDocument/2006/relationships/hyperlink" Target="https://getarchive.net/our-team" TargetMode="External"/><Relationship Id="rId4" Type="http://schemas.openxmlformats.org/officeDocument/2006/relationships/hyperlink" Target="https://www.linkedin.com/in/btolkachev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0.acl-demos.12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penai.com/research/cli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search?q=%23marie%2Bantoinett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picryl.com/search?q=marie%20antoinett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cryl.com/search?q=%23erotic%2Bphotography" TargetMode="External"/><Relationship Id="rId5" Type="http://schemas.openxmlformats.org/officeDocument/2006/relationships/hyperlink" Target="https://picryl.com/search?q=%23steam%2Blocomotive" TargetMode="External"/><Relationship Id="rId4" Type="http://schemas.openxmlformats.org/officeDocument/2006/relationships/hyperlink" Target="https://picryl.com/search?q=%231920s%2Bcars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openxmlformats.org/officeDocument/2006/relationships/hyperlink" Target="https://huggingface.co/docs/transformers/model_doc/clip" TargetMode="External"/><Relationship Id="rId7" Type="http://schemas.openxmlformats.org/officeDocument/2006/relationships/hyperlink" Target="https://huggingface.co/docs/transformers/model_doc/blip" TargetMode="Externa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hyperlink" Target="https://aclanthology.org/2020.acl-demos.12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15700" y="449850"/>
            <a:ext cx="81126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Evolution of ML </a:t>
            </a:r>
            <a:endParaRPr sz="6000" b="1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Image Recognition </a:t>
            </a:r>
            <a:endParaRPr sz="6000" b="1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for Search</a:t>
            </a:r>
            <a:endParaRPr sz="6000" b="1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004000" y="4113150"/>
            <a:ext cx="5136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Calibri"/>
                <a:ea typeface="Calibri"/>
                <a:cs typeface="Calibri"/>
                <a:sym typeface="Calibri"/>
              </a:rPr>
              <a:t>Boris Tolkachev</a:t>
            </a:r>
            <a:endParaRPr sz="2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Calibri"/>
                <a:ea typeface="Calibri"/>
                <a:cs typeface="Calibri"/>
                <a:sym typeface="Calibri"/>
              </a:rPr>
              <a:t>June 23, 2023</a:t>
            </a:r>
            <a:endParaRPr sz="2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89300" y="3405150"/>
            <a:ext cx="3965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Presentation # 2</a:t>
            </a:r>
            <a:endParaRPr sz="34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/>
        </p:nvSpPr>
        <p:spPr>
          <a:xfrm>
            <a:off x="4736925" y="1958500"/>
            <a:ext cx="4271400" cy="2578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90500" marR="4318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Dynamic, User-Fit captions and labels </a:t>
            </a:r>
            <a:br>
              <a:rPr lang="en" sz="15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Marie-Antoinette d'Autriche, reine de France (1788)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marie antoinette in riding habit wertmuller, yvelines, france, marie antoinette, queen of france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90500" marR="4318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Marie-Antoinette, Queen of France (1788)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marie antoinette five years before her execution, france, marie antoinette, queen of france, french revolution 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8313" y="242388"/>
            <a:ext cx="1325225" cy="166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258325" y="1994450"/>
            <a:ext cx="3943500" cy="2920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90500" marR="4318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2022: OpenAI CLIP Interrogator 2.1 2023: BLIP Bootstrapping Language-Image Pre-training</a:t>
            </a:r>
            <a:endParaRPr sz="1500"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90500" marR="4318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painting of a woman with a hat on her head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portrait, by Adélaïde Labille-Guiard, pinterest, rococo, wearing a light grey crown, big hair, dressed in shako, maria panfilova, powdered wig, bouquet, photo portrait, portrait c 12.0, portrait knight female, inspiring, ebony rococo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90500" marR="4318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https://huggingface.co/spaces/fffiloni/CLIP-Interrogator-2</a:t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24600" y="0"/>
            <a:ext cx="9094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GPT4 + Vector DB</a:t>
            </a:r>
            <a:endParaRPr sz="44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1475" y="58015"/>
            <a:ext cx="2787925" cy="202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2"/>
          <p:cNvCxnSpPr>
            <a:endCxn id="147" idx="0"/>
          </p:cNvCxnSpPr>
          <p:nvPr/>
        </p:nvCxnSpPr>
        <p:spPr>
          <a:xfrm flipH="1">
            <a:off x="2230075" y="825350"/>
            <a:ext cx="697200" cy="11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22"/>
          <p:cNvCxnSpPr/>
          <p:nvPr/>
        </p:nvCxnSpPr>
        <p:spPr>
          <a:xfrm>
            <a:off x="5372725" y="768400"/>
            <a:ext cx="921000" cy="118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/>
        </p:nvSpPr>
        <p:spPr>
          <a:xfrm>
            <a:off x="481925" y="1008275"/>
            <a:ext cx="68616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people (and models) see different things/entities in the same image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people (and models) give different textual description to the same image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Knowing you, the system ideally can: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Present you with personally fit search results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Generate custom labels, summaries and descriptions, and by doing so deliver search results fit to how you, the user, see the world!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875" y="434888"/>
            <a:ext cx="238125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9875" y="59288"/>
            <a:ext cx="1809975" cy="180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0475" y="2133175"/>
            <a:ext cx="1400053" cy="70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424750" y="252475"/>
            <a:ext cx="5396400" cy="861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Repurpose </a:t>
            </a:r>
            <a:r>
              <a:rPr lang="en" sz="2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Vector Databases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 developed for ML for </a:t>
            </a: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Search - 2024</a:t>
            </a:r>
            <a:endParaRPr sz="22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424750" y="3563375"/>
            <a:ext cx="8369400" cy="10158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How: Vector Representation of Image-Object, Article-Object, User-Object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Personalized Search Experience = Align User- and Media- Vectors dynamically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User-Specific Descriptions = Generate User-fit Captions, Summaries dynamically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2103600" y="1888450"/>
            <a:ext cx="4936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3C78D8"/>
                </a:solidFill>
              </a:rPr>
              <a:t>Picryl Live Demo</a:t>
            </a:r>
            <a:endParaRPr sz="4000" b="1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73100" y="0"/>
            <a:ext cx="27030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2016 - GetArchive.com</a:t>
            </a:r>
            <a:endParaRPr sz="2000" b="1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Product: 2B2 platform for publishing of archives</a:t>
            </a:r>
            <a:endParaRPr sz="2000" b="1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73100" y="1915575"/>
            <a:ext cx="27030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2017 - Picryl.com</a:t>
            </a:r>
            <a:endParaRPr sz="2000" b="1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Product: Public Domain Media Search Engine  - originally was a demo of GetArchive, later become an independent image search &amp; SAAS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7025" y="55263"/>
            <a:ext cx="2934200" cy="39341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0650" y="584425"/>
            <a:ext cx="3090950" cy="44317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3833700" y="1425650"/>
            <a:ext cx="4770600" cy="30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Boris Tolkachev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New Jersey, USA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domain media - 28.5 million of images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PICRYL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https://picryl.com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access to millions of public domain objects and tools for efficient research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https://www.linkedin.com/in/btolkachev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https://getarchive.net/our-team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https://picryl.com/about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https://www.facebook.com/to.bo.90857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425" y="1264900"/>
            <a:ext cx="3046599" cy="2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580725" y="368100"/>
            <a:ext cx="3448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237600" y="184775"/>
            <a:ext cx="2703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2016 - GetArchive.com</a:t>
            </a:r>
            <a:endParaRPr sz="2000" b="1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2017 - Picryl.com</a:t>
            </a:r>
            <a:endParaRPr sz="2000" b="1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744200" y="963175"/>
            <a:ext cx="206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1021200" y="0"/>
            <a:ext cx="69090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GetArchive’s SaaS Search Engine Picryl.com</a:t>
            </a:r>
            <a:endParaRPr sz="50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87300" y="2877250"/>
            <a:ext cx="8369400" cy="1862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Image Understanding &amp; Image Search Approach - 2022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Google Semantic Search (Language agnostic ML, old, GPT~2.0) as an aid to ElasticSearch 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✅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CLIP with custom classes relevant to our audience = industry-specific label sets ✅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CLIP to build visually similar image pairs (vector similarity) 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✅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Combine Human Metadata, CLIP and [BLIP+] outputs to improve Search 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✅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1680050" y="1911425"/>
            <a:ext cx="5970000" cy="615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Idea: Combine several Image Recognition methods, including pre-trained, to augment image metadata for Search improvement. </a:t>
            </a:r>
            <a:r>
              <a:rPr lang="en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Completed.</a:t>
            </a:r>
            <a:endParaRPr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744200" y="963175"/>
            <a:ext cx="206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387300" y="0"/>
            <a:ext cx="83694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GetArchive’s ML Stack</a:t>
            </a:r>
            <a:endParaRPr sz="5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87300" y="963175"/>
            <a:ext cx="8369400" cy="110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Multilingual Semantic Search - Google AI - 2020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Multilingual Universal Sentence Encoder for Semantic Retrieval - Google AI, Google Cambridge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sentence embedding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model achieves monolingual and cross-lingual semantic retrieval (SR)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https://aclanthology.org/2020.acl-demos.12.pdf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87300" y="2160200"/>
            <a:ext cx="8369400" cy="132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CLIP - OpenAI - 2021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    (CLIP = Contrastive Language-Image Pretraining)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CLIP is trained on 400M (image, text) pairs produces snippets "without directly optimizing for  the task, similarly to the zero-shot capabilities of GPT-2 and 3." "Zero-shot learning" is when a model attempts to predict a class it saw zero times in the training data</a:t>
            </a:r>
            <a:r>
              <a:rPr lang="en"/>
              <a:t>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Contrastive Language-Image Pre-Training) - the first multimodal (vision and text) model.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87300" y="3572625"/>
            <a:ext cx="8369400" cy="153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BLIP- Salesforce - 2022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 (BLIP = Bootstrapping Language-Image Pre-training) 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Vision-Language Pre-training (VLP) improvement has been largely achieved by scaling up the dataset with noisy image-text pairs collected from the web. BLIP utilizes the noisy web data by bootstrapping the captions, where a captioner generates synthetic captions and a filter removes the noisy ones. BLIP demonstrates strong generalization ability for both Understanding-based tasks and Generation-based tasks… </a:t>
            </a:r>
            <a:r>
              <a:rPr lang="en" b="1">
                <a:latin typeface="Calibri"/>
                <a:ea typeface="Calibri"/>
                <a:cs typeface="Calibri"/>
                <a:sym typeface="Calibri"/>
              </a:rPr>
              <a:t>and three more similar models in the process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771450" y="785486"/>
            <a:ext cx="3584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School, tags </a:t>
            </a:r>
            <a:r>
              <a:rPr lang="en" u="sng">
                <a:solidFill>
                  <a:schemeClr val="hlink"/>
                </a:solidFill>
                <a:hlinkClick r:id="rId3"/>
              </a:rPr>
              <a:t>#marie+antoinette</a:t>
            </a:r>
            <a:r>
              <a:rPr lang="en"/>
              <a:t>  </a:t>
            </a:r>
            <a:br>
              <a:rPr lang="en"/>
            </a:br>
            <a:r>
              <a:rPr lang="en"/>
              <a:t>~1K results, precise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24600" y="-54864"/>
            <a:ext cx="9094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Evolution of Search: Semantic - x10 </a:t>
            </a:r>
            <a:endParaRPr sz="4400" b="1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918425" y="785486"/>
            <a:ext cx="3864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Fuzzy ElasticSearch + Google AI 2020 </a:t>
            </a:r>
            <a:r>
              <a:rPr lang="en" u="sng">
                <a:solidFill>
                  <a:schemeClr val="hlink"/>
                </a:solidFill>
                <a:hlinkClick r:id="rId4"/>
              </a:rPr>
              <a:t>marie antoinette</a:t>
            </a:r>
            <a:r>
              <a:rPr lang="en"/>
              <a:t> ~ 10K results, high % false-positive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450" y="1401086"/>
            <a:ext cx="3058990" cy="36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7025" y="1401086"/>
            <a:ext cx="3059000" cy="368756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3830450" y="1679586"/>
            <a:ext cx="14265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2020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Semantic Search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Retrieving in multilingual metadata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Retrieving based on “context”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… 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sort-of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776" y="847725"/>
            <a:ext cx="5601198" cy="4151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6464550" y="1598375"/>
            <a:ext cx="22596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Supervised</a:t>
            </a:r>
            <a:endParaRPr sz="18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GetArchive created more than 800 Supervised Datasets</a:t>
            </a:r>
            <a:endParaRPr sz="18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#1920+cars</a:t>
            </a:r>
            <a:endParaRPr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#steam+locomotive</a:t>
            </a:r>
            <a:endParaRPr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#erotic+photography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6569100" y="776600"/>
            <a:ext cx="2050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2021 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1st attempt in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Image Recognition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7" name="Google Shape;107;p19"/>
          <p:cNvSpPr txBox="1"/>
          <p:nvPr/>
        </p:nvSpPr>
        <p:spPr>
          <a:xfrm>
            <a:off x="24600" y="0"/>
            <a:ext cx="9094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Evolution of Search: Image - x10</a:t>
            </a:r>
            <a:endParaRPr sz="44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6569100" y="3753275"/>
            <a:ext cx="2050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Once we train the model, we run all images against the label trained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1K -&gt; QC -&gt; 10K+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282600" y="2072700"/>
            <a:ext cx="3253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Pre-trained CLIP model from Hugging Face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https://huggingface.co/docs/transformers/model_doc/clip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1021200" y="0"/>
            <a:ext cx="69090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Technology stack</a:t>
            </a:r>
            <a:endParaRPr sz="4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949" y="3863750"/>
            <a:ext cx="774350" cy="10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397225" y="3280950"/>
            <a:ext cx="149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Linux servers with NVIDIA GPUs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3876" y="3449828"/>
            <a:ext cx="1744300" cy="1197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025" y="1664949"/>
            <a:ext cx="2082683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304675" y="2657400"/>
            <a:ext cx="3253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Pre-trained BLIP model from Hugging Face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https://huggingface.co/docs/transformers/model_doc/blip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3351" y="2702998"/>
            <a:ext cx="2814498" cy="14776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5576688" y="3576750"/>
            <a:ext cx="3052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Pre-trained Multilingual Semantic Search model from Google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https://aclanthology.org/2020.acl-demos.12.pdf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9625" y="2648987"/>
            <a:ext cx="2524026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2925" y="4250700"/>
            <a:ext cx="892800" cy="8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0025" y="1940413"/>
            <a:ext cx="2563219" cy="6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1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9375" y="4547577"/>
            <a:ext cx="892800" cy="53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5160800" y="738300"/>
            <a:ext cx="3431400" cy="83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Picryl.com Search: MongoDB &lt;-&gt; Elasticsearch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Fallback call to Google Semantic search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304675" y="774225"/>
            <a:ext cx="3974100" cy="83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Images + metadata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recognition … Pre-trained transformers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Populating MongoDB</a:t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4423775" y="2143950"/>
            <a:ext cx="591600" cy="41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152400"/>
            <a:ext cx="6781067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6850200" y="1007250"/>
            <a:ext cx="22938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UnSupervised</a:t>
            </a:r>
            <a:br>
              <a:rPr lang="en" sz="2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OpenAI CLIP +</a:t>
            </a:r>
            <a:endParaRPr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Our own, ~5,000 labels</a:t>
            </a:r>
            <a:endParaRPr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vs.</a:t>
            </a:r>
            <a:endParaRPr sz="18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Supervised </a:t>
            </a:r>
            <a:endParaRPr sz="18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Google vision </a:t>
            </a:r>
            <a:endParaRPr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endParaRPr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“Web” vision </a:t>
            </a:r>
            <a:endParaRPr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Google API ~50,000 labels</a:t>
            </a:r>
            <a:endParaRPr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6557250" y="1354150"/>
            <a:ext cx="663600" cy="232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6557250" y="3008450"/>
            <a:ext cx="663600" cy="232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6963500" y="36075"/>
            <a:ext cx="2050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2022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Generating Pieces of Metadata for Images</a:t>
            </a:r>
            <a:endParaRPr b="1"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0875" y="4228400"/>
            <a:ext cx="2369250" cy="66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0075" y="197800"/>
            <a:ext cx="226005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7719025" y="4313500"/>
            <a:ext cx="129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Elasticsearch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945</Words>
  <Application>Microsoft Macintosh PowerPoint</Application>
  <PresentationFormat>On-screen Show (16:9)</PresentationFormat>
  <Paragraphs>107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Roboto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1</cp:revision>
  <dcterms:modified xsi:type="dcterms:W3CDTF">2023-06-23T21:12:37Z</dcterms:modified>
</cp:coreProperties>
</file>