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Roboto Mono"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51AF7E-A4DD-450B-9EB7-52A179D2F192}">
  <a:tblStyle styleId="{4151AF7E-A4DD-450B-9EB7-52A179D2F19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51beff3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51beff3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6814da8c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6814da8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52018b3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52018b3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5719d17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5719d17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5c705c77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5c705c77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5c705c77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5c705c77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57ae49cb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57ae49cb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60c8932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60c8932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5c705c770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5c705c77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4edfd00b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4edfd00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0980f1b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0980f1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2b0d58d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2b0d58d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52018b3b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52018b3b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5c705c7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5c705c7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5604cd87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5604cd87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648f897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648f897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5c705c77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55c705c7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57ae49cb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557ae49c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5c705c77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5c705c77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5cdfb8f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5cdfb8f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2bca4e3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2bca4e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57ae49cb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57ae49cb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60c89321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60c89321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5719d175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5719d175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57ae49c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57ae49c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52f28fb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52f28fb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52018b3b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52018b3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5c705c77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5c705c77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51beff32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51beff32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hyperlink" Target="https://spellbox.app/" TargetMode="External"/><Relationship Id="rId21" Type="http://schemas.openxmlformats.org/officeDocument/2006/relationships/hyperlink" Target="https://about.sourcegraph.com/" TargetMode="External"/><Relationship Id="rId42" Type="http://schemas.openxmlformats.org/officeDocument/2006/relationships/hyperlink" Target="https://autocode.com/" TargetMode="External"/><Relationship Id="rId47" Type="http://schemas.openxmlformats.org/officeDocument/2006/relationships/hyperlink" Target="https://bard.google.com/" TargetMode="External"/><Relationship Id="rId63" Type="http://schemas.openxmlformats.org/officeDocument/2006/relationships/hyperlink" Target="https://cometcore.co/" TargetMode="External"/><Relationship Id="rId68" Type="http://schemas.openxmlformats.org/officeDocument/2006/relationships/hyperlink" Target="https://denigma.app/" TargetMode="External"/><Relationship Id="rId16" Type="http://schemas.openxmlformats.org/officeDocument/2006/relationships/hyperlink" Target="https://sourceai.dev/" TargetMode="External"/><Relationship Id="rId11" Type="http://schemas.openxmlformats.org/officeDocument/2006/relationships/hyperlink" Target="https://www.lightly-dev.com/" TargetMode="External"/><Relationship Id="rId24" Type="http://schemas.openxmlformats.org/officeDocument/2006/relationships/hyperlink" Target="https://www.gitfluence.com/" TargetMode="External"/><Relationship Id="rId32" Type="http://schemas.openxmlformats.org/officeDocument/2006/relationships/hyperlink" Target="https://aws.amazon.com/codewhisperer/" TargetMode="External"/><Relationship Id="rId37" Type="http://schemas.openxmlformats.org/officeDocument/2006/relationships/hyperlink" Target="https://www.askcodi.com/" TargetMode="External"/><Relationship Id="rId40" Type="http://schemas.openxmlformats.org/officeDocument/2006/relationships/hyperlink" Target="https://www.programming-helper.com/" TargetMode="External"/><Relationship Id="rId45" Type="http://schemas.openxmlformats.org/officeDocument/2006/relationships/hyperlink" Target="https://promind.ai/" TargetMode="External"/><Relationship Id="rId53" Type="http://schemas.openxmlformats.org/officeDocument/2006/relationships/hyperlink" Target="https://codesquire.ai/" TargetMode="External"/><Relationship Id="rId58" Type="http://schemas.openxmlformats.org/officeDocument/2006/relationships/hyperlink" Target="https://codewp.ai/" TargetMode="External"/><Relationship Id="rId66" Type="http://schemas.openxmlformats.org/officeDocument/2006/relationships/hyperlink" Target="https://you.com/chat" TargetMode="External"/><Relationship Id="rId74" Type="http://schemas.openxmlformats.org/officeDocument/2006/relationships/hyperlink" Target="https://github.com/kiteco" TargetMode="External"/><Relationship Id="rId5" Type="http://schemas.openxmlformats.org/officeDocument/2006/relationships/hyperlink" Target="https://explain.dev/" TargetMode="External"/><Relationship Id="rId61" Type="http://schemas.openxmlformats.org/officeDocument/2006/relationships/hyperlink" Target="https://wingware.com/" TargetMode="External"/><Relationship Id="rId19" Type="http://schemas.openxmlformats.org/officeDocument/2006/relationships/hyperlink" Target="https://replit.com/site/ghostwriter" TargetMode="External"/><Relationship Id="rId14" Type="http://schemas.openxmlformats.org/officeDocument/2006/relationships/hyperlink" Target="https://www.codacy.com/" TargetMode="External"/><Relationship Id="rId22" Type="http://schemas.openxmlformats.org/officeDocument/2006/relationships/hyperlink" Target="https://www.aixcoder.com/en/#/" TargetMode="External"/><Relationship Id="rId27" Type="http://schemas.openxmlformats.org/officeDocument/2006/relationships/hyperlink" Target="https://www.deepmind.com/blog/competitive-programming-with-alphacode" TargetMode="External"/><Relationship Id="rId30" Type="http://schemas.openxmlformats.org/officeDocument/2006/relationships/hyperlink" Target="https://openai.com/" TargetMode="External"/><Relationship Id="rId35" Type="http://schemas.openxmlformats.org/officeDocument/2006/relationships/hyperlink" Target="https://www.phind.com/" TargetMode="External"/><Relationship Id="rId43" Type="http://schemas.openxmlformats.org/officeDocument/2006/relationships/hyperlink" Target="https://github.com/salesforce/CodeGen" TargetMode="External"/><Relationship Id="rId48" Type="http://schemas.openxmlformats.org/officeDocument/2006/relationships/hyperlink" Target="https://codeium.com/" TargetMode="External"/><Relationship Id="rId56" Type="http://schemas.openxmlformats.org/officeDocument/2006/relationships/hyperlink" Target="https://whatthediff.ai/" TargetMode="External"/><Relationship Id="rId64" Type="http://schemas.openxmlformats.org/officeDocument/2006/relationships/hyperlink" Target="https://www.jetbrains.com/datalore/" TargetMode="External"/><Relationship Id="rId69" Type="http://schemas.openxmlformats.org/officeDocument/2006/relationships/hyperlink" Target="https://k-explorer.com/" TargetMode="External"/><Relationship Id="rId77" Type="http://schemas.openxmlformats.org/officeDocument/2006/relationships/hyperlink" Target="https://kodezi.com/" TargetMode="External"/><Relationship Id="rId8" Type="http://schemas.openxmlformats.org/officeDocument/2006/relationships/hyperlink" Target="https://aiquery.co/" TargetMode="External"/><Relationship Id="rId51" Type="http://schemas.openxmlformats.org/officeDocument/2006/relationships/hyperlink" Target="https://warp.dev/" TargetMode="External"/><Relationship Id="rId72" Type="http://schemas.openxmlformats.org/officeDocument/2006/relationships/hyperlink" Target="https://www.buildt.ai/" TargetMode="External"/><Relationship Id="rId3" Type="http://schemas.openxmlformats.org/officeDocument/2006/relationships/hyperlink" Target="https://aidev.codes/" TargetMode="External"/><Relationship Id="rId12" Type="http://schemas.openxmlformats.org/officeDocument/2006/relationships/hyperlink" Target="https://snappify.com/" TargetMode="External"/><Relationship Id="rId17" Type="http://schemas.openxmlformats.org/officeDocument/2006/relationships/hyperlink" Target="https://aiwriter.fi/" TargetMode="External"/><Relationship Id="rId25" Type="http://schemas.openxmlformats.org/officeDocument/2006/relationships/hyperlink" Target="https://www.noya.io/" TargetMode="External"/><Relationship Id="rId33" Type="http://schemas.openxmlformats.org/officeDocument/2006/relationships/hyperlink" Target="https://www.codefy.ai/" TargetMode="External"/><Relationship Id="rId38" Type="http://schemas.openxmlformats.org/officeDocument/2006/relationships/hyperlink" Target="https://codegeex.cn/" TargetMode="External"/><Relationship Id="rId46" Type="http://schemas.openxmlformats.org/officeDocument/2006/relationships/hyperlink" Target="https://www.vivid.lol/" TargetMode="External"/><Relationship Id="rId59" Type="http://schemas.openxmlformats.org/officeDocument/2006/relationships/hyperlink" Target="https://jedi.readthedocs.io/en/latest/" TargetMode="External"/><Relationship Id="rId67" Type="http://schemas.openxmlformats.org/officeDocument/2006/relationships/hyperlink" Target="https://documentation.botcity.dev/" TargetMode="External"/><Relationship Id="rId20" Type="http://schemas.openxmlformats.org/officeDocument/2006/relationships/hyperlink" Target="https://mutable.ai/" TargetMode="External"/><Relationship Id="rId41" Type="http://schemas.openxmlformats.org/officeDocument/2006/relationships/hyperlink" Target="https://www.tabnine.com/" TargetMode="External"/><Relationship Id="rId54" Type="http://schemas.openxmlformats.org/officeDocument/2006/relationships/hyperlink" Target="https://code.visualstudio.com/docs/editor/intellisense" TargetMode="External"/><Relationship Id="rId62" Type="http://schemas.openxmlformats.org/officeDocument/2006/relationships/hyperlink" Target="https://bloop.ai/" TargetMode="External"/><Relationship Id="rId70" Type="http://schemas.openxmlformats.org/officeDocument/2006/relationships/hyperlink" Target="https://repl.it/" TargetMode="External"/><Relationship Id="rId75" Type="http://schemas.openxmlformats.org/officeDocument/2006/relationships/hyperlink" Target="https://www.safurai.com/" TargetMode="External"/><Relationship Id="rId1" Type="http://schemas.openxmlformats.org/officeDocument/2006/relationships/slideLayout" Target="../slideLayouts/slideLayout1.xml"/><Relationship Id="rId6" Type="http://schemas.openxmlformats.org/officeDocument/2006/relationships/hyperlink" Target="https://www.krater.ai/" TargetMode="External"/><Relationship Id="rId15" Type="http://schemas.openxmlformats.org/officeDocument/2006/relationships/hyperlink" Target="https://www.figstack.com/" TargetMode="External"/><Relationship Id="rId23" Type="http://schemas.openxmlformats.org/officeDocument/2006/relationships/hyperlink" Target="https://codesnippets.ai/" TargetMode="External"/><Relationship Id="rId28" Type="http://schemas.openxmlformats.org/officeDocument/2006/relationships/hyperlink" Target="https://www.codeassist.tech/index.html" TargetMode="External"/><Relationship Id="rId36" Type="http://schemas.openxmlformats.org/officeDocument/2006/relationships/hyperlink" Target="https://stenography.dev/" TargetMode="External"/><Relationship Id="rId49" Type="http://schemas.openxmlformats.org/officeDocument/2006/relationships/hyperlink" Target="https://visualstudio.microsoft.com/services/intellicode/" TargetMode="External"/><Relationship Id="rId57" Type="http://schemas.openxmlformats.org/officeDocument/2006/relationships/hyperlink" Target="https://www.useblackbox.io/" TargetMode="External"/><Relationship Id="rId10" Type="http://schemas.openxmlformats.org/officeDocument/2006/relationships/hyperlink" Target="https://fig.io/" TargetMode="External"/><Relationship Id="rId31" Type="http://schemas.openxmlformats.org/officeDocument/2006/relationships/hyperlink" Target="https://huggingface.co/blog/starcoder" TargetMode="External"/><Relationship Id="rId44" Type="http://schemas.openxmlformats.org/officeDocument/2006/relationships/hyperlink" Target="https://hacker-ai.online/" TargetMode="External"/><Relationship Id="rId52" Type="http://schemas.openxmlformats.org/officeDocument/2006/relationships/hyperlink" Target="https://bito.ai/" TargetMode="External"/><Relationship Id="rId60" Type="http://schemas.openxmlformats.org/officeDocument/2006/relationships/hyperlink" Target="https://refact.ai/" TargetMode="External"/><Relationship Id="rId65" Type="http://schemas.openxmlformats.org/officeDocument/2006/relationships/hyperlink" Target="https://www.refraction.dev/" TargetMode="External"/><Relationship Id="rId73" Type="http://schemas.openxmlformats.org/officeDocument/2006/relationships/hyperlink" Target="https://www.dev-box.app/" TargetMode="External"/><Relationship Id="rId78" Type="http://schemas.openxmlformats.org/officeDocument/2006/relationships/hyperlink" Target="https://www.second.dev/" TargetMode="External"/><Relationship Id="rId4" Type="http://schemas.openxmlformats.org/officeDocument/2006/relationships/hyperlink" Target="https://chat.openai.com/" TargetMode="External"/><Relationship Id="rId9" Type="http://schemas.openxmlformats.org/officeDocument/2006/relationships/hyperlink" Target="https://cmdj.app/" TargetMode="External"/><Relationship Id="rId13" Type="http://schemas.openxmlformats.org/officeDocument/2006/relationships/hyperlink" Target="https://www.airops.com/" TargetMode="External"/><Relationship Id="rId18" Type="http://schemas.openxmlformats.org/officeDocument/2006/relationships/hyperlink" Target="https://code-gpt-docs.vercel.app/" TargetMode="External"/><Relationship Id="rId39" Type="http://schemas.openxmlformats.org/officeDocument/2006/relationships/hyperlink" Target="https://gpt95.com/" TargetMode="External"/><Relationship Id="rId34" Type="http://schemas.openxmlformats.org/officeDocument/2006/relationships/hyperlink" Target="https://copilot.github.com/" TargetMode="External"/><Relationship Id="rId50" Type="http://schemas.openxmlformats.org/officeDocument/2006/relationships/hyperlink" Target="https://q-bot.suchica.com/" TargetMode="External"/><Relationship Id="rId55" Type="http://schemas.openxmlformats.org/officeDocument/2006/relationships/hyperlink" Target="https://www.raycast.com/" TargetMode="External"/><Relationship Id="rId76" Type="http://schemas.openxmlformats.org/officeDocument/2006/relationships/hyperlink" Target="https://www.getdevkit.com/" TargetMode="External"/><Relationship Id="rId7" Type="http://schemas.openxmlformats.org/officeDocument/2006/relationships/hyperlink" Target="https://www.sincode.ai/" TargetMode="External"/><Relationship Id="rId71" Type="http://schemas.openxmlformats.org/officeDocument/2006/relationships/hyperlink" Target="https://zentask.ai/" TargetMode="External"/><Relationship Id="rId2" Type="http://schemas.openxmlformats.org/officeDocument/2006/relationships/notesSlide" Target="../notesSlides/notesSlide10.xml"/><Relationship Id="rId29" Type="http://schemas.openxmlformats.org/officeDocument/2006/relationships/hyperlink" Target="https://www.gitgab.a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youtube.com/watch?v=ciX_iFGyS0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Significant-Gravitas/Auto-GPT" TargetMode="External"/><Relationship Id="rId7" Type="http://schemas.openxmlformats.org/officeDocument/2006/relationships/hyperlink" Target="https://github.com/Significant-Gravitas/Auto-GPT.g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levelup.gitconnected.com/autogpt-the-new-kid-on-the-ai-block-thats-changing-everything-6d6ee8cf169f" TargetMode="External"/><Relationship Id="rId4" Type="http://schemas.openxmlformats.org/officeDocument/2006/relationships/hyperlink" Target="https://artificialcorner.com/auto-gpt-a-powerful-ai-tool-that-makes-gpt-4-autonomous-4157b54f94c7"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en.wikipedia.org/wiki/LangChain" TargetMode="External"/><Relationship Id="rId7"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ython.langchain.com" TargetMode="External"/><Relationship Id="rId5" Type="http://schemas.openxmlformats.org/officeDocument/2006/relationships/hyperlink" Target="https://langchain.com" TargetMode="External"/><Relationship Id="rId10" Type="http://schemas.openxmlformats.org/officeDocument/2006/relationships/image" Target="../media/image19.jpeg"/><Relationship Id="rId4" Type="http://schemas.openxmlformats.org/officeDocument/2006/relationships/hyperlink" Target="https://github.com/hwchase17/langchain" TargetMode="Externa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github.com/techleadhd/chatgpt-retrieval" TargetMode="External"/><Relationship Id="rId4" Type="http://schemas.openxmlformats.org/officeDocument/2006/relationships/hyperlink" Target="https://www.youtube.com/watch?v=9AXP7tCI9P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005.11401"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aws.amazon.com/blogs/machine-learning/question-answering-using-retrieval-augmented-generation-with-foundation-models-in-amazon-sagemaker-jumpstart/" TargetMode="External"/><Relationship Id="rId5" Type="http://schemas.openxmlformats.org/officeDocument/2006/relationships/hyperlink" Target="https://medium.com/version-1/unleashing-the-power-of-azure-open-ai-and-azure-cognitive-search-f5a97d729f18"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en-us/research/publication/orca-progressive-learning-from-complex-explanation-traces-of-gpt-4/"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indianexpress.com/article/technology/artificial-intelligence/microsoft-orca-ai-model-8672524/"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openai.com/research/whisper" TargetMode="External"/><Relationship Id="rId3" Type="http://schemas.openxmlformats.org/officeDocument/2006/relationships/image" Target="../media/image25.png"/><Relationship Id="rId7" Type="http://schemas.openxmlformats.org/officeDocument/2006/relationships/hyperlink" Target="https://wandb.ai" TargetMode="External"/><Relationship Id="rId12"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github.com/llSourcell/AI_Jesus" TargetMode="External"/><Relationship Id="rId5" Type="http://schemas.openxmlformats.org/officeDocument/2006/relationships/hyperlink" Target="https://www.youtube.com/watch?v=EEwsOc9iCXY" TargetMode="External"/><Relationship Id="rId10" Type="http://schemas.openxmlformats.org/officeDocument/2006/relationships/hyperlink" Target="https://www.youtube.com/watch?v=kyY9PSQRH1Q" TargetMode="External"/><Relationship Id="rId4" Type="http://schemas.openxmlformats.org/officeDocument/2006/relationships/hyperlink" Target="https://chatgptschool.io/" TargetMode="External"/><Relationship Id="rId9" Type="http://schemas.openxmlformats.org/officeDocument/2006/relationships/hyperlink" Target="https://www.pinecone.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anthropic.com/index/introducing-claud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anthropic.com" TargetMode="External"/><Relationship Id="rId4" Type="http://schemas.openxmlformats.org/officeDocument/2006/relationships/hyperlink" Target="https://sapling.ai/llm/claud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rtificialcorner.com/jupyter-ai-the-ai-extension-for-jupyter-lab-c4c3be5444fe"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hyperlink" Target="https://www.kdnuggets.com/2023/06/10-chatgpt-plugins-data-science-cheat-sheet.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noteable.io" TargetMode="External"/><Relationship Id="rId7" Type="http://schemas.openxmlformats.org/officeDocument/2006/relationships/hyperlink" Target="https://www.youtube.com/watch?v=otk2AA6hGgU"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www.youtube.com/watch?v=b48NCYLkawk" TargetMode="External"/><Relationship Id="rId5" Type="http://schemas.openxmlformats.org/officeDocument/2006/relationships/hyperlink" Target="https://www.youtube.com/watch?v=A1ualvzgJoo" TargetMode="External"/><Relationship Id="rId4" Type="http://schemas.openxmlformats.org/officeDocument/2006/relationships/hyperlink" Target="https://blog.enterprisedna.co/noteable-chatgpt-plugin-user-guide-with-exampl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aws.amazon.com/codewhisperer/" TargetMode="External"/><Relationship Id="rId3" Type="http://schemas.openxmlformats.org/officeDocument/2006/relationships/hyperlink" Target="https://writesonic.com/chat" TargetMode="External"/><Relationship Id="rId7" Type="http://schemas.openxmlformats.org/officeDocument/2006/relationships/hyperlink" Target="https://runwayml.co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www.perplexity.ai" TargetMode="External"/><Relationship Id="rId5" Type="http://schemas.openxmlformats.org/officeDocument/2006/relationships/hyperlink" Target="https://eightify.app" TargetMode="External"/><Relationship Id="rId10" Type="http://schemas.openxmlformats.org/officeDocument/2006/relationships/hyperlink" Target="https://www.youtube.com/watch?v=jb3Qxi9U4P4" TargetMode="External"/><Relationship Id="rId4" Type="http://schemas.openxmlformats.org/officeDocument/2006/relationships/hyperlink" Target="https://durable.co" TargetMode="External"/><Relationship Id="rId9" Type="http://schemas.openxmlformats.org/officeDocument/2006/relationships/hyperlink" Target="https://www.caktus.ai"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rtificialcorner.com/gpt-engineer-generate-an-entire-codebase-with-1-prompt-7e98ca368410"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github.com/AntonOsika/gpt-engineer.gi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makeuseof.com/ai-text-to-art-generators/" TargetMode="External"/><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ezgif.com" TargetMode="External"/><Relationship Id="rId4" Type="http://schemas.openxmlformats.org/officeDocument/2006/relationships/hyperlink" Target="https://deepai.org/machine-learning-model/text2im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forbes.com/sites/karlfreund/2023/06/13/is-the-new-amd-mi300x-better-than-the-nvidia-h100/?sh=45ebfc1f56f0"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hyperlink" Target="https://platform.openai.com/docs/mode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en.wikipedia.org/wiki/Tesla_Doj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mistral.a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post.io/gpt-4-solves-mit-exam-questions-with-100-accuracy-not-true-researchers-sa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n2qCry_o2F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921550" y="1632525"/>
            <a:ext cx="51189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Generative AI</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r>
              <a:rPr lang="en" sz="5000" b="1">
                <a:solidFill>
                  <a:srgbClr val="3C78D8"/>
                </a:solidFill>
                <a:latin typeface="Calibri"/>
                <a:ea typeface="Calibri"/>
                <a:cs typeface="Calibri"/>
                <a:sym typeface="Calibri"/>
              </a:rPr>
              <a:t>Updates</a:t>
            </a:r>
            <a:endParaRPr sz="5000" b="1">
              <a:solidFill>
                <a:srgbClr val="3C78D8"/>
              </a:solidFill>
              <a:latin typeface="Calibri"/>
              <a:ea typeface="Calibri"/>
              <a:cs typeface="Calibri"/>
              <a:sym typeface="Calibri"/>
            </a:endParaRPr>
          </a:p>
        </p:txBody>
      </p:sp>
      <p:sp>
        <p:nvSpPr>
          <p:cNvPr id="55" name="Google Shape;55;p13"/>
          <p:cNvSpPr txBox="1"/>
          <p:nvPr/>
        </p:nvSpPr>
        <p:spPr>
          <a:xfrm>
            <a:off x="6711541" y="4324250"/>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latin typeface="Calibri"/>
                <a:ea typeface="Calibri"/>
                <a:cs typeface="Calibri"/>
                <a:sym typeface="Calibri"/>
              </a:rPr>
              <a:t>Presented by Lev Selector</a:t>
            </a:r>
            <a:endParaRPr>
              <a:solidFill>
                <a:srgbClr val="000000"/>
              </a:solidFill>
              <a:latin typeface="Calibri"/>
              <a:ea typeface="Calibri"/>
              <a:cs typeface="Calibri"/>
              <a:sym typeface="Calibri"/>
            </a:endParaRPr>
          </a:p>
          <a:p>
            <a:pPr marL="0" lvl="0" indent="0" algn="l" rtl="0">
              <a:spcBef>
                <a:spcPts val="0"/>
              </a:spcBef>
              <a:spcAft>
                <a:spcPts val="0"/>
              </a:spcAft>
              <a:buNone/>
            </a:pPr>
            <a:r>
              <a:rPr lang="en">
                <a:solidFill>
                  <a:srgbClr val="000000"/>
                </a:solidFill>
                <a:latin typeface="Calibri"/>
                <a:ea typeface="Calibri"/>
                <a:cs typeface="Calibri"/>
                <a:sym typeface="Calibri"/>
              </a:rPr>
              <a:t>June </a:t>
            </a:r>
            <a:r>
              <a:rPr lang="en">
                <a:latin typeface="Calibri"/>
                <a:ea typeface="Calibri"/>
                <a:cs typeface="Calibri"/>
                <a:sym typeface="Calibri"/>
              </a:rPr>
              <a:t>30</a:t>
            </a:r>
            <a:r>
              <a:rPr lang="en">
                <a:solidFill>
                  <a:srgbClr val="000000"/>
                </a:solidFill>
                <a:latin typeface="Calibri"/>
                <a:ea typeface="Calibri"/>
                <a:cs typeface="Calibri"/>
                <a:sym typeface="Calibri"/>
              </a:rPr>
              <a:t>, 2023</a:t>
            </a:r>
            <a:endParaRPr>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0" y="0"/>
            <a:ext cx="538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AI-based coding systems (78 examples)</a:t>
            </a:r>
            <a:endParaRPr sz="2500" b="1">
              <a:latin typeface="Calibri"/>
              <a:ea typeface="Calibri"/>
              <a:cs typeface="Calibri"/>
              <a:sym typeface="Calibri"/>
            </a:endParaRPr>
          </a:p>
        </p:txBody>
      </p:sp>
      <p:graphicFrame>
        <p:nvGraphicFramePr>
          <p:cNvPr id="129" name="Google Shape;129;p22"/>
          <p:cNvGraphicFramePr/>
          <p:nvPr/>
        </p:nvGraphicFramePr>
        <p:xfrm>
          <a:off x="845475" y="1199950"/>
          <a:ext cx="3000000" cy="3000000"/>
        </p:xfrm>
        <a:graphic>
          <a:graphicData uri="http://schemas.openxmlformats.org/drawingml/2006/table">
            <a:tbl>
              <a:tblPr>
                <a:noFill/>
                <a:tableStyleId>{4151AF7E-A4DD-450B-9EB7-52A179D2F192}</a:tableStyleId>
              </a:tblPr>
              <a:tblGrid>
                <a:gridCol w="167640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tblGrid>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AI Dev Codes</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ChatGPT Plus</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ExplainDev</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
                        </a:rPr>
                        <a:t>Krater.ai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
                        </a:rPr>
                        <a:t>SinCode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8"/>
                        </a:rPr>
                        <a:t>AI Query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9"/>
                        </a:rPr>
                        <a:t>Cmd J</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0"/>
                        </a:rPr>
                        <a:t>Fig</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1"/>
                        </a:rPr>
                        <a:t>Lightly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2"/>
                        </a:rPr>
                        <a:t>Snappify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3"/>
                        </a:rPr>
                        <a:t>AirOps AI Data Sidekick</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4"/>
                        </a:rPr>
                        <a:t>Codacy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5"/>
                        </a:rPr>
                        <a:t>Figstack</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
                        </a:rPr>
                        <a:t>Marve Chat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6"/>
                        </a:rPr>
                        <a:t>SourceAI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7"/>
                        </a:rPr>
                        <a:t>AIWriter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8"/>
                        </a:rPr>
                        <a:t>Code GPT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9"/>
                        </a:rPr>
                        <a:t>Ghostwriter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0"/>
                        </a:rPr>
                        <a:t>MutableAI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1"/>
                        </a:rPr>
                        <a:t>Sourcegraph Cody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2"/>
                        </a:rPr>
                        <a:t>aiXcoder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3"/>
                        </a:rPr>
                        <a:t>Code Snippets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4"/>
                        </a:rPr>
                        <a:t>GitFluence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5"/>
                        </a:rPr>
                        <a:t>Noya</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6"/>
                        </a:rPr>
                        <a:t>SpellBox</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l" rtl="0">
                        <a:spcBef>
                          <a:spcPts val="0"/>
                        </a:spcBef>
                        <a:spcAft>
                          <a:spcPts val="0"/>
                        </a:spcAft>
                        <a:buNone/>
                      </a:pPr>
                      <a:r>
                        <a:rPr lang="en" sz="1200" b="1" u="sng">
                          <a:solidFill>
                            <a:schemeClr val="hlink"/>
                          </a:solidFill>
                          <a:latin typeface="Calibri"/>
                          <a:ea typeface="Calibri"/>
                          <a:cs typeface="Calibri"/>
                          <a:sym typeface="Calibri"/>
                          <a:hlinkClick r:id="rId27"/>
                        </a:rPr>
                        <a:t>AlphaCode</a:t>
                      </a:r>
                      <a:endParaRPr sz="1200" b="1"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8"/>
                        </a:rPr>
                        <a:t>CodeAssist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29"/>
                        </a:rPr>
                        <a:t>GitGab</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0"/>
                        </a:rPr>
                        <a:t>OpenAI Codex</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1"/>
                        </a:rPr>
                        <a:t>StarCoder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2"/>
                        </a:rPr>
                        <a:t>Amazon CodeWhisperer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3"/>
                        </a:rPr>
                        <a:t>Codefy.ai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4"/>
                        </a:rPr>
                        <a:t>GitHub Copilot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5"/>
                        </a:rPr>
                        <a:t>Phind</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6"/>
                        </a:rPr>
                        <a:t>Stenography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7"/>
                        </a:rPr>
                        <a:t>AskCodi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8"/>
                        </a:rPr>
                        <a:t>CodeGeeX</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9"/>
                        </a:rPr>
                        <a:t>GPT95</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0"/>
                        </a:rPr>
                        <a:t>Programming Helper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1"/>
                        </a:rPr>
                        <a:t>Tabnine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2"/>
                        </a:rPr>
                        <a:t>Autocode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3"/>
                        </a:rPr>
                        <a:t>CodeGen</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4"/>
                        </a:rPr>
                        <a:t>Hacker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5"/>
                        </a:rPr>
                        <a:t>ProMindGPT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6"/>
                        </a:rPr>
                        <a:t>Vivid</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7"/>
                        </a:rPr>
                        <a:t>Bard</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8"/>
                        </a:rPr>
                        <a:t>Codeium</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9"/>
                        </a:rPr>
                        <a:t>IntelliCode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0"/>
                        </a:rPr>
                        <a:t>Q</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1"/>
                        </a:rPr>
                        <a:t>Warp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2"/>
                        </a:rPr>
                        <a:t>Bito</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3"/>
                        </a:rPr>
                        <a:t>CodeSquire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4"/>
                        </a:rPr>
                        <a:t>IntelliSense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5"/>
                        </a:rPr>
                        <a:t>Raycast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6"/>
                        </a:rPr>
                        <a:t>What The Diff</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7"/>
                        </a:rPr>
                        <a:t>Blackbox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8"/>
                        </a:rPr>
                        <a:t>CodeWP</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9"/>
                        </a:rPr>
                        <a:t>Jedi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0"/>
                        </a:rPr>
                        <a:t>Refact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1"/>
                        </a:rPr>
                        <a:t>Wing Python IDE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2"/>
                        </a:rPr>
                        <a:t>Bloop</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3"/>
                        </a:rPr>
                        <a:t>CometCore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4"/>
                        </a:rPr>
                        <a:t>JetBrains Datalore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5"/>
                        </a:rPr>
                        <a:t>Refraction 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6"/>
                        </a:rPr>
                        <a:t>YouChat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2"/>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7"/>
                        </a:rPr>
                        <a:t>BotCity</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8"/>
                        </a:rPr>
                        <a:t>Denigma</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9"/>
                        </a:rPr>
                        <a:t>K.Explorer</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0"/>
                        </a:rPr>
                        <a:t>Replit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1"/>
                        </a:rPr>
                        <a:t>Zentask</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3"/>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2"/>
                        </a:rPr>
                        <a:t>Buildt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3"/>
                        </a:rPr>
                        <a:t>DevBox</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4"/>
                        </a:rPr>
                        <a:t>Kite</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5"/>
                        </a:rPr>
                        <a:t>Safurai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4"/>
                  </a:ext>
                </a:extLst>
              </a:tr>
              <a:tr h="200025">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ChatGPT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6"/>
                        </a:rPr>
                        <a:t>DevKit</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7"/>
                        </a:rPr>
                        <a:t>Kodezi</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78"/>
                        </a:rPr>
                        <a:t>Second</a:t>
                      </a:r>
                      <a:endParaRPr sz="1200" u="sng">
                        <a:solidFill>
                          <a:schemeClr val="hlink"/>
                        </a:solidFill>
                        <a:latin typeface="Calibri"/>
                        <a:ea typeface="Calibri"/>
                        <a:cs typeface="Calibri"/>
                        <a:sym typeface="Calibri"/>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525" marR="9525" marT="9525" marB="9125" anchor="b">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130" name="Google Shape;130;p22"/>
          <p:cNvSpPr/>
          <p:nvPr/>
        </p:nvSpPr>
        <p:spPr>
          <a:xfrm>
            <a:off x="247125" y="2224225"/>
            <a:ext cx="526200" cy="175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48575" y="1325776"/>
            <a:ext cx="4711526" cy="3109300"/>
          </a:xfrm>
          <a:prstGeom prst="rect">
            <a:avLst/>
          </a:prstGeom>
          <a:noFill/>
          <a:ln w="9525" cap="flat" cmpd="sng">
            <a:solidFill>
              <a:srgbClr val="FF0000"/>
            </a:solidFill>
            <a:prstDash val="solid"/>
            <a:round/>
            <a:headEnd type="none" w="sm" len="sm"/>
            <a:tailEnd type="none" w="sm" len="sm"/>
          </a:ln>
        </p:spPr>
      </p:pic>
      <p:sp>
        <p:nvSpPr>
          <p:cNvPr id="136" name="Google Shape;136;p23"/>
          <p:cNvSpPr txBox="1"/>
          <p:nvPr/>
        </p:nvSpPr>
        <p:spPr>
          <a:xfrm>
            <a:off x="80475" y="95125"/>
            <a:ext cx="6314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Why AI Matters And How To Deal With The Coming Change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 Emad Mostaque | EP #52</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Peter H. Diamandis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https://www.youtube.com/watch?v=ciX_iFGyS0M</a:t>
            </a:r>
            <a:r>
              <a:rPr lang="en">
                <a:latin typeface="Calibri"/>
                <a:ea typeface="Calibri"/>
                <a:cs typeface="Calibri"/>
                <a:sym typeface="Calibri"/>
              </a:rPr>
              <a:t> </a:t>
            </a:r>
            <a:endParaRPr>
              <a:latin typeface="Calibri"/>
              <a:ea typeface="Calibri"/>
              <a:cs typeface="Calibri"/>
              <a:sym typeface="Calibri"/>
            </a:endParaRPr>
          </a:p>
        </p:txBody>
      </p:sp>
      <p:sp>
        <p:nvSpPr>
          <p:cNvPr id="137" name="Google Shape;137;p23"/>
          <p:cNvSpPr txBox="1"/>
          <p:nvPr/>
        </p:nvSpPr>
        <p:spPr>
          <a:xfrm>
            <a:off x="3429000" y="4495800"/>
            <a:ext cx="15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Emad Mostaque</a:t>
            </a:r>
            <a:endParaRPr>
              <a:latin typeface="Calibri"/>
              <a:ea typeface="Calibri"/>
              <a:cs typeface="Calibri"/>
              <a:sym typeface="Calibri"/>
            </a:endParaRPr>
          </a:p>
        </p:txBody>
      </p:sp>
      <p:sp>
        <p:nvSpPr>
          <p:cNvPr id="138" name="Google Shape;138;p23"/>
          <p:cNvSpPr txBox="1"/>
          <p:nvPr/>
        </p:nvSpPr>
        <p:spPr>
          <a:xfrm>
            <a:off x="5631275" y="4495800"/>
            <a:ext cx="17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Peter H. Diamandis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495300" y="1125800"/>
            <a:ext cx="8153400" cy="281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05882"/>
              </a:lnSpc>
              <a:spcBef>
                <a:spcPts val="2900"/>
              </a:spcBef>
              <a:spcAft>
                <a:spcPts val="0"/>
              </a:spcAft>
              <a:buClr>
                <a:srgbClr val="292929"/>
              </a:buClr>
              <a:buSzPts val="1400"/>
              <a:buFont typeface="Calibri"/>
              <a:buAutoNum type="arabicPeriod"/>
            </a:pPr>
            <a:r>
              <a:rPr lang="en" b="1">
                <a:solidFill>
                  <a:srgbClr val="FF0000"/>
                </a:solidFill>
                <a:latin typeface="Calibri"/>
                <a:ea typeface="Calibri"/>
                <a:cs typeface="Calibri"/>
                <a:sym typeface="Calibri"/>
              </a:rPr>
              <a:t>Adobe Firefly</a:t>
            </a:r>
            <a:r>
              <a:rPr lang="en">
                <a:solidFill>
                  <a:srgbClr val="292929"/>
                </a:solidFill>
                <a:latin typeface="Calibri"/>
                <a:ea typeface="Calibri"/>
                <a:cs typeface="Calibri"/>
                <a:sym typeface="Calibri"/>
              </a:rPr>
              <a:t>: Image and text effect generation</a:t>
            </a:r>
            <a:endParaRPr>
              <a:solidFill>
                <a:srgbClr val="292929"/>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rabicPeriod"/>
            </a:pPr>
            <a:r>
              <a:rPr lang="en" b="1">
                <a:solidFill>
                  <a:srgbClr val="FF0000"/>
                </a:solidFill>
                <a:latin typeface="Calibri"/>
                <a:ea typeface="Calibri"/>
                <a:cs typeface="Calibri"/>
                <a:sym typeface="Calibri"/>
              </a:rPr>
              <a:t>Notion AI</a:t>
            </a:r>
            <a:r>
              <a:rPr lang="en">
                <a:solidFill>
                  <a:schemeClr val="dk1"/>
                </a:solidFill>
                <a:latin typeface="Calibri"/>
                <a:ea typeface="Calibri"/>
                <a:cs typeface="Calibri"/>
                <a:sym typeface="Calibri"/>
              </a:rPr>
              <a:t>: More efficient notes and docs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NVIDIA Broadcast</a:t>
            </a:r>
            <a:r>
              <a:rPr lang="en">
                <a:latin typeface="Calibri"/>
                <a:ea typeface="Calibri"/>
                <a:cs typeface="Calibri"/>
                <a:sym typeface="Calibri"/>
              </a:rPr>
              <a:t>: AI-enhanced voice and video: Noise removal, Virtual background, Room echo removal, Eye contact (a feature that introverts will love)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Canva AI</a:t>
            </a:r>
            <a:r>
              <a:rPr lang="en">
                <a:latin typeface="Calibri"/>
                <a:ea typeface="Calibri"/>
                <a:cs typeface="Calibri"/>
                <a:sym typeface="Calibri"/>
              </a:rPr>
              <a:t>: Image Generator, Text Generator, Magic Design, and Photo Editor</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GPT-4</a:t>
            </a:r>
            <a:r>
              <a:rPr lang="en">
                <a:latin typeface="Calibri"/>
                <a:ea typeface="Calibri"/>
                <a:cs typeface="Calibri"/>
                <a:sym typeface="Calibri"/>
              </a:rPr>
              <a:t> (Plugins)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Eleven Labs</a:t>
            </a:r>
            <a:r>
              <a:rPr lang="en">
                <a:latin typeface="Calibri"/>
                <a:ea typeface="Calibri"/>
                <a:cs typeface="Calibri"/>
                <a:sym typeface="Calibri"/>
              </a:rPr>
              <a:t>: AI Text to Speech</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D-ID</a:t>
            </a:r>
            <a:r>
              <a:rPr lang="en">
                <a:latin typeface="Calibri"/>
                <a:ea typeface="Calibri"/>
                <a:cs typeface="Calibri"/>
                <a:sym typeface="Calibri"/>
              </a:rPr>
              <a:t>: AI Generated Video Creation</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Midjourney/Leonardo AI</a:t>
            </a:r>
            <a:r>
              <a:rPr lang="en">
                <a:latin typeface="Calibri"/>
                <a:ea typeface="Calibri"/>
                <a:cs typeface="Calibri"/>
                <a:sym typeface="Calibri"/>
              </a:rPr>
              <a:t>: Image generation</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AutoGPT / AgentGPT</a:t>
            </a:r>
            <a:r>
              <a:rPr lang="en">
                <a:latin typeface="Calibri"/>
                <a:ea typeface="Calibri"/>
                <a:cs typeface="Calibri"/>
                <a:sym typeface="Calibri"/>
              </a:rPr>
              <a:t> - you only need to provide 1 prompt and then the tool does all the reasoning and self-prompting to get the best result possible.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b="1">
                <a:solidFill>
                  <a:srgbClr val="FF0000"/>
                </a:solidFill>
                <a:latin typeface="Calibri"/>
                <a:ea typeface="Calibri"/>
                <a:cs typeface="Calibri"/>
                <a:sym typeface="Calibri"/>
              </a:rPr>
              <a:t>GPT-Engineer</a:t>
            </a:r>
            <a:r>
              <a:rPr lang="en">
                <a:latin typeface="Calibri"/>
                <a:ea typeface="Calibri"/>
                <a:cs typeface="Calibri"/>
                <a:sym typeface="Calibri"/>
              </a:rPr>
              <a:t> - the perfect tool for those who want to build apps with just one prompt.</a:t>
            </a:r>
            <a:endParaRPr>
              <a:latin typeface="Calibri"/>
              <a:ea typeface="Calibri"/>
              <a:cs typeface="Calibri"/>
              <a:sym typeface="Calibri"/>
            </a:endParaRPr>
          </a:p>
        </p:txBody>
      </p:sp>
      <p:sp>
        <p:nvSpPr>
          <p:cNvPr id="144" name="Google Shape;144;p24"/>
          <p:cNvSpPr txBox="1"/>
          <p:nvPr/>
        </p:nvSpPr>
        <p:spPr>
          <a:xfrm>
            <a:off x="0" y="0"/>
            <a:ext cx="279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Some Cool AI Tools</a:t>
            </a:r>
            <a:endParaRPr sz="25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339450" y="569400"/>
            <a:ext cx="6046200" cy="167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Auto-GPT is an open-source Python project </a:t>
            </a:r>
            <a:br>
              <a:rPr lang="en">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https://github.com/Significant-Gravitas/Auto-GPT</a:t>
            </a:r>
            <a:endParaRPr sz="90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Auto-GPT uses GPT-4</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Auto-GPT can automate tasks and self-prompt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Auto-GPT can search the internet, interact with files, etc. </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Auto-GPT can be installed locally on your computer</a:t>
            </a:r>
            <a:br>
              <a:rPr lang="en">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https://artificialcorner.com/auto-gpt-a-powerful-ai-tool-that-makes-gpt-4-autonomous-4157b54f94c7</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https://levelup.gitconnected.com/autogpt-the-new-kid-on-the-ai-block-thats-changing-everything-6d6ee8cf169f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0" name="Google Shape;150;p25"/>
          <p:cNvSpPr txBox="1"/>
          <p:nvPr/>
        </p:nvSpPr>
        <p:spPr>
          <a:xfrm>
            <a:off x="0" y="0"/>
            <a:ext cx="1822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Auto-GPT</a:t>
            </a:r>
            <a:endParaRPr sz="2500" b="1">
              <a:latin typeface="Calibri"/>
              <a:ea typeface="Calibri"/>
              <a:cs typeface="Calibri"/>
              <a:sym typeface="Calibri"/>
            </a:endParaRPr>
          </a:p>
        </p:txBody>
      </p:sp>
      <p:pic>
        <p:nvPicPr>
          <p:cNvPr id="151" name="Google Shape;15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37995" y="75950"/>
            <a:ext cx="1622275" cy="1178675"/>
          </a:xfrm>
          <a:prstGeom prst="rect">
            <a:avLst/>
          </a:prstGeom>
          <a:noFill/>
          <a:ln>
            <a:noFill/>
          </a:ln>
        </p:spPr>
      </p:pic>
      <p:sp>
        <p:nvSpPr>
          <p:cNvPr id="152" name="Google Shape;152;p25"/>
          <p:cNvSpPr txBox="1"/>
          <p:nvPr/>
        </p:nvSpPr>
        <p:spPr>
          <a:xfrm>
            <a:off x="339450" y="2328800"/>
            <a:ext cx="6046200" cy="153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git clone </a:t>
            </a:r>
            <a:r>
              <a:rPr lang="en" sz="1100" u="sng">
                <a:solidFill>
                  <a:schemeClr val="hlink"/>
                </a:solidFill>
                <a:latin typeface="Roboto Mono"/>
                <a:ea typeface="Roboto Mono"/>
                <a:cs typeface="Roboto Mono"/>
                <a:sym typeface="Roboto Mono"/>
                <a:hlinkClick r:id="rId7"/>
              </a:rPr>
              <a:t>https://github.com/Significant-Gravitas/Auto-GPT.git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cd Auto-GPT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pip install -r requirements.txt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OPENAI_API_KEY=sk-qAcpYqAcpYqAcpYqAcpYqAcpYqAcpYqAcpYqAcpYqAcpY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 run it</a:t>
            </a:r>
            <a:br>
              <a:rPr lang="en" sz="1100">
                <a:solidFill>
                  <a:srgbClr val="6AA84F"/>
                </a:solidFill>
                <a:latin typeface="Roboto Mono"/>
                <a:ea typeface="Roboto Mono"/>
                <a:cs typeface="Roboto Mono"/>
                <a:sym typeface="Roboto Mono"/>
              </a:rPr>
            </a:br>
            <a:r>
              <a:rPr lang="en" sz="1100">
                <a:solidFill>
                  <a:srgbClr val="3C78D8"/>
                </a:solidFill>
                <a:latin typeface="Roboto Mono"/>
                <a:ea typeface="Roboto Mono"/>
                <a:cs typeface="Roboto Mono"/>
                <a:sym typeface="Roboto Mono"/>
              </a:rPr>
              <a:t>python -m autogpt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 answer prompt to start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p:txBody>
      </p:sp>
      <p:pic>
        <p:nvPicPr>
          <p:cNvPr id="153" name="Google Shape;153;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86700" y="2148519"/>
            <a:ext cx="2573575" cy="29315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LangChain</a:t>
            </a:r>
            <a:endParaRPr sz="2500" b="1">
              <a:latin typeface="Calibri"/>
              <a:ea typeface="Calibri"/>
              <a:cs typeface="Calibri"/>
              <a:sym typeface="Calibri"/>
            </a:endParaRPr>
          </a:p>
        </p:txBody>
      </p:sp>
      <p:sp>
        <p:nvSpPr>
          <p:cNvPr id="159" name="Google Shape;159;p26"/>
          <p:cNvSpPr txBox="1"/>
          <p:nvPr/>
        </p:nvSpPr>
        <p:spPr>
          <a:xfrm>
            <a:off x="126500" y="566075"/>
            <a:ext cx="40518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LangChain is a software development framework designed to simplify the creation of applications using large language models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https://en.wikipedia.org/wiki/LangChain</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https://github.com/hwchase17/langchain</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https://langchain.com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https://python.langchain.com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First released in October 2022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Created by Harrison Chase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Written in Python and JavaScript</a:t>
            </a:r>
            <a:endParaRPr>
              <a:latin typeface="Calibri"/>
              <a:ea typeface="Calibri"/>
              <a:cs typeface="Calibri"/>
              <a:sym typeface="Calibri"/>
            </a:endParaRPr>
          </a:p>
        </p:txBody>
      </p:sp>
      <p:sp>
        <p:nvSpPr>
          <p:cNvPr id="160" name="Google Shape;160;p26"/>
          <p:cNvSpPr txBox="1"/>
          <p:nvPr/>
        </p:nvSpPr>
        <p:spPr>
          <a:xfrm>
            <a:off x="4457513" y="2235575"/>
            <a:ext cx="216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Harrison Chase</a:t>
            </a:r>
            <a:endParaRPr/>
          </a:p>
          <a:p>
            <a:pPr marL="0" lvl="0" indent="0" algn="ctr" rtl="0">
              <a:spcBef>
                <a:spcPts val="0"/>
              </a:spcBef>
              <a:spcAft>
                <a:spcPts val="0"/>
              </a:spcAft>
              <a:buNone/>
            </a:pPr>
            <a:r>
              <a:rPr lang="en"/>
              <a:t>Co-Founder &amp; CEO</a:t>
            </a:r>
            <a:endParaRPr/>
          </a:p>
        </p:txBody>
      </p:sp>
      <p:pic>
        <p:nvPicPr>
          <p:cNvPr id="161" name="Google Shape;161;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5713" y="566075"/>
            <a:ext cx="1772875" cy="1772875"/>
          </a:xfrm>
          <a:prstGeom prst="rect">
            <a:avLst/>
          </a:prstGeom>
          <a:noFill/>
          <a:ln>
            <a:noFill/>
          </a:ln>
        </p:spPr>
      </p:pic>
      <p:pic>
        <p:nvPicPr>
          <p:cNvPr id="162" name="Google Shape;162;p2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045500" y="48700"/>
            <a:ext cx="2049675" cy="457700"/>
          </a:xfrm>
          <a:prstGeom prst="rect">
            <a:avLst/>
          </a:prstGeom>
          <a:noFill/>
          <a:ln>
            <a:noFill/>
          </a:ln>
        </p:spPr>
      </p:pic>
      <p:pic>
        <p:nvPicPr>
          <p:cNvPr id="163" name="Google Shape;163;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323904" y="3581438"/>
            <a:ext cx="1624500" cy="909725"/>
          </a:xfrm>
          <a:prstGeom prst="rect">
            <a:avLst/>
          </a:prstGeom>
          <a:noFill/>
          <a:ln>
            <a:noFill/>
          </a:ln>
        </p:spPr>
      </p:pic>
      <p:sp>
        <p:nvSpPr>
          <p:cNvPr id="164" name="Google Shape;164;p26"/>
          <p:cNvSpPr txBox="1"/>
          <p:nvPr/>
        </p:nvSpPr>
        <p:spPr>
          <a:xfrm>
            <a:off x="6159000" y="3136125"/>
            <a:ext cx="22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Multiple YouTube tutorials</a:t>
            </a:r>
            <a:endParaRPr/>
          </a:p>
        </p:txBody>
      </p:sp>
      <p:pic>
        <p:nvPicPr>
          <p:cNvPr id="165" name="Google Shape;165;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326500" y="4004925"/>
            <a:ext cx="1703575" cy="97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0" y="0"/>
            <a:ext cx="4097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Auto-GPT   vs   LangChain</a:t>
            </a:r>
            <a:endParaRPr sz="2500" b="1">
              <a:latin typeface="Calibri"/>
              <a:ea typeface="Calibri"/>
              <a:cs typeface="Calibri"/>
              <a:sym typeface="Calibri"/>
            </a:endParaRPr>
          </a:p>
        </p:txBody>
      </p:sp>
      <p:sp>
        <p:nvSpPr>
          <p:cNvPr id="171" name="Google Shape;171;p27"/>
          <p:cNvSpPr txBox="1"/>
          <p:nvPr/>
        </p:nvSpPr>
        <p:spPr>
          <a:xfrm>
            <a:off x="270150" y="3135575"/>
            <a:ext cx="62229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LangChain</a:t>
            </a:r>
            <a:r>
              <a:rPr lang="en">
                <a:solidFill>
                  <a:schemeClr val="dk1"/>
                </a:solidFill>
                <a:latin typeface="Calibri"/>
                <a:ea typeface="Calibri"/>
                <a:cs typeface="Calibri"/>
                <a:sym typeface="Calibri"/>
              </a:rPr>
              <a:t> is not an autonomous agent. It is a toolkit/library of various Language Models and utility packages. It can be used to develop apps. It is good at reasoning and planning. </a:t>
            </a:r>
            <a:endParaRPr>
              <a:solidFill>
                <a:schemeClr val="dk1"/>
              </a:solidFill>
              <a:latin typeface="Calibri"/>
              <a:ea typeface="Calibri"/>
              <a:cs typeface="Calibri"/>
              <a:sym typeface="Calibri"/>
            </a:endParaRPr>
          </a:p>
        </p:txBody>
      </p:sp>
      <p:pic>
        <p:nvPicPr>
          <p:cNvPr id="172" name="Google Shape;17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50749" y="1616225"/>
            <a:ext cx="1119905" cy="813676"/>
          </a:xfrm>
          <a:prstGeom prst="rect">
            <a:avLst/>
          </a:prstGeom>
          <a:noFill/>
          <a:ln>
            <a:noFill/>
          </a:ln>
        </p:spPr>
      </p:pic>
      <p:pic>
        <p:nvPicPr>
          <p:cNvPr id="173" name="Google Shape;173;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765550" y="3287975"/>
            <a:ext cx="2049675" cy="457700"/>
          </a:xfrm>
          <a:prstGeom prst="rect">
            <a:avLst/>
          </a:prstGeom>
          <a:noFill/>
          <a:ln>
            <a:noFill/>
          </a:ln>
        </p:spPr>
      </p:pic>
      <p:sp>
        <p:nvSpPr>
          <p:cNvPr id="174" name="Google Shape;174;p27"/>
          <p:cNvSpPr txBox="1"/>
          <p:nvPr/>
        </p:nvSpPr>
        <p:spPr>
          <a:xfrm>
            <a:off x="270150" y="1129925"/>
            <a:ext cx="62229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AutoGPT</a:t>
            </a:r>
            <a:r>
              <a:rPr lang="en">
                <a:solidFill>
                  <a:schemeClr val="dk1"/>
                </a:solidFill>
                <a:latin typeface="Calibri"/>
                <a:ea typeface="Calibri"/>
                <a:cs typeface="Calibri"/>
                <a:sym typeface="Calibri"/>
              </a:rPr>
              <a:t> is designed to provide targeted, goal-oriented solutions by segmenting larger objectives, like “establishing an online business”, into a sequence of manageable, smaller subtasks - and executing those tasks.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You can make a fully autonomous chatbot which will automatically self-prompt itself to search internet to find answers to questions. But unfortunately it is also known for getting stuck in logic loops, repeated steps, and tend to go down these "rabbit holes".</a:t>
            </a:r>
            <a:endParaRPr>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76200" y="-152400"/>
            <a:ext cx="6941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Using ChatGPT with YOUR OWN Data (LangChain)</a:t>
            </a:r>
            <a:endParaRPr sz="2500" b="1">
              <a:latin typeface="Calibri"/>
              <a:ea typeface="Calibri"/>
              <a:cs typeface="Calibri"/>
              <a:sym typeface="Calibri"/>
            </a:endParaRPr>
          </a:p>
        </p:txBody>
      </p:sp>
      <p:pic>
        <p:nvPicPr>
          <p:cNvPr id="180" name="Google Shape;180;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6674" y="49900"/>
            <a:ext cx="1847200" cy="1089175"/>
          </a:xfrm>
          <a:prstGeom prst="rect">
            <a:avLst/>
          </a:prstGeom>
          <a:noFill/>
          <a:ln>
            <a:noFill/>
          </a:ln>
        </p:spPr>
      </p:pic>
      <p:sp>
        <p:nvSpPr>
          <p:cNvPr id="181" name="Google Shape;181;p28"/>
          <p:cNvSpPr txBox="1"/>
          <p:nvPr/>
        </p:nvSpPr>
        <p:spPr>
          <a:xfrm>
            <a:off x="89425" y="257475"/>
            <a:ext cx="35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Calibri"/>
                <a:ea typeface="Calibri"/>
                <a:cs typeface="Calibri"/>
                <a:sym typeface="Calibri"/>
              </a:rPr>
              <a:t>..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https://www.youtube.com/watch?v=9AXP7tCI9PI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https://github.com/techleadhd/chatgpt-retrieval</a:t>
            </a:r>
            <a:r>
              <a:rPr lang="en" sz="1200">
                <a:latin typeface="Calibri"/>
                <a:ea typeface="Calibri"/>
                <a:cs typeface="Calibri"/>
                <a:sym typeface="Calibri"/>
              </a:rPr>
              <a:t> </a:t>
            </a:r>
            <a:endParaRPr sz="1200">
              <a:latin typeface="Calibri"/>
              <a:ea typeface="Calibri"/>
              <a:cs typeface="Calibri"/>
              <a:sym typeface="Calibri"/>
            </a:endParaRPr>
          </a:p>
        </p:txBody>
      </p:sp>
      <p:sp>
        <p:nvSpPr>
          <p:cNvPr id="182" name="Google Shape;182;p28"/>
          <p:cNvSpPr txBox="1"/>
          <p:nvPr/>
        </p:nvSpPr>
        <p:spPr>
          <a:xfrm>
            <a:off x="89425" y="1040175"/>
            <a:ext cx="7004100" cy="400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os, sys, openai, constants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langchain.chains import RetrievalQA</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langchain.chat_models import ChatOpenAI</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langchain.document_loaders import DirectoryLoader, TextLoader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langchain.embeddings import OpenAIEmbeddings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langchain.indexes import VectorstoreIndexCreator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langchain.indexes.vectorstore import VectorStoreIndexWrapper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langchain.llms import OpenAI</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langchain.vectorstores import Chroma</a:t>
            </a:r>
            <a:endParaRPr sz="8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os.environ["OPENAI_API_KEY"] = constants.APIKEY</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PERSIST = False # Enable to save to disk &amp; reuse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query = sys.argv[1]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if PERSIST and os.path.exists("persist"):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print("Reusing index...\n")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vectorstore = Chroma(persist_directory="persist", embedding_function=OpenAIEmbeddings())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index = VectorStoreIndexWrapper(vectorstore=vectorstore)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else: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#loader = TextLoader("data/data.txt") # Use this line if you only need data.txt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loader = DirectoryLoader("data/")</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if PERSIST: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index = VectorstoreIndexCreator(vectorstore_kwargs={"persist_directory":"persist"}).from_loaders([loader])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else: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index = VectorstoreIndexCreator().from_loaders([loader])</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chain = RetrievalQA.from_chain_type(</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llm=ChatOpenAI(model="gpt-3.5-turbo"),</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retriever=index.vectorstore.as_retriever(search_kwargs={"k": 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800">
                <a:solidFill>
                  <a:srgbClr val="3C78D8"/>
                </a:solidFill>
                <a:latin typeface="Roboto Mono"/>
                <a:ea typeface="Roboto Mono"/>
                <a:cs typeface="Roboto Mono"/>
                <a:sym typeface="Roboto Mono"/>
              </a:rPr>
              <a:t>print(chain.run(query))</a:t>
            </a:r>
            <a:endParaRPr sz="800">
              <a:solidFill>
                <a:srgbClr val="3C78D8"/>
              </a:solidFill>
              <a:latin typeface="Roboto Mono"/>
              <a:ea typeface="Roboto Mono"/>
              <a:cs typeface="Roboto Mono"/>
              <a:sym typeface="Roboto Mono"/>
            </a:endParaRPr>
          </a:p>
        </p:txBody>
      </p:sp>
      <p:sp>
        <p:nvSpPr>
          <p:cNvPr id="183" name="Google Shape;183;p28"/>
          <p:cNvSpPr txBox="1"/>
          <p:nvPr/>
        </p:nvSpPr>
        <p:spPr>
          <a:xfrm>
            <a:off x="3680725" y="3036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3C78D8"/>
                </a:solidFill>
                <a:latin typeface="Roboto Mono"/>
                <a:ea typeface="Roboto Mono"/>
                <a:cs typeface="Roboto Mono"/>
                <a:sym typeface="Roboto Mono"/>
              </a:rPr>
              <a:t>pip install langchain openai chromadb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tiktoken unstructured</a:t>
            </a:r>
            <a:endParaRPr sz="900">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24900" y="-82875"/>
            <a:ext cx="6646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Q &amp; A on Your Private Data</a:t>
            </a:r>
            <a:endParaRPr sz="2500" b="1">
              <a:latin typeface="Calibri"/>
              <a:ea typeface="Calibri"/>
              <a:cs typeface="Calibri"/>
              <a:sym typeface="Calibri"/>
            </a:endParaRPr>
          </a:p>
        </p:txBody>
      </p:sp>
      <p:sp>
        <p:nvSpPr>
          <p:cNvPr id="189" name="Google Shape;189;p29"/>
          <p:cNvSpPr txBox="1"/>
          <p:nvPr/>
        </p:nvSpPr>
        <p:spPr>
          <a:xfrm>
            <a:off x="577125" y="686875"/>
            <a:ext cx="59382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Retrieval Augmented Generation (RAG)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retrieve data from outside the language model (non-parametric)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augment the prompts by adding the relevant retrieved data in context</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"Retrieval-Augmented Generation for Knowledge-Intensive NLP Tasks</a:t>
            </a:r>
            <a:br>
              <a:rPr lang="en">
                <a:latin typeface="Calibri"/>
                <a:ea typeface="Calibri"/>
                <a:cs typeface="Calibri"/>
                <a:sym typeface="Calibri"/>
              </a:rPr>
            </a:br>
            <a:r>
              <a:rPr lang="en">
                <a:solidFill>
                  <a:schemeClr val="dk1"/>
                </a:solidFill>
                <a:latin typeface="Calibri"/>
                <a:ea typeface="Calibri"/>
                <a:cs typeface="Calibri"/>
                <a:sym typeface="Calibri"/>
              </a:rPr>
              <a:t>Lewis et al., May 2020" - </a:t>
            </a:r>
            <a:r>
              <a:rPr lang="en" u="sng">
                <a:solidFill>
                  <a:schemeClr val="hlink"/>
                </a:solidFill>
                <a:latin typeface="Calibri"/>
                <a:ea typeface="Calibri"/>
                <a:cs typeface="Calibri"/>
                <a:sym typeface="Calibri"/>
                <a:hlinkClick r:id="rId3"/>
              </a:rPr>
              <a:t>https://arxiv.org/abs/2005.11401</a:t>
            </a:r>
            <a:r>
              <a:rPr lang="en">
                <a:latin typeface="Calibri"/>
                <a:ea typeface="Calibri"/>
                <a:cs typeface="Calibri"/>
                <a:sym typeface="Calibri"/>
              </a:rPr>
              <a:t> </a:t>
            </a:r>
            <a:endParaRPr>
              <a:latin typeface="Calibri"/>
              <a:ea typeface="Calibri"/>
              <a:cs typeface="Calibri"/>
              <a:sym typeface="Calibri"/>
            </a:endParaRPr>
          </a:p>
        </p:txBody>
      </p:sp>
      <p:pic>
        <p:nvPicPr>
          <p:cNvPr id="190" name="Google Shape;190;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8628" y="2586725"/>
            <a:ext cx="4312397" cy="2462700"/>
          </a:xfrm>
          <a:prstGeom prst="rect">
            <a:avLst/>
          </a:prstGeom>
          <a:noFill/>
          <a:ln w="9525" cap="flat" cmpd="sng">
            <a:solidFill>
              <a:srgbClr val="FF0000"/>
            </a:solidFill>
            <a:prstDash val="solid"/>
            <a:round/>
            <a:headEnd type="none" w="sm" len="sm"/>
            <a:tailEnd type="none" w="sm" len="sm"/>
          </a:ln>
        </p:spPr>
      </p:pic>
      <p:sp>
        <p:nvSpPr>
          <p:cNvPr id="191" name="Google Shape;191;p29"/>
          <p:cNvSpPr txBox="1"/>
          <p:nvPr/>
        </p:nvSpPr>
        <p:spPr>
          <a:xfrm>
            <a:off x="54650" y="2601723"/>
            <a:ext cx="4207800" cy="246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Index company documents into </a:t>
            </a:r>
            <a:r>
              <a:rPr lang="en" b="1">
                <a:solidFill>
                  <a:srgbClr val="FF0000"/>
                </a:solidFill>
                <a:latin typeface="Calibri"/>
                <a:ea typeface="Calibri"/>
                <a:cs typeface="Calibri"/>
                <a:sym typeface="Calibri"/>
              </a:rPr>
              <a:t>Azure Cognitive Search</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uses RAG), and use </a:t>
            </a:r>
            <a:r>
              <a:rPr lang="en" b="1">
                <a:solidFill>
                  <a:srgbClr val="FF0000"/>
                </a:solidFill>
                <a:latin typeface="Calibri"/>
                <a:ea typeface="Calibri"/>
                <a:cs typeface="Calibri"/>
                <a:sym typeface="Calibri"/>
              </a:rPr>
              <a:t>Azure OpenAI LLM</a:t>
            </a:r>
            <a:r>
              <a:rPr lang="en">
                <a:solidFill>
                  <a:schemeClr val="dk1"/>
                </a:solidFill>
                <a:latin typeface="Calibri"/>
                <a:ea typeface="Calibri"/>
                <a:cs typeface="Calibri"/>
                <a:sym typeface="Calibri"/>
              </a:rPr>
              <a:t> as user interface:</a:t>
            </a:r>
            <a:br>
              <a:rPr lang="en">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https://medium.com/version-1/unleashing-the-power-of-azure-open-ai-and-azure-cognitive-search-f5a97d729f18</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can do the same in AWS SageMaker:</a:t>
            </a:r>
            <a:br>
              <a:rPr lang="en">
                <a:latin typeface="Calibri"/>
                <a:ea typeface="Calibri"/>
                <a:cs typeface="Calibri"/>
                <a:sym typeface="Calibri"/>
              </a:rPr>
            </a:br>
            <a:r>
              <a:rPr lang="en" sz="1000" u="sng">
                <a:solidFill>
                  <a:schemeClr val="hlink"/>
                </a:solidFill>
                <a:latin typeface="Calibri"/>
                <a:ea typeface="Calibri"/>
                <a:cs typeface="Calibri"/>
                <a:sym typeface="Calibri"/>
                <a:hlinkClick r:id="rId6"/>
              </a:rPr>
              <a:t>https://aws.amazon.com/blogs/machine-learning/question-answering-using-retrieval-augmented-generation-with-foundation-models-in-amazon-sagemaker-jumpstart/</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0" y="-47750"/>
            <a:ext cx="2587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Microsoft Orca</a:t>
            </a:r>
            <a:endParaRPr sz="2500" b="1">
              <a:latin typeface="Calibri"/>
              <a:ea typeface="Calibri"/>
              <a:cs typeface="Calibri"/>
              <a:sym typeface="Calibri"/>
            </a:endParaRPr>
          </a:p>
        </p:txBody>
      </p:sp>
      <p:sp>
        <p:nvSpPr>
          <p:cNvPr id="197" name="Google Shape;197;p30"/>
          <p:cNvSpPr txBox="1"/>
          <p:nvPr/>
        </p:nvSpPr>
        <p:spPr>
          <a:xfrm>
            <a:off x="432450" y="2434075"/>
            <a:ext cx="69897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https://www.microsoft.com/en-us/research/publication/orca-progressive-learning-from-complex-explanation-traces-of-gpt-4/</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https://indianexpress.com/article/technology/artificial-intelligence/microsoft-orca-ai-model-8672524/</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Idea - </a:t>
            </a:r>
            <a:r>
              <a:rPr lang="en" sz="1200" b="1">
                <a:solidFill>
                  <a:srgbClr val="FF0000"/>
                </a:solidFill>
                <a:latin typeface="Calibri"/>
                <a:ea typeface="Calibri"/>
                <a:cs typeface="Calibri"/>
                <a:sym typeface="Calibri"/>
              </a:rPr>
              <a:t>imitation learning</a:t>
            </a:r>
            <a:r>
              <a:rPr lang="en" sz="1200">
                <a:latin typeface="Calibri"/>
                <a:ea typeface="Calibri"/>
                <a:cs typeface="Calibri"/>
                <a:sym typeface="Calibri"/>
              </a:rPr>
              <a:t>, drawing on the outputs generated by large foundation models (LFMs)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Orca has </a:t>
            </a:r>
            <a:r>
              <a:rPr lang="en" sz="1200" b="1">
                <a:solidFill>
                  <a:srgbClr val="FF0000"/>
                </a:solidFill>
                <a:latin typeface="Calibri"/>
                <a:ea typeface="Calibri"/>
                <a:cs typeface="Calibri"/>
                <a:sym typeface="Calibri"/>
              </a:rPr>
              <a:t>13 Bln parameters</a:t>
            </a:r>
            <a:r>
              <a:rPr lang="en" sz="1200">
                <a:latin typeface="Calibri"/>
                <a:ea typeface="Calibri"/>
                <a:cs typeface="Calibri"/>
                <a:sym typeface="Calibri"/>
              </a:rPr>
              <a:t>, which is ~13 times smaller than GPT-3.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Despite being small, Orca can very closely imitate GPT-4 on many benchmarks</a:t>
            </a:r>
            <a:endParaRPr sz="1200">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Orca can learn explanations, step-by-step thought processes, and other complex instructions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Orca can </a:t>
            </a:r>
            <a:r>
              <a:rPr lang="en" sz="1200" b="1">
                <a:solidFill>
                  <a:srgbClr val="FF0000"/>
                </a:solidFill>
                <a:latin typeface="Calibri"/>
                <a:ea typeface="Calibri"/>
                <a:cs typeface="Calibri"/>
                <a:sym typeface="Calibri"/>
              </a:rPr>
              <a:t>learn progressively </a:t>
            </a:r>
            <a:r>
              <a:rPr lang="en" sz="1200">
                <a:latin typeface="Calibri"/>
                <a:ea typeface="Calibri"/>
                <a:cs typeface="Calibri"/>
                <a:sym typeface="Calibri"/>
              </a:rPr>
              <a:t>from Complex Explanation Traces of GPT-4</a:t>
            </a:r>
            <a:endParaRPr sz="1200">
              <a:latin typeface="Calibri"/>
              <a:ea typeface="Calibri"/>
              <a:cs typeface="Calibri"/>
              <a:sym typeface="Calibri"/>
            </a:endParaRPr>
          </a:p>
        </p:txBody>
      </p:sp>
      <p:sp>
        <p:nvSpPr>
          <p:cNvPr id="198" name="Google Shape;198;p30"/>
          <p:cNvSpPr txBox="1"/>
          <p:nvPr/>
        </p:nvSpPr>
        <p:spPr>
          <a:xfrm>
            <a:off x="6026900" y="1100775"/>
            <a:ext cx="2758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"Orca" is the common name for the largest species of dolphin, Orcinus orca</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("killer whale").</a:t>
            </a:r>
            <a:endParaRPr sz="1200">
              <a:latin typeface="Calibri"/>
              <a:ea typeface="Calibri"/>
              <a:cs typeface="Calibri"/>
              <a:sym typeface="Calibri"/>
            </a:endParaRPr>
          </a:p>
        </p:txBody>
      </p:sp>
      <p:pic>
        <p:nvPicPr>
          <p:cNvPr id="199" name="Google Shape;199;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059725" y="55800"/>
            <a:ext cx="3028950" cy="669650"/>
          </a:xfrm>
          <a:prstGeom prst="rect">
            <a:avLst/>
          </a:prstGeom>
          <a:noFill/>
          <a:ln>
            <a:noFill/>
          </a:ln>
        </p:spPr>
      </p:pic>
      <p:pic>
        <p:nvPicPr>
          <p:cNvPr id="200" name="Google Shape;200;p30"/>
          <p:cNvPicPr preferRelativeResize="0"/>
          <p:nvPr/>
        </p:nvPicPr>
        <p:blipFill>
          <a:blip r:embed="rId6">
            <a:alphaModFix/>
          </a:blip>
          <a:stretch>
            <a:fillRect/>
          </a:stretch>
        </p:blipFill>
        <p:spPr>
          <a:xfrm>
            <a:off x="3262313" y="96600"/>
            <a:ext cx="2619375" cy="1743075"/>
          </a:xfrm>
          <a:prstGeom prst="rect">
            <a:avLst/>
          </a:prstGeom>
          <a:noFill/>
          <a:ln>
            <a:noFill/>
          </a:ln>
        </p:spPr>
      </p:pic>
      <p:sp>
        <p:nvSpPr>
          <p:cNvPr id="201" name="Google Shape;201;p30"/>
          <p:cNvSpPr txBox="1"/>
          <p:nvPr/>
        </p:nvSpPr>
        <p:spPr>
          <a:xfrm>
            <a:off x="-53650" y="572525"/>
            <a:ext cx="3211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10+ times smaller than GPT-3</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performance on-par with GPT-4</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p:nvPr/>
        </p:nvSpPr>
        <p:spPr>
          <a:xfrm>
            <a:off x="0" y="0"/>
            <a:ext cx="483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ChatGPT School</a:t>
            </a:r>
            <a:endParaRPr sz="2800" b="1">
              <a:latin typeface="Calibri"/>
              <a:ea typeface="Calibri"/>
              <a:cs typeface="Calibri"/>
              <a:sym typeface="Calibri"/>
            </a:endParaRPr>
          </a:p>
        </p:txBody>
      </p:sp>
      <p:pic>
        <p:nvPicPr>
          <p:cNvPr id="207" name="Google Shape;207;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13675" y="593975"/>
            <a:ext cx="3877924" cy="1882156"/>
          </a:xfrm>
          <a:prstGeom prst="rect">
            <a:avLst/>
          </a:prstGeom>
          <a:noFill/>
          <a:ln>
            <a:noFill/>
          </a:ln>
        </p:spPr>
      </p:pic>
      <p:sp>
        <p:nvSpPr>
          <p:cNvPr id="208" name="Google Shape;208;p31"/>
          <p:cNvSpPr txBox="1"/>
          <p:nvPr/>
        </p:nvSpPr>
        <p:spPr>
          <a:xfrm>
            <a:off x="137350" y="593975"/>
            <a:ext cx="48771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Siraj Raval</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https://chatgptschool.io</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5"/>
              </a:rPr>
              <a:t>https://www.youtube.com/watch?v=EEwsOc9iCXY</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OpenAI</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 API</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LangChain (LLM libraries)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Prompt IDEs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https://replit.com</a:t>
            </a:r>
            <a:r>
              <a:rPr lang="en" sz="1300">
                <a:latin typeface="Calibri"/>
                <a:ea typeface="Calibri"/>
                <a:cs typeface="Calibri"/>
                <a:sym typeface="Calibri"/>
              </a:rPr>
              <a:t>  (collaborative IDE)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https://wandb.ai</a:t>
            </a:r>
            <a:r>
              <a:rPr lang="en" sz="1300">
                <a:latin typeface="Calibri"/>
                <a:ea typeface="Calibri"/>
                <a:cs typeface="Calibri"/>
                <a:sym typeface="Calibri"/>
              </a:rPr>
              <a:t> (Weights and Biases platform)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Whisper - </a:t>
            </a:r>
            <a:r>
              <a:rPr lang="en" sz="1300" u="sng">
                <a:solidFill>
                  <a:schemeClr val="hlink"/>
                </a:solidFill>
                <a:latin typeface="Calibri"/>
                <a:ea typeface="Calibri"/>
                <a:cs typeface="Calibri"/>
                <a:sym typeface="Calibri"/>
                <a:hlinkClick r:id="rId8"/>
              </a:rPr>
              <a:t>https://openai.com/research/whisper</a:t>
            </a:r>
            <a:r>
              <a:rPr lang="en" sz="1300">
                <a:latin typeface="Calibri"/>
                <a:ea typeface="Calibri"/>
                <a:cs typeface="Calibri"/>
                <a:sym typeface="Calibri"/>
              </a:rPr>
              <a:t> - speech recognition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https://www.pinecone.io</a:t>
            </a:r>
            <a:r>
              <a:rPr lang="en" sz="1300">
                <a:latin typeface="Calibri"/>
                <a:ea typeface="Calibri"/>
                <a:cs typeface="Calibri"/>
                <a:sym typeface="Calibri"/>
              </a:rPr>
              <a:t> - Pinecone vector database </a:t>
            </a:r>
            <a:endParaRPr sz="1300">
              <a:latin typeface="Calibri"/>
              <a:ea typeface="Calibri"/>
              <a:cs typeface="Calibri"/>
              <a:sym typeface="Calibri"/>
            </a:endParaRPr>
          </a:p>
        </p:txBody>
      </p:sp>
      <p:sp>
        <p:nvSpPr>
          <p:cNvPr id="209" name="Google Shape;209;p31"/>
          <p:cNvSpPr txBox="1"/>
          <p:nvPr/>
        </p:nvSpPr>
        <p:spPr>
          <a:xfrm>
            <a:off x="137350" y="3733750"/>
            <a:ext cx="41115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Siraj Raval</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AI Jesus Made Me a Believer</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10"/>
              </a:rPr>
              <a:t>https://www.youtube.com/watch?v=kyY9PSQRH1Q</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11"/>
              </a:rPr>
              <a:t>https://github.com/llSourcell/AI_Jesus</a:t>
            </a:r>
            <a:r>
              <a:rPr lang="en">
                <a:latin typeface="Calibri"/>
                <a:ea typeface="Calibri"/>
                <a:cs typeface="Calibri"/>
                <a:sym typeface="Calibri"/>
              </a:rPr>
              <a:t> </a:t>
            </a:r>
            <a:endParaRPr>
              <a:latin typeface="Calibri"/>
              <a:ea typeface="Calibri"/>
              <a:cs typeface="Calibri"/>
              <a:sym typeface="Calibri"/>
            </a:endParaRPr>
          </a:p>
        </p:txBody>
      </p:sp>
      <p:pic>
        <p:nvPicPr>
          <p:cNvPr id="210" name="Google Shape;210;p3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166850" y="2628531"/>
            <a:ext cx="3824752" cy="2198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Generative AI</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p:nvPr/>
        </p:nvSpPr>
        <p:spPr>
          <a:xfrm>
            <a:off x="438800" y="1047700"/>
            <a:ext cx="61620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 ChatGPT jailbreak is any specially crafted ChatGPT prompt to get the AI chatbot to bypass its rules and restrictions, to do things that it is not allowed to do.</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OpenAI works on improving jailbreaking resistance.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by default, will refuse to create NSFW (Not Safe For Work) content. This can be counter-productive in some creative processes. </a:t>
            </a:r>
            <a:r>
              <a:rPr lang="en">
                <a:solidFill>
                  <a:schemeClr val="dk1"/>
                </a:solidFill>
                <a:latin typeface="Calibri"/>
                <a:ea typeface="Calibri"/>
                <a:cs typeface="Calibri"/>
                <a:sym typeface="Calibri"/>
              </a:rPr>
              <a:t>Jailbreaks smash these restrictions and let the chatbot go full throttle, improving accuracy and creativity.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One of the core elements of a ChatGPT jailbreak is an instruction to the chatbot not to refuse to answer a question. While this ensures that ChatGPT answers even the most unethical of questions, it also means that the chatbot will make up responses that have no roots in facts or reality to obey the instruction of "not refusing to answer." </a:t>
            </a:r>
            <a:r>
              <a:rPr lang="en">
                <a:latin typeface="Calibri"/>
                <a:ea typeface="Calibri"/>
                <a:cs typeface="Calibri"/>
                <a:sym typeface="Calibri"/>
              </a:rPr>
              <a:t>This can significantly increase inaccuracies and cases of AI hallucinations. </a:t>
            </a:r>
            <a:endParaRPr>
              <a:latin typeface="Calibri"/>
              <a:ea typeface="Calibri"/>
              <a:cs typeface="Calibri"/>
              <a:sym typeface="Calibri"/>
            </a:endParaRPr>
          </a:p>
        </p:txBody>
      </p:sp>
      <p:sp>
        <p:nvSpPr>
          <p:cNvPr id="216" name="Google Shape;216;p32"/>
          <p:cNvSpPr txBox="1"/>
          <p:nvPr/>
        </p:nvSpPr>
        <p:spPr>
          <a:xfrm>
            <a:off x="0" y="0"/>
            <a:ext cx="2758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ChatGPT Jailbreak</a:t>
            </a:r>
            <a:endParaRPr sz="2500" b="1">
              <a:latin typeface="Calibri"/>
              <a:ea typeface="Calibri"/>
              <a:cs typeface="Calibri"/>
              <a:sym typeface="Calibri"/>
            </a:endParaRPr>
          </a:p>
        </p:txBody>
      </p:sp>
      <p:pic>
        <p:nvPicPr>
          <p:cNvPr id="217" name="Google Shape;217;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05425" y="42625"/>
            <a:ext cx="2073475" cy="1161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p:nvPr/>
        </p:nvSpPr>
        <p:spPr>
          <a:xfrm>
            <a:off x="153100" y="780675"/>
            <a:ext cx="59139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https://www.anthropic.com/index/introducing-claude</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https://sapling.ai/llm/claude</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https://www.anthropic.com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Next-generation AI assistant based on Anthropic’s research into training helpful, honest, and harmless AI systems</a:t>
            </a:r>
            <a:endParaRPr>
              <a:latin typeface="Calibri"/>
              <a:ea typeface="Calibri"/>
              <a:cs typeface="Calibri"/>
              <a:sym typeface="Calibri"/>
            </a:endParaRPr>
          </a:p>
        </p:txBody>
      </p:sp>
      <p:sp>
        <p:nvSpPr>
          <p:cNvPr id="223" name="Google Shape;223;p33"/>
          <p:cNvSpPr txBox="1"/>
          <p:nvPr/>
        </p:nvSpPr>
        <p:spPr>
          <a:xfrm>
            <a:off x="153100" y="2469450"/>
            <a:ext cx="59139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The term "</a:t>
            </a:r>
            <a:r>
              <a:rPr lang="en" b="1">
                <a:solidFill>
                  <a:srgbClr val="FF0000"/>
                </a:solidFill>
                <a:latin typeface="Calibri"/>
                <a:ea typeface="Calibri"/>
                <a:cs typeface="Calibri"/>
                <a:sym typeface="Calibri"/>
              </a:rPr>
              <a:t>anthropic</a:t>
            </a:r>
            <a:r>
              <a:rPr lang="en">
                <a:latin typeface="Calibri"/>
                <a:ea typeface="Calibri"/>
                <a:cs typeface="Calibri"/>
                <a:sym typeface="Calibri"/>
              </a:rPr>
              <a:t>" typically refers to the </a:t>
            </a:r>
            <a:r>
              <a:rPr lang="en" b="1">
                <a:solidFill>
                  <a:srgbClr val="FF0000"/>
                </a:solidFill>
                <a:latin typeface="Calibri"/>
                <a:ea typeface="Calibri"/>
                <a:cs typeface="Calibri"/>
                <a:sym typeface="Calibri"/>
              </a:rPr>
              <a:t>anthropic principle</a:t>
            </a:r>
            <a:r>
              <a:rPr lang="en">
                <a:latin typeface="Calibri"/>
                <a:ea typeface="Calibri"/>
                <a:cs typeface="Calibri"/>
                <a:sym typeface="Calibri"/>
              </a:rPr>
              <a:t>, a philosophical consideration that any data we observe about the universe is filtered by the requirement for the formation of sentient life, particularly human life.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In other words, it proposes that human observers are necessary to bring the universe into being, and it attempts to explain why the laws of physics and the constants of nature seem remarkably fine-tuned for the emergence of life and consciousness.</a:t>
            </a:r>
            <a:endParaRPr>
              <a:latin typeface="Calibri"/>
              <a:ea typeface="Calibri"/>
              <a:cs typeface="Calibri"/>
              <a:sym typeface="Calibri"/>
            </a:endParaRPr>
          </a:p>
        </p:txBody>
      </p:sp>
      <p:sp>
        <p:nvSpPr>
          <p:cNvPr id="224" name="Google Shape;224;p33"/>
          <p:cNvSpPr txBox="1"/>
          <p:nvPr/>
        </p:nvSpPr>
        <p:spPr>
          <a:xfrm>
            <a:off x="0" y="0"/>
            <a:ext cx="303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Claude - harmless AI</a:t>
            </a:r>
            <a:endParaRPr sz="2500" b="1">
              <a:latin typeface="Calibri"/>
              <a:ea typeface="Calibri"/>
              <a:cs typeface="Calibri"/>
              <a:sym typeface="Calibri"/>
            </a:endParaRPr>
          </a:p>
        </p:txBody>
      </p:sp>
      <p:pic>
        <p:nvPicPr>
          <p:cNvPr id="225" name="Google Shape;225;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63600" y="75625"/>
            <a:ext cx="1904775" cy="206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p:nvPr/>
        </p:nvSpPr>
        <p:spPr>
          <a:xfrm>
            <a:off x="95400" y="535625"/>
            <a:ext cx="4776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https://artificialcorner.com/jupyter-ai-the-ai-extension-for-jupyter-lab-c4c3be5444fe</a:t>
            </a:r>
            <a:r>
              <a:rPr lang="en" sz="1000">
                <a:latin typeface="Calibri"/>
                <a:ea typeface="Calibri"/>
                <a:cs typeface="Calibri"/>
                <a:sym typeface="Calibri"/>
              </a:rPr>
              <a:t> </a:t>
            </a:r>
            <a:endParaRPr sz="1000">
              <a:latin typeface="Calibri"/>
              <a:ea typeface="Calibri"/>
              <a:cs typeface="Calibri"/>
              <a:sym typeface="Calibri"/>
            </a:endParaRPr>
          </a:p>
        </p:txBody>
      </p:sp>
      <p:sp>
        <p:nvSpPr>
          <p:cNvPr id="231" name="Google Shape;231;p34"/>
          <p:cNvSpPr txBox="1"/>
          <p:nvPr/>
        </p:nvSpPr>
        <p:spPr>
          <a:xfrm>
            <a:off x="0" y="0"/>
            <a:ext cx="4827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Jupyter AI (Jupyter Lab Extension)</a:t>
            </a:r>
            <a:endParaRPr sz="2500" b="1">
              <a:latin typeface="Calibri"/>
              <a:ea typeface="Calibri"/>
              <a:cs typeface="Calibri"/>
              <a:sym typeface="Calibri"/>
            </a:endParaRPr>
          </a:p>
        </p:txBody>
      </p:sp>
      <p:sp>
        <p:nvSpPr>
          <p:cNvPr id="232" name="Google Shape;232;p34"/>
          <p:cNvSpPr txBox="1"/>
          <p:nvPr/>
        </p:nvSpPr>
        <p:spPr>
          <a:xfrm>
            <a:off x="95400" y="961200"/>
            <a:ext cx="37053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conda create -n jupyter-ai python=3.10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conda activate jupyter-ai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pip install jupyter_ai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pip uninstall grpcio; conda install grpcio</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jupyter lab</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%load_ext jupyter_ai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%ai list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!pip install 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os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os.environ[“OPENAI_API_KEY”]=your-api-key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%%ai chatgpt</a:t>
            </a:r>
            <a:endParaRPr sz="1000">
              <a:solidFill>
                <a:srgbClr val="3C78D8"/>
              </a:solidFill>
              <a:latin typeface="Roboto Mono"/>
              <a:ea typeface="Roboto Mono"/>
              <a:cs typeface="Roboto Mono"/>
              <a:sym typeface="Roboto Mono"/>
            </a:endParaRPr>
          </a:p>
        </p:txBody>
      </p:sp>
      <p:pic>
        <p:nvPicPr>
          <p:cNvPr id="233" name="Google Shape;233;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41125" y="1995200"/>
            <a:ext cx="4579399" cy="276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p:nvPr/>
        </p:nvSpPr>
        <p:spPr>
          <a:xfrm>
            <a:off x="65025" y="340800"/>
            <a:ext cx="5792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3"/>
              </a:rPr>
              <a:t>https://www.kdnuggets.com/2023/06/10-chatgpt-plugins-data-science-cheat-sheet.html</a:t>
            </a:r>
            <a:r>
              <a:rPr lang="en" sz="1100">
                <a:latin typeface="Calibri"/>
                <a:ea typeface="Calibri"/>
                <a:cs typeface="Calibri"/>
                <a:sym typeface="Calibri"/>
              </a:rPr>
              <a:t> </a:t>
            </a:r>
            <a:endParaRPr sz="1100">
              <a:latin typeface="Calibri"/>
              <a:ea typeface="Calibri"/>
              <a:cs typeface="Calibri"/>
              <a:sym typeface="Calibri"/>
            </a:endParaRPr>
          </a:p>
        </p:txBody>
      </p:sp>
      <p:sp>
        <p:nvSpPr>
          <p:cNvPr id="239" name="Google Shape;239;p35"/>
          <p:cNvSpPr txBox="1"/>
          <p:nvPr/>
        </p:nvSpPr>
        <p:spPr>
          <a:xfrm>
            <a:off x="-72714" y="-85229"/>
            <a:ext cx="508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10 ChatGPT Plugins for Data Science</a:t>
            </a:r>
            <a:endParaRPr sz="2500" b="1">
              <a:latin typeface="Calibri"/>
              <a:ea typeface="Calibri"/>
              <a:cs typeface="Calibri"/>
              <a:sym typeface="Calibri"/>
            </a:endParaRPr>
          </a:p>
        </p:txBody>
      </p:sp>
      <p:sp>
        <p:nvSpPr>
          <p:cNvPr id="240" name="Google Shape;240;p35"/>
          <p:cNvSpPr txBox="1"/>
          <p:nvPr/>
        </p:nvSpPr>
        <p:spPr>
          <a:xfrm>
            <a:off x="1146050" y="1543075"/>
            <a:ext cx="65151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webpilot</a:t>
            </a:r>
            <a:r>
              <a:rPr lang="en">
                <a:latin typeface="Calibri"/>
                <a:ea typeface="Calibri"/>
                <a:cs typeface="Calibri"/>
                <a:sym typeface="Calibri"/>
              </a:rPr>
              <a:t> - open-source plugin to interact with websites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Coder Interpreter</a:t>
            </a:r>
            <a:r>
              <a:rPr lang="en">
                <a:latin typeface="Calibri"/>
                <a:ea typeface="Calibri"/>
                <a:cs typeface="Calibri"/>
                <a:sym typeface="Calibri"/>
              </a:rPr>
              <a:t> - solving math, data analysis, visualizations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Noteable</a:t>
            </a:r>
            <a:r>
              <a:rPr lang="en">
                <a:latin typeface="Calibri"/>
                <a:ea typeface="Calibri"/>
                <a:cs typeface="Calibri"/>
                <a:sym typeface="Calibri"/>
              </a:rPr>
              <a:t> - ask questions, explore data, ML</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ScholarAI</a:t>
            </a:r>
            <a:r>
              <a:rPr lang="en">
                <a:latin typeface="Calibri"/>
                <a:ea typeface="Calibri"/>
                <a:cs typeface="Calibri"/>
                <a:sym typeface="Calibri"/>
              </a:rPr>
              <a:t> - access to scientific papers (PubMed, Arxiv, Springer,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ChatWithGit</a:t>
            </a:r>
            <a:r>
              <a:rPr lang="en">
                <a:latin typeface="Calibri"/>
                <a:ea typeface="Calibri"/>
                <a:cs typeface="Calibri"/>
                <a:sym typeface="Calibri"/>
              </a:rPr>
              <a:t> - search GitHub</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Show Me</a:t>
            </a:r>
            <a:r>
              <a:rPr lang="en">
                <a:latin typeface="Calibri"/>
                <a:ea typeface="Calibri"/>
                <a:cs typeface="Calibri"/>
                <a:sym typeface="Calibri"/>
              </a:rPr>
              <a:t> - visualizations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Bing</a:t>
            </a:r>
            <a:r>
              <a:rPr lang="en">
                <a:latin typeface="Calibri"/>
                <a:ea typeface="Calibri"/>
                <a:cs typeface="Calibri"/>
                <a:sym typeface="Calibri"/>
              </a:rPr>
              <a:t> - access Internet, Wikipedia, news articles,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Wolfram</a:t>
            </a:r>
            <a:r>
              <a:rPr lang="en">
                <a:latin typeface="Calibri"/>
                <a:ea typeface="Calibri"/>
                <a:cs typeface="Calibri"/>
                <a:sym typeface="Calibri"/>
              </a:rPr>
              <a:t> - access to math</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Link Reader</a:t>
            </a:r>
            <a:r>
              <a:rPr lang="en">
                <a:latin typeface="Calibri"/>
                <a:ea typeface="Calibri"/>
                <a:cs typeface="Calibri"/>
                <a:sym typeface="Calibri"/>
              </a:rPr>
              <a:t> - reads web pages, PDFs, presentations, MS Word docs,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Zapier</a:t>
            </a:r>
            <a:r>
              <a:rPr lang="en">
                <a:latin typeface="Calibri"/>
                <a:ea typeface="Calibri"/>
                <a:cs typeface="Calibri"/>
                <a:sym typeface="Calibri"/>
              </a:rPr>
              <a:t> - automate repetitive tasks, integrate 5,000+ apps into your workflow</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p:nvPr/>
        </p:nvSpPr>
        <p:spPr>
          <a:xfrm>
            <a:off x="-44302" y="-76200"/>
            <a:ext cx="263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Noteable Plugin</a:t>
            </a:r>
            <a:endParaRPr sz="2500" b="1">
              <a:latin typeface="Calibri"/>
              <a:ea typeface="Calibri"/>
              <a:cs typeface="Calibri"/>
              <a:sym typeface="Calibri"/>
            </a:endParaRPr>
          </a:p>
        </p:txBody>
      </p:sp>
      <p:sp>
        <p:nvSpPr>
          <p:cNvPr id="246" name="Google Shape;246;p36"/>
          <p:cNvSpPr txBox="1"/>
          <p:nvPr/>
        </p:nvSpPr>
        <p:spPr>
          <a:xfrm>
            <a:off x="235028" y="988243"/>
            <a:ext cx="86733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Noteable</a:t>
            </a:r>
            <a:r>
              <a:rPr lang="en">
                <a:solidFill>
                  <a:schemeClr val="dk1"/>
                </a:solidFill>
                <a:latin typeface="Calibri"/>
                <a:ea typeface="Calibri"/>
                <a:cs typeface="Calibri"/>
                <a:sym typeface="Calibri"/>
              </a:rPr>
              <a:t> is a product by open source project </a:t>
            </a:r>
            <a:r>
              <a:rPr lang="en" b="1">
                <a:solidFill>
                  <a:srgbClr val="FF0000"/>
                </a:solidFill>
                <a:latin typeface="Calibri"/>
                <a:ea typeface="Calibri"/>
                <a:cs typeface="Calibri"/>
                <a:sym typeface="Calibri"/>
              </a:rPr>
              <a:t>Jupyter</a:t>
            </a:r>
            <a:r>
              <a:rPr lang="en">
                <a:solidFill>
                  <a:schemeClr val="dk1"/>
                </a:solidFill>
                <a:latin typeface="Calibri"/>
                <a:ea typeface="Calibri"/>
                <a:cs typeface="Calibri"/>
                <a:sym typeface="Calibri"/>
              </a:rPr>
              <a:t> (</a:t>
            </a:r>
            <a:r>
              <a:rPr lang="en" b="1">
                <a:solidFill>
                  <a:srgbClr val="3C78D8"/>
                </a:solidFill>
                <a:latin typeface="Calibri"/>
                <a:ea typeface="Calibri"/>
                <a:cs typeface="Calibri"/>
                <a:sym typeface="Calibri"/>
              </a:rPr>
              <a:t>Jupyter notebook, ...</a:t>
            </a:r>
            <a:r>
              <a:rPr lang="en">
                <a:solidFill>
                  <a:schemeClr val="dk1"/>
                </a:solidFill>
                <a:latin typeface="Calibri"/>
                <a:ea typeface="Calibri"/>
                <a:cs typeface="Calibri"/>
                <a:sym typeface="Calibri"/>
              </a:rPr>
              <a:t>) - common data science IDE tool</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Noteable</a:t>
            </a:r>
            <a:r>
              <a:rPr lang="en">
                <a:solidFill>
                  <a:schemeClr val="dk1"/>
                </a:solidFill>
                <a:latin typeface="Calibri"/>
                <a:ea typeface="Calibri"/>
                <a:cs typeface="Calibri"/>
                <a:sym typeface="Calibri"/>
              </a:rPr>
              <a:t> adds </a:t>
            </a:r>
            <a:r>
              <a:rPr lang="en" b="1">
                <a:solidFill>
                  <a:srgbClr val="FF0000"/>
                </a:solidFill>
                <a:latin typeface="Calibri"/>
                <a:ea typeface="Calibri"/>
                <a:cs typeface="Calibri"/>
                <a:sym typeface="Calibri"/>
              </a:rPr>
              <a:t>ChatGPT</a:t>
            </a:r>
            <a:r>
              <a:rPr lang="en">
                <a:solidFill>
                  <a:schemeClr val="dk1"/>
                </a:solidFill>
                <a:latin typeface="Calibri"/>
                <a:ea typeface="Calibri"/>
                <a:cs typeface="Calibri"/>
                <a:sym typeface="Calibri"/>
              </a:rPr>
              <a:t> capabilities to Jupyter notebooks. You can describe what you need in English - and it builds the whole notebook with no coding required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work with Noteable notebook at the noteable website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Noteable Plugin</a:t>
            </a:r>
            <a:r>
              <a:rPr lang="en">
                <a:solidFill>
                  <a:schemeClr val="dk1"/>
                </a:solidFill>
                <a:latin typeface="Calibri"/>
                <a:ea typeface="Calibri"/>
                <a:cs typeface="Calibri"/>
                <a:sym typeface="Calibri"/>
              </a:rPr>
              <a:t> was announced in May of 2023</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Example, you can ask </a:t>
            </a:r>
            <a:r>
              <a:rPr lang="en" b="1">
                <a:solidFill>
                  <a:srgbClr val="FF0000"/>
                </a:solidFill>
                <a:latin typeface="Calibri"/>
                <a:ea typeface="Calibri"/>
                <a:cs typeface="Calibri"/>
                <a:sym typeface="Calibri"/>
              </a:rPr>
              <a:t>ChatGPT</a:t>
            </a:r>
            <a:r>
              <a:rPr lang="en">
                <a:solidFill>
                  <a:schemeClr val="dk1"/>
                </a:solidFill>
                <a:latin typeface="Calibri"/>
                <a:ea typeface="Calibri"/>
                <a:cs typeface="Calibri"/>
                <a:sym typeface="Calibri"/>
              </a:rPr>
              <a:t> to search the Internet for specific data, download it into CSV files, load those files into multiple pandas DataFrames, join these DataFrames together, process the data - and make visualizations.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can describe the queries and data transformations, ask it to describe patterns and trends, describe the  details of the graphs / visualizations you want to get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Collaboration - you can have a shared workspace, enabling teams to work together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https://noteable.io</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https://blog.enterprisedna.co/noteable-chatgpt-plugin-user-guide-with-examples/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https://www.youtube.com/watch?v=A1ualvzgJoo</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https://www.youtube.com/watch?v=b48NCYLkawk</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7"/>
              </a:rPr>
              <a:t>https://www.youtube.com/watch?v=otk2AA6hGgU</a:t>
            </a:r>
            <a:r>
              <a:rPr lang="en">
                <a:latin typeface="Calibri"/>
                <a:ea typeface="Calibri"/>
                <a:cs typeface="Calibri"/>
                <a:sym typeface="Calibri"/>
              </a:rPr>
              <a:t> </a:t>
            </a:r>
            <a:endParaRPr>
              <a:latin typeface="Calibri"/>
              <a:ea typeface="Calibri"/>
              <a:cs typeface="Calibri"/>
              <a:sym typeface="Calibri"/>
            </a:endParaRPr>
          </a:p>
        </p:txBody>
      </p:sp>
      <p:pic>
        <p:nvPicPr>
          <p:cNvPr id="247" name="Google Shape;247;p3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209225" y="49400"/>
            <a:ext cx="858575" cy="85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p:nvPr/>
        </p:nvSpPr>
        <p:spPr>
          <a:xfrm>
            <a:off x="0" y="0"/>
            <a:ext cx="724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Function calling for turning GPT into a classifier:</a:t>
            </a:r>
            <a:endParaRPr sz="2500" b="1">
              <a:latin typeface="Calibri"/>
              <a:ea typeface="Calibri"/>
              <a:cs typeface="Calibri"/>
              <a:sym typeface="Calibri"/>
            </a:endParaRPr>
          </a:p>
        </p:txBody>
      </p:sp>
      <p:pic>
        <p:nvPicPr>
          <p:cNvPr id="253" name="Google Shape;253;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96800" y="721800"/>
            <a:ext cx="5581466" cy="4269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p:nvPr/>
        </p:nvSpPr>
        <p:spPr>
          <a:xfrm>
            <a:off x="533250" y="1225500"/>
            <a:ext cx="80775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ChatSonic AI - </a:t>
            </a:r>
            <a:r>
              <a:rPr lang="en" u="sng">
                <a:solidFill>
                  <a:schemeClr val="hlink"/>
                </a:solidFill>
                <a:latin typeface="Calibri"/>
                <a:ea typeface="Calibri"/>
                <a:cs typeface="Calibri"/>
                <a:sym typeface="Calibri"/>
                <a:hlinkClick r:id="rId3"/>
              </a:rPr>
              <a:t>https://writesonic.com/chat</a:t>
            </a:r>
            <a:r>
              <a:rPr lang="en">
                <a:latin typeface="Calibri"/>
                <a:ea typeface="Calibri"/>
                <a:cs typeface="Calibri"/>
                <a:sym typeface="Calibri"/>
              </a:rPr>
              <a:t> - chat, uses ChatGPT and Google</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Durable AI - </a:t>
            </a:r>
            <a:r>
              <a:rPr lang="en" u="sng">
                <a:solidFill>
                  <a:schemeClr val="hlink"/>
                </a:solidFill>
                <a:latin typeface="Calibri"/>
                <a:ea typeface="Calibri"/>
                <a:cs typeface="Calibri"/>
                <a:sym typeface="Calibri"/>
                <a:hlinkClick r:id="rId4"/>
              </a:rPr>
              <a:t>https://durable.co</a:t>
            </a:r>
            <a:r>
              <a:rPr lang="en">
                <a:latin typeface="Calibri"/>
                <a:ea typeface="Calibri"/>
                <a:cs typeface="Calibri"/>
                <a:sym typeface="Calibri"/>
              </a:rPr>
              <a:t> - build a website in 30 sec</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Eightify AI - </a:t>
            </a:r>
            <a:r>
              <a:rPr lang="en" u="sng">
                <a:solidFill>
                  <a:schemeClr val="hlink"/>
                </a:solidFill>
                <a:latin typeface="Calibri"/>
                <a:ea typeface="Calibri"/>
                <a:cs typeface="Calibri"/>
                <a:sym typeface="Calibri"/>
                <a:hlinkClick r:id="rId5"/>
              </a:rPr>
              <a:t>https://eightify.app</a:t>
            </a:r>
            <a:r>
              <a:rPr lang="en">
                <a:latin typeface="Calibri"/>
                <a:ea typeface="Calibri"/>
                <a:cs typeface="Calibri"/>
                <a:sym typeface="Calibri"/>
              </a:rPr>
              <a:t> - Chrome extension - summarize videos, insights, updates, education</a:t>
            </a:r>
            <a:endParaRPr>
              <a:latin typeface="Calibri"/>
              <a:ea typeface="Calibri"/>
              <a:cs typeface="Calibri"/>
              <a:sym typeface="Calibri"/>
            </a:endParaRPr>
          </a:p>
          <a:p>
            <a:pPr marL="457200" lvl="0" indent="-317500" algn="l" rtl="0">
              <a:lnSpc>
                <a:spcPct val="150000"/>
              </a:lnSpc>
              <a:spcBef>
                <a:spcPts val="0"/>
              </a:spcBef>
              <a:spcAft>
                <a:spcPts val="0"/>
              </a:spcAft>
              <a:buSzPts val="1400"/>
              <a:buChar char="●"/>
            </a:pPr>
            <a:r>
              <a:rPr lang="en">
                <a:latin typeface="Calibri"/>
                <a:ea typeface="Calibri"/>
                <a:cs typeface="Calibri"/>
                <a:sym typeface="Calibri"/>
              </a:rPr>
              <a:t>Perplexity AI - </a:t>
            </a:r>
            <a:r>
              <a:rPr lang="en" u="sng">
                <a:solidFill>
                  <a:schemeClr val="hlink"/>
                </a:solidFill>
                <a:latin typeface="Calibri"/>
                <a:ea typeface="Calibri"/>
                <a:cs typeface="Calibri"/>
                <a:sym typeface="Calibri"/>
                <a:hlinkClick r:id="rId6"/>
              </a:rPr>
              <a:t>https://www.perplexity.ai</a:t>
            </a:r>
            <a:r>
              <a:rPr lang="en">
                <a:latin typeface="Calibri"/>
                <a:ea typeface="Calibri"/>
                <a:cs typeface="Calibri"/>
                <a:sym typeface="Calibri"/>
              </a:rPr>
              <a:t> - chat bot, supports real time data, </a:t>
            </a:r>
            <a:r>
              <a:rPr lang="en">
                <a:solidFill>
                  <a:srgbClr val="040C28"/>
                </a:solidFill>
                <a:latin typeface="Calibri"/>
                <a:ea typeface="Calibri"/>
                <a:cs typeface="Calibri"/>
                <a:sym typeface="Calibri"/>
              </a:rPr>
              <a:t>an answer engine</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Runway ML AI - </a:t>
            </a:r>
            <a:r>
              <a:rPr lang="en" u="sng">
                <a:solidFill>
                  <a:schemeClr val="hlink"/>
                </a:solidFill>
                <a:latin typeface="Calibri"/>
                <a:ea typeface="Calibri"/>
                <a:cs typeface="Calibri"/>
                <a:sym typeface="Calibri"/>
                <a:hlinkClick r:id="rId7"/>
              </a:rPr>
              <a:t>https://runwayml.com</a:t>
            </a:r>
            <a:r>
              <a:rPr lang="en">
                <a:latin typeface="Calibri"/>
                <a:ea typeface="Calibri"/>
                <a:cs typeface="Calibri"/>
                <a:sym typeface="Calibri"/>
              </a:rPr>
              <a:t> - AI Magic Tools (text, image, video, custom, ...)</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Amazon Code Whisperer AI - </a:t>
            </a:r>
            <a:r>
              <a:rPr lang="en" u="sng">
                <a:solidFill>
                  <a:schemeClr val="hlink"/>
                </a:solidFill>
                <a:latin typeface="Calibri"/>
                <a:ea typeface="Calibri"/>
                <a:cs typeface="Calibri"/>
                <a:sym typeface="Calibri"/>
                <a:hlinkClick r:id="rId8"/>
              </a:rPr>
              <a:t>https://aws.amazon.com/codewhisperer/</a:t>
            </a:r>
            <a:r>
              <a:rPr lang="en">
                <a:latin typeface="Calibri"/>
                <a:ea typeface="Calibri"/>
                <a:cs typeface="Calibri"/>
                <a:sym typeface="Calibri"/>
              </a:rPr>
              <a:t> - Free AI coding companion</a:t>
            </a:r>
            <a:endParaRPr>
              <a:latin typeface="Calibri"/>
              <a:ea typeface="Calibri"/>
              <a:cs typeface="Calibri"/>
              <a:sym typeface="Calibri"/>
            </a:endParaRPr>
          </a:p>
          <a:p>
            <a:pPr marL="457200" lvl="0" indent="-317500" algn="l" rtl="0">
              <a:lnSpc>
                <a:spcPct val="150000"/>
              </a:lnSpc>
              <a:spcBef>
                <a:spcPts val="0"/>
              </a:spcBef>
              <a:spcAft>
                <a:spcPts val="0"/>
              </a:spcAft>
              <a:buSzPts val="1400"/>
              <a:buFont typeface="Calibri"/>
              <a:buChar char="●"/>
            </a:pPr>
            <a:r>
              <a:rPr lang="en">
                <a:latin typeface="Calibri"/>
                <a:ea typeface="Calibri"/>
                <a:cs typeface="Calibri"/>
                <a:sym typeface="Calibri"/>
              </a:rPr>
              <a:t>Caktus AI - </a:t>
            </a:r>
            <a:r>
              <a:rPr lang="en" u="sng">
                <a:solidFill>
                  <a:schemeClr val="hlink"/>
                </a:solidFill>
                <a:latin typeface="Calibri"/>
                <a:ea typeface="Calibri"/>
                <a:cs typeface="Calibri"/>
                <a:sym typeface="Calibri"/>
                <a:hlinkClick r:id="rId9"/>
              </a:rPr>
              <a:t>https://www.caktus.ai</a:t>
            </a:r>
            <a:r>
              <a:rPr lang="en">
                <a:latin typeface="Calibri"/>
                <a:ea typeface="Calibri"/>
                <a:cs typeface="Calibri"/>
                <a:sym typeface="Calibri"/>
              </a:rPr>
              <a:t> - AI study tool for students (need paid subscription)</a:t>
            </a:r>
            <a:endParaRPr>
              <a:latin typeface="Calibri"/>
              <a:ea typeface="Calibri"/>
              <a:cs typeface="Calibri"/>
              <a:sym typeface="Calibri"/>
            </a:endParaRPr>
          </a:p>
        </p:txBody>
      </p:sp>
      <p:sp>
        <p:nvSpPr>
          <p:cNvPr id="259" name="Google Shape;259;p38"/>
          <p:cNvSpPr txBox="1"/>
          <p:nvPr/>
        </p:nvSpPr>
        <p:spPr>
          <a:xfrm>
            <a:off x="0" y="0"/>
            <a:ext cx="2236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Some AI Tools</a:t>
            </a:r>
            <a:endParaRPr sz="2500" b="1">
              <a:latin typeface="Calibri"/>
              <a:ea typeface="Calibri"/>
              <a:cs typeface="Calibri"/>
              <a:sym typeface="Calibri"/>
            </a:endParaRPr>
          </a:p>
        </p:txBody>
      </p:sp>
      <p:sp>
        <p:nvSpPr>
          <p:cNvPr id="260" name="Google Shape;260;p38"/>
          <p:cNvSpPr txBox="1"/>
          <p:nvPr/>
        </p:nvSpPr>
        <p:spPr>
          <a:xfrm>
            <a:off x="76200" y="457200"/>
            <a:ext cx="2589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10"/>
              </a:rPr>
              <a:t>https://www.youtube.com/watch?v=jb3Qxi9U4P4</a:t>
            </a:r>
            <a:r>
              <a:rPr lang="en"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p:nvPr/>
        </p:nvSpPr>
        <p:spPr>
          <a:xfrm>
            <a:off x="93125" y="1206750"/>
            <a:ext cx="667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https://artificialcorner.com/gpt-engineer-generate-an-entire-codebase-with-1-prompt-7e98ca368410</a:t>
            </a:r>
            <a:r>
              <a:rPr lang="en" sz="1200">
                <a:latin typeface="Calibri"/>
                <a:ea typeface="Calibri"/>
                <a:cs typeface="Calibri"/>
                <a:sym typeface="Calibri"/>
              </a:rPr>
              <a:t> </a:t>
            </a:r>
            <a:endParaRPr sz="1200">
              <a:latin typeface="Calibri"/>
              <a:ea typeface="Calibri"/>
              <a:cs typeface="Calibri"/>
              <a:sym typeface="Calibri"/>
            </a:endParaRPr>
          </a:p>
        </p:txBody>
      </p:sp>
      <p:sp>
        <p:nvSpPr>
          <p:cNvPr id="266" name="Google Shape;266;p39"/>
          <p:cNvSpPr txBox="1"/>
          <p:nvPr/>
        </p:nvSpPr>
        <p:spPr>
          <a:xfrm>
            <a:off x="0" y="0"/>
            <a:ext cx="8731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GPT-Engineer: Generate an Entire Codebase with 1 Prompt!</a:t>
            </a:r>
            <a:endParaRPr sz="2500" b="1">
              <a:latin typeface="Calibri"/>
              <a:ea typeface="Calibri"/>
              <a:cs typeface="Calibri"/>
              <a:sym typeface="Calibri"/>
            </a:endParaRPr>
          </a:p>
        </p:txBody>
      </p:sp>
      <p:sp>
        <p:nvSpPr>
          <p:cNvPr id="267" name="Google Shape;267;p39"/>
          <p:cNvSpPr txBox="1"/>
          <p:nvPr/>
        </p:nvSpPr>
        <p:spPr>
          <a:xfrm>
            <a:off x="93125" y="1709850"/>
            <a:ext cx="4508100" cy="172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git clone </a:t>
            </a:r>
            <a:r>
              <a:rPr lang="en" sz="1000" u="sng">
                <a:solidFill>
                  <a:schemeClr val="hlink"/>
                </a:solidFill>
                <a:latin typeface="Roboto Mono"/>
                <a:ea typeface="Roboto Mono"/>
                <a:cs typeface="Roboto Mono"/>
                <a:sym typeface="Roboto Mono"/>
                <a:hlinkClick r:id="rId4"/>
              </a:rPr>
              <a:t>https://github.com/AntonOsika/gpt-engineer.git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cd gpt-engineer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make install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source venv/bin/activate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export OPENAI_API_KEY=[your api key]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cp -r projects/example/ projects/my-new-project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gpt-engineer projects/my-new-project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just type “Create a website about dogs” to see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what it can deliver without much prompting.</a:t>
            </a:r>
            <a:endParaRPr sz="1000">
              <a:solidFill>
                <a:srgbClr val="3C78D8"/>
              </a:solidFill>
              <a:latin typeface="Roboto Mono"/>
              <a:ea typeface="Roboto Mono"/>
              <a:cs typeface="Roboto Mono"/>
              <a:sym typeface="Roboto Mono"/>
            </a:endParaRPr>
          </a:p>
        </p:txBody>
      </p:sp>
      <p:pic>
        <p:nvPicPr>
          <p:cNvPr id="268" name="Google Shape;268;p3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97425" y="2859775"/>
            <a:ext cx="4069075" cy="1861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p:nvPr/>
        </p:nvSpPr>
        <p:spPr>
          <a:xfrm>
            <a:off x="0" y="0"/>
            <a:ext cx="5229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Generating Images for Linkedin Posts</a:t>
            </a:r>
            <a:endParaRPr sz="2500" b="1">
              <a:latin typeface="Calibri"/>
              <a:ea typeface="Calibri"/>
              <a:cs typeface="Calibri"/>
              <a:sym typeface="Calibri"/>
            </a:endParaRPr>
          </a:p>
        </p:txBody>
      </p:sp>
      <p:sp>
        <p:nvSpPr>
          <p:cNvPr id="274" name="Google Shape;274;p40"/>
          <p:cNvSpPr txBox="1"/>
          <p:nvPr/>
        </p:nvSpPr>
        <p:spPr>
          <a:xfrm>
            <a:off x="123600" y="874200"/>
            <a:ext cx="44484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You can use Midjourney or DALL·E 2 to generate images.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There are also many other free services.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Search for them on Google: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      best free services to generate images from text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For example: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https://www.makeuseof.com/ai-text-to-art-generators/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Try:</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https://deepai.org/machine-learning-model/text2img</a:t>
            </a:r>
            <a:r>
              <a:rPr lang="en">
                <a:latin typeface="Calibri"/>
                <a:ea typeface="Calibri"/>
                <a:cs typeface="Calibri"/>
                <a:sym typeface="Calibri"/>
              </a:rPr>
              <a:t> </a:t>
            </a:r>
            <a:endParaRPr>
              <a:latin typeface="Calibri"/>
              <a:ea typeface="Calibri"/>
              <a:cs typeface="Calibri"/>
              <a:sym typeface="Calibri"/>
            </a:endParaRPr>
          </a:p>
        </p:txBody>
      </p:sp>
      <p:sp>
        <p:nvSpPr>
          <p:cNvPr id="275" name="Google Shape;275;p40"/>
          <p:cNvSpPr txBox="1"/>
          <p:nvPr/>
        </p:nvSpPr>
        <p:spPr>
          <a:xfrm>
            <a:off x="1092300" y="3606750"/>
            <a:ext cx="34797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want to make an animated image,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simply generate a couple of images,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and then combine them into one animated GIF file using GIF Maker on  </a:t>
            </a:r>
            <a:r>
              <a:rPr lang="en" u="sng">
                <a:solidFill>
                  <a:schemeClr val="hlink"/>
                </a:solidFill>
                <a:latin typeface="Calibri"/>
                <a:ea typeface="Calibri"/>
                <a:cs typeface="Calibri"/>
                <a:sym typeface="Calibri"/>
                <a:hlinkClick r:id="rId5"/>
              </a:rPr>
              <a:t>https://ezgif.com</a:t>
            </a:r>
            <a:endParaRPr>
              <a:latin typeface="Calibri"/>
              <a:ea typeface="Calibri"/>
              <a:cs typeface="Calibri"/>
              <a:sym typeface="Calibri"/>
            </a:endParaRPr>
          </a:p>
        </p:txBody>
      </p:sp>
      <p:pic>
        <p:nvPicPr>
          <p:cNvPr id="276" name="Google Shape;276;p4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0500" y="3373900"/>
            <a:ext cx="3338425" cy="1467289"/>
          </a:xfrm>
          <a:prstGeom prst="rect">
            <a:avLst/>
          </a:prstGeom>
          <a:noFill/>
          <a:ln w="9525" cap="flat" cmpd="sng">
            <a:solidFill>
              <a:srgbClr val="FF0000"/>
            </a:solidFill>
            <a:prstDash val="solid"/>
            <a:round/>
            <a:headEnd type="none" w="sm" len="sm"/>
            <a:tailEnd type="none" w="sm" len="sm"/>
          </a:ln>
        </p:spPr>
      </p:pic>
      <p:pic>
        <p:nvPicPr>
          <p:cNvPr id="277" name="Google Shape;277;p4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0500" y="874200"/>
            <a:ext cx="3338435" cy="2124001"/>
          </a:xfrm>
          <a:prstGeom prst="rect">
            <a:avLst/>
          </a:prstGeom>
          <a:noFill/>
          <a:ln>
            <a:noFill/>
          </a:ln>
        </p:spPr>
      </p:pic>
      <p:sp>
        <p:nvSpPr>
          <p:cNvPr id="278" name="Google Shape;278;p40"/>
          <p:cNvSpPr txBox="1"/>
          <p:nvPr/>
        </p:nvSpPr>
        <p:spPr>
          <a:xfrm>
            <a:off x="6728450" y="539500"/>
            <a:ext cx="98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deepai.org</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p:nvPr/>
        </p:nvSpPr>
        <p:spPr>
          <a:xfrm>
            <a:off x="92225" y="609275"/>
            <a:ext cx="5663700" cy="224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AMD Unveils Instinct MI300 APUs In MI300A &amp; MI300X Flavors: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CDNA 3 GPU,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Up To 24 Zen 4 Cores,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192 GB HBM3 memory,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153 Billion Transistors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3"/>
              </a:rPr>
              <a:t>https://www.forbes.com/sites/karlfreund/2023/06/13/is-the-new-amd-mi300x-better-than-the-nvidia-h100/?sh=45ebfc1f56f0</a:t>
            </a:r>
            <a:r>
              <a:rPr lang="en" sz="800">
                <a:latin typeface="Calibri"/>
                <a:ea typeface="Calibri"/>
                <a:cs typeface="Calibri"/>
                <a:sym typeface="Calibri"/>
              </a:rPr>
              <a:t> </a:t>
            </a:r>
            <a:endParaRPr sz="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MI300 does not have a transformer engine like the Nvidia H100,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which can triple performance for the popular LLM AI models.</a:t>
            </a:r>
            <a:endParaRPr>
              <a:latin typeface="Calibri"/>
              <a:ea typeface="Calibri"/>
              <a:cs typeface="Calibri"/>
              <a:sym typeface="Calibri"/>
            </a:endParaRPr>
          </a:p>
        </p:txBody>
      </p:sp>
      <p:pic>
        <p:nvPicPr>
          <p:cNvPr id="284" name="Google Shape;284;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04400" y="1215275"/>
            <a:ext cx="2906176" cy="1994004"/>
          </a:xfrm>
          <a:prstGeom prst="rect">
            <a:avLst/>
          </a:prstGeom>
          <a:noFill/>
          <a:ln>
            <a:noFill/>
          </a:ln>
        </p:spPr>
      </p:pic>
      <p:sp>
        <p:nvSpPr>
          <p:cNvPr id="285" name="Google Shape;285;p41"/>
          <p:cNvSpPr txBox="1"/>
          <p:nvPr/>
        </p:nvSpPr>
        <p:spPr>
          <a:xfrm>
            <a:off x="0" y="0"/>
            <a:ext cx="7007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Is The New AMD MI300X Better Than The NVIDIA H100?</a:t>
            </a:r>
            <a:endParaRPr sz="20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0"/>
            <a:ext cx="423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OpenAI  - What's Next After GPT-4 ?</a:t>
            </a:r>
            <a:endParaRPr sz="2000" b="1">
              <a:solidFill>
                <a:srgbClr val="FF0000"/>
              </a:solidFill>
              <a:latin typeface="Calibri"/>
              <a:ea typeface="Calibri"/>
              <a:cs typeface="Calibri"/>
              <a:sym typeface="Calibri"/>
            </a:endParaRPr>
          </a:p>
        </p:txBody>
      </p:sp>
      <p:sp>
        <p:nvSpPr>
          <p:cNvPr id="68" name="Google Shape;68;p15"/>
          <p:cNvSpPr txBox="1"/>
          <p:nvPr/>
        </p:nvSpPr>
        <p:spPr>
          <a:xfrm>
            <a:off x="217050" y="1073350"/>
            <a:ext cx="37971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It took ~ 6 months to train GPT-4.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GPT-4 is the latest model from OpenAI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(there is also GPT 3.5-turbo at 1/10th cost)</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https://platform.openai.com/docs/models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There is no GPT-5 yet (not even in training).</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OpenAI is working on many improvements: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improving safety</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adding access to current data</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adding image inputs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adding audio</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better math, better coding</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faster/cheaper training</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plugins/extensions (June 30 - 592 plugins)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APIs, function calling, etc.</a:t>
            </a:r>
            <a:endParaRPr>
              <a:latin typeface="Calibri"/>
              <a:ea typeface="Calibri"/>
              <a:cs typeface="Calibri"/>
              <a:sym typeface="Calibri"/>
            </a:endParaRPr>
          </a:p>
        </p:txBody>
      </p:sp>
      <p:pic>
        <p:nvPicPr>
          <p:cNvPr id="69" name="Google Shape;69;p15"/>
          <p:cNvPicPr preferRelativeResize="0"/>
          <p:nvPr/>
        </p:nvPicPr>
        <p:blipFill>
          <a:blip r:embed="rId4">
            <a:alphaModFix/>
          </a:blip>
          <a:stretch>
            <a:fillRect/>
          </a:stretch>
        </p:blipFill>
        <p:spPr>
          <a:xfrm>
            <a:off x="5877450" y="304475"/>
            <a:ext cx="2619375" cy="1743075"/>
          </a:xfrm>
          <a:prstGeom prst="rect">
            <a:avLst/>
          </a:prstGeom>
          <a:noFill/>
          <a:ln>
            <a:noFill/>
          </a:ln>
        </p:spPr>
      </p:pic>
      <p:sp>
        <p:nvSpPr>
          <p:cNvPr id="70" name="Google Shape;70;p15"/>
          <p:cNvSpPr txBox="1"/>
          <p:nvPr/>
        </p:nvSpPr>
        <p:spPr>
          <a:xfrm>
            <a:off x="5877400" y="2047550"/>
            <a:ext cx="261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Sam Altman</a:t>
            </a:r>
            <a:endParaRPr/>
          </a:p>
          <a:p>
            <a:pPr marL="0" lvl="0" indent="0" algn="ctr" rtl="0">
              <a:spcBef>
                <a:spcPts val="0"/>
              </a:spcBef>
              <a:spcAft>
                <a:spcPts val="0"/>
              </a:spcAft>
              <a:buNone/>
            </a:pPr>
            <a:r>
              <a:rPr lang="en"/>
              <a:t>OpenAI CEO and Co-Founder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p:nvPr/>
        </p:nvSpPr>
        <p:spPr>
          <a:xfrm>
            <a:off x="953875" y="1926750"/>
            <a:ext cx="7007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3C78D8"/>
                </a:solidFill>
                <a:latin typeface="Calibri"/>
                <a:ea typeface="Calibri"/>
                <a:cs typeface="Calibri"/>
                <a:sym typeface="Calibri"/>
              </a:rPr>
              <a:t>Thank You!</a:t>
            </a:r>
            <a:endParaRPr sz="6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0" y="0"/>
            <a:ext cx="25359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500" b="1">
                <a:latin typeface="Calibri"/>
                <a:ea typeface="Calibri"/>
                <a:cs typeface="Calibri"/>
                <a:sym typeface="Calibri"/>
              </a:rPr>
              <a:t>Google Gemini</a:t>
            </a:r>
            <a:endParaRPr sz="2500" b="1">
              <a:latin typeface="Calibri"/>
              <a:ea typeface="Calibri"/>
              <a:cs typeface="Calibri"/>
              <a:sym typeface="Calibri"/>
            </a:endParaRPr>
          </a:p>
        </p:txBody>
      </p:sp>
      <p:sp>
        <p:nvSpPr>
          <p:cNvPr id="76" name="Google Shape;76;p16"/>
          <p:cNvSpPr txBox="1"/>
          <p:nvPr/>
        </p:nvSpPr>
        <p:spPr>
          <a:xfrm>
            <a:off x="119600" y="621900"/>
            <a:ext cx="4918800" cy="295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Google Gemini</a:t>
            </a:r>
            <a:r>
              <a:rPr lang="en" sz="1200">
                <a:latin typeface="Calibri"/>
                <a:ea typeface="Calibri"/>
                <a:cs typeface="Calibri"/>
                <a:sym typeface="Calibri"/>
              </a:rPr>
              <a:t> is the codename for Google's next-generation foundation model, a major upgrade over </a:t>
            </a:r>
            <a:r>
              <a:rPr lang="en" sz="1200" b="1">
                <a:solidFill>
                  <a:srgbClr val="FF0000"/>
                </a:solidFill>
                <a:latin typeface="Calibri"/>
                <a:ea typeface="Calibri"/>
                <a:cs typeface="Calibri"/>
                <a:sym typeface="Calibri"/>
              </a:rPr>
              <a:t>PaLM 2</a:t>
            </a:r>
            <a:r>
              <a:rPr lang="en" sz="1200">
                <a:latin typeface="Calibri"/>
                <a:ea typeface="Calibri"/>
                <a:cs typeface="Calibri"/>
                <a:sym typeface="Calibri"/>
              </a:rPr>
              <a:t> - the current AI model behind </a:t>
            </a:r>
            <a:r>
              <a:rPr lang="en" sz="1200" b="1">
                <a:solidFill>
                  <a:srgbClr val="FF0000"/>
                </a:solidFill>
                <a:latin typeface="Calibri"/>
                <a:ea typeface="Calibri"/>
                <a:cs typeface="Calibri"/>
                <a:sym typeface="Calibri"/>
              </a:rPr>
              <a:t>Google's Bard chatbot</a:t>
            </a:r>
            <a:r>
              <a:rPr lang="en" sz="1200">
                <a:latin typeface="Calibri"/>
                <a:ea typeface="Calibri"/>
                <a:cs typeface="Calibri"/>
                <a:sym typeface="Calibri"/>
              </a:rPr>
              <a: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Demis Hassabis, the CEO of </a:t>
            </a:r>
            <a:r>
              <a:rPr lang="en" sz="1200" b="1">
                <a:solidFill>
                  <a:srgbClr val="3C78D8"/>
                </a:solidFill>
                <a:latin typeface="Calibri"/>
                <a:ea typeface="Calibri"/>
                <a:cs typeface="Calibri"/>
                <a:sym typeface="Calibri"/>
              </a:rPr>
              <a:t>DeepMind</a:t>
            </a:r>
            <a:r>
              <a:rPr lang="en" sz="1200">
                <a:latin typeface="Calibri"/>
                <a:ea typeface="Calibri"/>
                <a:cs typeface="Calibri"/>
                <a:sym typeface="Calibri"/>
              </a:rPr>
              <a:t>, says the company’s </a:t>
            </a:r>
            <a:r>
              <a:rPr lang="en" sz="1200" b="1">
                <a:solidFill>
                  <a:srgbClr val="FF0000"/>
                </a:solidFill>
                <a:latin typeface="Calibri"/>
                <a:ea typeface="Calibri"/>
                <a:cs typeface="Calibri"/>
                <a:sym typeface="Calibri"/>
              </a:rPr>
              <a:t>Gemini AI </a:t>
            </a:r>
            <a:r>
              <a:rPr lang="en" sz="1200">
                <a:latin typeface="Calibri"/>
                <a:ea typeface="Calibri"/>
                <a:cs typeface="Calibri"/>
                <a:sym typeface="Calibri"/>
              </a:rPr>
              <a:t>is a large language model (LLM) that utilizes text similar to ChatGPT’s processes, but will be equipped with new capabilities like planning or problem-solving.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The system will be based on technology and techniques used in </a:t>
            </a:r>
            <a:r>
              <a:rPr lang="en" sz="1200" b="1">
                <a:solidFill>
                  <a:srgbClr val="FF0000"/>
                </a:solidFill>
                <a:latin typeface="Calibri"/>
                <a:ea typeface="Calibri"/>
                <a:cs typeface="Calibri"/>
                <a:sym typeface="Calibri"/>
              </a:rPr>
              <a:t>AlphaGo</a:t>
            </a:r>
            <a:r>
              <a:rPr lang="en" sz="1200">
                <a:latin typeface="Calibri"/>
                <a:ea typeface="Calibri"/>
                <a:cs typeface="Calibri"/>
                <a:sym typeface="Calibri"/>
              </a:rPr>
              <a:t>, an early AI system developed by DeepMind in 2016.</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3C78D8"/>
                </a:solidFill>
                <a:latin typeface="Calibri"/>
                <a:ea typeface="Calibri"/>
                <a:cs typeface="Calibri"/>
                <a:sym typeface="Calibri"/>
              </a:rPr>
              <a:t>Gemini is multimodal</a:t>
            </a:r>
            <a:r>
              <a:rPr lang="en" sz="1200">
                <a:solidFill>
                  <a:schemeClr val="dk1"/>
                </a:solidFill>
                <a:latin typeface="Calibri"/>
                <a:ea typeface="Calibri"/>
                <a:cs typeface="Calibri"/>
                <a:sym typeface="Calibri"/>
              </a:rPr>
              <a:t>, meaning that it can understand and process information from multiple sources, such as </a:t>
            </a:r>
            <a:r>
              <a:rPr lang="en" sz="1200" b="1">
                <a:solidFill>
                  <a:srgbClr val="3C78D8"/>
                </a:solidFill>
                <a:latin typeface="Calibri"/>
                <a:ea typeface="Calibri"/>
                <a:cs typeface="Calibri"/>
                <a:sym typeface="Calibri"/>
              </a:rPr>
              <a:t>text, images, and audio</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Gemini can be used for generating text, translating languages, and writing different kinds of creative content, answering questions, learning and adapting to new information and tasks.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Google says its Gemini will be more powerful than ChatGPT</a:t>
            </a:r>
            <a:endParaRPr sz="1200">
              <a:latin typeface="Calibri"/>
              <a:ea typeface="Calibri"/>
              <a:cs typeface="Calibri"/>
              <a:sym typeface="Calibri"/>
            </a:endParaRPr>
          </a:p>
        </p:txBody>
      </p:sp>
      <p:pic>
        <p:nvPicPr>
          <p:cNvPr id="77" name="Google Shape;77;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05500" y="3698126"/>
            <a:ext cx="2044827" cy="1361799"/>
          </a:xfrm>
          <a:prstGeom prst="rect">
            <a:avLst/>
          </a:prstGeom>
          <a:noFill/>
          <a:ln>
            <a:noFill/>
          </a:ln>
        </p:spPr>
      </p:pic>
      <p:sp>
        <p:nvSpPr>
          <p:cNvPr id="78" name="Google Shape;78;p16"/>
          <p:cNvSpPr txBox="1"/>
          <p:nvPr/>
        </p:nvSpPr>
        <p:spPr>
          <a:xfrm>
            <a:off x="441000" y="4044551"/>
            <a:ext cx="9645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800" b="1">
                <a:latin typeface="Calibri"/>
                <a:ea typeface="Calibri"/>
                <a:cs typeface="Calibri"/>
                <a:sym typeface="Calibri"/>
              </a:rPr>
              <a:t>Google</a:t>
            </a:r>
            <a:endParaRPr sz="1800" b="1">
              <a:latin typeface="Calibri"/>
              <a:ea typeface="Calibri"/>
              <a:cs typeface="Calibri"/>
              <a:sym typeface="Calibri"/>
            </a:endParaRPr>
          </a:p>
          <a:p>
            <a:pPr marL="0" marR="0" lvl="0" indent="0" algn="l" rtl="0">
              <a:lnSpc>
                <a:spcPct val="100000"/>
              </a:lnSpc>
              <a:spcBef>
                <a:spcPts val="0"/>
              </a:spcBef>
              <a:spcAft>
                <a:spcPts val="0"/>
              </a:spcAft>
              <a:buNone/>
            </a:pPr>
            <a:r>
              <a:rPr lang="en" sz="1800" b="1">
                <a:latin typeface="Calibri"/>
                <a:ea typeface="Calibri"/>
                <a:cs typeface="Calibri"/>
                <a:sym typeface="Calibri"/>
              </a:rPr>
              <a:t>Gemini</a:t>
            </a:r>
            <a:endParaRPr sz="1800" b="1">
              <a:latin typeface="Calibri"/>
              <a:ea typeface="Calibri"/>
              <a:cs typeface="Calibri"/>
              <a:sym typeface="Calibri"/>
            </a:endParaRPr>
          </a:p>
        </p:txBody>
      </p:sp>
      <p:sp>
        <p:nvSpPr>
          <p:cNvPr id="79" name="Google Shape;79;p16"/>
          <p:cNvSpPr txBox="1"/>
          <p:nvPr/>
        </p:nvSpPr>
        <p:spPr>
          <a:xfrm>
            <a:off x="3573900" y="4044551"/>
            <a:ext cx="109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800" b="1">
                <a:latin typeface="Calibri"/>
                <a:ea typeface="Calibri"/>
                <a:cs typeface="Calibri"/>
                <a:sym typeface="Calibri"/>
              </a:rPr>
              <a:t>OpenAI ChatGPT</a:t>
            </a:r>
            <a:endParaRPr sz="1800" b="1">
              <a:latin typeface="Calibri"/>
              <a:ea typeface="Calibri"/>
              <a:cs typeface="Calibri"/>
              <a:sym typeface="Calibri"/>
            </a:endParaRPr>
          </a:p>
        </p:txBody>
      </p:sp>
      <p:sp>
        <p:nvSpPr>
          <p:cNvPr id="80" name="Google Shape;80;p16"/>
          <p:cNvSpPr txBox="1"/>
          <p:nvPr/>
        </p:nvSpPr>
        <p:spPr>
          <a:xfrm>
            <a:off x="5351275" y="1638900"/>
            <a:ext cx="35691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PaLM (Pathways Language Model) </a:t>
            </a:r>
            <a:r>
              <a:rPr lang="en">
                <a:latin typeface="Calibri"/>
                <a:ea typeface="Calibri"/>
                <a:cs typeface="Calibri"/>
                <a:sym typeface="Calibri"/>
              </a:rPr>
              <a:t>is a 540 Bln parameter transformer LLM from Google AI released in </a:t>
            </a:r>
            <a:r>
              <a:rPr lang="en" b="1">
                <a:solidFill>
                  <a:srgbClr val="FF0000"/>
                </a:solidFill>
                <a:latin typeface="Calibri"/>
                <a:ea typeface="Calibri"/>
                <a:cs typeface="Calibri"/>
                <a:sym typeface="Calibri"/>
              </a:rPr>
              <a:t>March 2023</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was trained over two TPU v4 Pods with 3,072 TPU v4 chips in each Pod attached to 768 hosts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PaLM 2</a:t>
            </a:r>
            <a:r>
              <a:rPr lang="en">
                <a:latin typeface="Calibri"/>
                <a:ea typeface="Calibri"/>
                <a:cs typeface="Calibri"/>
                <a:sym typeface="Calibri"/>
              </a:rPr>
              <a:t> is a 320 Bln model released in May 2023, current model behind </a:t>
            </a:r>
            <a:r>
              <a:rPr lang="en" b="1">
                <a:solidFill>
                  <a:srgbClr val="FF0000"/>
                </a:solidFill>
                <a:latin typeface="Calibri"/>
                <a:ea typeface="Calibri"/>
                <a:cs typeface="Calibri"/>
                <a:sym typeface="Calibri"/>
              </a:rPr>
              <a:t>Google Bard</a:t>
            </a:r>
            <a:r>
              <a:rPr lang="en">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Note - there are also smaller models with 8 &amp; 62 Bln parameters</a:t>
            </a:r>
            <a:endParaRPr>
              <a:latin typeface="Calibri"/>
              <a:ea typeface="Calibri"/>
              <a:cs typeface="Calibri"/>
              <a:sym typeface="Calibri"/>
            </a:endParaRPr>
          </a:p>
        </p:txBody>
      </p:sp>
      <p:pic>
        <p:nvPicPr>
          <p:cNvPr id="81" name="Google Shape;81;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677000" y="250450"/>
            <a:ext cx="1243375" cy="111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0" y="-76200"/>
            <a:ext cx="2406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Baidu ERNIE 3.5</a:t>
            </a:r>
            <a:endParaRPr sz="2500" b="1">
              <a:latin typeface="Calibri"/>
              <a:ea typeface="Calibri"/>
              <a:cs typeface="Calibri"/>
              <a:sym typeface="Calibri"/>
            </a:endParaRPr>
          </a:p>
        </p:txBody>
      </p:sp>
      <p:sp>
        <p:nvSpPr>
          <p:cNvPr id="87" name="Google Shape;87;p17"/>
          <p:cNvSpPr txBox="1"/>
          <p:nvPr/>
        </p:nvSpPr>
        <p:spPr>
          <a:xfrm>
            <a:off x="220200" y="1498500"/>
            <a:ext cx="56622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June 27, 2023 - Baidu revealed their latest LLM ERNIE 3.5</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Baidu claims that this ERNIE 3.5 model surpasses GPT-3.5 model in comprehensive ability scores and outperforms GPT-4 in several Chinese language capabilities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ERNIE Bot now offers improved creative writing, Q&amp;A, reasoning, and code generation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Baidu is also following OpenAI by adding plugins to ERNIE bot</a:t>
            </a:r>
            <a:endParaRPr>
              <a:latin typeface="Calibri"/>
              <a:ea typeface="Calibri"/>
              <a:cs typeface="Calibri"/>
              <a:sym typeface="Calibri"/>
            </a:endParaRPr>
          </a:p>
        </p:txBody>
      </p:sp>
      <p:pic>
        <p:nvPicPr>
          <p:cNvPr id="88" name="Google Shape;88;p17"/>
          <p:cNvPicPr preferRelativeResize="0"/>
          <p:nvPr/>
        </p:nvPicPr>
        <p:blipFill>
          <a:blip r:embed="rId3">
            <a:alphaModFix/>
          </a:blip>
          <a:stretch>
            <a:fillRect/>
          </a:stretch>
        </p:blipFill>
        <p:spPr>
          <a:xfrm>
            <a:off x="6172525" y="103725"/>
            <a:ext cx="2867025" cy="1590675"/>
          </a:xfrm>
          <a:prstGeom prst="rect">
            <a:avLst/>
          </a:prstGeom>
          <a:noFill/>
          <a:ln>
            <a:noFill/>
          </a:ln>
        </p:spPr>
      </p:pic>
      <p:pic>
        <p:nvPicPr>
          <p:cNvPr id="89" name="Google Shape;89;p17"/>
          <p:cNvPicPr preferRelativeResize="0"/>
          <p:nvPr/>
        </p:nvPicPr>
        <p:blipFill>
          <a:blip r:embed="rId4">
            <a:alphaModFix/>
          </a:blip>
          <a:stretch>
            <a:fillRect/>
          </a:stretch>
        </p:blipFill>
        <p:spPr>
          <a:xfrm>
            <a:off x="6177288" y="1846800"/>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32875" y="103100"/>
            <a:ext cx="4621250" cy="2523051"/>
          </a:xfrm>
          <a:prstGeom prst="rect">
            <a:avLst/>
          </a:prstGeom>
          <a:noFill/>
          <a:ln>
            <a:noFill/>
          </a:ln>
        </p:spPr>
      </p:pic>
      <p:sp>
        <p:nvSpPr>
          <p:cNvPr id="95" name="Google Shape;95;p18"/>
          <p:cNvSpPr txBox="1"/>
          <p:nvPr/>
        </p:nvSpPr>
        <p:spPr>
          <a:xfrm>
            <a:off x="0" y="0"/>
            <a:ext cx="404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Tesla Dojo Supercomputer</a:t>
            </a:r>
            <a:endParaRPr sz="2500" b="1">
              <a:latin typeface="Calibri"/>
              <a:ea typeface="Calibri"/>
              <a:cs typeface="Calibri"/>
              <a:sym typeface="Calibri"/>
            </a:endParaRPr>
          </a:p>
        </p:txBody>
      </p:sp>
      <p:sp>
        <p:nvSpPr>
          <p:cNvPr id="96" name="Google Shape;96;p18"/>
          <p:cNvSpPr txBox="1"/>
          <p:nvPr/>
        </p:nvSpPr>
        <p:spPr>
          <a:xfrm>
            <a:off x="89900" y="640475"/>
            <a:ext cx="288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https://en.wikipedia.org/wiki/Tesla_Dojo</a:t>
            </a:r>
            <a:r>
              <a:rPr lang="en" sz="1200">
                <a:latin typeface="Calibri"/>
                <a:ea typeface="Calibri"/>
                <a:cs typeface="Calibri"/>
                <a:sym typeface="Calibri"/>
              </a:rPr>
              <a:t> </a:t>
            </a:r>
            <a:endParaRPr sz="1200">
              <a:latin typeface="Calibri"/>
              <a:ea typeface="Calibri"/>
              <a:cs typeface="Calibri"/>
              <a:sym typeface="Calibri"/>
            </a:endParaRPr>
          </a:p>
        </p:txBody>
      </p:sp>
      <p:sp>
        <p:nvSpPr>
          <p:cNvPr id="97" name="Google Shape;97;p18"/>
          <p:cNvSpPr txBox="1"/>
          <p:nvPr/>
        </p:nvSpPr>
        <p:spPr>
          <a:xfrm>
            <a:off x="207150" y="1688900"/>
            <a:ext cx="3839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Tesla Dojo architecture overview</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354 computing cores per D1 chip</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25 D1 chips per Training Tile (8,850 cores)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6 Training Tiles per System Tray (53,100 cores, along with host interface hardware)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 System Trays per Cabinet (106,200 cores, 300 D1 chips)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10 Cabinets per ExaPOD (1,062,000 cores, 3,000 D1 chips)</a:t>
            </a:r>
            <a:endParaRPr>
              <a:latin typeface="Calibri"/>
              <a:ea typeface="Calibri"/>
              <a:cs typeface="Calibri"/>
              <a:sym typeface="Calibri"/>
            </a:endParaRPr>
          </a:p>
        </p:txBody>
      </p:sp>
      <p:pic>
        <p:nvPicPr>
          <p:cNvPr id="98" name="Google Shape;98;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32876" y="3012219"/>
            <a:ext cx="4534548" cy="1682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12200" y="-7200"/>
            <a:ext cx="2426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 Money Craze</a:t>
            </a:r>
            <a:endParaRPr sz="2500" b="1">
              <a:latin typeface="Calibri"/>
              <a:ea typeface="Calibri"/>
              <a:cs typeface="Calibri"/>
              <a:sym typeface="Calibri"/>
            </a:endParaRPr>
          </a:p>
        </p:txBody>
      </p:sp>
      <p:sp>
        <p:nvSpPr>
          <p:cNvPr id="104" name="Google Shape;104;p19"/>
          <p:cNvSpPr txBox="1"/>
          <p:nvPr/>
        </p:nvSpPr>
        <p:spPr>
          <a:xfrm>
            <a:off x="101425" y="562200"/>
            <a:ext cx="68643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It’s rumored that ChatGPT costs OpenAI around $700,000 dollars to run… every day.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took 6 months to train GPT-4 - you can estimate the cost.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Meta’s LLaMa’s 65-billion model burning $5 million in just 21 days of training</a:t>
            </a:r>
            <a:endParaRPr>
              <a:latin typeface="Calibri"/>
              <a:ea typeface="Calibri"/>
              <a:cs typeface="Calibri"/>
              <a:sym typeface="Calibri"/>
            </a:endParaRPr>
          </a:p>
        </p:txBody>
      </p:sp>
      <p:pic>
        <p:nvPicPr>
          <p:cNvPr id="105" name="Google Shape;105;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61787" y="2892575"/>
            <a:ext cx="3099274" cy="1036624"/>
          </a:xfrm>
          <a:prstGeom prst="rect">
            <a:avLst/>
          </a:prstGeom>
          <a:noFill/>
          <a:ln>
            <a:noFill/>
          </a:ln>
        </p:spPr>
      </p:pic>
      <p:sp>
        <p:nvSpPr>
          <p:cNvPr id="106" name="Google Shape;106;p19"/>
          <p:cNvSpPr txBox="1"/>
          <p:nvPr/>
        </p:nvSpPr>
        <p:spPr>
          <a:xfrm>
            <a:off x="5961775" y="1568775"/>
            <a:ext cx="30540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France's Mistral AI blows in </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with a $113M seed round </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and no product ... !</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Open Source, B2B model, </a:t>
            </a:r>
            <a:r>
              <a:rPr lang="en" u="sng">
                <a:solidFill>
                  <a:schemeClr val="hlink"/>
                </a:solidFill>
                <a:latin typeface="Calibri"/>
                <a:ea typeface="Calibri"/>
                <a:cs typeface="Calibri"/>
                <a:sym typeface="Calibri"/>
                <a:hlinkClick r:id="rId4"/>
              </a:rPr>
              <a:t>https://mistral.ai</a:t>
            </a:r>
            <a:r>
              <a:rPr lang="en">
                <a:latin typeface="Calibri"/>
                <a:ea typeface="Calibri"/>
                <a:cs typeface="Calibri"/>
                <a:sym typeface="Calibri"/>
              </a:rPr>
              <a:t> </a:t>
            </a:r>
            <a:endParaRPr>
              <a:latin typeface="Calibri"/>
              <a:ea typeface="Calibri"/>
              <a:cs typeface="Calibri"/>
              <a:sym typeface="Calibri"/>
            </a:endParaRPr>
          </a:p>
        </p:txBody>
      </p:sp>
      <p:pic>
        <p:nvPicPr>
          <p:cNvPr id="107" name="Google Shape;107;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5150" y="2153375"/>
            <a:ext cx="4279199" cy="2850025"/>
          </a:xfrm>
          <a:prstGeom prst="rect">
            <a:avLst/>
          </a:prstGeom>
          <a:noFill/>
          <a:ln w="9525" cap="flat" cmpd="sng">
            <a:solidFill>
              <a:srgbClr val="FF0000"/>
            </a:solidFill>
            <a:prstDash val="solid"/>
            <a:round/>
            <a:headEnd type="none" w="sm" len="sm"/>
            <a:tailEnd type="none" w="sm" len="sm"/>
          </a:ln>
        </p:spPr>
      </p:pic>
      <p:sp>
        <p:nvSpPr>
          <p:cNvPr id="108" name="Google Shape;108;p19"/>
          <p:cNvSpPr txBox="1"/>
          <p:nvPr/>
        </p:nvSpPr>
        <p:spPr>
          <a:xfrm>
            <a:off x="1907275" y="1762000"/>
            <a:ext cx="186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Hype Cycle Structure</a:t>
            </a:r>
            <a:endParaRPr b="1">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0" y="0"/>
            <a:ext cx="68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GPT-4 Solves MIT Exam Questions with 100% Accuracy? </a:t>
            </a:r>
            <a:endParaRPr sz="2000" b="1">
              <a:latin typeface="Calibri"/>
              <a:ea typeface="Calibri"/>
              <a:cs typeface="Calibri"/>
              <a:sym typeface="Calibri"/>
            </a:endParaRPr>
          </a:p>
          <a:p>
            <a:pPr marL="0" lvl="0" indent="0" algn="l" rtl="0">
              <a:spcBef>
                <a:spcPts val="0"/>
              </a:spcBef>
              <a:spcAft>
                <a:spcPts val="0"/>
              </a:spcAft>
              <a:buNone/>
            </a:pPr>
            <a:r>
              <a:rPr lang="en" sz="2000" b="1">
                <a:solidFill>
                  <a:srgbClr val="FF0000"/>
                </a:solidFill>
                <a:latin typeface="Calibri"/>
                <a:ea typeface="Calibri"/>
                <a:cs typeface="Calibri"/>
                <a:sym typeface="Calibri"/>
              </a:rPr>
              <a:t>Not True, Researchers Say. But Still Very Good!</a:t>
            </a:r>
            <a:endParaRPr sz="2000" b="1">
              <a:solidFill>
                <a:srgbClr val="FF0000"/>
              </a:solidFill>
              <a:latin typeface="Calibri"/>
              <a:ea typeface="Calibri"/>
              <a:cs typeface="Calibri"/>
              <a:sym typeface="Calibri"/>
            </a:endParaRPr>
          </a:p>
        </p:txBody>
      </p:sp>
      <p:sp>
        <p:nvSpPr>
          <p:cNvPr id="114" name="Google Shape;114;p20"/>
          <p:cNvSpPr txBox="1"/>
          <p:nvPr/>
        </p:nvSpPr>
        <p:spPr>
          <a:xfrm>
            <a:off x="103625" y="800400"/>
            <a:ext cx="5341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https://mpost.io/gpt-4-solves-mit-exam-questions-with-100-accuracy-not-true-researchers-say/</a:t>
            </a:r>
            <a:r>
              <a:rPr lang="en" sz="1000">
                <a:latin typeface="Calibri"/>
                <a:ea typeface="Calibri"/>
                <a:cs typeface="Calibri"/>
                <a:sym typeface="Calibri"/>
              </a:rPr>
              <a:t> </a:t>
            </a:r>
            <a:endParaRPr sz="1000">
              <a:latin typeface="Calibri"/>
              <a:ea typeface="Calibri"/>
              <a:cs typeface="Calibri"/>
              <a:sym typeface="Calibri"/>
            </a:endParaRPr>
          </a:p>
        </p:txBody>
      </p:sp>
      <p:sp>
        <p:nvSpPr>
          <p:cNvPr id="115" name="Google Shape;115;p20"/>
          <p:cNvSpPr txBox="1"/>
          <p:nvPr/>
        </p:nvSpPr>
        <p:spPr>
          <a:xfrm>
            <a:off x="103625" y="1375925"/>
            <a:ext cx="44565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MIT researchers conducted the experiment with the goal of evaluating GPT-4’s capabilities. They wanted to know if GPT-4 would be able to graduate from their prestigious school and pass the exams.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results were nothing short of astounding, as GPT-4 displayed exceptional competence in a variety of fields, including engineering, law, and even history.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assertion of 100% accuracy was not entirely accurate due to self-assessment and repeated questions.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GPT-4 achieved a high success rate, but this is misleading due to the lack of information regarding the timeline and breakdown of the questions.</a:t>
            </a:r>
            <a:endParaRPr>
              <a:latin typeface="Calibri"/>
              <a:ea typeface="Calibri"/>
              <a:cs typeface="Calibri"/>
              <a:sym typeface="Calibri"/>
            </a:endParaRPr>
          </a:p>
        </p:txBody>
      </p:sp>
      <p:pic>
        <p:nvPicPr>
          <p:cNvPr id="116" name="Google Shape;11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8600" y="1495575"/>
            <a:ext cx="4279074" cy="224294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151825" y="569400"/>
            <a:ext cx="395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DeepMind’s New AI: History In The Making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https://www.youtube.com/watch?v=n2qCry_o2Fs</a:t>
            </a:r>
            <a:endParaRPr>
              <a:latin typeface="Calibri"/>
              <a:ea typeface="Calibri"/>
              <a:cs typeface="Calibri"/>
              <a:sym typeface="Calibri"/>
            </a:endParaRPr>
          </a:p>
        </p:txBody>
      </p:sp>
      <p:sp>
        <p:nvSpPr>
          <p:cNvPr id="122" name="Google Shape;122;p21"/>
          <p:cNvSpPr txBox="1"/>
          <p:nvPr/>
        </p:nvSpPr>
        <p:spPr>
          <a:xfrm>
            <a:off x="0" y="0"/>
            <a:ext cx="497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AlphaCode from Google DeepMind</a:t>
            </a:r>
            <a:endParaRPr sz="2500" b="1">
              <a:latin typeface="Calibri"/>
              <a:ea typeface="Calibri"/>
              <a:cs typeface="Calibri"/>
              <a:sym typeface="Calibri"/>
            </a:endParaRPr>
          </a:p>
        </p:txBody>
      </p:sp>
      <p:pic>
        <p:nvPicPr>
          <p:cNvPr id="123" name="Google Shape;12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0100" y="1607025"/>
            <a:ext cx="6287227" cy="156715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3205</Words>
  <Application>Microsoft Macintosh PowerPoint</Application>
  <PresentationFormat>On-screen Show (16:9)</PresentationFormat>
  <Paragraphs>395</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2023-06-30T20:54:35Z</dcterms:modified>
</cp:coreProperties>
</file>