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49abb4a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49abb4a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CBOW: Use surrounding words to get meaning of word in question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Skip-gram: Use current word to predict surrounding words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usage context: parameterizable sliding window in which to look for neighboring words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49abb4ab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e49abb4ab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49abb4ab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e49abb4ab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databases are the name of the game currently in the DB world. This is closely related to embeddings and LLM models. All new AI applications rely on vector embeddings, a type of data representation that carries semantic meanings of words in numerical vector representation.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3152aa803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3152aa803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1 Indexing: The vector database indexes vectors using an algorithm such as PQ, LSH, or HNSW (more on these below). This step maps the vectors to a data structure that will enable faster searching.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2 Querying: The vector database compares the indexed query vector to the indexed vectors in the dataset to find the nearest neighbors (applying a similarity metric used by that index)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3 Post Processing: In some cases, the vector database retrieves the final nearest neighbors from the dataset and post-processes them to return the final results. This step can include re-ranking the nearest neighbors using a different similarity measure.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92cd167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92cd167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49abb483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49abb483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49abb4ab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e49abb4ab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8d611ecc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58d611ecc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92ba94b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92ba94b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e49abb483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e49abb483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6bde8b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6bde8b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6bde8ba7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6bde8ba7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8d611ecc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8d611ecc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49abb483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49abb483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between Word2Vec and GloVe: https://speakai.co/word2vec-vs-glove/#:~:text=The%20vector%20representation%20of%20the,the%20co%2Doccurrence%20of%20words.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498ecb6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e498ecb6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49abb483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49abb483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49abb4a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e49abb4a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context, can’t deal with new words, embeddings are very large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49abb483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e49abb483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Usually embeddings are trained as a by product of neural networks. Usually the approach is to train the NN to predict the next word in a phase. The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Naturally, every feed-forward neural network that takes words from a vocabulary as input and embeds them as vectors into a lower dimensional space, which it then fine-tunes through back-propagation, necessarily yields word embeddings as the weights of the first layer, which is usually referred to as Embedding Layer.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 models are learned as part of a Neural Network. The embedding vectors for a specific word are the parameters of the projection layers, that have been fine tuned via backpropagation. This implies two questions to me: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How are the parameters returned when I want to receive the vector for a given body of text?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How can the embedding model generate a vector for a body of text?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ai.facebook.com/blog/retrieval-augmented-generation-streamlining-the-creation-of-intelligent-natural-language-processing-models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pinecone.io/learn/vector-database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QdDoFfkVkcw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rabbit-hole-syndrome/open-source-embedding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ylien.com/blog/overview-word-embeddings-history-word2vec-cbow-glove#:~:text=The%20term%20word%20embeddings%20was,together%20with%20the%20model's%20parameter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tensorflow.org/tutorials/text/word2vec" TargetMode="External"/><Relationship Id="rId5" Type="http://schemas.openxmlformats.org/officeDocument/2006/relationships/hyperlink" Target="https://developers.google.com/machine-learning/crash-course/embeddings/obtaining-embeddings#:~:text=Training%20an%20Embedding%20as%20Part%20of%20a%20Larger%20Model&amp;text=In%20general%2C%20when%20you%20have,other%20features%20and%20hidden%20layers" TargetMode="External"/><Relationship Id="rId4" Type="http://schemas.openxmlformats.org/officeDocument/2006/relationships/hyperlink" Target="https://towardsdatascience.com/explaining-vector-databases-in-3-levels-of-difficulty-fc392e48ab7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altethesenvitz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nlplanet/two-minutes-nlp-11-word-embeddings-models-you-should-know-a0581763b9a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g-of-words_mode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hyperlink" Target="https://en.wikipedia.org/wiki/Tf%E2%80%93i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05400" y="991700"/>
            <a:ext cx="61332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Adding Long-Term Memory to LLMs via Document Embeddings (aka Retrieval Augmented Generation)</a:t>
            </a:r>
            <a:endParaRPr sz="40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130575" y="3849000"/>
            <a:ext cx="2257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Presented by Malte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July 14 2023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136200" y="172975"/>
            <a:ext cx="703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How are Embedding Models Trained? - 3 Examples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136200" y="745675"/>
            <a:ext cx="8794200" cy="4173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Embeddings are actually a side effect of solving an NLP problem!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Option 1: Embedding Layer on the front of NN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One hot encoded vocabulary -&gt; define # of vector dimensions -&gt; initialize vectors with small numbers -&gt;  fit in a supervised way using backpropagation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Requires a lot of training data, compute power, and time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Option 2: Word2Vec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Improvement of above general embedding layer approach that introduced Continuous Bag-of-words and continuous skip-gram model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More efficient learning, larger embedding spaces possible, while using much larger corpora of text (billions of words)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Option 3: GloVe (Global Vectors for Word Representation)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Extension of Word2Vec developed by Pennington at Stanford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Marries matrix factorization techniques (latent semantic analysis) with W2V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Instead of using a neighboring words window as above, it uses an explicit word-context matrix with stats from entire corpus (learn how this is done..) 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7649" y="0"/>
            <a:ext cx="5176351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435250" y="550831"/>
            <a:ext cx="3111900" cy="95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Long-Term Memory (through RAG)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3"/>
          <p:cNvSpPr txBox="1">
            <a:spLocks noGrp="1"/>
          </p:cNvSpPr>
          <p:nvPr>
            <p:ph type="subTitle" idx="1"/>
          </p:nvPr>
        </p:nvSpPr>
        <p:spPr>
          <a:xfrm>
            <a:off x="435250" y="1468007"/>
            <a:ext cx="3414900" cy="32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Complement big scale LLMs through adding external knowledge base.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Aka: </a:t>
            </a: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Retrieval Augmented Generation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Combining Open and Closed Book, Less-retraining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Source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25" y="1504275"/>
            <a:ext cx="3686175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/>
        </p:nvSpPr>
        <p:spPr>
          <a:xfrm>
            <a:off x="2288850" y="857850"/>
            <a:ext cx="4869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9100" y="3374950"/>
            <a:ext cx="3446918" cy="94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2544950" y="2298100"/>
            <a:ext cx="156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$16M Series A</a:t>
            </a:r>
            <a:endParaRPr/>
          </a:p>
        </p:txBody>
      </p:sp>
      <p:sp>
        <p:nvSpPr>
          <p:cNvPr id="152" name="Google Shape;152;p24"/>
          <p:cNvSpPr txBox="1"/>
          <p:nvPr/>
        </p:nvSpPr>
        <p:spPr>
          <a:xfrm>
            <a:off x="5997050" y="2294700"/>
            <a:ext cx="2094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- $18M  </a:t>
            </a:r>
            <a:r>
              <a:rPr lang="en" sz="1000"/>
              <a:t>…with 7.2k GitHub Stars</a:t>
            </a:r>
            <a:endParaRPr sz="1000"/>
          </a:p>
        </p:txBody>
      </p:sp>
      <p:sp>
        <p:nvSpPr>
          <p:cNvPr id="153" name="Google Shape;153;p24"/>
          <p:cNvSpPr txBox="1"/>
          <p:nvPr/>
        </p:nvSpPr>
        <p:spPr>
          <a:xfrm>
            <a:off x="1733100" y="4165025"/>
            <a:ext cx="209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$700M Evaluation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1335000" y="228450"/>
            <a:ext cx="6474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Vector DB = Hot Hot Hot</a:t>
            </a:r>
            <a:endParaRPr sz="4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99063" y="1504275"/>
            <a:ext cx="2940199" cy="74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199" y="2950137"/>
            <a:ext cx="4287324" cy="1863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title" idx="4294967295"/>
          </p:nvPr>
        </p:nvSpPr>
        <p:spPr>
          <a:xfrm>
            <a:off x="435250" y="550831"/>
            <a:ext cx="3111900" cy="9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How does a Vector Database work?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527750" y="1614725"/>
            <a:ext cx="7459200" cy="14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DBs: query for rows where the value matches </a:t>
            </a:r>
            <a:r>
              <a:rPr lang="en" b="1"/>
              <a:t>exactly</a:t>
            </a:r>
            <a:r>
              <a:rPr lang="en"/>
              <a:t> (usually)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DB: similar approach to find </a:t>
            </a:r>
            <a:r>
              <a:rPr lang="en" b="1"/>
              <a:t>most similar</a:t>
            </a:r>
            <a:r>
              <a:rPr lang="en"/>
              <a:t> vectors to query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Utilize combination of different algorithms that all participate in Approximate Nearest Neighbor (ANN) search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These algorithms utilize features like hashing, quantization, or graph-based search</a:t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8500" y="3003750"/>
            <a:ext cx="6989491" cy="177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/>
        </p:nvSpPr>
        <p:spPr>
          <a:xfrm>
            <a:off x="933650" y="4371625"/>
            <a:ext cx="7459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pipeline for a vector database</a:t>
            </a:r>
            <a:endParaRPr/>
          </a:p>
        </p:txBody>
      </p:sp>
      <p:sp>
        <p:nvSpPr>
          <p:cNvPr id="165" name="Google Shape;165;p25"/>
          <p:cNvSpPr txBox="1"/>
          <p:nvPr/>
        </p:nvSpPr>
        <p:spPr>
          <a:xfrm>
            <a:off x="5600350" y="157525"/>
            <a:ext cx="3154800" cy="9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Random Projection</a:t>
            </a:r>
            <a:endParaRPr sz="1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Product Quantization</a:t>
            </a:r>
            <a:endParaRPr sz="1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Local-sensitive hashing</a:t>
            </a:r>
            <a:endParaRPr sz="1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See Presentation in a few weeks by Tyler Williams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/>
        </p:nvSpPr>
        <p:spPr>
          <a:xfrm>
            <a:off x="121050" y="569250"/>
            <a:ext cx="8901900" cy="4005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Large modern models (GPT, Diffusion) use huge latent vectors or tensors (dimensions: 12K .. 60K numbers).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If you put these huge vectors in a vector database, how do you query them?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Here are some common indexing techniques (to speed-up the similarity search):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Locality-sensitive hashing (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LSH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) - similar vectors get into same buckets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Product quantization (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PQ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) - lossy compression to reduce the size of vectors while preserving similarity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Hierarchical Navigable Small World (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HNSW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) - create a graph where each vector is connected to its nearest neighbor(s)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Hierarchical Grid Index (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HGI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) - divides a multidimensional space into a hierarchy of grids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Ball Tree Index (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BTI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) - a tree of nodes (balls) and leaves (actual points)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Random Forest Index (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RFI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) - trees represent regions in space, and the leaves represent the actual points.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Pinecone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uses a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hybrid approach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: an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HGI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with a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LSH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index. Fast search on large and small datasets</a:t>
            </a:r>
            <a:endParaRPr sz="130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Weaviate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uses a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hybrid approach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: an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HGI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with a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BTI 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index. Fast performance for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range and point queries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Chroma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uses a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single-level grid index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, which is a simple but effective approach for vector indexing</a:t>
            </a:r>
            <a:endParaRPr sz="130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Redis Vector Database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uses a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Sorted Set data structure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to store vectors, which allows for efficient range queries</a:t>
            </a:r>
            <a:endParaRPr sz="130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Qdrant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uses a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hybrid approach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: an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HGI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with a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RFI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index. Good performance for both range and point queries</a:t>
            </a:r>
            <a:endParaRPr sz="130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Milvus Project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uses an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HGI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Vespa.ai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uses a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hybrid approach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: an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HGI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with a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LSH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index. Fast search on large and small datasets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-54525" y="-64975"/>
            <a:ext cx="54783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Indexing Vectors for Similarity Search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145000" y="155425"/>
            <a:ext cx="17592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7"/>
          <p:cNvSpPr txBox="1">
            <a:spLocks noGrp="1"/>
          </p:cNvSpPr>
          <p:nvPr>
            <p:ph type="body" idx="1"/>
          </p:nvPr>
        </p:nvSpPr>
        <p:spPr>
          <a:xfrm>
            <a:off x="1156200" y="2181600"/>
            <a:ext cx="6831600" cy="7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How we can use vector databases to power efficient semantic search with ChatGPT and add long-term memory.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153750" y="181750"/>
            <a:ext cx="18822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8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406300" cy="3905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RAG allows to add modifiable long-term to LLMs via embeddings.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Vector databases are going to achieve growing demand over the next few years.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Open Questions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How can embedding models output one vector for a body of text?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How can embedding models embed words they haven’t been trained on?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How do embedding models return a vector output for a given input word AFTER they have been trained?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Good Tools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LangChain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Chroma, Pinecone (both Vector DBs)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OpenAi LLMs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Keras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Tensorflow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Pandas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2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/>
        </p:nvSpPr>
        <p:spPr>
          <a:xfrm>
            <a:off x="568025" y="1564050"/>
            <a:ext cx="5610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$0 Embeddings (OpenAI vs. free &amp; open source)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https://youtu.be/QdDoFfkVkcw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https://github.com/rabbit-hole-syndrome/open-source-embeddings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70025" y="70025"/>
            <a:ext cx="79992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What is the Cheapest Way to Generate Embeddings ?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And the Best ?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16629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Sources: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1"/>
          <p:cNvSpPr txBox="1">
            <a:spLocks noGrp="1"/>
          </p:cNvSpPr>
          <p:nvPr>
            <p:ph type="body" idx="1"/>
          </p:nvPr>
        </p:nvSpPr>
        <p:spPr>
          <a:xfrm>
            <a:off x="456450" y="1336750"/>
            <a:ext cx="8231100" cy="174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03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4"/>
              <a:buFont typeface="Calibri"/>
              <a:buChar char="●"/>
            </a:pPr>
            <a:r>
              <a:rPr lang="en" sz="1444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https://aylien.com/blog/overview-word-embeddings-history-word2vec-cbow-glove</a:t>
            </a:r>
            <a:r>
              <a:rPr lang="en" sz="14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3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4"/>
              <a:buFont typeface="Calibri"/>
              <a:buChar char="●"/>
            </a:pPr>
            <a:r>
              <a:rPr lang="en" sz="1444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https://towardsdatascience.com/explaining-vector-databases-in-3-levels-of-difficulty-fc392e48ab78</a:t>
            </a:r>
            <a:r>
              <a:rPr lang="en" sz="14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3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4"/>
              <a:buFont typeface="Calibri"/>
              <a:buChar char="●"/>
            </a:pPr>
            <a:r>
              <a:rPr lang="en" sz="1444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https://developers.google.com/machine-learning/crash-course/embeddings/obtaining-embeddings</a:t>
            </a:r>
            <a:r>
              <a:rPr lang="en" sz="14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4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4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(Google Courses: GREAT!)</a:t>
            </a:r>
            <a:endParaRPr sz="14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3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4"/>
              <a:buFont typeface="Calibri"/>
              <a:buChar char="●"/>
            </a:pPr>
            <a:r>
              <a:rPr lang="en" sz="1444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https://www.tensorflow.org/tutorials/text/word2vec</a:t>
            </a:r>
            <a:r>
              <a:rPr lang="en" sz="14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(Tensorflow Word2Vec Tutorial)</a:t>
            </a:r>
            <a:endParaRPr sz="14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3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4"/>
              <a:buFont typeface="Calibri"/>
              <a:buChar char="●"/>
            </a:pPr>
            <a:r>
              <a:rPr lang="en" sz="14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Jason Brownlee (as always lol): https://machinelearningmastery.com/use-word-embedding-layers-deep-learning-keras/</a:t>
            </a:r>
            <a:endParaRPr sz="1444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06000" y="163050"/>
            <a:ext cx="5142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369125" y="1736275"/>
            <a:ext cx="42486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Malte Thesenvitz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 Scientist and Cloud Engineer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Redapt. Inc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Seattle University, WA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https://www.linkedin.com/in/maltethesenvitz/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600" y="1017100"/>
            <a:ext cx="2909999" cy="290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2634900" y="611375"/>
            <a:ext cx="3874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Table of Contents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2262450" y="1542650"/>
            <a:ext cx="46191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Why do we need embeddings when using Open AI?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Model limitations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Fine-tuning vs. embedding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Vector Databases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Quick History on Word Embeddings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Word embedding ‘map’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Cosine similarity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Demo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232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Question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917850"/>
            <a:ext cx="8520600" cy="3307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LLM Limits: changing knowledge base, expensive retraining, token limits,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How can we efficiently store documents in a database so the model can retrieve it quickly during the query?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Requirements: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Storage space should be relatively small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Retrieval of documents should be quick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Only most n relevant documents should be returned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1291775" y="4529125"/>
            <a:ext cx="17487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random text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4752400" y="4529125"/>
            <a:ext cx="38097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unique mathematical representation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3174325" y="4647275"/>
            <a:ext cx="1450800" cy="165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153725" y="137850"/>
            <a:ext cx="54510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Quick History on Word Embeddings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653950" y="1506600"/>
            <a:ext cx="7682700" cy="2130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2003: Term ‘embeddings’ was coined by Bengio et al. when they trained them in a neural language model together with the model’s parameters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2008: Colbert and Weston demonstrate the power of </a:t>
            </a:r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pre-trained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embeddings in a still modern NN architecture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2013: Mikolov et al. creates word2vec, a toolkit enabling the use and training of pre-trained embeddings models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2014: Pennington introduces GloVe, similar to w2v but smaller and faster at training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3451500" y="288800"/>
            <a:ext cx="2241000" cy="376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Word Embedding Models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7160777" y="2521375"/>
            <a:ext cx="1453200" cy="3765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BERT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5619650" y="2521375"/>
            <a:ext cx="1307400" cy="3765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ELMO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5619650" y="1993550"/>
            <a:ext cx="1307400" cy="3765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RNN based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7161408" y="1993550"/>
            <a:ext cx="1453200" cy="3765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Transformers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2305200" y="2521375"/>
            <a:ext cx="1248900" cy="3765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GloVe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2305200" y="3384048"/>
            <a:ext cx="1248900" cy="3765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Word2Vec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2305200" y="2955613"/>
            <a:ext cx="1248900" cy="3765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Fast Text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719700" y="2936163"/>
            <a:ext cx="1307400" cy="3765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TF-IDF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6124225" y="1138475"/>
            <a:ext cx="2241000" cy="3765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Context Dependent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719700" y="2521375"/>
            <a:ext cx="1307400" cy="3765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Bag-of-words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2305200" y="1988150"/>
            <a:ext cx="1248900" cy="376500"/>
          </a:xfrm>
          <a:prstGeom prst="rect">
            <a:avLst/>
          </a:prstGeom>
          <a:solidFill>
            <a:srgbClr val="B45F0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With ML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719700" y="1988150"/>
            <a:ext cx="1307400" cy="376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ML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1238150" y="1138475"/>
            <a:ext cx="2241000" cy="376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Context Independent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7161408" y="2973000"/>
            <a:ext cx="1453200" cy="3765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ALBERTA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7161408" y="3424625"/>
            <a:ext cx="1453200" cy="3765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XLM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7161408" y="3876250"/>
            <a:ext cx="1453200" cy="3765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RoBERTa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5619650" y="2973000"/>
            <a:ext cx="1307400" cy="3765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CoVe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295750" y="4733850"/>
            <a:ext cx="9000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Source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150" y="1720800"/>
            <a:ext cx="2986025" cy="226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8275" y="1137200"/>
            <a:ext cx="5343025" cy="375583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770025" y="325775"/>
            <a:ext cx="80466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Word Embedding = How can we represent language in mathematical form?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250" y="4382447"/>
            <a:ext cx="461425" cy="63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901575" y="4290850"/>
            <a:ext cx="2693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‘Similar word will have similar meanings’ ZS Harris, 1956 - Distributional Structure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229174" y="383525"/>
            <a:ext cx="3216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‘Bad’ Alternatives: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229175" y="1061575"/>
            <a:ext cx="5276400" cy="2079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Count based encoding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Bag of words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N-gram approach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TF-IDF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(how frequent a word is relevant to one document and how often the word is present in ‘all’ documents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One-Hot Encoding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1"/>
          </p:nvPr>
        </p:nvSpPr>
        <p:spPr>
          <a:xfrm>
            <a:off x="229174" y="3891025"/>
            <a:ext cx="7773900" cy="780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Representing the word in a dense vector (not many zeros)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Similar words should have a similar vector (coffee and tea vs. pea and tea)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259724" y="3275425"/>
            <a:ext cx="3216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Goal of embeddings: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2250" y="1061575"/>
            <a:ext cx="3243999" cy="232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144975" y="146650"/>
            <a:ext cx="46377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Architectural Overview</a:t>
            </a:r>
            <a:endParaRPr b="1"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887" y="1135750"/>
            <a:ext cx="5960225" cy="32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1580</Words>
  <Application>Microsoft Macintosh PowerPoint</Application>
  <PresentationFormat>On-screen Show (16:9)</PresentationFormat>
  <Paragraphs>168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Simple Light</vt:lpstr>
      <vt:lpstr>PowerPoint Presentation</vt:lpstr>
      <vt:lpstr>PowerPoint Presentation</vt:lpstr>
      <vt:lpstr>PowerPoint Presentation</vt:lpstr>
      <vt:lpstr>Key Question</vt:lpstr>
      <vt:lpstr>Quick History on Word Embeddings</vt:lpstr>
      <vt:lpstr>PowerPoint Presentation</vt:lpstr>
      <vt:lpstr>Word Embedding = How can we represent language in mathematical form?</vt:lpstr>
      <vt:lpstr>‘Bad’ Alternatives:</vt:lpstr>
      <vt:lpstr>Architectural Overview</vt:lpstr>
      <vt:lpstr>How are Embedding Models Trained? - 3 Examples</vt:lpstr>
      <vt:lpstr>Long-Term Memory (through RAG)</vt:lpstr>
      <vt:lpstr>PowerPoint Presentation</vt:lpstr>
      <vt:lpstr>How does a Vector Database work?</vt:lpstr>
      <vt:lpstr>PowerPoint Presentation</vt:lpstr>
      <vt:lpstr>Demo</vt:lpstr>
      <vt:lpstr>Conclusion</vt:lpstr>
      <vt:lpstr>PowerPoint Presentation</vt:lpstr>
      <vt:lpstr>PowerPoint Presentation</vt:lpstr>
      <vt:lpstr>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1</cp:revision>
  <dcterms:modified xsi:type="dcterms:W3CDTF">2023-07-14T21:15:54Z</dcterms:modified>
</cp:coreProperties>
</file>