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237518-6F66-4D07-90EE-510CC5082B44}">
  <a:tblStyle styleId="{F4237518-6F66-4D07-90EE-510CC5082B4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56dbcd1c3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56dbcd1c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56dbcd1c3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56dbcd1c3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58edb0ec0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58edb0ec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917297f2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5917297f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59187438b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59187438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58dd70a53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58dd70a5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59a7bd83e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59a7bd83e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59a7bd83ea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59a7bd83e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9a7bd83ea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9a7bd83e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59187438b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59187438b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5910b0e33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5910b0e33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9187438be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59187438b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59187438b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59187438b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5917297f2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5917297f2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59ae9f655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59ae9f655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5917297f2b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5917297f2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8ebbe3f59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8ebbe3f5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e4e69c364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e4e69c36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e4e69c364c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e4e69c364c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e4e69c364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e4e69c364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abs/2306.14824"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hyperlink" Target="https://www.youtube.com/watch?v=A7gBbBkLkns" TargetMode="External"/><Relationship Id="rId4" Type="http://schemas.openxmlformats.org/officeDocument/2006/relationships/hyperlink" Target="https://github.com/microsoft/unilm/tree/master/kosmos-2"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rchive.is/2RQ8X"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hyperlink" Target="https://www.youtube.com/watch?v=GwsRu9yLXnw"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x.ai" TargetMode="External"/><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hyperlink" Target="https://www.youtube.com/watch?v=3tV1KPkuiBI"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hyperlink" Target="https://www.anthropic.com/product" TargetMode="External"/><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www.youtube.com/watch?v=azX3_k1sUD8" TargetMode="External"/><Relationship Id="rId5" Type="http://schemas.openxmlformats.org/officeDocument/2006/relationships/hyperlink" Target="https://claude.ai" TargetMode="External"/><Relationship Id="rId10" Type="http://schemas.openxmlformats.org/officeDocument/2006/relationships/image" Target="../media/image23.jpeg"/><Relationship Id="rId4" Type="http://schemas.openxmlformats.org/officeDocument/2006/relationships/hyperlink" Target="https://www.anthropic.com/index/claude-2" TargetMode="External"/><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hyperlink" Target="https://paraphrasingtool.ai" TargetMode="External"/><Relationship Id="rId13" Type="http://schemas.openxmlformats.org/officeDocument/2006/relationships/hyperlink" Target="https://www.summarizebot.com" TargetMode="External"/><Relationship Id="rId3" Type="http://schemas.openxmlformats.org/officeDocument/2006/relationships/hyperlink" Target="https://www.youtube.com/watch?v=kk0GlkIx7U8" TargetMode="External"/><Relationship Id="rId7" Type="http://schemas.openxmlformats.org/officeDocument/2006/relationships/hyperlink" Target="https://www.intellippt.com" TargetMode="External"/><Relationship Id="rId12" Type="http://schemas.openxmlformats.org/officeDocument/2006/relationships/hyperlink" Target="https://www.scholarcy.com" TargetMode="External"/><Relationship Id="rId2" Type="http://schemas.openxmlformats.org/officeDocument/2006/relationships/notesSlide" Target="../notesSlides/notesSlide14.xml"/><Relationship Id="rId16" Type="http://schemas.openxmlformats.org/officeDocument/2006/relationships/hyperlink" Target="https://www.sumnotes.net" TargetMode="External"/><Relationship Id="rId1" Type="http://schemas.openxmlformats.org/officeDocument/2006/relationships/slideLayout" Target="../slideLayouts/slideLayout1.xml"/><Relationship Id="rId6" Type="http://schemas.openxmlformats.org/officeDocument/2006/relationships/hyperlink" Target="https://updf.com/updf/" TargetMode="External"/><Relationship Id="rId11" Type="http://schemas.openxmlformats.org/officeDocument/2006/relationships/hyperlink" Target="https://www.summarizer.org" TargetMode="External"/><Relationship Id="rId5" Type="http://schemas.openxmlformats.org/officeDocument/2006/relationships/hyperlink" Target="https://updf.com/knowledge/pdf-summarizer/" TargetMode="External"/><Relationship Id="rId15" Type="http://schemas.openxmlformats.org/officeDocument/2006/relationships/hyperlink" Target="https://myassignmenthelp.com" TargetMode="External"/><Relationship Id="rId10" Type="http://schemas.openxmlformats.org/officeDocument/2006/relationships/hyperlink" Target="https://www.summarizingtool.net" TargetMode="External"/><Relationship Id="rId4" Type="http://schemas.openxmlformats.org/officeDocument/2006/relationships/hyperlink" Target="https://procoders.tech/blog/how-to-summarize-pdf-with-chatgpt/" TargetMode="External"/><Relationship Id="rId9" Type="http://schemas.openxmlformats.org/officeDocument/2006/relationships/hyperlink" Target="https://summarizing-tool.com" TargetMode="External"/><Relationship Id="rId14" Type="http://schemas.openxmlformats.org/officeDocument/2006/relationships/hyperlink" Target="https://summarybox.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github.com/MarekOo/ChatGPTLangChain2" TargetMode="External"/><Relationship Id="rId5" Type="http://schemas.openxmlformats.org/officeDocument/2006/relationships/hyperlink" Target="https://www.youtube.com/watch?v=c6UExc6hdN8" TargetMode="External"/><Relationship Id="rId4" Type="http://schemas.openxmlformats.org/officeDocument/2006/relationships/hyperlink" Target="https://www.youtube.com/watch?v=541fRw_BnHU"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leonardo.ai"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7.jpe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p6Yw0Bx5dbw&amp;t=28s"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vYvOTGk7hOA"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huggingface.co/huggyllama/llama-65b" TargetMode="External"/><Relationship Id="rId13" Type="http://schemas.openxmlformats.org/officeDocument/2006/relationships/hyperlink" Target="https://huggingface.co/timdettmers/guanaco-33b-merged" TargetMode="External"/><Relationship Id="rId3" Type="http://schemas.openxmlformats.org/officeDocument/2006/relationships/hyperlink" Target="https://huggingface.co/spaces/HuggingFaceH4/open_llm_leaderboard" TargetMode="External"/><Relationship Id="rId7" Type="http://schemas.openxmlformats.org/officeDocument/2006/relationships/hyperlink" Target="https://ai.facebook.com/blog/large-language-model-llama-meta-ai/" TargetMode="External"/><Relationship Id="rId12" Type="http://schemas.openxmlformats.org/officeDocument/2006/relationships/hyperlink" Target="https://huggingface.co/mosaicml/mpt-30b-cha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huggingface.co/ausboss/llama-30b-supercot" TargetMode="External"/><Relationship Id="rId11" Type="http://schemas.openxmlformats.org/officeDocument/2006/relationships/hyperlink" Target="https://huggingface.co/openaccess-ai-collective/manticore-30b-chat-pyg-alpha" TargetMode="External"/><Relationship Id="rId5" Type="http://schemas.openxmlformats.org/officeDocument/2006/relationships/hyperlink" Target="https://huggingface.co/CalderaAI/30B-Lazarus" TargetMode="External"/><Relationship Id="rId10" Type="http://schemas.openxmlformats.org/officeDocument/2006/relationships/hyperlink" Target="https://huggingface.co/MetaIX/GPT4-X-Alpasta-30b" TargetMode="External"/><Relationship Id="rId4" Type="http://schemas.openxmlformats.org/officeDocument/2006/relationships/hyperlink" Target="https://huggingface.co/tiiuae/falcon-40b-instruct" TargetMode="External"/><Relationship Id="rId9" Type="http://schemas.openxmlformats.org/officeDocument/2006/relationships/hyperlink" Target="https://huggingface.co/tiiuae/falcon-40b"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www.youtube.com/watch?v=ukj_ITJKBwE" TargetMode="External"/><Relationship Id="rId3" Type="http://schemas.openxmlformats.org/officeDocument/2006/relationships/hyperlink" Target="https://www.tii.ae/news/uaes-technology-innovation-institute-launches-open-source-falcon-40b-large-language-model" TargetMode="External"/><Relationship Id="rId7" Type="http://schemas.openxmlformats.org/officeDocument/2006/relationships/hyperlink" Target="https://github.com/Sentdex/Falcon-LLM" TargetMode="External"/><Relationship Id="rId12" Type="http://schemas.openxmlformats.org/officeDocument/2006/relationships/hyperlink" Target="https://www.youtube.com/watch?v=ZYe0PMPlr-8"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youtube.com/watch?v=-IV1NTGy6Mg&amp;t=4s" TargetMode="External"/><Relationship Id="rId11" Type="http://schemas.openxmlformats.org/officeDocument/2006/relationships/image" Target="../media/image4.png"/><Relationship Id="rId5" Type="http://schemas.openxmlformats.org/officeDocument/2006/relationships/hyperlink" Target="https://huggingface.co/tiiuae/falcon-40b-instruct" TargetMode="External"/><Relationship Id="rId10" Type="http://schemas.openxmlformats.org/officeDocument/2006/relationships/hyperlink" Target="https://falconllm.tii.ae/proposal.php" TargetMode="External"/><Relationship Id="rId4" Type="http://schemas.openxmlformats.org/officeDocument/2006/relationships/hyperlink" Target="https://lambdalabs.com" TargetMode="External"/><Relationship Id="rId9" Type="http://schemas.openxmlformats.org/officeDocument/2006/relationships/hyperlink" Target="https://www.tii.ae"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gpt-gm.h2o.ai" TargetMode="External"/><Relationship Id="rId3" Type="http://schemas.openxmlformats.org/officeDocument/2006/relationships/hyperlink" Target="https://www.youtube.com/watch?v=Coj72EzmX20" TargetMode="External"/><Relationship Id="rId7" Type="http://schemas.openxmlformats.org/officeDocument/2006/relationships/hyperlink" Target="https://falcon.h2o.ai"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h2o.ai" TargetMode="External"/><Relationship Id="rId11" Type="http://schemas.openxmlformats.org/officeDocument/2006/relationships/image" Target="../media/image6.png"/><Relationship Id="rId5" Type="http://schemas.openxmlformats.org/officeDocument/2006/relationships/hyperlink" Target="https://huggingface.co/h2oai" TargetMode="External"/><Relationship Id="rId10" Type="http://schemas.openxmlformats.org/officeDocument/2006/relationships/image" Target="../media/image5.png"/><Relationship Id="rId4" Type="http://schemas.openxmlformats.org/officeDocument/2006/relationships/hyperlink" Target="https://github.com/h2oai/h2ogpt" TargetMode="External"/><Relationship Id="rId9" Type="http://schemas.openxmlformats.org/officeDocument/2006/relationships/hyperlink" Target="https://discord.gg/WKhYMWcVbq"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https://huggingface.co/spaces/HuggingFaceH4/open_llm_leaderboard"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huggingface.co/spaces/HuggingFaceH4/open_llm_leaderboard"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8" Type="http://schemas.openxmlformats.org/officeDocument/2006/relationships/hyperlink" Target="https://huggingface.co/Open-Orca" TargetMode="External"/><Relationship Id="rId3" Type="http://schemas.openxmlformats.org/officeDocument/2006/relationships/hyperlink" Target="https://huggingface.co/spaces/HuggingFaceH4/open_llm_leaderboard" TargetMode="External"/><Relationship Id="rId7"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indianexpress.com/article/technology/artificial-intelligence/microsoft-orca-ai-model-8672524/" TargetMode="External"/><Relationship Id="rId10" Type="http://schemas.openxmlformats.org/officeDocument/2006/relationships/hyperlink" Target="https://huggingface.co/spaces/Open-Orca/OpenOrca-Preview1-GGML" TargetMode="External"/><Relationship Id="rId4" Type="http://schemas.openxmlformats.org/officeDocument/2006/relationships/hyperlink" Target="https://www.microsoft.com/en-us/research/publication/orca-progressive-learning-from-complex-explanation-traces-of-gpt-4/" TargetMode="External"/><Relationship Id="rId9" Type="http://schemas.openxmlformats.org/officeDocument/2006/relationships/hyperlink" Target="https://www.youtube.com/watch?v=DbavR0lvbv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2556900" y="1656025"/>
            <a:ext cx="4030200" cy="1231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3C78D8"/>
                </a:solidFill>
              </a:rPr>
              <a:t>AI Updates </a:t>
            </a:r>
            <a:endParaRPr sz="4000" b="1">
              <a:solidFill>
                <a:srgbClr val="3C78D8"/>
              </a:solidFill>
            </a:endParaRPr>
          </a:p>
          <a:p>
            <a:pPr marL="0" lvl="0" indent="0" algn="ctr" rtl="0">
              <a:spcBef>
                <a:spcPts val="0"/>
              </a:spcBef>
              <a:spcAft>
                <a:spcPts val="0"/>
              </a:spcAft>
              <a:buNone/>
            </a:pPr>
            <a:r>
              <a:rPr lang="en" sz="2800" b="1">
                <a:solidFill>
                  <a:srgbClr val="3C78D8"/>
                </a:solidFill>
              </a:rPr>
              <a:t>July 16, 2023</a:t>
            </a:r>
            <a:endParaRPr sz="2800" b="1">
              <a:solidFill>
                <a:srgbClr val="3C78D8"/>
              </a:solidFill>
            </a:endParaRPr>
          </a:p>
        </p:txBody>
      </p:sp>
      <p:sp>
        <p:nvSpPr>
          <p:cNvPr id="55" name="Google Shape;55;p13"/>
          <p:cNvSpPr txBox="1"/>
          <p:nvPr/>
        </p:nvSpPr>
        <p:spPr>
          <a:xfrm>
            <a:off x="6588575" y="4335250"/>
            <a:ext cx="2318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Presented by Lev Selector</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
                <a:solidFill>
                  <a:schemeClr val="dk1"/>
                </a:solidFill>
                <a:latin typeface="Calibri"/>
                <a:ea typeface="Calibri"/>
                <a:cs typeface="Calibri"/>
                <a:sym typeface="Calibri"/>
              </a:rPr>
              <a:t>July 16,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p:nvPr/>
        </p:nvSpPr>
        <p:spPr>
          <a:xfrm>
            <a:off x="-27700" y="-74650"/>
            <a:ext cx="6016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Microsoft Kosmos-2 Open Source Model</a:t>
            </a:r>
            <a:endParaRPr sz="2500" b="1">
              <a:latin typeface="Calibri"/>
              <a:ea typeface="Calibri"/>
              <a:cs typeface="Calibri"/>
              <a:sym typeface="Calibri"/>
            </a:endParaRPr>
          </a:p>
        </p:txBody>
      </p:sp>
      <p:sp>
        <p:nvSpPr>
          <p:cNvPr id="128" name="Google Shape;128;p22"/>
          <p:cNvSpPr txBox="1"/>
          <p:nvPr/>
        </p:nvSpPr>
        <p:spPr>
          <a:xfrm>
            <a:off x="144450" y="1147425"/>
            <a:ext cx="5929500" cy="255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85750" lvl="0" indent="-203200" algn="l" rtl="0">
              <a:spcBef>
                <a:spcPts val="0"/>
              </a:spcBef>
              <a:spcAft>
                <a:spcPts val="0"/>
              </a:spcAft>
              <a:buSzPts val="1400"/>
              <a:buFont typeface="Calibri"/>
              <a:buChar char="●"/>
            </a:pPr>
            <a:r>
              <a:rPr lang="en">
                <a:latin typeface="Calibri"/>
                <a:ea typeface="Calibri"/>
                <a:cs typeface="Calibri"/>
                <a:sym typeface="Calibri"/>
              </a:rPr>
              <a:t>July 2, 2023 - Microsoft just released Kosmos-2</a:t>
            </a:r>
            <a:endParaRPr>
              <a:latin typeface="Calibri"/>
              <a:ea typeface="Calibri"/>
              <a:cs typeface="Calibri"/>
              <a:sym typeface="Calibri"/>
            </a:endParaRPr>
          </a:p>
          <a:p>
            <a:pPr marL="285750" lvl="0" indent="-203200" algn="l" rtl="0">
              <a:spcBef>
                <a:spcPts val="0"/>
              </a:spcBef>
              <a:spcAft>
                <a:spcPts val="0"/>
              </a:spcAft>
              <a:buSzPts val="1400"/>
              <a:buFont typeface="Calibri"/>
              <a:buChar char="●"/>
            </a:pPr>
            <a:r>
              <a:rPr lang="en">
                <a:latin typeface="Calibri"/>
                <a:ea typeface="Calibri"/>
                <a:cs typeface="Calibri"/>
                <a:sym typeface="Calibri"/>
              </a:rPr>
              <a:t>It is an Open Source Model (code on GitHub)</a:t>
            </a:r>
            <a:endParaRPr>
              <a:latin typeface="Calibri"/>
              <a:ea typeface="Calibri"/>
              <a:cs typeface="Calibri"/>
              <a:sym typeface="Calibri"/>
            </a:endParaRPr>
          </a:p>
          <a:p>
            <a:pPr marL="285750" lvl="0" indent="-203200" algn="l" rtl="0">
              <a:spcBef>
                <a:spcPts val="0"/>
              </a:spcBef>
              <a:spcAft>
                <a:spcPts val="0"/>
              </a:spcAft>
              <a:buSzPts val="1400"/>
              <a:buFont typeface="Calibri"/>
              <a:buChar char="●"/>
            </a:pPr>
            <a:r>
              <a:rPr lang="en">
                <a:latin typeface="Calibri"/>
                <a:ea typeface="Calibri"/>
                <a:cs typeface="Calibri"/>
                <a:sym typeface="Calibri"/>
              </a:rPr>
              <a:t>model can be downloaded from the Huggingface Transformers repository</a:t>
            </a:r>
            <a:endParaRPr>
              <a:latin typeface="Calibri"/>
              <a:ea typeface="Calibri"/>
              <a:cs typeface="Calibri"/>
              <a:sym typeface="Calibri"/>
            </a:endParaRPr>
          </a:p>
          <a:p>
            <a:pPr marL="285750" lvl="0" indent="-203200" algn="l" rtl="0">
              <a:spcBef>
                <a:spcPts val="0"/>
              </a:spcBef>
              <a:spcAft>
                <a:spcPts val="0"/>
              </a:spcAft>
              <a:buSzPts val="1400"/>
              <a:buFont typeface="Calibri"/>
              <a:buChar char="●"/>
            </a:pPr>
            <a:r>
              <a:rPr lang="en">
                <a:latin typeface="Calibri"/>
                <a:ea typeface="Calibri"/>
                <a:cs typeface="Calibri"/>
                <a:sym typeface="Calibri"/>
              </a:rPr>
              <a:t>It is a MLLM = Multimodal Large Language Model</a:t>
            </a:r>
            <a:br>
              <a:rPr lang="en">
                <a:latin typeface="Calibri"/>
                <a:ea typeface="Calibri"/>
                <a:cs typeface="Calibri"/>
                <a:sym typeface="Calibri"/>
              </a:rPr>
            </a:br>
            <a:r>
              <a:rPr lang="en">
                <a:latin typeface="Calibri"/>
                <a:ea typeface="Calibri"/>
                <a:cs typeface="Calibri"/>
                <a:sym typeface="Calibri"/>
              </a:rPr>
              <a:t>It can "understand" the image, and give answers as text or as image(s)</a:t>
            </a:r>
            <a:endParaRPr>
              <a:latin typeface="Calibri"/>
              <a:ea typeface="Calibri"/>
              <a:cs typeface="Calibri"/>
              <a:sym typeface="Calibri"/>
            </a:endParaRPr>
          </a:p>
          <a:p>
            <a:pPr marL="285750" lvl="0" indent="-203200" algn="l" rtl="0">
              <a:spcBef>
                <a:spcPts val="0"/>
              </a:spcBef>
              <a:spcAft>
                <a:spcPts val="0"/>
              </a:spcAft>
              <a:buSzPts val="1400"/>
              <a:buFont typeface="Calibri"/>
              <a:buChar char="●"/>
            </a:pPr>
            <a:r>
              <a:rPr lang="en">
                <a:latin typeface="Calibri"/>
                <a:ea typeface="Calibri"/>
                <a:cs typeface="Calibri"/>
                <a:sym typeface="Calibri"/>
              </a:rPr>
              <a:t>It has 1.5 .. 17 Bln parameters</a:t>
            </a:r>
            <a:endParaRPr>
              <a:latin typeface="Calibri"/>
              <a:ea typeface="Calibri"/>
              <a:cs typeface="Calibri"/>
              <a:sym typeface="Calibri"/>
            </a:endParaRPr>
          </a:p>
          <a:p>
            <a:pPr marL="285750" lvl="0" indent="-203200" algn="l" rtl="0">
              <a:spcBef>
                <a:spcPts val="0"/>
              </a:spcBef>
              <a:spcAft>
                <a:spcPts val="0"/>
              </a:spcAft>
              <a:buSzPts val="1400"/>
              <a:buFont typeface="Calibri"/>
              <a:buChar char="●"/>
            </a:pPr>
            <a:r>
              <a:rPr lang="en">
                <a:latin typeface="Calibri"/>
                <a:ea typeface="Calibri"/>
                <a:cs typeface="Calibri"/>
                <a:sym typeface="Calibri"/>
              </a:rPr>
              <a:t>It "shows the big convergence of language, multimodal perception, action, and world modeling, which is a key step to AGI!"</a:t>
            </a:r>
            <a:endParaRPr>
              <a:latin typeface="Calibri"/>
              <a:ea typeface="Calibri"/>
              <a:cs typeface="Calibri"/>
              <a:sym typeface="Calibri"/>
            </a:endParaRPr>
          </a:p>
          <a:p>
            <a:pPr marL="285750" lvl="0" indent="-2032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3"/>
              </a:rPr>
              <a:t>https://arxiv.org/abs/2306.14824</a:t>
            </a:r>
            <a:r>
              <a:rPr lang="en">
                <a:latin typeface="Calibri"/>
                <a:ea typeface="Calibri"/>
                <a:cs typeface="Calibri"/>
                <a:sym typeface="Calibri"/>
              </a:rPr>
              <a:t> </a:t>
            </a:r>
            <a:endParaRPr>
              <a:latin typeface="Calibri"/>
              <a:ea typeface="Calibri"/>
              <a:cs typeface="Calibri"/>
              <a:sym typeface="Calibri"/>
            </a:endParaRPr>
          </a:p>
          <a:p>
            <a:pPr marL="285750" lvl="0" indent="-2032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4"/>
              </a:rPr>
              <a:t>https://github.com/microsoft/unilm/tree/master/kosmos-2</a:t>
            </a:r>
            <a:r>
              <a:rPr lang="en">
                <a:latin typeface="Calibri"/>
                <a:ea typeface="Calibri"/>
                <a:cs typeface="Calibri"/>
                <a:sym typeface="Calibri"/>
              </a:rPr>
              <a:t> </a:t>
            </a:r>
            <a:endParaRPr>
              <a:latin typeface="Calibri"/>
              <a:ea typeface="Calibri"/>
              <a:cs typeface="Calibri"/>
              <a:sym typeface="Calibri"/>
            </a:endParaRPr>
          </a:p>
          <a:p>
            <a:pPr marL="285750" lvl="0" indent="-2032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5"/>
              </a:rPr>
              <a:t>https://www.youtube.com/watch?v=A7gBbBkLkns</a:t>
            </a:r>
            <a:r>
              <a:rPr lang="en">
                <a:latin typeface="Calibri"/>
                <a:ea typeface="Calibri"/>
                <a:cs typeface="Calibri"/>
                <a:sym typeface="Calibri"/>
              </a:rPr>
              <a:t>  </a:t>
            </a:r>
            <a:endParaRPr>
              <a:latin typeface="Calibri"/>
              <a:ea typeface="Calibri"/>
              <a:cs typeface="Calibri"/>
              <a:sym typeface="Calibri"/>
            </a:endParaRPr>
          </a:p>
        </p:txBody>
      </p:sp>
      <p:pic>
        <p:nvPicPr>
          <p:cNvPr id="129" name="Google Shape;129;p22"/>
          <p:cNvPicPr preferRelativeResize="0"/>
          <p:nvPr/>
        </p:nvPicPr>
        <p:blipFill>
          <a:blip r:embed="rId6">
            <a:alphaModFix/>
          </a:blip>
          <a:stretch>
            <a:fillRect/>
          </a:stretch>
        </p:blipFill>
        <p:spPr>
          <a:xfrm>
            <a:off x="6168800" y="95075"/>
            <a:ext cx="2857500" cy="16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p:nvPr/>
        </p:nvSpPr>
        <p:spPr>
          <a:xfrm>
            <a:off x="-27700" y="-74650"/>
            <a:ext cx="2822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GPT-4 Architecture</a:t>
            </a:r>
            <a:endParaRPr sz="2500" b="1">
              <a:latin typeface="Calibri"/>
              <a:ea typeface="Calibri"/>
              <a:cs typeface="Calibri"/>
              <a:sym typeface="Calibri"/>
            </a:endParaRPr>
          </a:p>
        </p:txBody>
      </p:sp>
      <p:sp>
        <p:nvSpPr>
          <p:cNvPr id="135" name="Google Shape;135;p23"/>
          <p:cNvSpPr txBox="1"/>
          <p:nvPr/>
        </p:nvSpPr>
        <p:spPr>
          <a:xfrm>
            <a:off x="67075" y="540000"/>
            <a:ext cx="5579700" cy="406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July 10, 2023 </a:t>
            </a:r>
            <a:br>
              <a:rPr lang="en">
                <a:latin typeface="Calibri"/>
                <a:ea typeface="Calibri"/>
                <a:cs typeface="Calibri"/>
                <a:sym typeface="Calibri"/>
              </a:rPr>
            </a:br>
            <a:r>
              <a:rPr lang="en">
                <a:latin typeface="Calibri"/>
                <a:ea typeface="Calibri"/>
                <a:cs typeface="Calibri"/>
                <a:sym typeface="Calibri"/>
              </a:rPr>
              <a:t>- </a:t>
            </a:r>
            <a:r>
              <a:rPr lang="en" u="sng">
                <a:solidFill>
                  <a:schemeClr val="hlink"/>
                </a:solidFill>
                <a:latin typeface="Calibri"/>
                <a:ea typeface="Calibri"/>
                <a:cs typeface="Calibri"/>
                <a:sym typeface="Calibri"/>
                <a:hlinkClick r:id="rId3"/>
              </a:rPr>
              <a:t>https://archive.is/2RQ8X</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4"/>
              </a:rPr>
              <a:t>https://www.youtube.com/watch?v=GwsRu9yLXnw</a:t>
            </a:r>
            <a:r>
              <a:rPr lang="en">
                <a:latin typeface="Calibri"/>
                <a:ea typeface="Calibri"/>
                <a:cs typeface="Calibri"/>
                <a:sym typeface="Calibri"/>
              </a:rPr>
              <a:t> </a:t>
            </a:r>
            <a:br>
              <a:rPr lang="en">
                <a:latin typeface="Calibri"/>
                <a:ea typeface="Calibri"/>
                <a:cs typeface="Calibri"/>
                <a:sym typeface="Calibri"/>
              </a:rPr>
            </a:b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It looks like GPT-4 is more than 10 times larger than GPT-3 </a:t>
            </a:r>
            <a:br>
              <a:rPr lang="en">
                <a:latin typeface="Calibri"/>
                <a:ea typeface="Calibri"/>
                <a:cs typeface="Calibri"/>
                <a:sym typeface="Calibri"/>
              </a:rPr>
            </a:br>
            <a:r>
              <a:rPr lang="en">
                <a:latin typeface="Calibri"/>
                <a:ea typeface="Calibri"/>
                <a:cs typeface="Calibri"/>
                <a:sym typeface="Calibri"/>
              </a:rPr>
              <a:t>( approx 1.8 Trillion params across 120 layers </a:t>
            </a:r>
            <a:br>
              <a:rPr lang="en">
                <a:latin typeface="Calibri"/>
                <a:ea typeface="Calibri"/>
                <a:cs typeface="Calibri"/>
                <a:sym typeface="Calibri"/>
              </a:rPr>
            </a:br>
            <a:r>
              <a:rPr lang="en">
                <a:latin typeface="Calibri"/>
                <a:ea typeface="Calibri"/>
                <a:cs typeface="Calibri"/>
                <a:sym typeface="Calibri"/>
              </a:rPr>
              <a:t>vs 0.175 Trillion and 96 layers in GPT-3.5)</a:t>
            </a:r>
            <a:br>
              <a:rPr lang="en">
                <a:latin typeface="Calibri"/>
                <a:ea typeface="Calibri"/>
                <a:cs typeface="Calibri"/>
                <a:sym typeface="Calibri"/>
              </a:rPr>
            </a:br>
            <a:endParaRPr>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latin typeface="Calibri"/>
                <a:ea typeface="Calibri"/>
                <a:cs typeface="Calibri"/>
                <a:sym typeface="Calibri"/>
              </a:rPr>
              <a:t>OpenAI used a </a:t>
            </a:r>
            <a:r>
              <a:rPr lang="en" b="1">
                <a:solidFill>
                  <a:srgbClr val="FF0000"/>
                </a:solidFill>
                <a:latin typeface="Calibri"/>
                <a:ea typeface="Calibri"/>
                <a:cs typeface="Calibri"/>
                <a:sym typeface="Calibri"/>
              </a:rPr>
              <a:t>MoE (Mixture of Experts)</a:t>
            </a:r>
            <a:r>
              <a:rPr lang="en">
                <a:latin typeface="Calibri"/>
                <a:ea typeface="Calibri"/>
                <a:cs typeface="Calibri"/>
                <a:sym typeface="Calibri"/>
              </a:rPr>
              <a:t> model with </a:t>
            </a:r>
            <a:r>
              <a:rPr lang="en" b="1">
                <a:solidFill>
                  <a:srgbClr val="FF0000"/>
                </a:solidFill>
                <a:latin typeface="Calibri"/>
                <a:ea typeface="Calibri"/>
                <a:cs typeface="Calibri"/>
                <a:sym typeface="Calibri"/>
              </a:rPr>
              <a:t>16 experts</a:t>
            </a:r>
            <a:r>
              <a:rPr lang="en">
                <a:latin typeface="Calibri"/>
                <a:ea typeface="Calibri"/>
                <a:cs typeface="Calibri"/>
                <a:sym typeface="Calibri"/>
              </a:rPr>
              <a:t> </a:t>
            </a:r>
            <a:br>
              <a:rPr lang="en">
                <a:latin typeface="Calibri"/>
                <a:ea typeface="Calibri"/>
                <a:cs typeface="Calibri"/>
                <a:sym typeface="Calibri"/>
              </a:rPr>
            </a:br>
            <a:r>
              <a:rPr lang="en">
                <a:latin typeface="Calibri"/>
                <a:ea typeface="Calibri"/>
                <a:cs typeface="Calibri"/>
                <a:sym typeface="Calibri"/>
              </a:rPr>
              <a:t>(each expert is about ~111B parameters). The main idea of MoE architecture is to decompose a complex predictive modeling task into simpler sub-tasks, each of which is handled by a separate expert model. A gating network is used to route tasks to experts</a:t>
            </a:r>
            <a:br>
              <a:rPr lang="en">
                <a:latin typeface="Calibri"/>
                <a:ea typeface="Calibri"/>
                <a:cs typeface="Calibri"/>
                <a:sym typeface="Calibri"/>
              </a:rPr>
            </a:br>
            <a:endParaRPr>
              <a:latin typeface="Calibri"/>
              <a:ea typeface="Calibri"/>
              <a:cs typeface="Calibri"/>
              <a:sym typeface="Calibri"/>
            </a:endParaRPr>
          </a:p>
          <a:p>
            <a:pPr marL="228600" lvl="0" indent="-2032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GPT-4 costs 3x that of the 175B parameter Davinchi. </a:t>
            </a:r>
            <a:endParaRPr>
              <a:solidFill>
                <a:schemeClr val="dk1"/>
              </a:solidFill>
              <a:latin typeface="Calibri"/>
              <a:ea typeface="Calibri"/>
              <a:cs typeface="Calibri"/>
              <a:sym typeface="Calibri"/>
            </a:endParaRPr>
          </a:p>
          <a:p>
            <a:pPr marL="228600" lvl="0" indent="-114300" algn="l" rtl="0">
              <a:spcBef>
                <a:spcPts val="0"/>
              </a:spcBef>
              <a:spcAft>
                <a:spcPts val="0"/>
              </a:spcAft>
              <a:buNone/>
            </a:pPr>
            <a:endParaRPr>
              <a:solidFill>
                <a:schemeClr val="dk1"/>
              </a:solidFill>
              <a:latin typeface="Calibri"/>
              <a:ea typeface="Calibri"/>
              <a:cs typeface="Calibri"/>
              <a:sym typeface="Calibri"/>
            </a:endParaRPr>
          </a:p>
          <a:p>
            <a:pPr marL="228600" lvl="0" indent="-2032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Estimated cost of training the model was $63 Mln and ~ 100 days.</a:t>
            </a:r>
            <a:br>
              <a:rPr lang="en">
                <a:solidFill>
                  <a:schemeClr val="dk1"/>
                </a:solidFill>
                <a:latin typeface="Calibri"/>
                <a:ea typeface="Calibri"/>
                <a:cs typeface="Calibri"/>
                <a:sym typeface="Calibri"/>
              </a:rPr>
            </a:br>
            <a:r>
              <a:rPr lang="en">
                <a:solidFill>
                  <a:schemeClr val="dk1"/>
                </a:solidFill>
                <a:latin typeface="Calibri"/>
                <a:ea typeface="Calibri"/>
                <a:cs typeface="Calibri"/>
                <a:sym typeface="Calibri"/>
              </a:rPr>
              <a:t>It is now probably ~$20 Mln and ~50 days</a:t>
            </a:r>
            <a:endParaRPr>
              <a:latin typeface="Calibri"/>
              <a:ea typeface="Calibri"/>
              <a:cs typeface="Calibri"/>
              <a:sym typeface="Calibri"/>
            </a:endParaRPr>
          </a:p>
        </p:txBody>
      </p:sp>
      <p:pic>
        <p:nvPicPr>
          <p:cNvPr id="136" name="Google Shape;136;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734028" y="2425956"/>
            <a:ext cx="3320549" cy="104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p:nvPr/>
        </p:nvSpPr>
        <p:spPr>
          <a:xfrm>
            <a:off x="7642200" y="898488"/>
            <a:ext cx="1278900" cy="1185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300" b="1">
                <a:solidFill>
                  <a:schemeClr val="dk1"/>
                </a:solidFill>
                <a:latin typeface="Calibri"/>
                <a:ea typeface="Calibri"/>
                <a:cs typeface="Calibri"/>
                <a:sym typeface="Calibri"/>
              </a:rPr>
              <a:t>Igor Babuschkin</a:t>
            </a:r>
            <a:endParaRPr sz="1300" b="1">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300">
                <a:latin typeface="Calibri"/>
                <a:ea typeface="Calibri"/>
                <a:cs typeface="Calibri"/>
                <a:sym typeface="Calibri"/>
              </a:rPr>
              <a:t>Physics</a:t>
            </a:r>
            <a:endParaRPr sz="1300">
              <a:latin typeface="Calibri"/>
              <a:ea typeface="Calibri"/>
              <a:cs typeface="Calibri"/>
              <a:sym typeface="Calibri"/>
            </a:endParaRPr>
          </a:p>
          <a:p>
            <a:pPr marL="0" marR="0" lvl="0" indent="0" algn="ctr" rtl="0">
              <a:lnSpc>
                <a:spcPct val="100000"/>
              </a:lnSpc>
              <a:spcBef>
                <a:spcPts val="0"/>
              </a:spcBef>
              <a:spcAft>
                <a:spcPts val="0"/>
              </a:spcAft>
              <a:buNone/>
            </a:pPr>
            <a:r>
              <a:rPr lang="en" sz="1300">
                <a:latin typeface="Calibri"/>
                <a:ea typeface="Calibri"/>
                <a:cs typeface="Calibri"/>
                <a:sym typeface="Calibri"/>
              </a:rPr>
              <a:t>DeepMind</a:t>
            </a:r>
            <a:endParaRPr sz="1300">
              <a:latin typeface="Calibri"/>
              <a:ea typeface="Calibri"/>
              <a:cs typeface="Calibri"/>
              <a:sym typeface="Calibri"/>
            </a:endParaRPr>
          </a:p>
          <a:p>
            <a:pPr marL="0" marR="0" lvl="0" indent="0" algn="ctr" rtl="0">
              <a:lnSpc>
                <a:spcPct val="100000"/>
              </a:lnSpc>
              <a:spcBef>
                <a:spcPts val="0"/>
              </a:spcBef>
              <a:spcAft>
                <a:spcPts val="0"/>
              </a:spcAft>
              <a:buNone/>
            </a:pPr>
            <a:r>
              <a:rPr lang="en" sz="1300">
                <a:latin typeface="Calibri"/>
                <a:ea typeface="Calibri"/>
                <a:cs typeface="Calibri"/>
                <a:sym typeface="Calibri"/>
              </a:rPr>
              <a:t>OpenAI</a:t>
            </a:r>
            <a:endParaRPr sz="1300">
              <a:latin typeface="Calibri"/>
              <a:ea typeface="Calibri"/>
              <a:cs typeface="Calibri"/>
              <a:sym typeface="Calibri"/>
            </a:endParaRPr>
          </a:p>
          <a:p>
            <a:pPr marL="0" marR="0" lvl="0" indent="0" algn="ctr" rtl="0">
              <a:lnSpc>
                <a:spcPct val="100000"/>
              </a:lnSpc>
              <a:spcBef>
                <a:spcPts val="0"/>
              </a:spcBef>
              <a:spcAft>
                <a:spcPts val="0"/>
              </a:spcAft>
              <a:buNone/>
            </a:pPr>
            <a:r>
              <a:rPr lang="en" sz="1300">
                <a:latin typeface="Calibri"/>
                <a:ea typeface="Calibri"/>
                <a:cs typeface="Calibri"/>
                <a:sym typeface="Calibri"/>
              </a:rPr>
              <a:t>X.ai</a:t>
            </a:r>
            <a:endParaRPr sz="1300">
              <a:latin typeface="Calibri"/>
              <a:ea typeface="Calibri"/>
              <a:cs typeface="Calibri"/>
              <a:sym typeface="Calibri"/>
            </a:endParaRPr>
          </a:p>
        </p:txBody>
      </p:sp>
      <p:sp>
        <p:nvSpPr>
          <p:cNvPr id="142" name="Google Shape;142;p24"/>
          <p:cNvSpPr txBox="1"/>
          <p:nvPr/>
        </p:nvSpPr>
        <p:spPr>
          <a:xfrm>
            <a:off x="166875" y="568750"/>
            <a:ext cx="5745600"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8575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July 12, 2023 - </a:t>
            </a:r>
            <a:r>
              <a:rPr lang="en" sz="1300">
                <a:latin typeface="Calibri"/>
                <a:ea typeface="Calibri"/>
                <a:cs typeface="Calibri"/>
                <a:sym typeface="Calibri"/>
              </a:rPr>
              <a:t>X.ai was announced - </a:t>
            </a:r>
            <a:r>
              <a:rPr lang="en" sz="13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https://x.ai</a:t>
            </a:r>
            <a:r>
              <a:rPr lang="en" sz="1300">
                <a:latin typeface="Calibri"/>
                <a:ea typeface="Calibri"/>
                <a:cs typeface="Calibri"/>
                <a:sym typeface="Calibri"/>
              </a:rPr>
              <a:t>  </a:t>
            </a:r>
            <a:endParaRPr sz="1300">
              <a:latin typeface="Calibri"/>
              <a:ea typeface="Calibri"/>
              <a:cs typeface="Calibri"/>
              <a:sym typeface="Calibri"/>
            </a:endParaRPr>
          </a:p>
          <a:p>
            <a:pPr marL="285750" lvl="0" indent="-196850" algn="l" rtl="0">
              <a:spcBef>
                <a:spcPts val="0"/>
              </a:spcBef>
              <a:spcAft>
                <a:spcPts val="0"/>
              </a:spcAft>
              <a:buSzPts val="1300"/>
              <a:buFont typeface="Calibri"/>
              <a:buChar char="●"/>
            </a:pPr>
            <a:r>
              <a:rPr lang="en" sz="1300">
                <a:latin typeface="Calibri"/>
                <a:ea typeface="Calibri"/>
                <a:cs typeface="Calibri"/>
                <a:sym typeface="Calibri"/>
              </a:rPr>
              <a:t>The goal of x.AI is to "</a:t>
            </a:r>
            <a:r>
              <a:rPr lang="en" sz="1300" b="1">
                <a:solidFill>
                  <a:srgbClr val="3C78D8"/>
                </a:solidFill>
                <a:latin typeface="Calibri"/>
                <a:ea typeface="Calibri"/>
                <a:cs typeface="Calibri"/>
                <a:sym typeface="Calibri"/>
              </a:rPr>
              <a:t>understand the true nature of the universe</a:t>
            </a:r>
            <a:r>
              <a:rPr lang="en" sz="1300">
                <a:latin typeface="Calibri"/>
                <a:ea typeface="Calibri"/>
                <a:cs typeface="Calibri"/>
                <a:sym typeface="Calibri"/>
              </a:rPr>
              <a:t>".</a:t>
            </a:r>
            <a:endParaRPr sz="1300">
              <a:latin typeface="Calibri"/>
              <a:ea typeface="Calibri"/>
              <a:cs typeface="Calibri"/>
              <a:sym typeface="Calibri"/>
            </a:endParaRPr>
          </a:p>
          <a:p>
            <a:pPr marL="285750" lvl="0" indent="-196850" algn="l" rtl="0">
              <a:spcBef>
                <a:spcPts val="0"/>
              </a:spcBef>
              <a:spcAft>
                <a:spcPts val="0"/>
              </a:spcAft>
              <a:buSzPts val="1300"/>
              <a:buFont typeface="Calibri"/>
              <a:buChar char="●"/>
            </a:pPr>
            <a:r>
              <a:rPr lang="en" sz="1300">
                <a:latin typeface="Calibri"/>
                <a:ea typeface="Calibri"/>
                <a:cs typeface="Calibri"/>
                <a:sym typeface="Calibri"/>
              </a:rPr>
              <a:t>To make AI curious and truth seeking, train to reduce the error in knowledge</a:t>
            </a:r>
            <a:endParaRPr sz="1300">
              <a:latin typeface="Calibri"/>
              <a:ea typeface="Calibri"/>
              <a:cs typeface="Calibri"/>
              <a:sym typeface="Calibri"/>
            </a:endParaRPr>
          </a:p>
          <a:p>
            <a:pPr marL="285750" lvl="0" indent="-196850" algn="l" rtl="0">
              <a:spcBef>
                <a:spcPts val="0"/>
              </a:spcBef>
              <a:spcAft>
                <a:spcPts val="0"/>
              </a:spcAft>
              <a:buSzPts val="1300"/>
              <a:buFont typeface="Calibri"/>
              <a:buChar char="●"/>
            </a:pPr>
            <a:r>
              <a:rPr lang="en" sz="1300">
                <a:latin typeface="Calibri"/>
                <a:ea typeface="Calibri"/>
                <a:cs typeface="Calibri"/>
                <a:sym typeface="Calibri"/>
              </a:rPr>
              <a:t>committed to </a:t>
            </a:r>
            <a:r>
              <a:rPr lang="en" sz="1300">
                <a:solidFill>
                  <a:schemeClr val="dk1"/>
                </a:solidFill>
                <a:latin typeface="Calibri"/>
                <a:ea typeface="Calibri"/>
                <a:cs typeface="Calibri"/>
                <a:sym typeface="Calibri"/>
              </a:rPr>
              <a:t>open source</a:t>
            </a:r>
            <a:endParaRPr sz="1300">
              <a:solidFill>
                <a:schemeClr val="dk1"/>
              </a:solidFill>
              <a:latin typeface="Calibri"/>
              <a:ea typeface="Calibri"/>
              <a:cs typeface="Calibri"/>
              <a:sym typeface="Calibri"/>
            </a:endParaRPr>
          </a:p>
          <a:p>
            <a:pPr marL="28575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focus on building safe and ethical AI systems</a:t>
            </a:r>
            <a:endParaRPr sz="1300">
              <a:solidFill>
                <a:schemeClr val="dk1"/>
              </a:solidFill>
              <a:latin typeface="Calibri"/>
              <a:ea typeface="Calibri"/>
              <a:cs typeface="Calibri"/>
              <a:sym typeface="Calibri"/>
            </a:endParaRPr>
          </a:p>
          <a:p>
            <a:pPr marL="28575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build/hire "world-class AI research team"</a:t>
            </a:r>
            <a:endParaRPr sz="1300">
              <a:solidFill>
                <a:schemeClr val="dk1"/>
              </a:solidFill>
              <a:latin typeface="Calibri"/>
              <a:ea typeface="Calibri"/>
              <a:cs typeface="Calibri"/>
              <a:sym typeface="Calibri"/>
            </a:endParaRPr>
          </a:p>
          <a:p>
            <a:pPr marL="28575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will work with other companies (Tesla, ...)</a:t>
            </a:r>
            <a:endParaRPr sz="1300">
              <a:solidFill>
                <a:schemeClr val="dk1"/>
              </a:solidFill>
              <a:latin typeface="Calibri"/>
              <a:ea typeface="Calibri"/>
              <a:cs typeface="Calibri"/>
              <a:sym typeface="Calibri"/>
            </a:endParaRPr>
          </a:p>
          <a:p>
            <a:pPr marL="28575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will use public tweets as training data</a:t>
            </a:r>
            <a:endParaRPr sz="1300">
              <a:latin typeface="Calibri"/>
              <a:ea typeface="Calibri"/>
              <a:cs typeface="Calibri"/>
              <a:sym typeface="Calibri"/>
            </a:endParaRPr>
          </a:p>
          <a:p>
            <a:pPr marL="285750" lvl="0" indent="-196850" algn="l" rtl="0">
              <a:spcBef>
                <a:spcPts val="0"/>
              </a:spcBef>
              <a:spcAft>
                <a:spcPts val="0"/>
              </a:spcAft>
              <a:buSzPts val="1300"/>
              <a:buFont typeface="Calibri"/>
              <a:buChar char="●"/>
            </a:pPr>
            <a:r>
              <a:rPr lang="en" sz="1300">
                <a:latin typeface="Calibri"/>
                <a:ea typeface="Calibri"/>
                <a:cs typeface="Calibri"/>
                <a:sym typeface="Calibri"/>
              </a:rPr>
              <a:t>July 14, 2023 - </a:t>
            </a:r>
            <a:r>
              <a:rPr lang="en" sz="1300">
                <a:solidFill>
                  <a:schemeClr val="dk1"/>
                </a:solidFill>
                <a:latin typeface="Calibri"/>
                <a:ea typeface="Calibri"/>
                <a:cs typeface="Calibri"/>
                <a:sym typeface="Calibri"/>
              </a:rPr>
              <a:t>Twitter Spaces chat introducing the team (90 min)</a:t>
            </a:r>
            <a:r>
              <a:rPr lang="en" sz="1300">
                <a:latin typeface="Calibri"/>
                <a:ea typeface="Calibri"/>
                <a:cs typeface="Calibri"/>
                <a:sym typeface="Calibri"/>
              </a:rPr>
              <a:t> </a:t>
            </a:r>
            <a:r>
              <a:rPr lang="en" sz="1300" u="sng">
                <a:solidFill>
                  <a:schemeClr val="hlink"/>
                </a:solidFill>
                <a:latin typeface="Calibri"/>
                <a:ea typeface="Calibri"/>
                <a:cs typeface="Calibri"/>
                <a:sym typeface="Calibri"/>
                <a:hlinkClick r:id="rId4"/>
              </a:rPr>
              <a:t>https://www.youtube.com/watch?v=3tV1KPkuiBI</a:t>
            </a:r>
            <a:r>
              <a:rPr lang="en" sz="1300">
                <a:latin typeface="Calibri"/>
                <a:ea typeface="Calibri"/>
                <a:cs typeface="Calibri"/>
                <a:sym typeface="Calibri"/>
              </a:rPr>
              <a:t> - 58 min</a:t>
            </a:r>
            <a:endParaRPr sz="1300">
              <a:latin typeface="Calibri"/>
              <a:ea typeface="Calibri"/>
              <a:cs typeface="Calibri"/>
              <a:sym typeface="Calibri"/>
            </a:endParaRPr>
          </a:p>
          <a:p>
            <a:pPr marL="285750" lvl="0" indent="-196850" algn="l" rtl="0">
              <a:spcBef>
                <a:spcPts val="0"/>
              </a:spcBef>
              <a:spcAft>
                <a:spcPts val="0"/>
              </a:spcAft>
              <a:buSzPts val="1300"/>
              <a:buFont typeface="Calibri"/>
              <a:buChar char="●"/>
            </a:pPr>
            <a:r>
              <a:rPr lang="en" sz="1300">
                <a:latin typeface="Calibri"/>
                <a:ea typeface="Calibri"/>
                <a:cs typeface="Calibri"/>
                <a:sym typeface="Calibri"/>
              </a:rPr>
              <a:t>It was a 90-minute long discussion between Elon Musk and other members of the xAI team, including Brian Roemmele (ReadMultiplex.com), Ilya Sutskever (Chief Scientist of OpenAIO, and Timnit Gebru (Distributed AI Research Institute)</a:t>
            </a:r>
            <a:endParaRPr sz="1300">
              <a:latin typeface="Calibri"/>
              <a:ea typeface="Calibri"/>
              <a:cs typeface="Calibri"/>
              <a:sym typeface="Calibri"/>
            </a:endParaRPr>
          </a:p>
        </p:txBody>
      </p:sp>
      <p:sp>
        <p:nvSpPr>
          <p:cNvPr id="143" name="Google Shape;143;p24"/>
          <p:cNvSpPr txBox="1"/>
          <p:nvPr/>
        </p:nvSpPr>
        <p:spPr>
          <a:xfrm>
            <a:off x="0" y="-76200"/>
            <a:ext cx="1214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X.ai</a:t>
            </a:r>
            <a:endParaRPr sz="2500" b="1">
              <a:latin typeface="Calibri"/>
              <a:ea typeface="Calibri"/>
              <a:cs typeface="Calibri"/>
              <a:sym typeface="Calibri"/>
            </a:endParaRPr>
          </a:p>
        </p:txBody>
      </p:sp>
      <p:pic>
        <p:nvPicPr>
          <p:cNvPr id="144" name="Google Shape;144;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934250" y="126250"/>
            <a:ext cx="754750" cy="754750"/>
          </a:xfrm>
          <a:prstGeom prst="rect">
            <a:avLst/>
          </a:prstGeom>
          <a:noFill/>
          <a:ln>
            <a:noFill/>
          </a:ln>
        </p:spPr>
      </p:pic>
      <p:sp>
        <p:nvSpPr>
          <p:cNvPr id="145" name="Google Shape;145;p24"/>
          <p:cNvSpPr txBox="1"/>
          <p:nvPr/>
        </p:nvSpPr>
        <p:spPr>
          <a:xfrm>
            <a:off x="5844275" y="874900"/>
            <a:ext cx="1728600" cy="24012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Calibri"/>
              <a:buChar char="●"/>
            </a:pPr>
            <a:r>
              <a:rPr lang="en" sz="1200" b="1">
                <a:latin typeface="Calibri"/>
                <a:ea typeface="Calibri"/>
                <a:cs typeface="Calibri"/>
                <a:sym typeface="Calibri"/>
              </a:rPr>
              <a:t>Elon Musk</a:t>
            </a:r>
            <a:endParaRPr sz="1200" b="1">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b="1">
                <a:latin typeface="Calibri"/>
                <a:ea typeface="Calibri"/>
                <a:cs typeface="Calibri"/>
                <a:sym typeface="Calibri"/>
              </a:rPr>
              <a:t>Igor Babuschkin</a:t>
            </a:r>
            <a:endParaRPr sz="1200" b="1">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Manuel Kroiss</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Yuhuai (Tony) Wu</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Christian Szegedy</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Jimmy Ba</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Toby Pohlen</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Ross Nordeen</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Kyle Kosic</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Greg Yang</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Guodong Zhang</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Zihang Dai</a:t>
            </a:r>
            <a:endParaRPr sz="1200">
              <a:latin typeface="Calibri"/>
              <a:ea typeface="Calibri"/>
              <a:cs typeface="Calibri"/>
              <a:sym typeface="Calibri"/>
            </a:endParaRPr>
          </a:p>
        </p:txBody>
      </p:sp>
      <p:pic>
        <p:nvPicPr>
          <p:cNvPr id="146" name="Google Shape;146;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156100" y="96283"/>
            <a:ext cx="754750" cy="754750"/>
          </a:xfrm>
          <a:prstGeom prst="rect">
            <a:avLst/>
          </a:prstGeom>
          <a:noFill/>
          <a:ln>
            <a:noFill/>
          </a:ln>
        </p:spPr>
      </p:pic>
      <p:pic>
        <p:nvPicPr>
          <p:cNvPr id="147" name="Google Shape;147;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048686" y="2444900"/>
            <a:ext cx="618325" cy="638650"/>
          </a:xfrm>
          <a:prstGeom prst="rect">
            <a:avLst/>
          </a:prstGeom>
          <a:noFill/>
          <a:ln w="9525" cap="flat" cmpd="sng">
            <a:solidFill>
              <a:srgbClr val="FF0000"/>
            </a:solidFill>
            <a:prstDash val="solid"/>
            <a:round/>
            <a:headEnd type="none" w="sm" len="sm"/>
            <a:tailEnd type="none" w="sm" len="sm"/>
          </a:ln>
        </p:spPr>
      </p:pic>
      <p:pic>
        <p:nvPicPr>
          <p:cNvPr id="148" name="Google Shape;148;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458225" y="3368450"/>
            <a:ext cx="2539076" cy="16815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p:nvPr/>
        </p:nvSpPr>
        <p:spPr>
          <a:xfrm>
            <a:off x="6799830" y="3594675"/>
            <a:ext cx="2132400" cy="941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5"/>
          <p:cNvSpPr txBox="1"/>
          <p:nvPr/>
        </p:nvSpPr>
        <p:spPr>
          <a:xfrm>
            <a:off x="91775" y="483175"/>
            <a:ext cx="5013600" cy="258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a:latin typeface="Calibri"/>
                <a:ea typeface="Calibri"/>
                <a:cs typeface="Calibri"/>
                <a:sym typeface="Calibri"/>
              </a:rPr>
              <a:t>Claude - next-generation AI assistant</a:t>
            </a:r>
            <a:endParaRPr sz="1300">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honest and harmless by design</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Not free, but 4-5 times cheaper than GPT-4</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https://www.anthropic.com/product</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4"/>
              </a:rPr>
              <a:t>https://www.anthropic.com/index/claude-2</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5"/>
              </a:rPr>
              <a:t>https://claude.ai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About latest version:</a:t>
            </a:r>
            <a:endParaRPr sz="1300">
              <a:latin typeface="Calibri"/>
              <a:ea typeface="Calibri"/>
              <a:cs typeface="Calibri"/>
              <a:sym typeface="Calibri"/>
            </a:endParaRPr>
          </a:p>
          <a:p>
            <a:pPr marL="914400" lvl="1" indent="-311150" algn="l" rtl="0">
              <a:spcBef>
                <a:spcPts val="0"/>
              </a:spcBef>
              <a:spcAft>
                <a:spcPts val="0"/>
              </a:spcAft>
              <a:buSzPts val="1300"/>
              <a:buFont typeface="Calibri"/>
              <a:buChar char="○"/>
            </a:pPr>
            <a:r>
              <a:rPr lang="en" sz="1300">
                <a:latin typeface="Calibri"/>
                <a:ea typeface="Calibri"/>
                <a:cs typeface="Calibri"/>
                <a:sym typeface="Calibri"/>
              </a:rPr>
              <a:t> </a:t>
            </a:r>
            <a:r>
              <a:rPr lang="en" sz="1300" u="sng">
                <a:solidFill>
                  <a:schemeClr val="hlink"/>
                </a:solidFill>
                <a:latin typeface="Calibri"/>
                <a:ea typeface="Calibri"/>
                <a:cs typeface="Calibri"/>
                <a:sym typeface="Calibri"/>
                <a:hlinkClick r:id="rId6"/>
              </a:rPr>
              <a:t>https://www.youtube.com/watch?v=azX3_k1sUD8</a:t>
            </a:r>
            <a:r>
              <a:rPr lang="en" sz="1300">
                <a:latin typeface="Calibri"/>
                <a:ea typeface="Calibri"/>
                <a:cs typeface="Calibri"/>
                <a:sym typeface="Calibri"/>
              </a:rPr>
              <a:t> </a:t>
            </a:r>
            <a:endParaRPr sz="1300">
              <a:latin typeface="Calibri"/>
              <a:ea typeface="Calibri"/>
              <a:cs typeface="Calibri"/>
              <a:sym typeface="Calibri"/>
            </a:endParaRPr>
          </a:p>
          <a:p>
            <a:pPr marL="914400" lvl="1" indent="-311150" algn="l" rtl="0">
              <a:spcBef>
                <a:spcPts val="0"/>
              </a:spcBef>
              <a:spcAft>
                <a:spcPts val="0"/>
              </a:spcAft>
              <a:buSzPts val="1300"/>
              <a:buFont typeface="Calibri"/>
              <a:buChar char="○"/>
            </a:pPr>
            <a:r>
              <a:rPr lang="en" sz="1300">
                <a:latin typeface="Calibri"/>
                <a:ea typeface="Calibri"/>
                <a:cs typeface="Calibri"/>
                <a:sym typeface="Calibri"/>
              </a:rPr>
              <a:t>Claude-2 can process up to 100K tokens (~75K words) from one prompt. This allows to summarize long documents (chatGPT-4 has only 8K by default)</a:t>
            </a:r>
            <a:endParaRPr sz="1300">
              <a:latin typeface="Calibri"/>
              <a:ea typeface="Calibri"/>
              <a:cs typeface="Calibri"/>
              <a:sym typeface="Calibri"/>
            </a:endParaRPr>
          </a:p>
          <a:p>
            <a:pPr marL="914400" lvl="1" indent="-311150" algn="l" rtl="0">
              <a:spcBef>
                <a:spcPts val="0"/>
              </a:spcBef>
              <a:spcAft>
                <a:spcPts val="0"/>
              </a:spcAft>
              <a:buSzPts val="1300"/>
              <a:buFont typeface="Calibri"/>
              <a:buChar char="○"/>
            </a:pPr>
            <a:r>
              <a:rPr lang="en" sz="1300">
                <a:latin typeface="Calibri"/>
                <a:ea typeface="Calibri"/>
                <a:cs typeface="Calibri"/>
                <a:sym typeface="Calibri"/>
              </a:rPr>
              <a:t>But GPT-4 is still better at coding </a:t>
            </a:r>
            <a:endParaRPr sz="1300">
              <a:latin typeface="Calibri"/>
              <a:ea typeface="Calibri"/>
              <a:cs typeface="Calibri"/>
              <a:sym typeface="Calibri"/>
            </a:endParaRPr>
          </a:p>
        </p:txBody>
      </p:sp>
      <p:sp>
        <p:nvSpPr>
          <p:cNvPr id="155" name="Google Shape;155;p25"/>
          <p:cNvSpPr txBox="1"/>
          <p:nvPr/>
        </p:nvSpPr>
        <p:spPr>
          <a:xfrm>
            <a:off x="0" y="0"/>
            <a:ext cx="5600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Claude 2 - better than GPT-4 ?</a:t>
            </a:r>
            <a:endParaRPr sz="2500" b="1"/>
          </a:p>
        </p:txBody>
      </p:sp>
      <p:pic>
        <p:nvPicPr>
          <p:cNvPr id="156" name="Google Shape;156;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004225" y="180699"/>
            <a:ext cx="978400" cy="1063200"/>
          </a:xfrm>
          <a:prstGeom prst="rect">
            <a:avLst/>
          </a:prstGeom>
          <a:noFill/>
          <a:ln w="9525" cap="flat" cmpd="sng">
            <a:solidFill>
              <a:srgbClr val="FF0000"/>
            </a:solidFill>
            <a:prstDash val="solid"/>
            <a:round/>
            <a:headEnd type="none" w="sm" len="sm"/>
            <a:tailEnd type="none" w="sm" len="sm"/>
          </a:ln>
        </p:spPr>
      </p:pic>
      <p:sp>
        <p:nvSpPr>
          <p:cNvPr id="157" name="Google Shape;157;p25"/>
          <p:cNvSpPr txBox="1"/>
          <p:nvPr/>
        </p:nvSpPr>
        <p:spPr>
          <a:xfrm>
            <a:off x="143200" y="3343750"/>
            <a:ext cx="46644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Why the name "Claude?</a:t>
            </a:r>
            <a:endParaRPr sz="1300" b="1">
              <a:solidFill>
                <a:srgbClr val="FF0000"/>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a nerdy tribute to the 20th-century mathematician </a:t>
            </a:r>
            <a:r>
              <a:rPr lang="en" sz="1300" b="1">
                <a:solidFill>
                  <a:srgbClr val="FF0000"/>
                </a:solidFill>
                <a:latin typeface="Calibri"/>
                <a:ea typeface="Calibri"/>
                <a:cs typeface="Calibri"/>
                <a:sym typeface="Calibri"/>
              </a:rPr>
              <a:t>Claude Shannon </a:t>
            </a:r>
            <a:r>
              <a:rPr lang="en" sz="1300">
                <a:latin typeface="Calibri"/>
                <a:ea typeface="Calibri"/>
                <a:cs typeface="Calibri"/>
                <a:sym typeface="Calibri"/>
              </a:rPr>
              <a:t>the </a:t>
            </a:r>
            <a:r>
              <a:rPr lang="en" sz="1300" b="1">
                <a:solidFill>
                  <a:srgbClr val="FF0000"/>
                </a:solidFill>
                <a:latin typeface="Calibri"/>
                <a:ea typeface="Calibri"/>
                <a:cs typeface="Calibri"/>
                <a:sym typeface="Calibri"/>
              </a:rPr>
              <a:t>"father of information theory"</a:t>
            </a:r>
            <a:endParaRPr sz="1300" b="1">
              <a:solidFill>
                <a:srgbClr val="FF0000"/>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a friendly, male-gendered name designed to counterbalance the female-gendered names (Alexa, Siri, Cortana) that other tech companies gave their A.I. assistants</a:t>
            </a:r>
            <a:endParaRPr sz="1300">
              <a:latin typeface="Calibri"/>
              <a:ea typeface="Calibri"/>
              <a:cs typeface="Calibri"/>
              <a:sym typeface="Calibri"/>
            </a:endParaRPr>
          </a:p>
        </p:txBody>
      </p:sp>
      <p:pic>
        <p:nvPicPr>
          <p:cNvPr id="158" name="Google Shape;158;p2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894191" y="3343750"/>
            <a:ext cx="1829421" cy="1370300"/>
          </a:xfrm>
          <a:prstGeom prst="rect">
            <a:avLst/>
          </a:prstGeom>
          <a:noFill/>
          <a:ln>
            <a:noFill/>
          </a:ln>
        </p:spPr>
      </p:pic>
      <p:sp>
        <p:nvSpPr>
          <p:cNvPr id="159" name="Google Shape;159;p25"/>
          <p:cNvSpPr txBox="1"/>
          <p:nvPr/>
        </p:nvSpPr>
        <p:spPr>
          <a:xfrm>
            <a:off x="4968300" y="4637850"/>
            <a:ext cx="1681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Claude Shannon</a:t>
            </a:r>
            <a:endParaRPr>
              <a:latin typeface="Calibri"/>
              <a:ea typeface="Calibri"/>
              <a:cs typeface="Calibri"/>
              <a:sym typeface="Calibri"/>
            </a:endParaRPr>
          </a:p>
        </p:txBody>
      </p:sp>
      <p:grpSp>
        <p:nvGrpSpPr>
          <p:cNvPr id="160" name="Google Shape;160;p25"/>
          <p:cNvGrpSpPr/>
          <p:nvPr/>
        </p:nvGrpSpPr>
        <p:grpSpPr>
          <a:xfrm>
            <a:off x="6868444" y="3771750"/>
            <a:ext cx="1961781" cy="724200"/>
            <a:chOff x="6792244" y="2476350"/>
            <a:chExt cx="1961781" cy="724200"/>
          </a:xfrm>
        </p:grpSpPr>
        <p:pic>
          <p:nvPicPr>
            <p:cNvPr id="161" name="Google Shape;161;p25"/>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6876455" y="2476350"/>
              <a:ext cx="1877570" cy="400200"/>
            </a:xfrm>
            <a:prstGeom prst="rect">
              <a:avLst/>
            </a:prstGeom>
            <a:noFill/>
            <a:ln>
              <a:noFill/>
            </a:ln>
          </p:spPr>
        </p:pic>
        <p:sp>
          <p:nvSpPr>
            <p:cNvPr id="162" name="Google Shape;162;p25"/>
            <p:cNvSpPr txBox="1"/>
            <p:nvPr/>
          </p:nvSpPr>
          <p:spPr>
            <a:xfrm>
              <a:off x="6792244" y="2800350"/>
              <a:ext cx="168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Shannon's Entropy</a:t>
              </a:r>
              <a:endParaRPr>
                <a:latin typeface="Calibri"/>
                <a:ea typeface="Calibri"/>
                <a:cs typeface="Calibri"/>
                <a:sym typeface="Calibri"/>
              </a:endParaRPr>
            </a:p>
          </p:txBody>
        </p:sp>
      </p:grpSp>
      <p:sp>
        <p:nvSpPr>
          <p:cNvPr id="163" name="Google Shape;163;p25"/>
          <p:cNvSpPr txBox="1"/>
          <p:nvPr/>
        </p:nvSpPr>
        <p:spPr>
          <a:xfrm>
            <a:off x="5105426" y="1677975"/>
            <a:ext cx="28644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Anthropic's cofounders include siblings Dario Amodei (left, CEO),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and  Daniela Amodei (right, President)</a:t>
            </a:r>
            <a:endParaRPr sz="1300">
              <a:latin typeface="Calibri"/>
              <a:ea typeface="Calibri"/>
              <a:cs typeface="Calibri"/>
              <a:sym typeface="Calibri"/>
            </a:endParaRPr>
          </a:p>
        </p:txBody>
      </p:sp>
      <p:pic>
        <p:nvPicPr>
          <p:cNvPr id="164" name="Google Shape;164;p2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330645" y="180700"/>
            <a:ext cx="2242625" cy="1492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p:nvPr/>
        </p:nvSpPr>
        <p:spPr>
          <a:xfrm>
            <a:off x="4405100" y="4024625"/>
            <a:ext cx="46764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Submit PDFs and MS Word files</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https://www.youtube.com/watch?v=kk0GlkIx7U8</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Create a powerful browser plugin that can read PDF and Word files using JavaScript!</a:t>
            </a:r>
            <a:endParaRPr sz="1300">
              <a:latin typeface="Calibri"/>
              <a:ea typeface="Calibri"/>
              <a:cs typeface="Calibri"/>
              <a:sym typeface="Calibri"/>
            </a:endParaRPr>
          </a:p>
        </p:txBody>
      </p:sp>
      <p:sp>
        <p:nvSpPr>
          <p:cNvPr id="170" name="Google Shape;170;p26"/>
          <p:cNvSpPr txBox="1"/>
          <p:nvPr/>
        </p:nvSpPr>
        <p:spPr>
          <a:xfrm>
            <a:off x="4367125" y="908500"/>
            <a:ext cx="46764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ChatGPT Plus ($20/mo) has </a:t>
            </a:r>
            <a:r>
              <a:rPr lang="en" sz="1300" b="1">
                <a:solidFill>
                  <a:srgbClr val="FF0000"/>
                </a:solidFill>
                <a:latin typeface="Calibri"/>
                <a:ea typeface="Calibri"/>
                <a:cs typeface="Calibri"/>
                <a:sym typeface="Calibri"/>
              </a:rPr>
              <a:t>Model &gt; Web Browsing</a:t>
            </a:r>
            <a:r>
              <a:rPr lang="en" sz="1300">
                <a:latin typeface="Calibri"/>
                <a:ea typeface="Calibri"/>
                <a:cs typeface="Calibri"/>
                <a:sym typeface="Calibri"/>
              </a:rPr>
              <a:t> feature</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You can give it a URL - and ask ChatGPT to summarize it.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Note: As of July 3, 2023, ChatGPT's browse with Bing feature </a:t>
            </a:r>
            <a:r>
              <a:rPr lang="en" sz="1300">
                <a:solidFill>
                  <a:srgbClr val="3C78D8"/>
                </a:solidFill>
                <a:latin typeface="Calibri"/>
                <a:ea typeface="Calibri"/>
                <a:cs typeface="Calibri"/>
                <a:sym typeface="Calibri"/>
              </a:rPr>
              <a:t>has been temporarily disabled by OpenAI</a:t>
            </a:r>
            <a:r>
              <a:rPr lang="en" sz="1300">
                <a:latin typeface="Calibri"/>
                <a:ea typeface="Calibri"/>
                <a:cs typeface="Calibri"/>
                <a:sym typeface="Calibri"/>
              </a:rPr>
              <a:t> due to it displaying content in ways that aren't currently authorized. The company says they're fixing this and has confirmed it will be back up soon.</a:t>
            </a:r>
            <a:endParaRPr sz="1300">
              <a:latin typeface="Calibri"/>
              <a:ea typeface="Calibri"/>
              <a:cs typeface="Calibri"/>
              <a:sym typeface="Calibri"/>
            </a:endParaRPr>
          </a:p>
        </p:txBody>
      </p:sp>
      <p:sp>
        <p:nvSpPr>
          <p:cNvPr id="171" name="Google Shape;171;p26"/>
          <p:cNvSpPr txBox="1"/>
          <p:nvPr/>
        </p:nvSpPr>
        <p:spPr>
          <a:xfrm>
            <a:off x="4405100" y="3281425"/>
            <a:ext cx="46764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How to Summarize a PDF with ChatGPT</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https://procoders.tech/blog/how-to-summarize-pdf-with-chatgpt/</a:t>
            </a:r>
            <a:r>
              <a:rPr lang="en" sz="1300">
                <a:latin typeface="Calibri"/>
                <a:ea typeface="Calibri"/>
                <a:cs typeface="Calibri"/>
                <a:sym typeface="Calibri"/>
              </a:rPr>
              <a:t> </a:t>
            </a:r>
            <a:endParaRPr sz="1300">
              <a:latin typeface="Calibri"/>
              <a:ea typeface="Calibri"/>
              <a:cs typeface="Calibri"/>
              <a:sym typeface="Calibri"/>
            </a:endParaRPr>
          </a:p>
        </p:txBody>
      </p:sp>
      <p:sp>
        <p:nvSpPr>
          <p:cNvPr id="172" name="Google Shape;172;p26"/>
          <p:cNvSpPr txBox="1"/>
          <p:nvPr/>
        </p:nvSpPr>
        <p:spPr>
          <a:xfrm>
            <a:off x="174525" y="908500"/>
            <a:ext cx="3831900" cy="278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Best ways to summarize a PDF:</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https://updf.com/knowledge/pdf-summarizer/</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6"/>
              </a:rPr>
              <a:t>https://updf.com/updf/</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7"/>
              </a:rPr>
              <a:t>https://www.intellippt.com</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8"/>
              </a:rPr>
              <a:t>https://paraphrasingtool.ai</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9"/>
              </a:rPr>
              <a:t>https://summarizing-tool.com</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10"/>
              </a:rPr>
              <a:t>https://www.summarizingtool.net</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11"/>
              </a:rPr>
              <a:t>https://www.summarizer.org</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12"/>
              </a:rPr>
              <a:t>https://www.scholarcy.com</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13"/>
              </a:rPr>
              <a:t>https://www.summarizebot.com</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14"/>
              </a:rPr>
              <a:t>https://summarybox.com</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15"/>
              </a:rPr>
              <a:t>https://myassignmenthelp.com</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16"/>
              </a:rPr>
              <a:t>https://www.sumnotes.net</a:t>
            </a:r>
            <a:r>
              <a:rPr lang="en" sz="1300">
                <a:latin typeface="Calibri"/>
                <a:ea typeface="Calibri"/>
                <a:cs typeface="Calibri"/>
                <a:sym typeface="Calibri"/>
              </a:rPr>
              <a:t> </a:t>
            </a:r>
            <a:endParaRPr sz="1300">
              <a:latin typeface="Calibri"/>
              <a:ea typeface="Calibri"/>
              <a:cs typeface="Calibri"/>
              <a:sym typeface="Calibri"/>
            </a:endParaRPr>
          </a:p>
        </p:txBody>
      </p:sp>
      <p:sp>
        <p:nvSpPr>
          <p:cNvPr id="173" name="Google Shape;173;p26"/>
          <p:cNvSpPr txBox="1"/>
          <p:nvPr/>
        </p:nvSpPr>
        <p:spPr>
          <a:xfrm>
            <a:off x="113825" y="75875"/>
            <a:ext cx="3892500" cy="64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500" b="1">
                <a:latin typeface="Calibri"/>
                <a:ea typeface="Calibri"/>
                <a:cs typeface="Calibri"/>
                <a:sym typeface="Calibri"/>
              </a:rPr>
              <a:t>Summarize a document</a:t>
            </a:r>
            <a:endParaRPr sz="2500" b="1">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p:nvPr/>
        </p:nvSpPr>
        <p:spPr>
          <a:xfrm>
            <a:off x="-27700" y="-74650"/>
            <a:ext cx="3101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Google Bard Updates</a:t>
            </a:r>
            <a:endParaRPr sz="2500" b="1">
              <a:latin typeface="Calibri"/>
              <a:ea typeface="Calibri"/>
              <a:cs typeface="Calibri"/>
              <a:sym typeface="Calibri"/>
            </a:endParaRPr>
          </a:p>
        </p:txBody>
      </p:sp>
      <p:sp>
        <p:nvSpPr>
          <p:cNvPr id="179" name="Google Shape;179;p27"/>
          <p:cNvSpPr txBox="1"/>
          <p:nvPr/>
        </p:nvSpPr>
        <p:spPr>
          <a:xfrm>
            <a:off x="145300" y="3410025"/>
            <a:ext cx="4597500" cy="104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85750" lvl="0" indent="-203200" algn="l" rtl="0">
              <a:spcBef>
                <a:spcPts val="0"/>
              </a:spcBef>
              <a:spcAft>
                <a:spcPts val="0"/>
              </a:spcAft>
              <a:buSzPts val="1400"/>
              <a:buFont typeface="Calibri"/>
              <a:buChar char="●"/>
            </a:pPr>
            <a:r>
              <a:rPr lang="en">
                <a:latin typeface="Calibri"/>
                <a:ea typeface="Calibri"/>
                <a:cs typeface="Calibri"/>
                <a:sym typeface="Calibri"/>
              </a:rPr>
              <a:t>May 10, 2023 - Google announced its </a:t>
            </a:r>
            <a:r>
              <a:rPr lang="en" b="1">
                <a:solidFill>
                  <a:srgbClr val="FF0000"/>
                </a:solidFill>
                <a:latin typeface="Calibri"/>
                <a:ea typeface="Calibri"/>
                <a:cs typeface="Calibri"/>
                <a:sym typeface="Calibri"/>
              </a:rPr>
              <a:t>Search Generative Experience (SGE)</a:t>
            </a:r>
            <a:r>
              <a:rPr lang="en">
                <a:latin typeface="Calibri"/>
                <a:ea typeface="Calibri"/>
                <a:cs typeface="Calibri"/>
                <a:sym typeface="Calibri"/>
              </a:rPr>
              <a:t> at the Google I/O event</a:t>
            </a:r>
            <a:endParaRPr>
              <a:latin typeface="Calibri"/>
              <a:ea typeface="Calibri"/>
              <a:cs typeface="Calibri"/>
              <a:sym typeface="Calibri"/>
            </a:endParaRPr>
          </a:p>
          <a:p>
            <a:pPr marL="285750" lvl="0" indent="-203200" algn="l" rtl="0">
              <a:spcBef>
                <a:spcPts val="0"/>
              </a:spcBef>
              <a:spcAft>
                <a:spcPts val="0"/>
              </a:spcAft>
              <a:buSzPts val="1400"/>
              <a:buFont typeface="Calibri"/>
              <a:buChar char="●"/>
            </a:pPr>
            <a:r>
              <a:rPr lang="en">
                <a:latin typeface="Calibri"/>
                <a:ea typeface="Calibri"/>
                <a:cs typeface="Calibri"/>
                <a:sym typeface="Calibri"/>
              </a:rPr>
              <a:t>It is currently an experiment</a:t>
            </a:r>
            <a:endParaRPr>
              <a:latin typeface="Calibri"/>
              <a:ea typeface="Calibri"/>
              <a:cs typeface="Calibri"/>
              <a:sym typeface="Calibri"/>
            </a:endParaRPr>
          </a:p>
          <a:p>
            <a:pPr marL="285750" lvl="0" indent="-2032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user experience (UX) is similar to that of Bing Chat</a:t>
            </a:r>
            <a:endParaRPr>
              <a:latin typeface="Calibri"/>
              <a:ea typeface="Calibri"/>
              <a:cs typeface="Calibri"/>
              <a:sym typeface="Calibri"/>
            </a:endParaRPr>
          </a:p>
        </p:txBody>
      </p:sp>
      <p:pic>
        <p:nvPicPr>
          <p:cNvPr id="180" name="Google Shape;180;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152525" y="1608925"/>
            <a:ext cx="3834527" cy="2847799"/>
          </a:xfrm>
          <a:prstGeom prst="rect">
            <a:avLst/>
          </a:prstGeom>
          <a:noFill/>
          <a:ln w="9525" cap="flat" cmpd="sng">
            <a:solidFill>
              <a:srgbClr val="FF0000"/>
            </a:solidFill>
            <a:prstDash val="solid"/>
            <a:round/>
            <a:headEnd type="none" w="sm" len="sm"/>
            <a:tailEnd type="none" w="sm" len="sm"/>
          </a:ln>
        </p:spPr>
      </p:pic>
      <p:sp>
        <p:nvSpPr>
          <p:cNvPr id="181" name="Google Shape;181;p27"/>
          <p:cNvSpPr txBox="1"/>
          <p:nvPr/>
        </p:nvSpPr>
        <p:spPr>
          <a:xfrm>
            <a:off x="145300" y="553700"/>
            <a:ext cx="4597500" cy="255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July 2023 - Google Bard Updates: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Still Running Palm 2 model with 340 Bln parameters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Availability in 40 languages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Availability in more countries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pin and rename conversations (for re-visiting)</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easily adjust Bard's responses (</a:t>
            </a:r>
            <a:r>
              <a:rPr lang="en">
                <a:solidFill>
                  <a:schemeClr val="dk1"/>
                </a:solidFill>
                <a:latin typeface="Calibri"/>
                <a:ea typeface="Calibri"/>
                <a:cs typeface="Calibri"/>
                <a:sym typeface="Calibri"/>
              </a:rPr>
              <a:t>simple, long, short, professional, or casual)</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export code to more places, including GitHub, GoogleDrive, other cloud storages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use images in prompts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Improved privacy and security</a:t>
            </a:r>
            <a:endParaRPr>
              <a:latin typeface="Calibri"/>
              <a:ea typeface="Calibri"/>
              <a:cs typeface="Calibri"/>
              <a:sym typeface="Calibri"/>
            </a:endParaRPr>
          </a:p>
        </p:txBody>
      </p:sp>
      <p:sp>
        <p:nvSpPr>
          <p:cNvPr id="182" name="Google Shape;182;p27"/>
          <p:cNvSpPr txBox="1"/>
          <p:nvPr/>
        </p:nvSpPr>
        <p:spPr>
          <a:xfrm>
            <a:off x="6794275" y="1208725"/>
            <a:ext cx="745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FF0000"/>
                </a:solidFill>
              </a:rPr>
              <a:t>SGE</a:t>
            </a:r>
            <a:endParaRPr b="1">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404400" y="422850"/>
            <a:ext cx="2356475" cy="1408350"/>
          </a:xfrm>
          <a:prstGeom prst="rect">
            <a:avLst/>
          </a:prstGeom>
          <a:noFill/>
          <a:ln>
            <a:noFill/>
          </a:ln>
        </p:spPr>
      </p:pic>
      <p:sp>
        <p:nvSpPr>
          <p:cNvPr id="188" name="Google Shape;188;p28"/>
          <p:cNvSpPr txBox="1"/>
          <p:nvPr/>
        </p:nvSpPr>
        <p:spPr>
          <a:xfrm>
            <a:off x="1406950" y="2406450"/>
            <a:ext cx="6196800" cy="212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Tutorial on How To use ChatGPT on YOUR OWN data</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in 2 Minutes using LangChain - OpenAI API</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4"/>
              </a:rPr>
              <a:t>https://www.youtube.com/watch?v=541fRw_BnHU</a:t>
            </a:r>
            <a:r>
              <a:rPr lang="en">
                <a:latin typeface="Calibri"/>
                <a:ea typeface="Calibri"/>
                <a:cs typeface="Calibri"/>
                <a:sym typeface="Calibri"/>
              </a:rPr>
              <a:t> - part 1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5"/>
              </a:rPr>
              <a:t>https://www.youtube.com/watch?v=c6UExc6hdN8</a:t>
            </a:r>
            <a:r>
              <a:rPr lang="en">
                <a:latin typeface="Calibri"/>
                <a:ea typeface="Calibri"/>
                <a:cs typeface="Calibri"/>
                <a:sym typeface="Calibri"/>
              </a:rPr>
              <a:t> - part 2</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6"/>
              </a:rPr>
              <a:t>https://github.com/MarekOo/ChatGPTLangChain2</a:t>
            </a:r>
            <a:r>
              <a:rPr lang="en">
                <a:latin typeface="Calibri"/>
                <a:ea typeface="Calibri"/>
                <a:cs typeface="Calibri"/>
                <a:sym typeface="Calibri"/>
              </a:rPr>
              <a:t> - script and data</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The python script uses langchain library.</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The data is a PDF of a book (7MB in size)</a:t>
            </a:r>
            <a:endParaRPr>
              <a:latin typeface="Calibri"/>
              <a:ea typeface="Calibri"/>
              <a:cs typeface="Calibri"/>
              <a:sym typeface="Calibri"/>
            </a:endParaRPr>
          </a:p>
        </p:txBody>
      </p:sp>
      <p:sp>
        <p:nvSpPr>
          <p:cNvPr id="189" name="Google Shape;189;p28"/>
          <p:cNvSpPr txBox="1"/>
          <p:nvPr/>
        </p:nvSpPr>
        <p:spPr>
          <a:xfrm>
            <a:off x="0" y="0"/>
            <a:ext cx="57894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How To use ChatGPT on YOUR OWN data </a:t>
            </a:r>
            <a:endParaRPr sz="2500" b="1">
              <a:latin typeface="Calibri"/>
              <a:ea typeface="Calibri"/>
              <a:cs typeface="Calibri"/>
              <a:sym typeface="Calibri"/>
            </a:endParaRPr>
          </a:p>
          <a:p>
            <a:pPr marL="0" lvl="0" indent="0" algn="l" rtl="0">
              <a:spcBef>
                <a:spcPts val="0"/>
              </a:spcBef>
              <a:spcAft>
                <a:spcPts val="0"/>
              </a:spcAft>
              <a:buNone/>
            </a:pPr>
            <a:r>
              <a:rPr lang="en" sz="2500" b="1">
                <a:latin typeface="Calibri"/>
                <a:ea typeface="Calibri"/>
                <a:cs typeface="Calibri"/>
                <a:sym typeface="Calibri"/>
              </a:rPr>
              <a:t>using LangChain and OpenAI API</a:t>
            </a:r>
            <a:endParaRPr sz="2500" b="1">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p:nvPr/>
        </p:nvSpPr>
        <p:spPr>
          <a:xfrm>
            <a:off x="107625" y="569400"/>
            <a:ext cx="41901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https://leonardo.ai</a:t>
            </a:r>
            <a:r>
              <a:rPr lang="en" sz="1300">
                <a:latin typeface="Calibri"/>
                <a:ea typeface="Calibri"/>
                <a:cs typeface="Calibri"/>
                <a:sym typeface="Calibri"/>
              </a:rPr>
              <a:t> - text2image, useless DALL-E 2</a:t>
            </a:r>
            <a:endParaRPr sz="1300">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Example, of a prompt: "cat with a jeans jacket, in a digital art style"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can generate images in a variety of different styles, including digital art, watercolor, and pencil sketch. It can be used to create realistic images, as well as more abstract and stylized images. </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price</a:t>
            </a:r>
            <a:br>
              <a:rPr lang="en" sz="1300">
                <a:latin typeface="Calibri"/>
                <a:ea typeface="Calibri"/>
                <a:cs typeface="Calibri"/>
                <a:sym typeface="Calibri"/>
              </a:rPr>
            </a:br>
            <a:r>
              <a:rPr lang="en" sz="1300">
                <a:latin typeface="Calibri"/>
                <a:ea typeface="Calibri"/>
                <a:cs typeface="Calibri"/>
                <a:sym typeface="Calibri"/>
              </a:rPr>
              <a:t>10 images/month - Free, </a:t>
            </a:r>
            <a:br>
              <a:rPr lang="en" sz="1300">
                <a:latin typeface="Calibri"/>
                <a:ea typeface="Calibri"/>
                <a:cs typeface="Calibri"/>
                <a:sym typeface="Calibri"/>
              </a:rPr>
            </a:br>
            <a:r>
              <a:rPr lang="en" sz="1300">
                <a:latin typeface="Calibri"/>
                <a:ea typeface="Calibri"/>
                <a:cs typeface="Calibri"/>
                <a:sym typeface="Calibri"/>
              </a:rPr>
              <a:t>1,000 images/month - $30/month</a:t>
            </a:r>
            <a:br>
              <a:rPr lang="en" sz="1300">
                <a:latin typeface="Calibri"/>
                <a:ea typeface="Calibri"/>
                <a:cs typeface="Calibri"/>
                <a:sym typeface="Calibri"/>
              </a:rPr>
            </a:br>
            <a:r>
              <a:rPr lang="en" sz="1300">
                <a:latin typeface="Calibri"/>
                <a:ea typeface="Calibri"/>
                <a:cs typeface="Calibri"/>
                <a:sym typeface="Calibri"/>
              </a:rPr>
              <a:t>10,000 images/month - $100</a:t>
            </a:r>
            <a:endParaRPr sz="1300">
              <a:latin typeface="Calibri"/>
              <a:ea typeface="Calibri"/>
              <a:cs typeface="Calibri"/>
              <a:sym typeface="Calibri"/>
            </a:endParaRPr>
          </a:p>
        </p:txBody>
      </p:sp>
      <p:sp>
        <p:nvSpPr>
          <p:cNvPr id="195" name="Google Shape;195;p29"/>
          <p:cNvSpPr txBox="1"/>
          <p:nvPr/>
        </p:nvSpPr>
        <p:spPr>
          <a:xfrm>
            <a:off x="0" y="0"/>
            <a:ext cx="2075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Leonardo.AI</a:t>
            </a:r>
            <a:endParaRPr sz="2500" b="1">
              <a:latin typeface="Calibri"/>
              <a:ea typeface="Calibri"/>
              <a:cs typeface="Calibri"/>
              <a:sym typeface="Calibri"/>
            </a:endParaRPr>
          </a:p>
        </p:txBody>
      </p:sp>
      <p:pic>
        <p:nvPicPr>
          <p:cNvPr id="196" name="Google Shape;196;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783050" y="152400"/>
            <a:ext cx="2208549" cy="1755400"/>
          </a:xfrm>
          <a:prstGeom prst="rect">
            <a:avLst/>
          </a:prstGeom>
          <a:noFill/>
          <a:ln>
            <a:noFill/>
          </a:ln>
        </p:spPr>
      </p:pic>
      <p:pic>
        <p:nvPicPr>
          <p:cNvPr id="197" name="Google Shape;197;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450198" y="2355575"/>
            <a:ext cx="4588249" cy="26823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p:nvPr/>
        </p:nvSpPr>
        <p:spPr>
          <a:xfrm>
            <a:off x="92250" y="569400"/>
            <a:ext cx="61968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Stable Doodle</a:t>
            </a:r>
            <a:r>
              <a:rPr lang="en" sz="1300">
                <a:latin typeface="Calibri"/>
                <a:ea typeface="Calibri"/>
                <a:cs typeface="Calibri"/>
                <a:sym typeface="Calibri"/>
              </a:rPr>
              <a:t> by </a:t>
            </a:r>
            <a:r>
              <a:rPr lang="en" sz="1300" b="1">
                <a:solidFill>
                  <a:srgbClr val="3C78D8"/>
                </a:solidFill>
                <a:latin typeface="Calibri"/>
                <a:ea typeface="Calibri"/>
                <a:cs typeface="Calibri"/>
                <a:sym typeface="Calibri"/>
              </a:rPr>
              <a:t>Stability.AI</a:t>
            </a:r>
            <a:r>
              <a:rPr lang="en" sz="1300">
                <a:latin typeface="Calibri"/>
                <a:ea typeface="Calibri"/>
                <a:cs typeface="Calibri"/>
                <a:sym typeface="Calibri"/>
              </a:rPr>
              <a:t> is a </a:t>
            </a:r>
            <a:r>
              <a:rPr lang="en" sz="1300" b="1">
                <a:solidFill>
                  <a:srgbClr val="6AA84F"/>
                </a:solidFill>
                <a:latin typeface="Calibri"/>
                <a:ea typeface="Calibri"/>
                <a:cs typeface="Calibri"/>
                <a:sym typeface="Calibri"/>
              </a:rPr>
              <a:t>sketch-to-image</a:t>
            </a:r>
            <a:r>
              <a:rPr lang="en" sz="1300">
                <a:latin typeface="Calibri"/>
                <a:ea typeface="Calibri"/>
                <a:cs typeface="Calibri"/>
                <a:sym typeface="Calibri"/>
              </a:rPr>
              <a:t> tool</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Converts a simple drawing into a dynamic image</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Free, available online</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uses a diffusion model called </a:t>
            </a:r>
            <a:r>
              <a:rPr lang="en" sz="1300" b="1">
                <a:solidFill>
                  <a:srgbClr val="FF0000"/>
                </a:solidFill>
                <a:latin typeface="Calibri"/>
                <a:ea typeface="Calibri"/>
                <a:cs typeface="Calibri"/>
                <a:sym typeface="Calibri"/>
              </a:rPr>
              <a:t>Stable Diffusion XL</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To use Doodle, draw a sketch and then provide a few prompts, for example "cat with a jeans jacket, in a digital art style." Doodle will then generate a number of different images, and you can choose the one that you like the best.</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Doodle can generate images in a variety of different styles, including digital art, watercolor, and pencil sketch. It can be used to create realistic images, as well as more abstract and stylized images. It is easy to use, even for people who are not familiar with AI tools.</a:t>
            </a:r>
            <a:endParaRPr sz="1300">
              <a:latin typeface="Calibri"/>
              <a:ea typeface="Calibri"/>
              <a:cs typeface="Calibri"/>
              <a:sym typeface="Calibri"/>
            </a:endParaRPr>
          </a:p>
        </p:txBody>
      </p:sp>
      <p:sp>
        <p:nvSpPr>
          <p:cNvPr id="203" name="Google Shape;203;p30"/>
          <p:cNvSpPr txBox="1"/>
          <p:nvPr/>
        </p:nvSpPr>
        <p:spPr>
          <a:xfrm>
            <a:off x="0" y="0"/>
            <a:ext cx="4382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Stable Doodle</a:t>
            </a:r>
            <a:endParaRPr sz="2500" b="1">
              <a:latin typeface="Calibri"/>
              <a:ea typeface="Calibri"/>
              <a:cs typeface="Calibri"/>
              <a:sym typeface="Calibri"/>
            </a:endParaRPr>
          </a:p>
        </p:txBody>
      </p:sp>
      <p:pic>
        <p:nvPicPr>
          <p:cNvPr id="204" name="Google Shape;204;p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019448" y="715050"/>
            <a:ext cx="2004800" cy="1006075"/>
          </a:xfrm>
          <a:prstGeom prst="rect">
            <a:avLst/>
          </a:prstGeom>
          <a:noFill/>
          <a:ln w="9525" cap="flat" cmpd="sng">
            <a:solidFill>
              <a:srgbClr val="FF0000"/>
            </a:solidFill>
            <a:prstDash val="solid"/>
            <a:round/>
            <a:headEnd type="none" w="sm" len="sm"/>
            <a:tailEnd type="none" w="sm" len="sm"/>
          </a:ln>
        </p:spPr>
      </p:pic>
      <p:pic>
        <p:nvPicPr>
          <p:cNvPr id="205" name="Google Shape;205;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620175" y="2216525"/>
            <a:ext cx="2404076" cy="24040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p:nvPr/>
        </p:nvSpPr>
        <p:spPr>
          <a:xfrm>
            <a:off x="0" y="-41150"/>
            <a:ext cx="3713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Adobe Gingerbread AI</a:t>
            </a:r>
            <a:endParaRPr sz="2500" b="1">
              <a:latin typeface="Calibri"/>
              <a:ea typeface="Calibri"/>
              <a:cs typeface="Calibri"/>
              <a:sym typeface="Calibri"/>
            </a:endParaRPr>
          </a:p>
        </p:txBody>
      </p:sp>
      <p:sp>
        <p:nvSpPr>
          <p:cNvPr id="211" name="Google Shape;211;p31"/>
          <p:cNvSpPr txBox="1"/>
          <p:nvPr/>
        </p:nvSpPr>
        <p:spPr>
          <a:xfrm>
            <a:off x="164575" y="764800"/>
            <a:ext cx="8670900" cy="218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a:latin typeface="Calibri"/>
                <a:ea typeface="Calibri"/>
                <a:cs typeface="Calibri"/>
                <a:sym typeface="Calibri"/>
              </a:rPr>
              <a:t>AGAI is a new image AI tool that can layer AI-generated images to fit a roughly framed 3D scene</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Users can create 3D scene presets to control the composition of the generated image. The AI is instructed to place the objects in the scene in a specific way.</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Users can provide text prompts to the AI, which can help to influence the style and content of the generated image</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Users can upload their own 3D objects to be used in the generated images</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Possible applications of AGAI:</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create realistic product renders for marketing and development</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create custom graphics for websites, presentations, or other marketing materials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create new forms of art, such as generative paintings or sculptures.</a:t>
            </a:r>
            <a:endParaRPr sz="1300">
              <a:latin typeface="Calibri"/>
              <a:ea typeface="Calibri"/>
              <a:cs typeface="Calibri"/>
              <a:sym typeface="Calibri"/>
            </a:endParaRPr>
          </a:p>
        </p:txBody>
      </p:sp>
      <p:pic>
        <p:nvPicPr>
          <p:cNvPr id="212" name="Google Shape;212;p3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173575" y="3103000"/>
            <a:ext cx="3661890" cy="1888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166175" y="951650"/>
            <a:ext cx="4561800" cy="350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Calibri"/>
                <a:ea typeface="Calibri"/>
                <a:cs typeface="Calibri"/>
                <a:sym typeface="Calibri"/>
              </a:rPr>
              <a:t>In May, a memo from one of Google DeepMind engineers was leaked to the internet.</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 sz="1800">
                <a:latin typeface="Calibri"/>
                <a:ea typeface="Calibri"/>
                <a:cs typeface="Calibri"/>
                <a:sym typeface="Calibri"/>
              </a:rPr>
              <a:t>According to it, neither Google nor OpenAI has what it needs to succeed in the AI industry.</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 sz="1800">
                <a:latin typeface="Calibri"/>
                <a:ea typeface="Calibri"/>
                <a:cs typeface="Calibri"/>
                <a:sym typeface="Calibri"/>
              </a:rPr>
              <a:t>Instead, according to the researcher, </a:t>
            </a:r>
            <a:r>
              <a:rPr lang="en" sz="1800">
                <a:solidFill>
                  <a:srgbClr val="3C78D8"/>
                </a:solidFill>
                <a:latin typeface="Calibri"/>
                <a:ea typeface="Calibri"/>
                <a:cs typeface="Calibri"/>
                <a:sym typeface="Calibri"/>
              </a:rPr>
              <a:t>"a third faction has been quietly eating our lunch"</a:t>
            </a:r>
            <a:r>
              <a:rPr lang="en" sz="1800">
                <a:latin typeface="Calibri"/>
                <a:ea typeface="Calibri"/>
                <a:cs typeface="Calibri"/>
                <a:sym typeface="Calibri"/>
              </a:rPr>
              <a:t>.</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 sz="1800">
                <a:latin typeface="Calibri"/>
                <a:ea typeface="Calibri"/>
                <a:cs typeface="Calibri"/>
                <a:sym typeface="Calibri"/>
              </a:rPr>
              <a:t>He was referring to </a:t>
            </a:r>
            <a:r>
              <a:rPr lang="en" sz="1800" b="1">
                <a:solidFill>
                  <a:srgbClr val="FF0000"/>
                </a:solidFill>
                <a:latin typeface="Calibri"/>
                <a:ea typeface="Calibri"/>
                <a:cs typeface="Calibri"/>
                <a:sym typeface="Calibri"/>
              </a:rPr>
              <a:t>open-source AI</a:t>
            </a:r>
            <a:r>
              <a:rPr lang="en" sz="1800">
                <a:latin typeface="Calibri"/>
                <a:ea typeface="Calibri"/>
                <a:cs typeface="Calibri"/>
                <a:sym typeface="Calibri"/>
              </a:rPr>
              <a:t> models that are </a:t>
            </a:r>
            <a:r>
              <a:rPr lang="en" sz="1800">
                <a:solidFill>
                  <a:srgbClr val="6AA84F"/>
                </a:solidFill>
                <a:latin typeface="Calibri"/>
                <a:ea typeface="Calibri"/>
                <a:cs typeface="Calibri"/>
                <a:sym typeface="Calibri"/>
              </a:rPr>
              <a:t>"faster, more customizable, more private, and pound-for-pound more capable."</a:t>
            </a:r>
            <a:r>
              <a:rPr lang="en" sz="1800">
                <a:latin typeface="Calibri"/>
                <a:ea typeface="Calibri"/>
                <a:cs typeface="Calibri"/>
                <a:sym typeface="Calibri"/>
              </a:rPr>
              <a:t>.</a:t>
            </a:r>
            <a:endParaRPr sz="1800">
              <a:latin typeface="Calibri"/>
              <a:ea typeface="Calibri"/>
              <a:cs typeface="Calibri"/>
              <a:sym typeface="Calibri"/>
            </a:endParaRPr>
          </a:p>
        </p:txBody>
      </p:sp>
      <p:pic>
        <p:nvPicPr>
          <p:cNvPr id="61" name="Google Shape;61;p14"/>
          <p:cNvPicPr preferRelativeResize="0"/>
          <p:nvPr/>
        </p:nvPicPr>
        <p:blipFill>
          <a:blip r:embed="rId3">
            <a:alphaModFix/>
          </a:blip>
          <a:stretch>
            <a:fillRect/>
          </a:stretch>
        </p:blipFill>
        <p:spPr>
          <a:xfrm>
            <a:off x="5385200" y="1959975"/>
            <a:ext cx="2741675" cy="2741675"/>
          </a:xfrm>
          <a:prstGeom prst="rect">
            <a:avLst/>
          </a:prstGeom>
          <a:noFill/>
          <a:ln>
            <a:noFill/>
          </a:ln>
        </p:spPr>
      </p:pic>
      <p:pic>
        <p:nvPicPr>
          <p:cNvPr id="62" name="Google Shape;62;p1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359300" y="557400"/>
            <a:ext cx="1176900" cy="1176900"/>
          </a:xfrm>
          <a:prstGeom prst="rect">
            <a:avLst/>
          </a:prstGeom>
          <a:noFill/>
          <a:ln>
            <a:noFill/>
          </a:ln>
        </p:spPr>
      </p:pic>
      <p:pic>
        <p:nvPicPr>
          <p:cNvPr id="63" name="Google Shape;63;p1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99975" y="557400"/>
            <a:ext cx="1176901" cy="1176901"/>
          </a:xfrm>
          <a:prstGeom prst="rect">
            <a:avLst/>
          </a:prstGeom>
          <a:noFill/>
          <a:ln>
            <a:noFill/>
          </a:ln>
        </p:spPr>
      </p:pic>
      <p:sp>
        <p:nvSpPr>
          <p:cNvPr id="64" name="Google Shape;64;p14"/>
          <p:cNvSpPr txBox="1"/>
          <p:nvPr/>
        </p:nvSpPr>
        <p:spPr>
          <a:xfrm>
            <a:off x="204875" y="136600"/>
            <a:ext cx="1831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An Opinion</a:t>
            </a:r>
            <a:endParaRPr sz="2500" b="1">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p:nvPr/>
        </p:nvSpPr>
        <p:spPr>
          <a:xfrm>
            <a:off x="0" y="-41150"/>
            <a:ext cx="3713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ChatGPT Code Interpreter</a:t>
            </a:r>
            <a:endParaRPr sz="2500" b="1">
              <a:latin typeface="Calibri"/>
              <a:ea typeface="Calibri"/>
              <a:cs typeface="Calibri"/>
              <a:sym typeface="Calibri"/>
            </a:endParaRPr>
          </a:p>
        </p:txBody>
      </p:sp>
      <p:sp>
        <p:nvSpPr>
          <p:cNvPr id="218" name="Google Shape;218;p32"/>
          <p:cNvSpPr txBox="1"/>
          <p:nvPr/>
        </p:nvSpPr>
        <p:spPr>
          <a:xfrm>
            <a:off x="353100" y="837375"/>
            <a:ext cx="40113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Fireship - ChatGPT just leveled up big time...</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https://www.youtube.com/watch?v=p6Yw0Bx5dbw</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Currently only works with Python</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Develop and execute / test your own code</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Quite useful for data cleaning, for example</a:t>
            </a:r>
            <a:endParaRPr sz="13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3"/>
          <p:cNvSpPr txBox="1"/>
          <p:nvPr/>
        </p:nvSpPr>
        <p:spPr>
          <a:xfrm>
            <a:off x="0" y="-41150"/>
            <a:ext cx="6613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Use ChatGPT To Learn Quickly</a:t>
            </a:r>
            <a:endParaRPr sz="2500" b="1">
              <a:latin typeface="Calibri"/>
              <a:ea typeface="Calibri"/>
              <a:cs typeface="Calibri"/>
              <a:sym typeface="Calibri"/>
            </a:endParaRPr>
          </a:p>
        </p:txBody>
      </p:sp>
      <p:sp>
        <p:nvSpPr>
          <p:cNvPr id="224" name="Google Shape;224;p33"/>
          <p:cNvSpPr txBox="1"/>
          <p:nvPr/>
        </p:nvSpPr>
        <p:spPr>
          <a:xfrm>
            <a:off x="154200" y="682500"/>
            <a:ext cx="55446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How To Use ChatGPT To Learn ANY Skill Quickly (Tutorial)</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https://www.youtube.com/watch?v=vYvOTGk7hOA</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Ask ChatGPT:</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to be your mentor in a specific topic. Then start asking questions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to create a study schedule (by weeks/days). Then follow your schedule</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to summarize books and articles for you</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to test you</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for good resources, programs, books, videos, forums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to give you exercises to practice/learn</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to give you common mistakes people make, ways you could go wrong</a:t>
            </a:r>
            <a:endParaRPr sz="13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110725" y="463050"/>
            <a:ext cx="5434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https://huggingface.co/spaces/HuggingFaceH4/open_llm_leaderboard</a:t>
            </a:r>
            <a:r>
              <a:rPr lang="en" sz="1200">
                <a:latin typeface="Calibri"/>
                <a:ea typeface="Calibri"/>
                <a:cs typeface="Calibri"/>
                <a:sym typeface="Calibri"/>
              </a:rPr>
              <a:t> </a:t>
            </a:r>
            <a:endParaRPr sz="1200">
              <a:latin typeface="Calibri"/>
              <a:ea typeface="Calibri"/>
              <a:cs typeface="Calibri"/>
              <a:sym typeface="Calibri"/>
            </a:endParaRPr>
          </a:p>
        </p:txBody>
      </p:sp>
      <p:sp>
        <p:nvSpPr>
          <p:cNvPr id="70" name="Google Shape;70;p15"/>
          <p:cNvSpPr txBox="1"/>
          <p:nvPr/>
        </p:nvSpPr>
        <p:spPr>
          <a:xfrm>
            <a:off x="-45846" y="-107570"/>
            <a:ext cx="8808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Open LLM Leaderboard (on HuggingFace.co website)</a:t>
            </a:r>
            <a:endParaRPr sz="2500" b="1"/>
          </a:p>
        </p:txBody>
      </p:sp>
      <p:sp>
        <p:nvSpPr>
          <p:cNvPr id="71" name="Google Shape;71;p15"/>
          <p:cNvSpPr txBox="1"/>
          <p:nvPr/>
        </p:nvSpPr>
        <p:spPr>
          <a:xfrm>
            <a:off x="650675" y="793375"/>
            <a:ext cx="7962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Compared </a:t>
            </a:r>
            <a:r>
              <a:rPr lang="en" b="1">
                <a:solidFill>
                  <a:srgbClr val="FF0000"/>
                </a:solidFill>
                <a:latin typeface="Calibri"/>
                <a:ea typeface="Calibri"/>
                <a:cs typeface="Calibri"/>
                <a:sym typeface="Calibri"/>
              </a:rPr>
              <a:t>346 models</a:t>
            </a:r>
            <a:r>
              <a:rPr lang="en">
                <a:latin typeface="Calibri"/>
                <a:ea typeface="Calibri"/>
                <a:cs typeface="Calibri"/>
                <a:sym typeface="Calibri"/>
              </a:rPr>
              <a:t> -(as of July 16, 2023). </a:t>
            </a:r>
            <a:br>
              <a:rPr lang="en">
                <a:latin typeface="Calibri"/>
                <a:ea typeface="Calibri"/>
                <a:cs typeface="Calibri"/>
                <a:sym typeface="Calibri"/>
              </a:rPr>
            </a:br>
            <a:r>
              <a:rPr lang="en">
                <a:latin typeface="Calibri"/>
                <a:ea typeface="Calibri"/>
                <a:cs typeface="Calibri"/>
                <a:sym typeface="Calibri"/>
              </a:rPr>
              <a:t>Here are the top 10</a:t>
            </a:r>
            <a:endParaRPr>
              <a:latin typeface="Calibri"/>
              <a:ea typeface="Calibri"/>
              <a:cs typeface="Calibri"/>
              <a:sym typeface="Calibri"/>
            </a:endParaRPr>
          </a:p>
        </p:txBody>
      </p:sp>
      <p:graphicFrame>
        <p:nvGraphicFramePr>
          <p:cNvPr id="72" name="Google Shape;72;p15"/>
          <p:cNvGraphicFramePr/>
          <p:nvPr/>
        </p:nvGraphicFramePr>
        <p:xfrm>
          <a:off x="871225" y="1590625"/>
          <a:ext cx="7061225" cy="2607569"/>
        </p:xfrm>
        <a:graphic>
          <a:graphicData uri="http://schemas.openxmlformats.org/drawingml/2006/table">
            <a:tbl>
              <a:tblPr>
                <a:noFill/>
                <a:tableStyleId>{F4237518-6F66-4D07-90EE-510CC5082B44}</a:tableStyleId>
              </a:tblPr>
              <a:tblGrid>
                <a:gridCol w="3413825">
                  <a:extLst>
                    <a:ext uri="{9D8B030D-6E8A-4147-A177-3AD203B41FA5}">
                      <a16:colId xmlns:a16="http://schemas.microsoft.com/office/drawing/2014/main" val="20000"/>
                    </a:ext>
                  </a:extLst>
                </a:gridCol>
                <a:gridCol w="763450">
                  <a:extLst>
                    <a:ext uri="{9D8B030D-6E8A-4147-A177-3AD203B41FA5}">
                      <a16:colId xmlns:a16="http://schemas.microsoft.com/office/drawing/2014/main" val="20001"/>
                    </a:ext>
                  </a:extLst>
                </a:gridCol>
                <a:gridCol w="598775">
                  <a:extLst>
                    <a:ext uri="{9D8B030D-6E8A-4147-A177-3AD203B41FA5}">
                      <a16:colId xmlns:a16="http://schemas.microsoft.com/office/drawing/2014/main" val="20002"/>
                    </a:ext>
                  </a:extLst>
                </a:gridCol>
                <a:gridCol w="761725">
                  <a:extLst>
                    <a:ext uri="{9D8B030D-6E8A-4147-A177-3AD203B41FA5}">
                      <a16:colId xmlns:a16="http://schemas.microsoft.com/office/drawing/2014/main" val="20003"/>
                    </a:ext>
                  </a:extLst>
                </a:gridCol>
                <a:gridCol w="761725">
                  <a:extLst>
                    <a:ext uri="{9D8B030D-6E8A-4147-A177-3AD203B41FA5}">
                      <a16:colId xmlns:a16="http://schemas.microsoft.com/office/drawing/2014/main" val="20004"/>
                    </a:ext>
                  </a:extLst>
                </a:gridCol>
                <a:gridCol w="761725">
                  <a:extLst>
                    <a:ext uri="{9D8B030D-6E8A-4147-A177-3AD203B41FA5}">
                      <a16:colId xmlns:a16="http://schemas.microsoft.com/office/drawing/2014/main" val="20005"/>
                    </a:ext>
                  </a:extLst>
                </a:gridCol>
              </a:tblGrid>
              <a:tr h="228600">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Model</a:t>
                      </a:r>
                      <a:endParaRPr sz="1100" b="1">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Average</a:t>
                      </a:r>
                      <a:endParaRPr sz="1100" b="1">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ARC</a:t>
                      </a:r>
                      <a:endParaRPr sz="1100" b="1">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HellaSwag</a:t>
                      </a:r>
                      <a:endParaRPr sz="1100" b="1">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MMLU</a:t>
                      </a:r>
                      <a:endParaRPr sz="1100" b="1">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marR="0" lvl="0" indent="0" algn="ctr" rtl="0">
                        <a:lnSpc>
                          <a:spcPct val="115000"/>
                        </a:lnSpc>
                        <a:spcBef>
                          <a:spcPts val="0"/>
                        </a:spcBef>
                        <a:spcAft>
                          <a:spcPts val="0"/>
                        </a:spcAft>
                        <a:buNone/>
                      </a:pPr>
                      <a:r>
                        <a:rPr lang="en" sz="1100" b="1">
                          <a:latin typeface="Calibri"/>
                          <a:ea typeface="Calibri"/>
                          <a:cs typeface="Calibri"/>
                          <a:sym typeface="Calibri"/>
                        </a:rPr>
                        <a:t>TruthfulQA (MC)</a:t>
                      </a:r>
                      <a:endParaRPr sz="1100" b="1">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09550">
                <a:tc>
                  <a:txBody>
                    <a:bodyPr/>
                    <a:lstStyle/>
                    <a:p>
                      <a:pPr marL="0" lvl="0" indent="0" algn="l" rtl="0">
                        <a:lnSpc>
                          <a:spcPct val="115000"/>
                        </a:lnSpc>
                        <a:spcBef>
                          <a:spcPts val="0"/>
                        </a:spcBef>
                        <a:spcAft>
                          <a:spcPts val="0"/>
                        </a:spcAft>
                        <a:buNone/>
                      </a:pPr>
                      <a:r>
                        <a:rPr lang="en" sz="1100" u="sng">
                          <a:solidFill>
                            <a:schemeClr val="hlink"/>
                          </a:solidFill>
                          <a:latin typeface="Calibri"/>
                          <a:ea typeface="Calibri"/>
                          <a:cs typeface="Calibri"/>
                          <a:sym typeface="Calibri"/>
                          <a:hlinkClick r:id="rId4"/>
                        </a:rPr>
                        <a:t>tiiuae/falcon-40b-instruct</a:t>
                      </a:r>
                      <a:endParaRPr sz="1100" u="sng">
                        <a:solidFill>
                          <a:schemeClr val="hlink"/>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63.4</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61.6</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84.3</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55.4</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52.5</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209550">
                <a:tc>
                  <a:txBody>
                    <a:bodyPr/>
                    <a:lstStyle/>
                    <a:p>
                      <a:pPr marL="0" lvl="0" indent="0" algn="l" rtl="0">
                        <a:lnSpc>
                          <a:spcPct val="115000"/>
                        </a:lnSpc>
                        <a:spcBef>
                          <a:spcPts val="0"/>
                        </a:spcBef>
                        <a:spcAft>
                          <a:spcPts val="0"/>
                        </a:spcAft>
                        <a:buNone/>
                      </a:pPr>
                      <a:r>
                        <a:rPr lang="en" sz="1100" u="sng">
                          <a:solidFill>
                            <a:schemeClr val="hlink"/>
                          </a:solidFill>
                          <a:latin typeface="Calibri"/>
                          <a:ea typeface="Calibri"/>
                          <a:cs typeface="Calibri"/>
                          <a:sym typeface="Calibri"/>
                          <a:hlinkClick r:id="rId5"/>
                        </a:rPr>
                        <a:t>CalderaAI/30B-Lazarus</a:t>
                      </a:r>
                      <a:endParaRPr sz="1100" u="sng">
                        <a:solidFill>
                          <a:schemeClr val="hlink"/>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63.2</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57.8</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81.7</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55.3</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58</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209550">
                <a:tc>
                  <a:txBody>
                    <a:bodyPr/>
                    <a:lstStyle/>
                    <a:p>
                      <a:pPr marL="0" lvl="0" indent="0" algn="l" rtl="0">
                        <a:lnSpc>
                          <a:spcPct val="115000"/>
                        </a:lnSpc>
                        <a:spcBef>
                          <a:spcPts val="0"/>
                        </a:spcBef>
                        <a:spcAft>
                          <a:spcPts val="0"/>
                        </a:spcAft>
                        <a:buNone/>
                      </a:pPr>
                      <a:r>
                        <a:rPr lang="en" sz="1100" u="sng">
                          <a:solidFill>
                            <a:schemeClr val="hlink"/>
                          </a:solidFill>
                          <a:latin typeface="Calibri"/>
                          <a:ea typeface="Calibri"/>
                          <a:cs typeface="Calibri"/>
                          <a:sym typeface="Calibri"/>
                          <a:hlinkClick r:id="rId6"/>
                        </a:rPr>
                        <a:t>ausboss/llama-30b-supercot</a:t>
                      </a:r>
                      <a:endParaRPr sz="1100" u="sng">
                        <a:solidFill>
                          <a:schemeClr val="hlink"/>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62.4</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58.4</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82.9</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55.8</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52.5</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209550">
                <a:tc>
                  <a:txBody>
                    <a:bodyPr/>
                    <a:lstStyle/>
                    <a:p>
                      <a:pPr marL="0" lvl="0" indent="0" algn="l" rtl="0">
                        <a:lnSpc>
                          <a:spcPct val="115000"/>
                        </a:lnSpc>
                        <a:spcBef>
                          <a:spcPts val="0"/>
                        </a:spcBef>
                        <a:spcAft>
                          <a:spcPts val="0"/>
                        </a:spcAft>
                        <a:buNone/>
                      </a:pPr>
                      <a:r>
                        <a:rPr lang="en" sz="1100" u="sng">
                          <a:solidFill>
                            <a:schemeClr val="hlink"/>
                          </a:solidFill>
                          <a:latin typeface="Calibri"/>
                          <a:ea typeface="Calibri"/>
                          <a:cs typeface="Calibri"/>
                          <a:sym typeface="Calibri"/>
                          <a:hlinkClick r:id="rId7"/>
                        </a:rPr>
                        <a:t>llama-65b</a:t>
                      </a:r>
                      <a:endParaRPr sz="1100" u="sng">
                        <a:solidFill>
                          <a:schemeClr val="hlink"/>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62.1</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57.6</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84.3</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63.4</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43</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209550">
                <a:tc>
                  <a:txBody>
                    <a:bodyPr/>
                    <a:lstStyle/>
                    <a:p>
                      <a:pPr marL="0" lvl="0" indent="0" algn="l" rtl="0">
                        <a:lnSpc>
                          <a:spcPct val="115000"/>
                        </a:lnSpc>
                        <a:spcBef>
                          <a:spcPts val="0"/>
                        </a:spcBef>
                        <a:spcAft>
                          <a:spcPts val="0"/>
                        </a:spcAft>
                        <a:buNone/>
                      </a:pPr>
                      <a:r>
                        <a:rPr lang="en" sz="1100" u="sng">
                          <a:solidFill>
                            <a:schemeClr val="hlink"/>
                          </a:solidFill>
                          <a:latin typeface="Calibri"/>
                          <a:ea typeface="Calibri"/>
                          <a:cs typeface="Calibri"/>
                          <a:sym typeface="Calibri"/>
                          <a:hlinkClick r:id="rId8"/>
                        </a:rPr>
                        <a:t>huggyllama/llama-65b</a:t>
                      </a:r>
                      <a:endParaRPr sz="1100" u="sng">
                        <a:solidFill>
                          <a:schemeClr val="hlink"/>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62.1</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57.6</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84.3</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63.4</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43</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209550">
                <a:tc>
                  <a:txBody>
                    <a:bodyPr/>
                    <a:lstStyle/>
                    <a:p>
                      <a:pPr marL="0" lvl="0" indent="0" algn="l" rtl="0">
                        <a:lnSpc>
                          <a:spcPct val="115000"/>
                        </a:lnSpc>
                        <a:spcBef>
                          <a:spcPts val="0"/>
                        </a:spcBef>
                        <a:spcAft>
                          <a:spcPts val="0"/>
                        </a:spcAft>
                        <a:buNone/>
                      </a:pPr>
                      <a:r>
                        <a:rPr lang="en" sz="1100" u="sng">
                          <a:solidFill>
                            <a:schemeClr val="hlink"/>
                          </a:solidFill>
                          <a:latin typeface="Calibri"/>
                          <a:ea typeface="Calibri"/>
                          <a:cs typeface="Calibri"/>
                          <a:sym typeface="Calibri"/>
                          <a:hlinkClick r:id="rId9"/>
                        </a:rPr>
                        <a:t>tiiuae/falcon-40b</a:t>
                      </a:r>
                      <a:endParaRPr sz="1100" u="sng">
                        <a:solidFill>
                          <a:schemeClr val="hlink"/>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61.5</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61.9</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85.3</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57</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41.7</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r h="209550">
                <a:tc>
                  <a:txBody>
                    <a:bodyPr/>
                    <a:lstStyle/>
                    <a:p>
                      <a:pPr marL="0" lvl="0" indent="0" algn="l" rtl="0">
                        <a:lnSpc>
                          <a:spcPct val="115000"/>
                        </a:lnSpc>
                        <a:spcBef>
                          <a:spcPts val="0"/>
                        </a:spcBef>
                        <a:spcAft>
                          <a:spcPts val="0"/>
                        </a:spcAft>
                        <a:buNone/>
                      </a:pPr>
                      <a:r>
                        <a:rPr lang="en" sz="1100" u="sng">
                          <a:solidFill>
                            <a:schemeClr val="hlink"/>
                          </a:solidFill>
                          <a:latin typeface="Calibri"/>
                          <a:ea typeface="Calibri"/>
                          <a:cs typeface="Calibri"/>
                          <a:sym typeface="Calibri"/>
                          <a:hlinkClick r:id="rId10"/>
                        </a:rPr>
                        <a:t>MetaIX/GPT4-X-Alpasta-30b</a:t>
                      </a:r>
                      <a:endParaRPr sz="1100" u="sng">
                        <a:solidFill>
                          <a:schemeClr val="hlink"/>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61.4</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56.7</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81.3</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56.9</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50.6</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209550">
                <a:tc>
                  <a:txBody>
                    <a:bodyPr/>
                    <a:lstStyle/>
                    <a:p>
                      <a:pPr marL="0" lvl="0" indent="0" algn="l" rtl="0">
                        <a:lnSpc>
                          <a:spcPct val="115000"/>
                        </a:lnSpc>
                        <a:spcBef>
                          <a:spcPts val="0"/>
                        </a:spcBef>
                        <a:spcAft>
                          <a:spcPts val="0"/>
                        </a:spcAft>
                        <a:buNone/>
                      </a:pPr>
                      <a:r>
                        <a:rPr lang="en" sz="1100" u="sng">
                          <a:solidFill>
                            <a:schemeClr val="hlink"/>
                          </a:solidFill>
                          <a:latin typeface="Calibri"/>
                          <a:ea typeface="Calibri"/>
                          <a:cs typeface="Calibri"/>
                          <a:sym typeface="Calibri"/>
                          <a:hlinkClick r:id="rId11"/>
                        </a:rPr>
                        <a:t>openaccess-ai-collective/manticore-30b-chat-pyg-alpha</a:t>
                      </a:r>
                      <a:endParaRPr sz="1100" u="sng">
                        <a:solidFill>
                          <a:schemeClr val="hlink"/>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61.2</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58.2</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81.8</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54</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50.8</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8"/>
                  </a:ext>
                </a:extLst>
              </a:tr>
              <a:tr h="209550">
                <a:tc>
                  <a:txBody>
                    <a:bodyPr/>
                    <a:lstStyle/>
                    <a:p>
                      <a:pPr marL="0" lvl="0" indent="0" algn="l" rtl="0">
                        <a:lnSpc>
                          <a:spcPct val="115000"/>
                        </a:lnSpc>
                        <a:spcBef>
                          <a:spcPts val="0"/>
                        </a:spcBef>
                        <a:spcAft>
                          <a:spcPts val="0"/>
                        </a:spcAft>
                        <a:buNone/>
                      </a:pPr>
                      <a:r>
                        <a:rPr lang="en" sz="1100" u="sng">
                          <a:solidFill>
                            <a:schemeClr val="hlink"/>
                          </a:solidFill>
                          <a:latin typeface="Calibri"/>
                          <a:ea typeface="Calibri"/>
                          <a:cs typeface="Calibri"/>
                          <a:sym typeface="Calibri"/>
                          <a:hlinkClick r:id="rId12"/>
                        </a:rPr>
                        <a:t>mosaicml/mpt-30b-chat</a:t>
                      </a:r>
                      <a:endParaRPr sz="1100" u="sng">
                        <a:solidFill>
                          <a:schemeClr val="hlink"/>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61.1</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58.3</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82.4</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51.2</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52.6</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9"/>
                  </a:ext>
                </a:extLst>
              </a:tr>
              <a:tr h="209550">
                <a:tc>
                  <a:txBody>
                    <a:bodyPr/>
                    <a:lstStyle/>
                    <a:p>
                      <a:pPr marL="0" lvl="0" indent="0" algn="l" rtl="0">
                        <a:lnSpc>
                          <a:spcPct val="115000"/>
                        </a:lnSpc>
                        <a:spcBef>
                          <a:spcPts val="0"/>
                        </a:spcBef>
                        <a:spcAft>
                          <a:spcPts val="0"/>
                        </a:spcAft>
                        <a:buNone/>
                      </a:pPr>
                      <a:r>
                        <a:rPr lang="en" sz="1100" u="sng">
                          <a:solidFill>
                            <a:schemeClr val="hlink"/>
                          </a:solidFill>
                          <a:latin typeface="Calibri"/>
                          <a:ea typeface="Calibri"/>
                          <a:cs typeface="Calibri"/>
                          <a:sym typeface="Calibri"/>
                          <a:hlinkClick r:id="rId13"/>
                        </a:rPr>
                        <a:t>timdettmers/guanaco-33b-merged</a:t>
                      </a:r>
                      <a:endParaRPr sz="1100" u="sng">
                        <a:solidFill>
                          <a:schemeClr val="hlink"/>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60.9</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57.5</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82.8</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52.5</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100">
                          <a:latin typeface="Calibri"/>
                          <a:ea typeface="Calibri"/>
                          <a:cs typeface="Calibri"/>
                          <a:sym typeface="Calibri"/>
                        </a:rPr>
                        <a:t>50.8</a:t>
                      </a:r>
                      <a:endParaRPr sz="1100">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67250" y="543000"/>
            <a:ext cx="8856300" cy="452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600"/>
              <a:t>tiiuae/falcon-40b-instruct,   CalderaAI/30B-Lazarus,   ausboss/llama-30b-supercot,   llama-65b,   huggyllama/llama-65b,   tiiuae/falcon-40b,   MetaIX/GPT4-X-Alpasta-30b,   openaccess-ai-collective/manticore-30b-chat-pyg-alpha,   mosaicml/mpt-30b-chat,   timdettmers/guanaco-33b-merged,   Aeala/VicUnlocked-alpaca-30b,   TheBloke/dromedary-65b-lora-HF,   digitous/Alpacino30b,   Aeala/GPT4-x-AlpacaDente2-30b,   llama-30b,   elinas/chronos-33b,   TheBloke/Wizard-Vicuna-13B-Uncensored-HF,   cyl/awsome-llama,   TheBloke/wizardLM-13B-1.0-fp16,   ehartford/Wizard-Vicuna-13B-Uncensored,   NousResearch/Nous-Hermes-13b,   TheBloke/gpt4-x-vicuna-13B-HF,   openaccess-ai-collective/wizard-mega-13b,   jondurbin/airoboros-13b,   Monero/Manticore-13b-Chat-Pyg-Guanaco,   psmathur/orca_mini_v2_13b,   lmsys/vicuna-13b-v1.3,   openaccess-ai-collective/manticore-13b,   openaccess-ai-collective/manticore-13b-chat-pyg,   TheBloke/gpt4-alpaca-lora-13B-HF,   TheBloke/airoboros-13B-HF,   mosaicml/mpt-30b-instruct,   digitous/13B-HyperMantis,   TehVenom/Metharme-13b-Merged,   dvruette/oasst-llama-13b-2-epochs,   TheBloke/guanaco-13B-HF,   Aeala/GPT4-x-Alpasta-13b,   kevinpro/Vicuna-13B-CoT,   openaccess-ai-collective/minotaur-13b,   eachadea/vicuna-13b-1.1,   dvruette/llama-13b-pretrained-sft-do2,   TheBloke/wizard-vicuna-13B-HF,   junelee/wizard-vicuna-13b,   Open-Orca/OpenOrca-Preview1-13B,   project-baize/baize-v2-13b,   mosaicml/mpt-30b,   xzuyn/Alpacino-SuperCOT-13B,   TheBloke/vicuna-13B-1.1-HF,   TheBloke/tulu-13B-fp16,   wahaha1987/llama_13b_sharegpt94k_fastchat,   pillowtalks-ai/delta13b,   ausboss/llama-13b-supercot,   PocketDoc/Dans-PileOfSets-Mk1-llama-13b-merged,   dvruette/llama-13b-pretrained-sft-epoch-1,   digitous/Alpacino13b,   dvruette/llama-13b-pretrained,   dvruette/llama-13b-pretrained-dropout,   camel-ai/CAMEL-13B-Combined-Data,   eachadea/vicuna-13b,   dvruette/oasst-llama-13b-1000-steps,   camel-ai/CAMEL-13B-Role-Playing-Data,   shibing624/chinese-alpaca-plus-13b-hf,   Ejafa/vicuna_7B_vanilla_1.1,   llama-13b,   llama-anon/instruct-13b,   TheBloke/koala-13B-HF,   eachadea/vicuna-7b-1.1,   lmsys/vicuna-7b-v1.3,   wahaha1987/llama_7b_sharegpt94k_fastchat,   ehartford/WizardLM-13B-Uncensored,   TheBloke/tulu-7B-fp16,   xzuyn/MedicWizard-7B,   TehVenom/Pygmalion-13b-Merged,   TehVenom/Pygmalion-Vicuna-1.1-7b,   bigcode/starcoderplus,   medalpaca/medalpaca-7b,   LLMs/AlpacaGPT4-7B-elina,   TheBloke/wizardLM-7B-HF,   notstoic/PygmalionCoT-7b,   Neko-Institute-of-Science/metharme-7b,   ehartford/Wizard-Vicuna-7B-Uncensored,   TheBloke/Wizard-Vicuna-7B-Uncensored-HF,   psmathur/orca_mini_v2_7b,   mosaicml/mpt-7b-chat,   wannaphong/openthaigpt-0.1.0-beta-full-model_for_open_llm_leaderboard,   togethercomputer/GPT-JT-6B-v0,   TheBloke/airoboros-7b-gpt4-fp16,   jphme/orca_mini_v2_ger_7b,   jondurbin/airoboros-7b,   project-baize/baize-v2-7b,   tiiuae/falcon-7b,   mosaicml/mpt-7b-instruct,   TheBloke/guanaco-7B-HF,   llama-7b,   TehVenom/Pygmalion_AlpacaLora-7b,   facebook/galactica-30b,   THUDM/chatglm2-6b,   togethercomputer/GPT-JT-6B-v1,   baichuan-inc/Baichuan-7B,   ehartford/WizardLM-7B-Uncensored,   shibing624/chinese-llama-plus-13b-hf,   shibing624/chinese-alpaca-plus-7b-hf,   TheBloke/Planner-7B-fp16,   illuin/test-custom-llama,   Neko-Institute-of-Science/pygmalion-7b,   togethercomputer/RedPajama-INCITE-Instruct-7B-v0.1,   togethercomputer/RedPajama-INCITE-7B-Instruct,   mosaicml/mpt-7b,   openlm-research/open_llama_7b_v2,   tiiuae/falcon-7b-instruct,   openlm-research/open_llama_13b,   dvruette/gpt-neox-20b-full-precision,   Salesforce/codegen-16B-nl,   TheBloke/koala-7B-HF,   dvruette/oasst-gpt-neox-20b-1000-steps,   facebook/opt-66b,   togethercomputer/RedPajama-INCITE-7B-Base,   togethercomputer/GPT-NeoXT-Chat-Base-20B,   EleutherAI/gpt-neox-20b,   h2oai/h2ogpt-oasst1-512-20b,   mosaicml/mpt-7b-storywriter,   OpenAssistant/oasst-sft-1-pythia-12b,   h2oai/h2ogpt-gm-oasst1-multilang-1024-20b,   h2oai/h2ogpt-gm-oasst1-en-1024-12b,   digitous/Javelin-GPTJ,   dvruette/oasst-gpt-neox-20b-3000-steps,   databricks/dolly-v2-12b,   Vmware/open-llama-7b-v2-open-instruct,   OpenAssistant/oasst-sft-4-pythia-12b-epoch-3.5,   digitous/GPT-R,   dvruette/oasst-pythia-12b-pretrained-sft,   togethercomputer/RedPajama-INCITE-Base-7B-v0.1,   databricks/dolly-v2-7b,   OpenAssistant/pythia-12b-sft-v8-7k-steps,   Pirr/pythia-13b-deduped-green_devil,   KoboldAI/GPT-NeoX-20B-Erebus,   AlekseyKorshuk/chatml-pyg-v1,   OpenAssistant/pythia-12b-sft-v8-2.5k-steps,   togethercomputer/RedPajama-INCITE-Chat-7B-v0.1,   EleutherAI/gpt-j-6b,   digitous/Javalion-R,   togethercomputer/RedPajama-INCITE-7B-Chat,   PygmalionAI/pygmalion-6b,   digitous/Javelin-R,   KoboldAI/GPT-NeoX-20B-Skein,   h2oai/h2ogpt-oasst1-512-12b,   KoboldAI/GPT-J-6B-Skein,   TehVenom/Dolly_Shygmalion-6b-Dev_V8P2,   digitous/Adventien-GPTJ,   psmathur/orca_mini_7b,   digitous/Janin-R,   OpenAssistant/pythia-12b-pre-v8-12.5k-steps,   digitous/Skegma-GPTJ,   TehVenom/PPO_Shygmalion-V8p4_Dev-6b,   digitous/Javalion-GPTJ,   Fredithefish/ScarletPajama-3B-HF,   dvruette/oasst-pythia-6.9b-4000-steps,   digitous/Janin-GPTJ,   TehVenom/PPO_Pygway-V8p4_Dev-6b,   Corianas/gpt-j-6B-Dolly,   TehVenom/Dolly_Shygmalion-6b,   TehVenom/GPT-J-Pyg_PPO-6B-Dev-V8p4,   Fredithefish/RedPajama-INCITE-Chat-3B-Instruction-Tuning-with-GPT-4,   KoboldAI/GPT-J-6B-Shinen,   Salesforce/codegen-6B-nl,   KoboldAI/GPT-J-6B-Janeway,   TehVenom/Dolly_Malion-6b,   TehVenom/ChanMalion,   togethercomputer/RedPajama-INCITE-Chat-3B-v1,   togethercomputer/Pythia-Chat-Base-7B,   EleutherAI/pythia-12b-deduped,   KoboldAI/OPT-13B-Erebus,   KoboldAI/fairseq-dense-6.7B,   KoboldAI/PPO_Pygway-6b-Mix,   facebook/opt-13b,   TehVenom/GPT-J-Pyg_PPO-6B,   EleutherAI/pythia-6.9b-deduped,   KoboldAI/OPT-13B-Nerybus-Mix,   togethercomputer/RedPajama-INCITE-Instruct-3B-v1,   TehVenom/PPO_Shygmalion-6b,   KoboldAI/OPT-13B-Nerys-v2,   hakurei/instruct-12b,   openlm-research/open_llama_7b,   VMware/open-llama-0.7T-7B-open-instruct-v1.1,   facebook/opt-6.7b,   KoboldAI/OPT-6.7B-Erebus,   GeorgiaTechResearchInstitute/galactica-6.7b-evol-instruct-70k,   Fredithefish/RedPajama-INCITE-Chat-3B-ShareGPT-11K,   h2oai/h2ogpt-oig-oasst1-512-6_9b,   KoboldAI/OPT-6.7B-Nerybus-Mix,   EleutherAI/pythia-12b,   h2oai/h2ogpt-oig-oasst1-256-6_9b,   KoboldAI/OPT-6B-nerys-v2,   psmathur/orca_mini_3b,   togethercomputer/RedPajama-INCITE-Base-3B-v1,   Fredithefish/CrimsonPajama,   databricks/dolly-v2-3b,   cerebras/Cerebras-GPT-13B,   aisquared/chopt-2_7b,   EleutherAI/pythia-6.7b,   h2oai/h2ogpt-gm-oasst1-en-1024-open-llama-7b-preview-400bt,   ewof/koishi-instruct-3b,   CobraMamba/mamba-gpt-3b,   KoboldAI/fairseq-dense-2.7B,   NbAiLab/nb-gpt-j-6B-alpaca,   openlm-research/open_llama_3b,   openlm-research/open_llama_7b_700bt_preview,   KoboldAI/OPT-2.7B-Erebus,   Writer/camel-5b-hf,   EleutherAI/pythia-2.8b-deduped,   KoboldAI/OPT-2.7B-Nerybus-Mix,   facebook/xglm-7.5B,   EleutherAI/pythia-2.7b,   KoboldAI/GPT-J-6B-Adventure,   cerebras/Cerebras-GPT-6.7B,   KoboldAI/OPT-2.7B-Nerys-v2,   facebook/opt-2.7b,   EleutherAI/gpt-neo-2.7B,   pythainlp/wangchanglm-7.5B-sft-en-sharded,   OpenAssistant/stablelm-7b-sft-v7-epoch-3,   pythainlp/wangchanglm-7.5B-sft-enth,   aisquared/chopt-1_3b,   h2oai/h2ogpt-gm-oasst1-en-2048-open-llama-7b-preview-300bt-v2,   PygmalionAI/metharme-1.3b,   MBZUAI/LaMini-GPT-1.5B,   MBZUAI/lamini-neo-1.3b,   EleutherAI/pythia-1.4b-deduped,   Writer/palmyra-base,   stabilityai/stablelm-base-alpha-7b,   facebook/xglm-4.5B,   aisquared/dlite-v2-1_5b,   stabilityai/stablelm-tuned-alpha-7b,   hakurei/lotus-12B,   bigcode/starcoder,   facebook/opt-1.3b,   EleutherAI/pythia-1.3b,   PygmalionAI/pygmalion-2.7b,   gpt2-xl,   h2oai/h2ogpt-gm-oasst1-en-2048-open-llama-7b-preview-300bt,   lxe/Cerebras-GPT-2.7B-Alpaca-SP,   cerebras/Cerebras-GPT-2.7B,   jzjiao/opt-1.3b-rlhf,   EleutherAI/gpt-neo-1.3B,   Corianas/Quokka_2.7b,   aisquared/dlite-v1-1_5b,   aisquared/dlite-v2-774m,   EleutherAI/pythia-1b-deduped,   shaohang/Sparse0.5_OPT-1.3,   EleutherAI/polyglot-ko-12.8b,   Salesforce/codegen-6B-multi,   stabilityai/stablelm-tuned-alpha-3b,   Rachneet/gpt2-xl-alpaca,   PygmalionAI/pygmalion-1.3b,   KoboldAI/fairseq-dense-355M,   gpt2-large,   stabilityai/stablelm-base-alpha-3b,   aisquared/dlite-v2-355m,   aisquared/dlite-v1-774m,   gpt2-medium,   EleutherAI/pythia-410m-deduped,   facebook/xglm-1.7B,   Corianas/Quokka_1.3b,   cerebras/Cerebras-GPT-1.3B,   xhyi/PT_GPTNEO350_ATG,   aisquared/dlite-v1-355m,   MBZUAI/lamini-cerebras-1.3b,   TehVenom/DiffMerge-DollyGPT-Pygmalion,   PygmalionAI/pygmalion-350m,   BreadAi/PM_modelV2,   beomi/KoAlpaca-Polyglot-5.8B,   KoboldAI/OPT-350M-Erebus,   MayaPH/FinOPT-Franklin,   timdettmers/guanaco-65b-merged,   microsoft/biogpt,   IDEA-CCNL/Ziya-LLaMA-13B-v1,   KoboldAI/OPT-350M-Nerys-v2,   lmsys/vicuna-13b-delta-v1.1,   lmsys/vicuna-7b-delta-v1.1,   BreadAi/MusePy-1-2,   MayaPH/FinOPT-Lincoln,   microsoft/CodeGPT-small-py,   KoboldAI/fairseq-dense-125M,   SebastianSchramm/Cerebras-GPT-111M-instruction,   IDEA-CCNL/Ziya-LLaMA-13B-Pretrain-v1,   victor123/WizardLM-13B-1.0,   vicgalle/alpaca-7b,   huggingtweets/bladeecity-jerma985,   WizardLM/WizardLM-13B-1.0,   facebook/xglm-564M,   EleutherAI/gpt-neo-125m,   bigcode/tiny_starcoder_py,   MBZUAI/lamini-neo-125m,   Tincando/fiction_story_generator,   microsoft/DialoGPT-small,   EleutherAI/pythia-160m-deduped,   concedo/OPT-19M-ChatSalad,   cerebras/Cerebras-GPT-256M,   alibidaran/medical_transcription_generator,   BreadAi/gpt-YA-1-1_160M,   ogimgio/gpt-neo-125m-neurallinguisticpioneers,   microsoft/DialoGPT-medium,   facebook/opt-125m,   ai-forever/rugpt3large_based_on_gpt2,   bigcode/gpt_bigcode-santacoder,   EleutherAI/pythia-160m,   roneneldan/TinyStories-1M,   concedo/Pythia-70M-ChatSalad,   Abe13/jgpt2-v1,   anton-l/gpt-j-tiny-random,   BreadAi/DiscordPy,   Locutusque/gpt2-conversational-or-qa,   euclaise/gpt-neox-122m-minipile-digits,   EleutherAI/pythia-70m,   microsoft/DialoGPT-large,   MayaPH/FinOPT-Washington,   BreadAi/StoryPy,   psyche/kogpt,   BreadAi/gpt-Youtube,   huggingtweets/jerma985,   roneneldan/TinyStories-33M,   cyberagent/open-calm-7b,   EleutherAI/pythia-70m-deduped,   SaylorTwift/gpt2_test,   roneneldan/TinyStories-28M,   gpt2,   roneneldan/TinyStories-3M,   nthngdy/pythia-owt2-70m-50k,   roneneldan/TinyStories-8M,   aisquared/dlite-v2-124m,   Corianas/256_5epoch,   bert-base-uncased,   MBZUAI/lamini-cerebras-256m,   huggingtweets/gladosystem,   nthngdy/pythia-owt2-70m-100k,   abhiramtirumala/DialoGPT-sarcastic-medium,   MBZUAI/lamini-cerebras-111m,   cerebras/Cerebras-GPT-111M,   distilgpt2,   vicgalle/gpt2-alpaca-gpt4,   Corianas/Quokka_256m,   aisquared/dlite-v1-124m,   MBZUAI/LaMini-GPT-124M,   vicgalle/gpt2-alpaca,   openai-gpt,   Corianas/111m,   Baseline</a:t>
            </a:r>
            <a:endParaRPr sz="600"/>
          </a:p>
        </p:txBody>
      </p:sp>
      <p:sp>
        <p:nvSpPr>
          <p:cNvPr id="78" name="Google Shape;78;p16"/>
          <p:cNvSpPr txBox="1"/>
          <p:nvPr/>
        </p:nvSpPr>
        <p:spPr>
          <a:xfrm>
            <a:off x="-45849" y="-60000"/>
            <a:ext cx="7277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346 LLModels from </a:t>
            </a:r>
            <a:r>
              <a:rPr lang="en" sz="2500" b="1">
                <a:solidFill>
                  <a:schemeClr val="dk1"/>
                </a:solidFill>
              </a:rPr>
              <a:t>HuggingFace </a:t>
            </a:r>
            <a:r>
              <a:rPr lang="en" sz="2500" b="1"/>
              <a:t>Leaderboard</a:t>
            </a:r>
            <a:endParaRPr sz="25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p:nvPr/>
        </p:nvSpPr>
        <p:spPr>
          <a:xfrm>
            <a:off x="159614" y="871500"/>
            <a:ext cx="6883500" cy="392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Is </a:t>
            </a:r>
            <a:r>
              <a:rPr lang="en" sz="1300" b="1">
                <a:solidFill>
                  <a:schemeClr val="dk1"/>
                </a:solidFill>
                <a:latin typeface="Calibri"/>
                <a:ea typeface="Calibri"/>
                <a:cs typeface="Calibri"/>
                <a:sym typeface="Calibri"/>
              </a:rPr>
              <a:t>Falcon 40B</a:t>
            </a:r>
            <a:r>
              <a:rPr lang="en" sz="1300">
                <a:solidFill>
                  <a:schemeClr val="dk1"/>
                </a:solidFill>
                <a:latin typeface="Calibri"/>
                <a:ea typeface="Calibri"/>
                <a:cs typeface="Calibri"/>
                <a:sym typeface="Calibri"/>
              </a:rPr>
              <a:t> "</a:t>
            </a:r>
            <a:r>
              <a:rPr lang="en" sz="1300">
                <a:latin typeface="Calibri"/>
                <a:ea typeface="Calibri"/>
                <a:cs typeface="Calibri"/>
                <a:sym typeface="Calibri"/>
              </a:rPr>
              <a:t>The BEST" Open Source LLM?</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This model takes the very top position of the Open LLM Leaderboard</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Released in May 2023 by </a:t>
            </a:r>
            <a:r>
              <a:rPr lang="en" sz="1300">
                <a:solidFill>
                  <a:schemeClr val="dk1"/>
                </a:solidFill>
                <a:latin typeface="Calibri"/>
                <a:ea typeface="Calibri"/>
                <a:cs typeface="Calibri"/>
                <a:sym typeface="Calibri"/>
              </a:rPr>
              <a:t>a team of researchers at the Technology Innovation Institute (TII) in Abu Dhabi, United Arab Emirates. The team was led by </a:t>
            </a:r>
            <a:r>
              <a:rPr lang="en" sz="1300" b="1">
                <a:solidFill>
                  <a:srgbClr val="FF0000"/>
                </a:solidFill>
                <a:latin typeface="Calibri"/>
                <a:ea typeface="Calibri"/>
                <a:cs typeface="Calibri"/>
                <a:sym typeface="Calibri"/>
              </a:rPr>
              <a:t>Dr. Ebtesam Almazrouei</a:t>
            </a:r>
            <a:r>
              <a:rPr lang="en" sz="1300">
                <a:solidFill>
                  <a:schemeClr val="dk1"/>
                </a:solidFill>
                <a:latin typeface="Calibri"/>
                <a:ea typeface="Calibri"/>
                <a:cs typeface="Calibri"/>
                <a:sym typeface="Calibri"/>
              </a:rPr>
              <a:t>, who is the Executive Director, Acting Chief AI Researcher, and Project Lead for LLM Projects at TII.</a:t>
            </a:r>
            <a:br>
              <a:rPr lang="en" sz="1300">
                <a:latin typeface="Calibri"/>
                <a:ea typeface="Calibri"/>
                <a:cs typeface="Calibri"/>
                <a:sym typeface="Calibri"/>
              </a:rPr>
            </a:br>
            <a:r>
              <a:rPr lang="en" sz="900" u="sng">
                <a:solidFill>
                  <a:schemeClr val="hlink"/>
                </a:solidFill>
                <a:latin typeface="Calibri"/>
                <a:ea typeface="Calibri"/>
                <a:cs typeface="Calibri"/>
                <a:sym typeface="Calibri"/>
                <a:hlinkClick r:id="rId3"/>
              </a:rPr>
              <a:t>https://www.tii.ae/news/uaes-technology-innovation-institute-launches-open-source-falcon-40b-large-language-model</a:t>
            </a:r>
            <a:r>
              <a:rPr lang="en" sz="900">
                <a:latin typeface="Calibri"/>
                <a:ea typeface="Calibri"/>
                <a:cs typeface="Calibri"/>
                <a:sym typeface="Calibri"/>
              </a:rPr>
              <a:t> </a:t>
            </a:r>
            <a:endParaRPr sz="9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As of July 13, the number of last month downloads was ~325,000</a:t>
            </a:r>
            <a:endParaRPr sz="1300">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Free, Open Source, Apache License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You can run it locally (CUDA GPU with 48+ GB memory - $5K-$7K, +100 GB of CPU RAM)</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or on lambda: </a:t>
            </a:r>
            <a:r>
              <a:rPr lang="en" sz="13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https://lambdalabs.com</a:t>
            </a:r>
            <a:r>
              <a:rPr lang="en" sz="1300">
                <a:solidFill>
                  <a:schemeClr val="dk1"/>
                </a:solidFill>
                <a:latin typeface="Calibri"/>
                <a:ea typeface="Calibri"/>
                <a:cs typeface="Calibri"/>
                <a:sym typeface="Calibri"/>
              </a:rPr>
              <a:t> ($2/h for H100),</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or (more expensive) on any major cloud (AWS, Azure, Google)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Model available in 7B and 40B variants (compare with 175 GB of OpenAI GPT-3)</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model file size is close to </a:t>
            </a:r>
            <a:r>
              <a:rPr lang="en" sz="1300" b="1">
                <a:solidFill>
                  <a:srgbClr val="FF0000"/>
                </a:solidFill>
                <a:latin typeface="Calibri"/>
                <a:ea typeface="Calibri"/>
                <a:cs typeface="Calibri"/>
                <a:sym typeface="Calibri"/>
              </a:rPr>
              <a:t>100 GB</a:t>
            </a:r>
            <a:r>
              <a:rPr lang="en" sz="1300">
                <a:solidFill>
                  <a:schemeClr val="dk1"/>
                </a:solidFill>
                <a:latin typeface="Calibri"/>
                <a:ea typeface="Calibri"/>
                <a:cs typeface="Calibri"/>
                <a:sym typeface="Calibri"/>
              </a:rPr>
              <a:t> (compressed)</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https://huggingface.co/tiiuae/falcon-40b-instruct</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6"/>
              </a:rPr>
              <a:t>https://www.youtube.com/watch?v=-IV1NTGy6Mg</a:t>
            </a:r>
            <a:r>
              <a:rPr lang="en" sz="1300">
                <a:latin typeface="Calibri"/>
                <a:ea typeface="Calibri"/>
                <a:cs typeface="Calibri"/>
                <a:sym typeface="Calibri"/>
              </a:rPr>
              <a:t> - good video</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7"/>
              </a:rPr>
              <a:t>https://github.com/Sentdex/Falcon-LLM</a:t>
            </a:r>
            <a:r>
              <a:rPr lang="en" sz="1300">
                <a:latin typeface="Calibri"/>
                <a:ea typeface="Calibri"/>
                <a:cs typeface="Calibri"/>
                <a:sym typeface="Calibri"/>
              </a:rPr>
              <a:t> - examples (scripts and notebooks)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8"/>
              </a:rPr>
              <a:t>https://www.youtube.com/watch?v=ukj_ITJKBwE</a:t>
            </a:r>
            <a:r>
              <a:rPr lang="en" sz="1300">
                <a:latin typeface="Calibri"/>
                <a:ea typeface="Calibri"/>
                <a:cs typeface="Calibri"/>
                <a:sym typeface="Calibri"/>
              </a:rPr>
              <a:t> - another video</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9"/>
              </a:rPr>
              <a:t>https://www.tii.ae</a:t>
            </a:r>
            <a:r>
              <a:rPr lang="en" sz="1300">
                <a:latin typeface="Calibri"/>
                <a:ea typeface="Calibri"/>
                <a:cs typeface="Calibri"/>
                <a:sym typeface="Calibri"/>
              </a:rPr>
              <a:t> - </a:t>
            </a:r>
            <a:r>
              <a:rPr lang="en" sz="1300">
                <a:solidFill>
                  <a:schemeClr val="dk1"/>
                </a:solidFill>
                <a:latin typeface="Calibri"/>
                <a:ea typeface="Calibri"/>
                <a:cs typeface="Calibri"/>
                <a:sym typeface="Calibri"/>
              </a:rPr>
              <a:t>Technology Innovation Institute (TII)</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accent5"/>
                </a:solidFill>
                <a:latin typeface="Calibri"/>
                <a:ea typeface="Calibri"/>
                <a:cs typeface="Calibri"/>
                <a:sym typeface="Calibri"/>
                <a:hlinkClick r:id="rId10">
                  <a:extLst>
                    <a:ext uri="{A12FA001-AC4F-418D-AE19-62706E023703}">
                      <ahyp:hlinkClr xmlns:ahyp="http://schemas.microsoft.com/office/drawing/2018/hyperlinkcolor" val="tx"/>
                    </a:ext>
                  </a:extLst>
                </a:hlinkClick>
              </a:rPr>
              <a:t>https://falconllm.tii.ae/proposal.php</a:t>
            </a:r>
            <a:r>
              <a:rPr lang="en" sz="1300">
                <a:solidFill>
                  <a:schemeClr val="dk1"/>
                </a:solidFill>
                <a:latin typeface="Calibri"/>
                <a:ea typeface="Calibri"/>
                <a:cs typeface="Calibri"/>
                <a:sym typeface="Calibri"/>
              </a:rPr>
              <a:t> </a:t>
            </a:r>
            <a:endParaRPr sz="1300">
              <a:latin typeface="Calibri"/>
              <a:ea typeface="Calibri"/>
              <a:cs typeface="Calibri"/>
              <a:sym typeface="Calibri"/>
            </a:endParaRPr>
          </a:p>
        </p:txBody>
      </p:sp>
      <p:sp>
        <p:nvSpPr>
          <p:cNvPr id="84" name="Google Shape;84;p17"/>
          <p:cNvSpPr txBox="1"/>
          <p:nvPr/>
        </p:nvSpPr>
        <p:spPr>
          <a:xfrm>
            <a:off x="0" y="0"/>
            <a:ext cx="6219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Falcon 40B - Best Open Source LLM ?</a:t>
            </a:r>
            <a:endParaRPr sz="2500" b="1"/>
          </a:p>
        </p:txBody>
      </p:sp>
      <p:pic>
        <p:nvPicPr>
          <p:cNvPr id="85" name="Google Shape;85;p17"/>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7233275" y="152400"/>
            <a:ext cx="1758325" cy="1753494"/>
          </a:xfrm>
          <a:prstGeom prst="rect">
            <a:avLst/>
          </a:prstGeom>
          <a:noFill/>
          <a:ln>
            <a:noFill/>
          </a:ln>
        </p:spPr>
      </p:pic>
      <p:sp>
        <p:nvSpPr>
          <p:cNvPr id="86" name="Google Shape;86;p17"/>
          <p:cNvSpPr txBox="1"/>
          <p:nvPr/>
        </p:nvSpPr>
        <p:spPr>
          <a:xfrm>
            <a:off x="7129900" y="1866550"/>
            <a:ext cx="19638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latin typeface="Calibri"/>
                <a:ea typeface="Calibri"/>
                <a:cs typeface="Calibri"/>
                <a:sym typeface="Calibri"/>
              </a:rPr>
              <a:t>Dr. Ebtesam Almazrouei</a:t>
            </a:r>
            <a:endParaRPr sz="1300">
              <a:latin typeface="Calibri"/>
              <a:ea typeface="Calibri"/>
              <a:cs typeface="Calibri"/>
              <a:sym typeface="Calibri"/>
            </a:endParaRPr>
          </a:p>
          <a:p>
            <a:pPr marL="0" lvl="0" indent="0" algn="ctr" rtl="0">
              <a:spcBef>
                <a:spcPts val="0"/>
              </a:spcBef>
              <a:spcAft>
                <a:spcPts val="0"/>
              </a:spcAft>
              <a:buNone/>
            </a:pPr>
            <a:r>
              <a:rPr lang="en" sz="1300">
                <a:latin typeface="Calibri"/>
                <a:ea typeface="Calibri"/>
                <a:cs typeface="Calibri"/>
                <a:sym typeface="Calibri"/>
              </a:rPr>
              <a:t>Acting Chief Researcher</a:t>
            </a:r>
            <a:endParaRPr sz="1300">
              <a:latin typeface="Calibri"/>
              <a:ea typeface="Calibri"/>
              <a:cs typeface="Calibri"/>
              <a:sym typeface="Calibri"/>
            </a:endParaRPr>
          </a:p>
          <a:p>
            <a:pPr marL="0" lvl="0" indent="0" algn="ctr" rtl="0">
              <a:spcBef>
                <a:spcPts val="0"/>
              </a:spcBef>
              <a:spcAft>
                <a:spcPts val="0"/>
              </a:spcAft>
              <a:buNone/>
            </a:pPr>
            <a:r>
              <a:rPr lang="en" sz="1300">
                <a:latin typeface="Calibri"/>
                <a:ea typeface="Calibri"/>
                <a:cs typeface="Calibri"/>
                <a:sym typeface="Calibri"/>
              </a:rPr>
              <a:t>AI Cross-Center Unit</a:t>
            </a:r>
            <a:endParaRPr sz="1300">
              <a:latin typeface="Calibri"/>
              <a:ea typeface="Calibri"/>
              <a:cs typeface="Calibri"/>
              <a:sym typeface="Calibri"/>
            </a:endParaRPr>
          </a:p>
          <a:p>
            <a:pPr marL="0" lvl="0" indent="0" algn="ctr" rtl="0">
              <a:spcBef>
                <a:spcPts val="0"/>
              </a:spcBef>
              <a:spcAft>
                <a:spcPts val="0"/>
              </a:spcAft>
              <a:buNone/>
            </a:pPr>
            <a:r>
              <a:rPr lang="en" sz="1300">
                <a:latin typeface="Calibri"/>
                <a:ea typeface="Calibri"/>
                <a:cs typeface="Calibri"/>
                <a:sym typeface="Calibri"/>
              </a:rPr>
              <a:t>Abu Dhabi, UAE</a:t>
            </a:r>
            <a:endParaRPr sz="1300">
              <a:latin typeface="Calibri"/>
              <a:ea typeface="Calibri"/>
              <a:cs typeface="Calibri"/>
              <a:sym typeface="Calibri"/>
            </a:endParaRPr>
          </a:p>
          <a:p>
            <a:pPr marL="0" lvl="0" indent="0" algn="ctr" rtl="0">
              <a:spcBef>
                <a:spcPts val="0"/>
              </a:spcBef>
              <a:spcAft>
                <a:spcPts val="0"/>
              </a:spcAft>
              <a:buNone/>
            </a:pPr>
            <a:r>
              <a:rPr lang="en" sz="1000" u="sng">
                <a:solidFill>
                  <a:schemeClr val="hlink"/>
                </a:solidFill>
                <a:latin typeface="Calibri"/>
                <a:ea typeface="Calibri"/>
                <a:cs typeface="Calibri"/>
                <a:sym typeface="Calibri"/>
                <a:hlinkClick r:id="rId12"/>
              </a:rPr>
              <a:t>https://www.youtube.com/watch?v=ZYe0PMPlr-8</a:t>
            </a:r>
            <a:r>
              <a:rPr lang="en" sz="1000">
                <a:latin typeface="Calibri"/>
                <a:ea typeface="Calibri"/>
                <a:cs typeface="Calibri"/>
                <a:sym typeface="Calibri"/>
              </a:rPr>
              <a:t> </a:t>
            </a:r>
            <a:endParaRPr sz="1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p:nvPr/>
        </p:nvSpPr>
        <p:spPr>
          <a:xfrm>
            <a:off x="82300" y="966475"/>
            <a:ext cx="5514300" cy="406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100% Offline ChatGPT Alternative (step by step)</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a:t>
            </a:r>
            <a:r>
              <a:rPr lang="en" u="sng">
                <a:solidFill>
                  <a:schemeClr val="hlink"/>
                </a:solidFill>
                <a:latin typeface="Calibri"/>
                <a:ea typeface="Calibri"/>
                <a:cs typeface="Calibri"/>
                <a:sym typeface="Calibri"/>
                <a:hlinkClick r:id="rId3"/>
              </a:rPr>
              <a:t>https://www.youtube.com/watch?v=Coj72EzmX20</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based on Falcon LLM, open source (Apache 2.0 license)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can run locally without internet</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can use your local data (files)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h2oGPT github repo: </a:t>
            </a:r>
            <a:r>
              <a:rPr lang="en"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https://github.com/h2oai/h2ogpt</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solidFill>
                  <a:schemeClr val="dk1"/>
                </a:solidFill>
                <a:latin typeface="Calibri"/>
                <a:ea typeface="Calibri"/>
                <a:cs typeface="Calibri"/>
                <a:sym typeface="Calibri"/>
              </a:rPr>
              <a:t>Hugging Face H2O page: </a:t>
            </a:r>
            <a:r>
              <a:rPr lang="en" u="sng">
                <a:solidFill>
                  <a:schemeClr val="hlink"/>
                </a:solidFill>
                <a:latin typeface="Calibri"/>
                <a:ea typeface="Calibri"/>
                <a:cs typeface="Calibri"/>
                <a:sym typeface="Calibri"/>
                <a:hlinkClick r:id="rId5"/>
              </a:rPr>
              <a:t>https://huggingface.co/h2oai</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h2o website: </a:t>
            </a:r>
            <a:r>
              <a:rPr lang="en" u="sng">
                <a:solidFill>
                  <a:schemeClr val="hlink"/>
                </a:solidFill>
                <a:latin typeface="Calibri"/>
                <a:ea typeface="Calibri"/>
                <a:cs typeface="Calibri"/>
                <a:sym typeface="Calibri"/>
                <a:hlinkClick r:id="rId6"/>
              </a:rPr>
              <a:t>https://h2o.ai</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h2oGPT UI: </a:t>
            </a:r>
            <a:r>
              <a:rPr lang="en" u="sng">
                <a:solidFill>
                  <a:schemeClr val="hlink"/>
                </a:solidFill>
                <a:latin typeface="Calibri"/>
                <a:ea typeface="Calibri"/>
                <a:cs typeface="Calibri"/>
                <a:sym typeface="Calibri"/>
                <a:hlinkClick r:id="rId7"/>
              </a:rPr>
              <a:t>https://falcon.h2o.ai</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h2oGPT GM-UI : </a:t>
            </a:r>
            <a:r>
              <a:rPr lang="en" u="sng">
                <a:solidFill>
                  <a:schemeClr val="hlink"/>
                </a:solidFill>
                <a:latin typeface="Calibri"/>
                <a:ea typeface="Calibri"/>
                <a:cs typeface="Calibri"/>
                <a:sym typeface="Calibri"/>
                <a:hlinkClick r:id="rId8"/>
              </a:rPr>
              <a:t>https://gpt-gm.h2o.ai</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h2o Discord: </a:t>
            </a:r>
            <a:r>
              <a:rPr lang="en" u="sng">
                <a:solidFill>
                  <a:schemeClr val="hlink"/>
                </a:solidFill>
                <a:latin typeface="Calibri"/>
                <a:ea typeface="Calibri"/>
                <a:cs typeface="Calibri"/>
                <a:sym typeface="Calibri"/>
                <a:hlinkClick r:id="rId9"/>
              </a:rPr>
              <a:t>https://discord.gg/WKhYMWcVbq</a:t>
            </a:r>
            <a:r>
              <a:rPr lang="en">
                <a:latin typeface="Calibri"/>
                <a:ea typeface="Calibri"/>
                <a:cs typeface="Calibri"/>
                <a:sym typeface="Calibri"/>
              </a:rPr>
              <a:t> </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number of parameters: 7 Bln or 40 Bln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request length ~2K (OpenAI ChatGPT-3 has 4K, GPT-4 has 8K)</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integrates with LangChain - allowing to easily add your local data</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reason to use - </a:t>
            </a:r>
            <a:r>
              <a:rPr lang="en" b="1">
                <a:solidFill>
                  <a:srgbClr val="FF0000"/>
                </a:solidFill>
                <a:latin typeface="Calibri"/>
                <a:ea typeface="Calibri"/>
                <a:cs typeface="Calibri"/>
                <a:sym typeface="Calibri"/>
              </a:rPr>
              <a:t>privacy, transparency, control, customizations </a:t>
            </a:r>
            <a:endParaRPr b="1">
              <a:solidFill>
                <a:srgbClr val="FF0000"/>
              </a:solidFill>
              <a:latin typeface="Calibri"/>
              <a:ea typeface="Calibri"/>
              <a:cs typeface="Calibri"/>
              <a:sym typeface="Calibri"/>
            </a:endParaRPr>
          </a:p>
        </p:txBody>
      </p:sp>
      <p:sp>
        <p:nvSpPr>
          <p:cNvPr id="92" name="Google Shape;92;p18"/>
          <p:cNvSpPr txBox="1"/>
          <p:nvPr/>
        </p:nvSpPr>
        <p:spPr>
          <a:xfrm>
            <a:off x="0" y="0"/>
            <a:ext cx="4572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t>h2oGPT - Offline ChatGPT</a:t>
            </a:r>
            <a:endParaRPr sz="2500" b="1"/>
          </a:p>
        </p:txBody>
      </p:sp>
      <p:pic>
        <p:nvPicPr>
          <p:cNvPr id="93" name="Google Shape;93;p18"/>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882150" y="3270375"/>
            <a:ext cx="3146051" cy="1755825"/>
          </a:xfrm>
          <a:prstGeom prst="rect">
            <a:avLst/>
          </a:prstGeom>
          <a:noFill/>
          <a:ln w="9525" cap="flat" cmpd="sng">
            <a:solidFill>
              <a:srgbClr val="FF0000"/>
            </a:solidFill>
            <a:prstDash val="solid"/>
            <a:round/>
            <a:headEnd type="none" w="sm" len="sm"/>
            <a:tailEnd type="none" w="sm" len="sm"/>
          </a:ln>
        </p:spPr>
      </p:pic>
      <p:pic>
        <p:nvPicPr>
          <p:cNvPr id="94" name="Google Shape;94;p18"/>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056423" y="569400"/>
            <a:ext cx="2971786" cy="21998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p:nvPr/>
        </p:nvSpPr>
        <p:spPr>
          <a:xfrm>
            <a:off x="0" y="0"/>
            <a:ext cx="4642800" cy="56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500" b="1">
                <a:solidFill>
                  <a:srgbClr val="0F0F0F"/>
                </a:solidFill>
                <a:highlight>
                  <a:srgbClr val="FFFFFF"/>
                </a:highlight>
                <a:latin typeface="Calibri"/>
                <a:ea typeface="Calibri"/>
                <a:cs typeface="Calibri"/>
                <a:sym typeface="Calibri"/>
              </a:rPr>
              <a:t>Meta's LLaMa - Open Source</a:t>
            </a:r>
            <a:endParaRPr sz="1600">
              <a:latin typeface="Calibri"/>
              <a:ea typeface="Calibri"/>
              <a:cs typeface="Calibri"/>
              <a:sym typeface="Calibri"/>
            </a:endParaRPr>
          </a:p>
        </p:txBody>
      </p:sp>
      <p:pic>
        <p:nvPicPr>
          <p:cNvPr id="100" name="Google Shape;100;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036675" y="2004450"/>
            <a:ext cx="4052449" cy="2623551"/>
          </a:xfrm>
          <a:prstGeom prst="rect">
            <a:avLst/>
          </a:prstGeom>
          <a:noFill/>
          <a:ln w="9525" cap="flat" cmpd="sng">
            <a:solidFill>
              <a:srgbClr val="FF0000"/>
            </a:solidFill>
            <a:prstDash val="solid"/>
            <a:round/>
            <a:headEnd type="none" w="sm" len="sm"/>
            <a:tailEnd type="none" w="sm" len="sm"/>
          </a:ln>
        </p:spPr>
      </p:pic>
      <p:sp>
        <p:nvSpPr>
          <p:cNvPr id="101" name="Google Shape;101;p19"/>
          <p:cNvSpPr txBox="1"/>
          <p:nvPr/>
        </p:nvSpPr>
        <p:spPr>
          <a:xfrm>
            <a:off x="69150" y="885200"/>
            <a:ext cx="4874400" cy="341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32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LLaMA is a Large Language Model from Meta (FaceBook)</a:t>
            </a:r>
            <a:endParaRPr>
              <a:solidFill>
                <a:schemeClr val="dk1"/>
              </a:solidFill>
              <a:latin typeface="Calibri"/>
              <a:ea typeface="Calibri"/>
              <a:cs typeface="Calibri"/>
              <a:sym typeface="Calibri"/>
            </a:endParaRPr>
          </a:p>
          <a:p>
            <a:pPr marL="228600" lvl="0" indent="-2032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It was released on February 14, 2023</a:t>
            </a:r>
            <a:endParaRPr>
              <a:solidFill>
                <a:schemeClr val="dk1"/>
              </a:solidFill>
              <a:latin typeface="Calibri"/>
              <a:ea typeface="Calibri"/>
              <a:cs typeface="Calibri"/>
              <a:sym typeface="Calibri"/>
            </a:endParaRPr>
          </a:p>
          <a:p>
            <a:pPr marL="228600" lvl="0" indent="-2032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It is Open Source and Free</a:t>
            </a:r>
            <a:endParaRPr>
              <a:solidFill>
                <a:schemeClr val="dk1"/>
              </a:solidFill>
              <a:latin typeface="Calibri"/>
              <a:ea typeface="Calibri"/>
              <a:cs typeface="Calibri"/>
              <a:sym typeface="Calibri"/>
            </a:endParaRPr>
          </a:p>
          <a:p>
            <a:pPr marL="228600" lvl="0" indent="-2032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65 B parameters</a:t>
            </a:r>
            <a:endParaRPr>
              <a:solidFill>
                <a:schemeClr val="dk1"/>
              </a:solidFill>
              <a:latin typeface="Calibri"/>
              <a:ea typeface="Calibri"/>
              <a:cs typeface="Calibri"/>
              <a:sym typeface="Calibri"/>
            </a:endParaRPr>
          </a:p>
          <a:p>
            <a:pPr marL="228600" lvl="0" indent="-203200" algn="l" rtl="0">
              <a:spcBef>
                <a:spcPts val="0"/>
              </a:spcBef>
              <a:spcAft>
                <a:spcPts val="0"/>
              </a:spcAft>
              <a:buSzPts val="1400"/>
              <a:buFont typeface="Calibri"/>
              <a:buChar char="●"/>
            </a:pPr>
            <a:r>
              <a:rPr lang="en">
                <a:solidFill>
                  <a:schemeClr val="dk1"/>
                </a:solidFill>
                <a:latin typeface="Calibri"/>
                <a:ea typeface="Calibri"/>
                <a:cs typeface="Calibri"/>
                <a:sym typeface="Calibri"/>
              </a:rPr>
              <a:t>It occupies positions 3,4,5 on the HuggingFace Open LLM LeaderBoard </a:t>
            </a:r>
            <a:r>
              <a:rPr lang="en" sz="800">
                <a:solidFill>
                  <a:schemeClr val="dk1"/>
                </a:solidFill>
                <a:latin typeface="Calibri"/>
                <a:ea typeface="Calibri"/>
                <a:cs typeface="Calibri"/>
                <a:sym typeface="Calibri"/>
              </a:rPr>
              <a:t>.. </a:t>
            </a:r>
            <a:r>
              <a:rPr lang="en" sz="800" u="sng">
                <a:solidFill>
                  <a:schemeClr val="hlink"/>
                </a:solidFill>
                <a:latin typeface="Calibri"/>
                <a:ea typeface="Calibri"/>
                <a:cs typeface="Calibri"/>
                <a:sym typeface="Calibri"/>
                <a:hlinkClick r:id="rId4"/>
              </a:rPr>
              <a:t>https://huggingface.co/spaces/HuggingFaceH4/open_llm_leaderboard</a:t>
            </a:r>
            <a:endParaRPr>
              <a:solidFill>
                <a:schemeClr val="dk1"/>
              </a:solidFill>
              <a:latin typeface="Calibri"/>
              <a:ea typeface="Calibri"/>
              <a:cs typeface="Calibri"/>
              <a:sym typeface="Calibri"/>
            </a:endParaRPr>
          </a:p>
          <a:p>
            <a:pPr marL="228600" lvl="0" indent="-2032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"LLaMA" is not an abbreviation. It is simply a chosen name, name of the "intelligent" animal. You can use your own names, like "Large Language Model Meta AI" or "Llama Language Model for Applications".</a:t>
            </a:r>
            <a:endParaRPr>
              <a:solidFill>
                <a:schemeClr val="dk1"/>
              </a:solidFill>
              <a:latin typeface="Calibri"/>
              <a:ea typeface="Calibri"/>
              <a:cs typeface="Calibri"/>
              <a:sym typeface="Calibri"/>
            </a:endParaRPr>
          </a:p>
          <a:p>
            <a:pPr marL="228600" lvl="0" indent="-203200" algn="l" rtl="0">
              <a:spcBef>
                <a:spcPts val="0"/>
              </a:spcBef>
              <a:spcAft>
                <a:spcPts val="0"/>
              </a:spcAft>
              <a:buClr>
                <a:schemeClr val="dk1"/>
              </a:buClr>
              <a:buSzPts val="1400"/>
              <a:buFont typeface="Calibri"/>
              <a:buChar char="●"/>
            </a:pPr>
            <a:r>
              <a:rPr lang="en">
                <a:latin typeface="Calibri"/>
                <a:ea typeface="Calibri"/>
                <a:cs typeface="Calibri"/>
                <a:sym typeface="Calibri"/>
              </a:rPr>
              <a:t>Meta LLaMA V2 is expected soon. It is expected to be improved in size, accuracy, fluency, reliability. Also ability to generate different creative text formats, like poems, code, scripts, musical pieces, email, letters, etc. Also it should be multi-modal (work with graphics and sound)</a:t>
            </a:r>
            <a:endParaRPr>
              <a:latin typeface="Calibri"/>
              <a:ea typeface="Calibri"/>
              <a:cs typeface="Calibri"/>
              <a:sym typeface="Calibri"/>
            </a:endParaRPr>
          </a:p>
        </p:txBody>
      </p:sp>
      <p:pic>
        <p:nvPicPr>
          <p:cNvPr id="102" name="Google Shape;102;p19"/>
          <p:cNvPicPr preferRelativeResize="0"/>
          <p:nvPr/>
        </p:nvPicPr>
        <p:blipFill>
          <a:blip r:embed="rId5">
            <a:alphaModFix/>
          </a:blip>
          <a:stretch>
            <a:fillRect/>
          </a:stretch>
        </p:blipFill>
        <p:spPr>
          <a:xfrm>
            <a:off x="5634150" y="152425"/>
            <a:ext cx="2857500" cy="160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p:nvPr/>
        </p:nvSpPr>
        <p:spPr>
          <a:xfrm>
            <a:off x="-60826" y="-76200"/>
            <a:ext cx="6457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CalderaAI 30B-Lazarus Model - Open Source</a:t>
            </a:r>
            <a:endParaRPr sz="2500" b="1">
              <a:latin typeface="Calibri"/>
              <a:ea typeface="Calibri"/>
              <a:cs typeface="Calibri"/>
              <a:sym typeface="Calibri"/>
            </a:endParaRPr>
          </a:p>
        </p:txBody>
      </p:sp>
      <p:sp>
        <p:nvSpPr>
          <p:cNvPr id="108" name="Google Shape;108;p20"/>
          <p:cNvSpPr txBox="1"/>
          <p:nvPr/>
        </p:nvSpPr>
        <p:spPr>
          <a:xfrm>
            <a:off x="139725" y="1008325"/>
            <a:ext cx="5672700" cy="314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Clr>
                <a:schemeClr val="dk1"/>
              </a:buClr>
              <a:buSzPts val="1200"/>
              <a:buChar char="●"/>
            </a:pPr>
            <a:r>
              <a:rPr lang="en" sz="1200">
                <a:solidFill>
                  <a:schemeClr val="dk1"/>
                </a:solidFill>
              </a:rPr>
              <a:t>Open Source, available on the Hugging Face Hub</a:t>
            </a:r>
            <a:endParaRPr sz="1200">
              <a:solidFill>
                <a:schemeClr val="dk1"/>
              </a:solidFill>
            </a:endParaRPr>
          </a:p>
          <a:p>
            <a:pPr marL="457200" lvl="0" indent="-304800" algn="l" rtl="0">
              <a:spcBef>
                <a:spcPts val="0"/>
              </a:spcBef>
              <a:spcAft>
                <a:spcPts val="0"/>
              </a:spcAft>
              <a:buSzPts val="1200"/>
              <a:buChar char="●"/>
            </a:pPr>
            <a:r>
              <a:rPr lang="en" sz="1200"/>
              <a:t>It occupies position 2 on the HuggingFace Open LLM LeaderBoard</a:t>
            </a:r>
            <a:endParaRPr sz="1200"/>
          </a:p>
          <a:p>
            <a:pPr marL="457200" lvl="0" indent="-304800" algn="l" rtl="0">
              <a:spcBef>
                <a:spcPts val="0"/>
              </a:spcBef>
              <a:spcAft>
                <a:spcPts val="0"/>
              </a:spcAft>
              <a:buSzPts val="1200"/>
              <a:buChar char="●"/>
            </a:pPr>
            <a:r>
              <a:rPr lang="en" sz="800"/>
              <a:t> .. </a:t>
            </a:r>
            <a:r>
              <a:rPr lang="en" sz="800" u="sng">
                <a:solidFill>
                  <a:schemeClr val="hlink"/>
                </a:solidFill>
                <a:hlinkClick r:id="rId3"/>
              </a:rPr>
              <a:t>https://huggingface.co/spaces/HuggingFaceH4/open_llm_leaderboard</a:t>
            </a:r>
            <a:r>
              <a:rPr lang="en" sz="800"/>
              <a:t> </a:t>
            </a:r>
            <a:endParaRPr sz="800"/>
          </a:p>
          <a:p>
            <a:pPr marL="457200" lvl="0" indent="-304800" algn="l" rtl="0">
              <a:spcBef>
                <a:spcPts val="0"/>
              </a:spcBef>
              <a:spcAft>
                <a:spcPts val="0"/>
              </a:spcAft>
              <a:buSzPts val="1200"/>
              <a:buChar char="●"/>
            </a:pPr>
            <a:r>
              <a:rPr lang="en" sz="1200"/>
              <a:t>It was released on March 8, 2023</a:t>
            </a:r>
            <a:endParaRPr sz="1200"/>
          </a:p>
          <a:p>
            <a:pPr marL="457200" lvl="0" indent="-304800" algn="l" rtl="0">
              <a:spcBef>
                <a:spcPts val="0"/>
              </a:spcBef>
              <a:spcAft>
                <a:spcPts val="0"/>
              </a:spcAft>
              <a:buSzPts val="1200"/>
              <a:buChar char="●"/>
            </a:pPr>
            <a:r>
              <a:rPr lang="en" sz="1200"/>
              <a:t>30 Billion parameters</a:t>
            </a:r>
            <a:endParaRPr sz="1200"/>
          </a:p>
          <a:p>
            <a:pPr marL="457200" lvl="0" indent="-304800" algn="l" rtl="0">
              <a:spcBef>
                <a:spcPts val="0"/>
              </a:spcBef>
              <a:spcAft>
                <a:spcPts val="0"/>
              </a:spcAft>
              <a:buClr>
                <a:schemeClr val="dk1"/>
              </a:buClr>
              <a:buSzPts val="1200"/>
              <a:buChar char="●"/>
            </a:pPr>
            <a:r>
              <a:rPr lang="en" sz="1200">
                <a:solidFill>
                  <a:schemeClr val="dk1"/>
                </a:solidFill>
              </a:rPr>
              <a:t>based on the GPT-3</a:t>
            </a:r>
            <a:endParaRPr sz="1200">
              <a:solidFill>
                <a:schemeClr val="dk1"/>
              </a:solidFill>
            </a:endParaRPr>
          </a:p>
          <a:p>
            <a:pPr marL="457200" lvl="0" indent="-304800" algn="l" rtl="0">
              <a:spcBef>
                <a:spcPts val="0"/>
              </a:spcBef>
              <a:spcAft>
                <a:spcPts val="0"/>
              </a:spcAft>
              <a:buSzPts val="1200"/>
              <a:buChar char="●"/>
            </a:pPr>
            <a:r>
              <a:rPr lang="en" sz="1200">
                <a:solidFill>
                  <a:schemeClr val="dk1"/>
                </a:solidFill>
              </a:rPr>
              <a:t>fine-tuned with LoRAs (Learning Objective Representations). </a:t>
            </a:r>
            <a:r>
              <a:rPr lang="en" sz="1200"/>
              <a:t>LoRAs are a new technique for improving the performance of LLMs by providing them with additional information about the task they are trying to perform.</a:t>
            </a:r>
            <a:endParaRPr sz="1200"/>
          </a:p>
          <a:p>
            <a:pPr marL="457200" lvl="0" indent="-304800" algn="l" rtl="0">
              <a:spcBef>
                <a:spcPts val="0"/>
              </a:spcBef>
              <a:spcAft>
                <a:spcPts val="0"/>
              </a:spcAft>
              <a:buSzPts val="1200"/>
              <a:buChar char="●"/>
            </a:pPr>
            <a:r>
              <a:rPr lang="en" sz="1200"/>
              <a:t>The model is very good at Question answering, Text summarization, Code generation, Creative writing, Translation</a:t>
            </a:r>
            <a:endParaRPr sz="1200"/>
          </a:p>
          <a:p>
            <a:pPr marL="457200" lvl="0" indent="-304800" algn="l" rtl="0">
              <a:spcBef>
                <a:spcPts val="0"/>
              </a:spcBef>
              <a:spcAft>
                <a:spcPts val="0"/>
              </a:spcAft>
              <a:buClr>
                <a:schemeClr val="dk1"/>
              </a:buClr>
              <a:buSzPts val="1200"/>
              <a:buChar char="●"/>
            </a:pPr>
            <a:r>
              <a:rPr lang="en" sz="1200">
                <a:solidFill>
                  <a:schemeClr val="dk1"/>
                </a:solidFill>
              </a:rPr>
              <a:t>The model was developed by CalderaAI. The name "CalderaAI" is a registered trademark of Ilya Sutskever. There is no company or website</a:t>
            </a:r>
            <a:endParaRPr sz="1200">
              <a:solidFill>
                <a:schemeClr val="dk1"/>
              </a:solidFill>
            </a:endParaRPr>
          </a:p>
          <a:p>
            <a:pPr marL="457200" lvl="0" indent="-304800" algn="l" rtl="0">
              <a:spcBef>
                <a:spcPts val="0"/>
              </a:spcBef>
              <a:spcAft>
                <a:spcPts val="0"/>
              </a:spcAft>
              <a:buSzPts val="1200"/>
              <a:buChar char="●"/>
            </a:pPr>
            <a:r>
              <a:rPr lang="en" sz="1200"/>
              <a:t>The word "</a:t>
            </a:r>
            <a:r>
              <a:rPr lang="en" sz="1200" b="1">
                <a:solidFill>
                  <a:srgbClr val="FF0000"/>
                </a:solidFill>
              </a:rPr>
              <a:t>caldera</a:t>
            </a:r>
            <a:r>
              <a:rPr lang="en" sz="1200"/>
              <a:t>" means </a:t>
            </a:r>
            <a:r>
              <a:rPr lang="en" sz="1200">
                <a:solidFill>
                  <a:schemeClr val="dk1"/>
                </a:solidFill>
              </a:rPr>
              <a:t>a large, bowl-shaped depression that forms when a volcano collapses. It </a:t>
            </a:r>
            <a:r>
              <a:rPr lang="en" sz="1200"/>
              <a:t>comes from the Spanish word "caldera," which means "cauldron" (a large, metal pot that is used for cooking) </a:t>
            </a:r>
            <a:endParaRPr sz="1200"/>
          </a:p>
        </p:txBody>
      </p:sp>
      <p:pic>
        <p:nvPicPr>
          <p:cNvPr id="109" name="Google Shape;109;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869975" y="2338525"/>
            <a:ext cx="2206549" cy="1654899"/>
          </a:xfrm>
          <a:prstGeom prst="rect">
            <a:avLst/>
          </a:prstGeom>
          <a:noFill/>
          <a:ln>
            <a:noFill/>
          </a:ln>
        </p:spPr>
      </p:pic>
      <p:pic>
        <p:nvPicPr>
          <p:cNvPr id="110" name="Google Shape;110;p20"/>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869970" y="4031075"/>
            <a:ext cx="2206550" cy="1053300"/>
          </a:xfrm>
          <a:prstGeom prst="rect">
            <a:avLst/>
          </a:prstGeom>
          <a:noFill/>
          <a:ln>
            <a:noFill/>
          </a:ln>
        </p:spPr>
      </p:pic>
      <p:pic>
        <p:nvPicPr>
          <p:cNvPr id="111" name="Google Shape;111;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266196" y="162452"/>
            <a:ext cx="1414075" cy="1414050"/>
          </a:xfrm>
          <a:prstGeom prst="rect">
            <a:avLst/>
          </a:prstGeom>
          <a:noFill/>
          <a:ln>
            <a:noFill/>
          </a:ln>
        </p:spPr>
      </p:pic>
      <p:sp>
        <p:nvSpPr>
          <p:cNvPr id="112" name="Google Shape;112;p20"/>
          <p:cNvSpPr txBox="1"/>
          <p:nvPr/>
        </p:nvSpPr>
        <p:spPr>
          <a:xfrm>
            <a:off x="6869975" y="1531375"/>
            <a:ext cx="22065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Ilya Sutskever</a:t>
            </a:r>
            <a:endParaRPr>
              <a:latin typeface="Calibri"/>
              <a:ea typeface="Calibri"/>
              <a:cs typeface="Calibri"/>
              <a:sym typeface="Calibri"/>
            </a:endParaRPr>
          </a:p>
          <a:p>
            <a:pPr marL="0" lvl="0" indent="0" algn="ctr" rtl="0">
              <a:spcBef>
                <a:spcPts val="0"/>
              </a:spcBef>
              <a:spcAft>
                <a:spcPts val="0"/>
              </a:spcAft>
              <a:buNone/>
            </a:pPr>
            <a:r>
              <a:rPr lang="en" sz="1200">
                <a:latin typeface="Calibri"/>
                <a:ea typeface="Calibri"/>
                <a:cs typeface="Calibri"/>
                <a:sym typeface="Calibri"/>
              </a:rPr>
              <a:t>Co-Founder and Chief Scientist at OpenAI</a:t>
            </a:r>
            <a:endParaRPr sz="1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p:nvPr/>
        </p:nvSpPr>
        <p:spPr>
          <a:xfrm>
            <a:off x="0" y="-47750"/>
            <a:ext cx="5420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Microsoft Orca - 13B Open Source LLM</a:t>
            </a:r>
            <a:endParaRPr sz="2500" b="1">
              <a:latin typeface="Calibri"/>
              <a:ea typeface="Calibri"/>
              <a:cs typeface="Calibri"/>
              <a:sym typeface="Calibri"/>
            </a:endParaRPr>
          </a:p>
        </p:txBody>
      </p:sp>
      <p:sp>
        <p:nvSpPr>
          <p:cNvPr id="118" name="Google Shape;118;p21"/>
          <p:cNvSpPr txBox="1"/>
          <p:nvPr/>
        </p:nvSpPr>
        <p:spPr>
          <a:xfrm>
            <a:off x="104475" y="621900"/>
            <a:ext cx="6617700" cy="275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Microsoft Orca LLM was released on June 5, 2023</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13 B parameters (5 times smaller than LLaMA, 13+ times smaller than GPT-3)</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26th position on the HuggingFace Open LLM LeaderBoard</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a:t>
            </a:r>
            <a:r>
              <a:rPr lang="en" sz="900">
                <a:solidFill>
                  <a:schemeClr val="dk1"/>
                </a:solidFill>
                <a:latin typeface="Calibri"/>
                <a:ea typeface="Calibri"/>
                <a:cs typeface="Calibri"/>
                <a:sym typeface="Calibri"/>
              </a:rPr>
              <a:t>.. </a:t>
            </a:r>
            <a:r>
              <a:rPr lang="en" sz="9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https://huggingface.co/spaces/HuggingFaceH4/open_llm_leaderboard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based on the LLaMA model developed by Meta AI</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fine-tuned on a different big dataset, which includes explanation traces from GPT-4. This fine-tuning has allowed Orca LLM to learn to </a:t>
            </a:r>
            <a:r>
              <a:rPr lang="en" sz="1300" b="1">
                <a:solidFill>
                  <a:srgbClr val="FF0000"/>
                </a:solidFill>
                <a:latin typeface="Calibri"/>
                <a:ea typeface="Calibri"/>
                <a:cs typeface="Calibri"/>
                <a:sym typeface="Calibri"/>
              </a:rPr>
              <a:t>imitate</a:t>
            </a:r>
            <a:r>
              <a:rPr lang="en" sz="1300">
                <a:solidFill>
                  <a:schemeClr val="dk1"/>
                </a:solidFill>
                <a:latin typeface="Calibri"/>
                <a:ea typeface="Calibri"/>
                <a:cs typeface="Calibri"/>
                <a:sym typeface="Calibri"/>
              </a:rPr>
              <a:t> the reasoning process of LFMs (Large Foundation Models), which gives it a significant advantage over other LLMs.</a:t>
            </a:r>
            <a:endParaRPr sz="13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Idea - </a:t>
            </a:r>
            <a:r>
              <a:rPr lang="en" sz="1200" b="1">
                <a:solidFill>
                  <a:srgbClr val="FF0000"/>
                </a:solidFill>
                <a:latin typeface="Calibri"/>
                <a:ea typeface="Calibri"/>
                <a:cs typeface="Calibri"/>
                <a:sym typeface="Calibri"/>
              </a:rPr>
              <a:t>imitation learning</a:t>
            </a:r>
            <a:r>
              <a:rPr lang="en" sz="1200">
                <a:solidFill>
                  <a:schemeClr val="dk1"/>
                </a:solidFill>
                <a:latin typeface="Calibri"/>
                <a:ea typeface="Calibri"/>
                <a:cs typeface="Calibri"/>
                <a:sym typeface="Calibri"/>
              </a:rPr>
              <a:t>, drawing on the outputs generated by large foundation models (LFMs)</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Orca can learn explanations, step-by-step thought processes, and other complex instructions</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Orca can </a:t>
            </a:r>
            <a:r>
              <a:rPr lang="en" sz="1200" b="1">
                <a:solidFill>
                  <a:srgbClr val="FF0000"/>
                </a:solidFill>
                <a:latin typeface="Calibri"/>
                <a:ea typeface="Calibri"/>
                <a:cs typeface="Calibri"/>
                <a:sym typeface="Calibri"/>
              </a:rPr>
              <a:t>learn progressively </a:t>
            </a:r>
            <a:r>
              <a:rPr lang="en" sz="1200">
                <a:solidFill>
                  <a:schemeClr val="dk1"/>
                </a:solidFill>
                <a:latin typeface="Calibri"/>
                <a:ea typeface="Calibri"/>
                <a:cs typeface="Calibri"/>
                <a:sym typeface="Calibri"/>
              </a:rPr>
              <a:t>from Complex Explanation Traces of GPT-4</a:t>
            </a:r>
            <a:endParaRPr sz="12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https://www.microsoft.com/en-us/research/publication/orca-progressive-learning-from-complex-explanation-traces-of-gpt-4/</a:t>
            </a:r>
            <a:r>
              <a:rPr lang="en" sz="900">
                <a:latin typeface="Calibri"/>
                <a:ea typeface="Calibri"/>
                <a:cs typeface="Calibri"/>
                <a:sym typeface="Calibri"/>
              </a:rPr>
              <a:t> </a:t>
            </a:r>
            <a:endParaRPr sz="9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https://indianexpress.com/article/technology/artificial-intelligence/microsoft-orca-ai-model-8672524/</a:t>
            </a:r>
            <a:r>
              <a:rPr lang="en" sz="900">
                <a:latin typeface="Calibri"/>
                <a:ea typeface="Calibri"/>
                <a:cs typeface="Calibri"/>
                <a:sym typeface="Calibri"/>
              </a:rPr>
              <a:t> </a:t>
            </a:r>
            <a:endParaRPr sz="900">
              <a:latin typeface="Calibri"/>
              <a:ea typeface="Calibri"/>
              <a:cs typeface="Calibri"/>
              <a:sym typeface="Calibri"/>
            </a:endParaRPr>
          </a:p>
        </p:txBody>
      </p:sp>
      <p:sp>
        <p:nvSpPr>
          <p:cNvPr id="119" name="Google Shape;119;p21"/>
          <p:cNvSpPr txBox="1"/>
          <p:nvPr/>
        </p:nvSpPr>
        <p:spPr>
          <a:xfrm>
            <a:off x="7105375" y="663950"/>
            <a:ext cx="1835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"Orca"  = "killer whale"</a:t>
            </a:r>
            <a:endParaRPr sz="1200">
              <a:latin typeface="Calibri"/>
              <a:ea typeface="Calibri"/>
              <a:cs typeface="Calibri"/>
              <a:sym typeface="Calibri"/>
            </a:endParaRPr>
          </a:p>
        </p:txBody>
      </p:sp>
      <p:pic>
        <p:nvPicPr>
          <p:cNvPr id="120" name="Google Shape;120;p21"/>
          <p:cNvPicPr preferRelativeResize="0"/>
          <p:nvPr/>
        </p:nvPicPr>
        <p:blipFill rotWithShape="1">
          <a:blip r:embed="rId6" cstate="email">
            <a:alphaModFix/>
            <a:extLst>
              <a:ext uri="{28A0092B-C50C-407E-A947-70E740481C1C}">
                <a14:useLocalDpi xmlns:a14="http://schemas.microsoft.com/office/drawing/2010/main"/>
              </a:ext>
            </a:extLst>
          </a:blip>
          <a:srcRect l="5796" t="26658" r="7690" b="29125"/>
          <a:stretch/>
        </p:blipFill>
        <p:spPr>
          <a:xfrm>
            <a:off x="6722175" y="-47750"/>
            <a:ext cx="2421825" cy="669650"/>
          </a:xfrm>
          <a:prstGeom prst="rect">
            <a:avLst/>
          </a:prstGeom>
          <a:noFill/>
          <a:ln>
            <a:noFill/>
          </a:ln>
        </p:spPr>
      </p:pic>
      <p:pic>
        <p:nvPicPr>
          <p:cNvPr id="121" name="Google Shape;121;p2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174595" y="1033250"/>
            <a:ext cx="1530100" cy="1018200"/>
          </a:xfrm>
          <a:prstGeom prst="rect">
            <a:avLst/>
          </a:prstGeom>
          <a:noFill/>
          <a:ln>
            <a:noFill/>
          </a:ln>
        </p:spPr>
      </p:pic>
      <p:sp>
        <p:nvSpPr>
          <p:cNvPr id="122" name="Google Shape;122;p21"/>
          <p:cNvSpPr txBox="1"/>
          <p:nvPr/>
        </p:nvSpPr>
        <p:spPr>
          <a:xfrm>
            <a:off x="2123475" y="3716850"/>
            <a:ext cx="60045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Note - there are multiple projects replicating/improving ORCA</a:t>
            </a:r>
            <a:endParaRPr/>
          </a:p>
          <a:p>
            <a:pPr marL="0" lvl="0" indent="0" algn="l" rtl="0">
              <a:spcBef>
                <a:spcPts val="0"/>
              </a:spcBef>
              <a:spcAft>
                <a:spcPts val="0"/>
              </a:spcAft>
              <a:buNone/>
            </a:pPr>
            <a:r>
              <a:rPr lang="en"/>
              <a:t>One good project - Open-Orca</a:t>
            </a:r>
            <a:endParaRPr/>
          </a:p>
          <a:p>
            <a:pPr marL="0" lvl="0" indent="0" algn="l" rtl="0">
              <a:spcBef>
                <a:spcPts val="0"/>
              </a:spcBef>
              <a:spcAft>
                <a:spcPts val="0"/>
              </a:spcAft>
              <a:buNone/>
            </a:pPr>
            <a:r>
              <a:rPr lang="en"/>
              <a:t>.. </a:t>
            </a:r>
            <a:r>
              <a:rPr lang="en" u="sng">
                <a:solidFill>
                  <a:schemeClr val="hlink"/>
                </a:solidFill>
                <a:hlinkClick r:id="rId8"/>
              </a:rPr>
              <a:t>https://huggingface.co/Open-Orca</a:t>
            </a:r>
            <a:r>
              <a:rPr lang="en"/>
              <a:t> </a:t>
            </a:r>
            <a:endParaRPr/>
          </a:p>
          <a:p>
            <a:pPr marL="0" lvl="0" indent="0" algn="l" rtl="0">
              <a:spcBef>
                <a:spcPts val="0"/>
              </a:spcBef>
              <a:spcAft>
                <a:spcPts val="0"/>
              </a:spcAft>
              <a:buNone/>
            </a:pPr>
            <a:r>
              <a:rPr lang="en"/>
              <a:t>.. </a:t>
            </a:r>
            <a:r>
              <a:rPr lang="en" u="sng">
                <a:solidFill>
                  <a:schemeClr val="hlink"/>
                </a:solidFill>
                <a:hlinkClick r:id="rId9"/>
              </a:rPr>
              <a:t>https://www.youtube.com/watch?v=DbavR0lvbv8</a:t>
            </a:r>
            <a:r>
              <a:rPr lang="en"/>
              <a:t> </a:t>
            </a:r>
            <a:endParaRPr/>
          </a:p>
          <a:p>
            <a:pPr marL="0" lvl="0" indent="0" algn="l" rtl="0">
              <a:spcBef>
                <a:spcPts val="0"/>
              </a:spcBef>
              <a:spcAft>
                <a:spcPts val="0"/>
              </a:spcAft>
              <a:buNone/>
            </a:pPr>
            <a:r>
              <a:rPr lang="en"/>
              <a:t>.. </a:t>
            </a:r>
            <a:r>
              <a:rPr lang="en" u="sng">
                <a:solidFill>
                  <a:schemeClr val="hlink"/>
                </a:solidFill>
                <a:hlinkClick r:id="rId10"/>
              </a:rPr>
              <a:t>https://huggingface.co/spaces/Open-Orca/OpenOrca-Preview1-GGML</a:t>
            </a:r>
            <a:r>
              <a:rPr lang="en"/>
              <a:t>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4410</Words>
  <Application>Microsoft Macintosh PowerPoint</Application>
  <PresentationFormat>On-screen Show (16:9)</PresentationFormat>
  <Paragraphs>314</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2023-07-16T20:53:09Z</dcterms:modified>
</cp:coreProperties>
</file>