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96df99e3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96df99e3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a8272daa9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a8272daa9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96df99e3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96df99e3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96df99e3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96df99e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96df99e3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296df99e3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96df99e3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96df99e3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96df99e3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96df99e3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9b50e03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9b50e03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9b50e03d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9b50e03d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a8272daa9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a8272daa9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96df99e3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96df99e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96df99e36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96df99e3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a8272daa9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a8272daa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54e041c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54e041c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a8272daa9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a8272daa9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a8272daa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5a8272daa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96df99e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96df99e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a8272daa9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a8272daa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a8272daa9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a8272daa9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huggingface.co"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www.fda.gov/drugs/surveillance/questions-and-answers-fdas-adverse-event-reporting-system-faer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freecodecamp.org/news/graph-neural-networks-explained-with-examples/" TargetMode="External"/><Relationship Id="rId3" Type="http://schemas.openxmlformats.org/officeDocument/2006/relationships/hyperlink" Target="https://en.wikipedia.org/wiki/Graph_neural_network" TargetMode="External"/><Relationship Id="rId7" Type="http://schemas.openxmlformats.org/officeDocument/2006/relationships/hyperlink" Target="https://neptune.ai/blog/graph-neural-network-and-some-of-gnn-application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distill.pub/2021/gnn-intro/" TargetMode="External"/><Relationship Id="rId11" Type="http://schemas.openxmlformats.org/officeDocument/2006/relationships/hyperlink" Target="https://medium.com/@monocosmo77/latest-research-based-on-graph-neural-networks-part3-machine-learning-a57089c04e67" TargetMode="External"/><Relationship Id="rId5" Type="http://schemas.openxmlformats.org/officeDocument/2006/relationships/hyperlink" Target="https://en.wikipedia.org/wiki/Hugging_Face" TargetMode="External"/><Relationship Id="rId10" Type="http://schemas.openxmlformats.org/officeDocument/2006/relationships/hyperlink" Target="https://www.xenonstack.com/blog/graph-neural-network-on-aws" TargetMode="External"/><Relationship Id="rId4" Type="http://schemas.openxmlformats.org/officeDocument/2006/relationships/hyperlink" Target="https://huggingface.co/" TargetMode="External"/><Relationship Id="rId9" Type="http://schemas.openxmlformats.org/officeDocument/2006/relationships/hyperlink" Target="https://wandb.ai/syllogismos/machine-learning-with-graphs/reports/10-Deep-Generative-Models-for-Graphs--VmlldzozNzcwMT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linkedin.com/in/shreya-patil-data-scientis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731975" y="1377000"/>
            <a:ext cx="79590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3D85C6"/>
                </a:solidFill>
                <a:latin typeface="Calibri"/>
                <a:ea typeface="Calibri"/>
                <a:cs typeface="Calibri"/>
                <a:sym typeface="Calibri"/>
              </a:rPr>
              <a:t>GNNs</a:t>
            </a:r>
            <a:endParaRPr sz="6000" b="1">
              <a:solidFill>
                <a:srgbClr val="3D85C6"/>
              </a:solidFill>
              <a:latin typeface="Calibri"/>
              <a:ea typeface="Calibri"/>
              <a:cs typeface="Calibri"/>
              <a:sym typeface="Calibri"/>
            </a:endParaRPr>
          </a:p>
          <a:p>
            <a:pPr marL="0" lvl="0" indent="0" algn="ctr" rtl="0">
              <a:spcBef>
                <a:spcPts val="0"/>
              </a:spcBef>
              <a:spcAft>
                <a:spcPts val="0"/>
              </a:spcAft>
              <a:buNone/>
            </a:pPr>
            <a:r>
              <a:rPr lang="en" sz="6000" b="1">
                <a:solidFill>
                  <a:srgbClr val="3D85C6"/>
                </a:solidFill>
                <a:latin typeface="Calibri"/>
                <a:ea typeface="Calibri"/>
                <a:cs typeface="Calibri"/>
                <a:sym typeface="Calibri"/>
              </a:rPr>
              <a:t>Graph Neural Networks</a:t>
            </a:r>
            <a:endParaRPr sz="6000" b="1">
              <a:solidFill>
                <a:srgbClr val="3D85C6"/>
              </a:solidFill>
              <a:latin typeface="Calibri"/>
              <a:ea typeface="Calibri"/>
              <a:cs typeface="Calibri"/>
              <a:sym typeface="Calibri"/>
            </a:endParaRPr>
          </a:p>
        </p:txBody>
      </p:sp>
      <p:sp>
        <p:nvSpPr>
          <p:cNvPr id="55" name="Google Shape;55;p13"/>
          <p:cNvSpPr txBox="1"/>
          <p:nvPr/>
        </p:nvSpPr>
        <p:spPr>
          <a:xfrm>
            <a:off x="6130575" y="3849000"/>
            <a:ext cx="225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Presented by Shreya Patil</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July 21, 2023</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620675"/>
            <a:ext cx="8839204" cy="4121797"/>
          </a:xfrm>
          <a:prstGeom prst="rect">
            <a:avLst/>
          </a:prstGeom>
          <a:noFill/>
          <a:ln>
            <a:noFill/>
          </a:ln>
        </p:spPr>
      </p:pic>
      <p:sp>
        <p:nvSpPr>
          <p:cNvPr id="128" name="Google Shape;128;p22"/>
          <p:cNvSpPr txBox="1"/>
          <p:nvPr/>
        </p:nvSpPr>
        <p:spPr>
          <a:xfrm>
            <a:off x="398775" y="318625"/>
            <a:ext cx="6966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Graph convolution neural network (GCNN)</a:t>
            </a:r>
            <a:endParaRPr sz="25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1395650" y="703325"/>
            <a:ext cx="7480200" cy="406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2016 - </a:t>
            </a:r>
            <a:r>
              <a:rPr lang="en" b="1">
                <a:solidFill>
                  <a:srgbClr val="6AA84F"/>
                </a:solidFill>
                <a:latin typeface="Calibri"/>
                <a:ea typeface="Calibri"/>
                <a:cs typeface="Calibri"/>
                <a:sym typeface="Calibri"/>
              </a:rPr>
              <a:t>Graph Convolutional Networks (GCN)</a:t>
            </a:r>
            <a:r>
              <a:rPr lang="en">
                <a:solidFill>
                  <a:srgbClr val="6AA84F"/>
                </a:solidFill>
                <a:latin typeface="Calibri"/>
                <a:ea typeface="Calibri"/>
                <a:cs typeface="Calibri"/>
                <a:sym typeface="Calibri"/>
              </a:rPr>
              <a:t> </a:t>
            </a:r>
            <a:r>
              <a:rPr lang="en">
                <a:solidFill>
                  <a:srgbClr val="374151"/>
                </a:solidFill>
                <a:latin typeface="Calibri"/>
                <a:ea typeface="Calibri"/>
                <a:cs typeface="Calibri"/>
                <a:sym typeface="Calibri"/>
              </a:rPr>
              <a:t>- "</a:t>
            </a:r>
            <a:r>
              <a:rPr lang="en">
                <a:solidFill>
                  <a:srgbClr val="3C78D8"/>
                </a:solidFill>
                <a:latin typeface="Calibri"/>
                <a:ea typeface="Calibri"/>
                <a:cs typeface="Calibri"/>
                <a:sym typeface="Calibri"/>
              </a:rPr>
              <a:t>Semi-Supervised Classification with Graph Convolutional Networks</a:t>
            </a:r>
            <a:r>
              <a:rPr lang="en">
                <a:solidFill>
                  <a:srgbClr val="374151"/>
                </a:solidFill>
                <a:latin typeface="Calibri"/>
                <a:ea typeface="Calibri"/>
                <a:cs typeface="Calibri"/>
                <a:sym typeface="Calibri"/>
              </a:rPr>
              <a:t>" by Kipf and Welling. Using convolution-like operations on nodes by aggregating and combining information from the node's neighbors. GCNs use graph Laplacian and adjacency matrices to define filters that capture the graph structure. By iteratively propagating and updating node representations, GCNs learn meaningful embeddings that encode both node features and graph topology. </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2017 - </a:t>
            </a:r>
            <a:r>
              <a:rPr lang="en" b="1">
                <a:solidFill>
                  <a:srgbClr val="6AA84F"/>
                </a:solidFill>
                <a:latin typeface="Calibri"/>
                <a:ea typeface="Calibri"/>
                <a:cs typeface="Calibri"/>
                <a:sym typeface="Calibri"/>
              </a:rPr>
              <a:t>GraphSAGE (Graph Sample and Aggregated)</a:t>
            </a:r>
            <a:r>
              <a:rPr lang="en">
                <a:solidFill>
                  <a:srgbClr val="374151"/>
                </a:solidFill>
                <a:latin typeface="Calibri"/>
                <a:ea typeface="Calibri"/>
                <a:cs typeface="Calibri"/>
                <a:sym typeface="Calibri"/>
              </a:rPr>
              <a:t> - "Inductive Representation Learning on Large Graphs" by Hamilton et al. Learn node embeddings by sampling and aggregating info from neighbors</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2017 - </a:t>
            </a:r>
            <a:r>
              <a:rPr lang="en" b="1">
                <a:solidFill>
                  <a:srgbClr val="6AA84F"/>
                </a:solidFill>
                <a:latin typeface="Calibri"/>
                <a:ea typeface="Calibri"/>
                <a:cs typeface="Calibri"/>
                <a:sym typeface="Calibri"/>
              </a:rPr>
              <a:t>Graph Attention Networks (GAT)</a:t>
            </a:r>
            <a:r>
              <a:rPr lang="en">
                <a:solidFill>
                  <a:srgbClr val="374151"/>
                </a:solidFill>
                <a:latin typeface="Calibri"/>
                <a:ea typeface="Calibri"/>
                <a:cs typeface="Calibri"/>
                <a:sym typeface="Calibri"/>
              </a:rPr>
              <a:t> - "Graph Attention Networks" by Velickovic et al. - using an attention mechanism to capture the importance of different nodes' neighbors during information propagation</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2019 - </a:t>
            </a:r>
            <a:r>
              <a:rPr lang="en" b="1">
                <a:solidFill>
                  <a:srgbClr val="6AA84F"/>
                </a:solidFill>
                <a:latin typeface="Calibri"/>
                <a:ea typeface="Calibri"/>
                <a:cs typeface="Calibri"/>
                <a:sym typeface="Calibri"/>
              </a:rPr>
              <a:t>Graph Transformer Networks (GTN)</a:t>
            </a:r>
            <a:r>
              <a:rPr lang="en">
                <a:solidFill>
                  <a:srgbClr val="374151"/>
                </a:solidFill>
                <a:latin typeface="Calibri"/>
                <a:ea typeface="Calibri"/>
                <a:cs typeface="Calibri"/>
                <a:sym typeface="Calibri"/>
              </a:rPr>
              <a:t> - "Graph Transformer Networks" by You et al. - remove the limitations of fixed graph neighborhood size by attending to all nodes in the graph. GTNs use multiple attention heads to capture different aspects of node relationships and incorporate positional encoding for handling node order - thus achieving state-of-the-art performance in various graph-related tasks such as node classification, link prediction, and graph-level predictions.</a:t>
            </a:r>
            <a:endParaRPr>
              <a:solidFill>
                <a:srgbClr val="374151"/>
              </a:solidFill>
              <a:latin typeface="Calibri"/>
              <a:ea typeface="Calibri"/>
              <a:cs typeface="Calibri"/>
              <a:sym typeface="Calibri"/>
            </a:endParaRPr>
          </a:p>
        </p:txBody>
      </p:sp>
      <p:sp>
        <p:nvSpPr>
          <p:cNvPr id="134" name="Google Shape;134;p23"/>
          <p:cNvSpPr txBox="1"/>
          <p:nvPr/>
        </p:nvSpPr>
        <p:spPr>
          <a:xfrm>
            <a:off x="0" y="-76200"/>
            <a:ext cx="247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What are GNNs</a:t>
            </a:r>
            <a:endParaRPr sz="2500" b="1">
              <a:latin typeface="Calibri"/>
              <a:ea typeface="Calibri"/>
              <a:cs typeface="Calibri"/>
              <a:sym typeface="Calibri"/>
            </a:endParaRPr>
          </a:p>
        </p:txBody>
      </p:sp>
      <p:sp>
        <p:nvSpPr>
          <p:cNvPr id="135" name="Google Shape;135;p23"/>
          <p:cNvSpPr txBox="1"/>
          <p:nvPr/>
        </p:nvSpPr>
        <p:spPr>
          <a:xfrm>
            <a:off x="251686" y="1026925"/>
            <a:ext cx="907500" cy="36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libri"/>
                <a:ea typeface="Calibri"/>
                <a:cs typeface="Calibri"/>
                <a:sym typeface="Calibri"/>
              </a:rPr>
              <a:t>CNN</a:t>
            </a:r>
            <a:endParaRPr sz="1200">
              <a:latin typeface="Calibri"/>
              <a:ea typeface="Calibri"/>
              <a:cs typeface="Calibri"/>
              <a:sym typeface="Calibri"/>
            </a:endParaRPr>
          </a:p>
        </p:txBody>
      </p:sp>
      <p:sp>
        <p:nvSpPr>
          <p:cNvPr id="136" name="Google Shape;136;p23"/>
          <p:cNvSpPr txBox="1"/>
          <p:nvPr/>
        </p:nvSpPr>
        <p:spPr>
          <a:xfrm>
            <a:off x="174586" y="2648975"/>
            <a:ext cx="1061700" cy="36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libri"/>
                <a:ea typeface="Calibri"/>
                <a:cs typeface="Calibri"/>
                <a:sym typeface="Calibri"/>
              </a:rPr>
              <a:t>Attention</a:t>
            </a:r>
            <a:endParaRPr sz="1200">
              <a:latin typeface="Calibri"/>
              <a:ea typeface="Calibri"/>
              <a:cs typeface="Calibri"/>
              <a:sym typeface="Calibri"/>
            </a:endParaRPr>
          </a:p>
        </p:txBody>
      </p:sp>
      <p:sp>
        <p:nvSpPr>
          <p:cNvPr id="137" name="Google Shape;137;p23"/>
          <p:cNvSpPr txBox="1"/>
          <p:nvPr/>
        </p:nvSpPr>
        <p:spPr>
          <a:xfrm>
            <a:off x="174575" y="4094525"/>
            <a:ext cx="1061700" cy="36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libri"/>
                <a:ea typeface="Calibri"/>
                <a:cs typeface="Calibri"/>
                <a:sym typeface="Calibri"/>
              </a:rPr>
              <a:t>Transformer</a:t>
            </a:r>
            <a:endParaRPr sz="1200">
              <a:latin typeface="Calibri"/>
              <a:ea typeface="Calibri"/>
              <a:cs typeface="Calibri"/>
              <a:sym typeface="Calibri"/>
            </a:endParaRPr>
          </a:p>
        </p:txBody>
      </p:sp>
      <p:sp>
        <p:nvSpPr>
          <p:cNvPr id="138" name="Google Shape;138;p23"/>
          <p:cNvSpPr/>
          <p:nvPr/>
        </p:nvSpPr>
        <p:spPr>
          <a:xfrm rot="5400000">
            <a:off x="385925" y="1906500"/>
            <a:ext cx="639000" cy="232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rot="5400000">
            <a:off x="385925" y="3440300"/>
            <a:ext cx="639000" cy="232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18175" y="-57250"/>
            <a:ext cx="7360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Evolution of GNNs from Convolution to Transformer </a:t>
            </a:r>
            <a:endParaRPr sz="2500" b="1">
              <a:solidFill>
                <a:schemeClr val="dk1"/>
              </a:solidFill>
              <a:latin typeface="Calibri"/>
              <a:ea typeface="Calibri"/>
              <a:cs typeface="Calibri"/>
              <a:sym typeface="Calibri"/>
            </a:endParaRPr>
          </a:p>
          <a:p>
            <a:pPr marL="0" lvl="0" indent="0" algn="l" rtl="0">
              <a:spcBef>
                <a:spcPts val="0"/>
              </a:spcBef>
              <a:spcAft>
                <a:spcPts val="0"/>
              </a:spcAft>
              <a:buNone/>
            </a:pPr>
            <a:r>
              <a:rPr lang="en" sz="2500" b="1">
                <a:solidFill>
                  <a:schemeClr val="dk1"/>
                </a:solidFill>
                <a:latin typeface="Calibri"/>
                <a:ea typeface="Calibri"/>
                <a:cs typeface="Calibri"/>
                <a:sym typeface="Calibri"/>
              </a:rPr>
              <a:t>is Typical for Other Networks as Well</a:t>
            </a:r>
            <a:endParaRPr sz="2500" b="1">
              <a:latin typeface="Calibri"/>
              <a:ea typeface="Calibri"/>
              <a:cs typeface="Calibri"/>
              <a:sym typeface="Calibri"/>
            </a:endParaRPr>
          </a:p>
        </p:txBody>
      </p:sp>
      <p:sp>
        <p:nvSpPr>
          <p:cNvPr id="145" name="Google Shape;145;p24"/>
          <p:cNvSpPr txBox="1"/>
          <p:nvPr/>
        </p:nvSpPr>
        <p:spPr>
          <a:xfrm>
            <a:off x="2478425" y="1136525"/>
            <a:ext cx="8502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CNN</a:t>
            </a:r>
            <a:endParaRPr sz="1300">
              <a:latin typeface="Calibri"/>
              <a:ea typeface="Calibri"/>
              <a:cs typeface="Calibri"/>
              <a:sym typeface="Calibri"/>
            </a:endParaRPr>
          </a:p>
        </p:txBody>
      </p:sp>
      <p:sp>
        <p:nvSpPr>
          <p:cNvPr id="146" name="Google Shape;146;p24"/>
          <p:cNvSpPr txBox="1"/>
          <p:nvPr/>
        </p:nvSpPr>
        <p:spPr>
          <a:xfrm>
            <a:off x="5352067" y="1142250"/>
            <a:ext cx="13305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Transformer</a:t>
            </a:r>
            <a:endParaRPr sz="1300">
              <a:latin typeface="Calibri"/>
              <a:ea typeface="Calibri"/>
              <a:cs typeface="Calibri"/>
              <a:sym typeface="Calibri"/>
            </a:endParaRPr>
          </a:p>
        </p:txBody>
      </p:sp>
      <p:sp>
        <p:nvSpPr>
          <p:cNvPr id="147" name="Google Shape;147;p24"/>
          <p:cNvSpPr txBox="1"/>
          <p:nvPr/>
        </p:nvSpPr>
        <p:spPr>
          <a:xfrm>
            <a:off x="3840875" y="1036470"/>
            <a:ext cx="987000" cy="585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Attention Mechanism</a:t>
            </a:r>
            <a:endParaRPr sz="1300" b="1">
              <a:solidFill>
                <a:srgbClr val="FF0000"/>
              </a:solidFill>
              <a:latin typeface="Calibri"/>
              <a:ea typeface="Calibri"/>
              <a:cs typeface="Calibri"/>
              <a:sym typeface="Calibri"/>
            </a:endParaRPr>
          </a:p>
        </p:txBody>
      </p:sp>
      <p:sp>
        <p:nvSpPr>
          <p:cNvPr id="148" name="Google Shape;148;p24"/>
          <p:cNvSpPr/>
          <p:nvPr/>
        </p:nvSpPr>
        <p:spPr>
          <a:xfrm>
            <a:off x="3402200" y="1218600"/>
            <a:ext cx="328800" cy="232200"/>
          </a:xfrm>
          <a:prstGeom prst="rightArrow">
            <a:avLst>
              <a:gd name="adj1" fmla="val 50000"/>
              <a:gd name="adj2" fmla="val 50000"/>
            </a:avLst>
          </a:prstGeom>
          <a:solidFill>
            <a:srgbClr val="EEEE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4937755" y="1213925"/>
            <a:ext cx="328800" cy="232200"/>
          </a:xfrm>
          <a:prstGeom prst="rightArrow">
            <a:avLst>
              <a:gd name="adj1" fmla="val 50000"/>
              <a:gd name="adj2" fmla="val 50000"/>
            </a:avLst>
          </a:prstGeom>
          <a:solidFill>
            <a:srgbClr val="EEEE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txBox="1"/>
          <p:nvPr/>
        </p:nvSpPr>
        <p:spPr>
          <a:xfrm>
            <a:off x="2226300" y="1974725"/>
            <a:ext cx="11022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RNN or LSTM</a:t>
            </a:r>
            <a:endParaRPr sz="1300">
              <a:latin typeface="Calibri"/>
              <a:ea typeface="Calibri"/>
              <a:cs typeface="Calibri"/>
              <a:sym typeface="Calibri"/>
            </a:endParaRPr>
          </a:p>
        </p:txBody>
      </p:sp>
      <p:sp>
        <p:nvSpPr>
          <p:cNvPr id="151" name="Google Shape;151;p24"/>
          <p:cNvSpPr txBox="1"/>
          <p:nvPr/>
        </p:nvSpPr>
        <p:spPr>
          <a:xfrm>
            <a:off x="5352067" y="1980450"/>
            <a:ext cx="13305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Transformer</a:t>
            </a:r>
            <a:endParaRPr sz="1300">
              <a:latin typeface="Calibri"/>
              <a:ea typeface="Calibri"/>
              <a:cs typeface="Calibri"/>
              <a:sym typeface="Calibri"/>
            </a:endParaRPr>
          </a:p>
        </p:txBody>
      </p:sp>
      <p:sp>
        <p:nvSpPr>
          <p:cNvPr id="152" name="Google Shape;152;p24"/>
          <p:cNvSpPr txBox="1"/>
          <p:nvPr/>
        </p:nvSpPr>
        <p:spPr>
          <a:xfrm>
            <a:off x="3840875" y="1874670"/>
            <a:ext cx="987000" cy="585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Attention Mechanism</a:t>
            </a:r>
            <a:endParaRPr sz="1300" b="1">
              <a:solidFill>
                <a:srgbClr val="FF0000"/>
              </a:solidFill>
              <a:latin typeface="Calibri"/>
              <a:ea typeface="Calibri"/>
              <a:cs typeface="Calibri"/>
              <a:sym typeface="Calibri"/>
            </a:endParaRPr>
          </a:p>
        </p:txBody>
      </p:sp>
      <p:sp>
        <p:nvSpPr>
          <p:cNvPr id="153" name="Google Shape;153;p24"/>
          <p:cNvSpPr/>
          <p:nvPr/>
        </p:nvSpPr>
        <p:spPr>
          <a:xfrm>
            <a:off x="3402200" y="2056800"/>
            <a:ext cx="328800" cy="232200"/>
          </a:xfrm>
          <a:prstGeom prst="rightArrow">
            <a:avLst>
              <a:gd name="adj1" fmla="val 50000"/>
              <a:gd name="adj2" fmla="val 50000"/>
            </a:avLst>
          </a:prstGeom>
          <a:solidFill>
            <a:srgbClr val="EEEE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4937755" y="2052125"/>
            <a:ext cx="328800" cy="232200"/>
          </a:xfrm>
          <a:prstGeom prst="rightArrow">
            <a:avLst>
              <a:gd name="adj1" fmla="val 50000"/>
              <a:gd name="adj2" fmla="val 50000"/>
            </a:avLst>
          </a:prstGeom>
          <a:solidFill>
            <a:srgbClr val="EEEE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txBox="1"/>
          <p:nvPr/>
        </p:nvSpPr>
        <p:spPr>
          <a:xfrm>
            <a:off x="1735950" y="3437300"/>
            <a:ext cx="5672100" cy="147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CNN</a:t>
            </a:r>
            <a:r>
              <a:rPr lang="en">
                <a:latin typeface="Calibri"/>
                <a:ea typeface="Calibri"/>
                <a:cs typeface="Calibri"/>
                <a:sym typeface="Calibri"/>
              </a:rPr>
              <a:t> = Convolutional Neural Network</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RNN</a:t>
            </a:r>
            <a:r>
              <a:rPr lang="en">
                <a:latin typeface="Calibri"/>
                <a:ea typeface="Calibri"/>
                <a:cs typeface="Calibri"/>
                <a:sym typeface="Calibri"/>
              </a:rPr>
              <a:t> = Recurrent Neural Network</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LSTM</a:t>
            </a:r>
            <a:r>
              <a:rPr lang="en">
                <a:latin typeface="Calibri"/>
                <a:ea typeface="Calibri"/>
                <a:cs typeface="Calibri"/>
                <a:sym typeface="Calibri"/>
              </a:rPr>
              <a:t> = Long Short Term Memory</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Attention</a:t>
            </a:r>
            <a:r>
              <a:rPr lang="en">
                <a:latin typeface="Calibri"/>
                <a:ea typeface="Calibri"/>
                <a:cs typeface="Calibri"/>
                <a:sym typeface="Calibri"/>
              </a:rPr>
              <a:t> = important mechanism in Google Translate</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Transformer</a:t>
            </a:r>
            <a:r>
              <a:rPr lang="en">
                <a:latin typeface="Calibri"/>
                <a:ea typeface="Calibri"/>
                <a:cs typeface="Calibri"/>
                <a:sym typeface="Calibri"/>
              </a:rPr>
              <a:t> = deep learning model architecture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paper "</a:t>
            </a:r>
            <a:r>
              <a:rPr lang="en">
                <a:solidFill>
                  <a:srgbClr val="3C78D8"/>
                </a:solidFill>
                <a:latin typeface="Calibri"/>
                <a:ea typeface="Calibri"/>
                <a:cs typeface="Calibri"/>
                <a:sym typeface="Calibri"/>
              </a:rPr>
              <a:t>Attention Is All You Need</a:t>
            </a:r>
            <a:r>
              <a:rPr lang="en">
                <a:latin typeface="Calibri"/>
                <a:ea typeface="Calibri"/>
                <a:cs typeface="Calibri"/>
                <a:sym typeface="Calibri"/>
              </a:rPr>
              <a:t>" by Vaswani et al. in 2017</a:t>
            </a:r>
            <a:endParaRPr>
              <a:latin typeface="Calibri"/>
              <a:ea typeface="Calibri"/>
              <a:cs typeface="Calibri"/>
              <a:sym typeface="Calibri"/>
            </a:endParaRPr>
          </a:p>
        </p:txBody>
      </p:sp>
      <p:sp>
        <p:nvSpPr>
          <p:cNvPr id="156" name="Google Shape;156;p24"/>
          <p:cNvSpPr txBox="1"/>
          <p:nvPr/>
        </p:nvSpPr>
        <p:spPr>
          <a:xfrm>
            <a:off x="494750" y="2747650"/>
            <a:ext cx="8475300" cy="5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FF0000"/>
                </a:solidFill>
              </a:rPr>
              <a:t>Context vector should have access to all parts of the input sequence instead of just the last one.</a:t>
            </a:r>
            <a:endParaRPr b="1">
              <a:solidFill>
                <a:srgbClr val="FF0000"/>
              </a:solidFill>
            </a:endParaRPr>
          </a:p>
          <a:p>
            <a:pPr marL="0" lvl="0" indent="0" algn="l" rtl="0">
              <a:spcBef>
                <a:spcPts val="0"/>
              </a:spcBef>
              <a:spcAft>
                <a:spcPts val="0"/>
              </a:spcAft>
              <a:buNone/>
            </a:pPr>
            <a:endParaRPr/>
          </a:p>
        </p:txBody>
      </p:sp>
      <p:sp>
        <p:nvSpPr>
          <p:cNvPr id="157" name="Google Shape;157;p24"/>
          <p:cNvSpPr/>
          <p:nvPr/>
        </p:nvSpPr>
        <p:spPr>
          <a:xfrm>
            <a:off x="4164275" y="2555725"/>
            <a:ext cx="153600" cy="268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p:nvPr/>
        </p:nvSpPr>
        <p:spPr>
          <a:xfrm>
            <a:off x="328575" y="721800"/>
            <a:ext cx="8180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Graph Transformer Networks (GTNs) work by first representing the graph as a sequence of nodes and edges. The nodes are then embedded into a vector space, and the edges are represented as a matrix of weights.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The Transformer architecture is then used to learn a representation of the graph by attending to the nodes and edges in the graph.</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GTNs proved effective for node classification, link prediction, and graph classification</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GTNs may prove to be useful for NLP and computer vision</a:t>
            </a:r>
            <a:endParaRPr>
              <a:latin typeface="Calibri"/>
              <a:ea typeface="Calibri"/>
              <a:cs typeface="Calibri"/>
              <a:sym typeface="Calibri"/>
            </a:endParaRPr>
          </a:p>
        </p:txBody>
      </p:sp>
      <p:sp>
        <p:nvSpPr>
          <p:cNvPr id="163" name="Google Shape;163;p25"/>
          <p:cNvSpPr txBox="1"/>
          <p:nvPr/>
        </p:nvSpPr>
        <p:spPr>
          <a:xfrm>
            <a:off x="0" y="0"/>
            <a:ext cx="5690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Graph Transformer Networks (GTNs)</a:t>
            </a:r>
            <a:endParaRPr sz="2500" b="1">
              <a:latin typeface="Calibri"/>
              <a:ea typeface="Calibri"/>
              <a:cs typeface="Calibri"/>
              <a:sym typeface="Calibri"/>
            </a:endParaRPr>
          </a:p>
        </p:txBody>
      </p:sp>
      <p:pic>
        <p:nvPicPr>
          <p:cNvPr id="164" name="Google Shape;164;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218850" y="2762179"/>
            <a:ext cx="5433025" cy="2381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694050" y="1682475"/>
            <a:ext cx="7560000" cy="2339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Hugging Face</a:t>
            </a:r>
            <a:r>
              <a:rPr lang="en">
                <a:latin typeface="Calibri"/>
                <a:ea typeface="Calibri"/>
                <a:cs typeface="Calibri"/>
                <a:sym typeface="Calibri"/>
              </a:rPr>
              <a:t> is a company that provides/hosts open-source software (AI models)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Hugging Face</a:t>
            </a:r>
            <a:r>
              <a:rPr lang="en">
                <a:latin typeface="Calibri"/>
                <a:ea typeface="Calibri"/>
                <a:cs typeface="Calibri"/>
                <a:sym typeface="Calibri"/>
              </a:rPr>
              <a:t> have developed a number of GTNs - they are </a:t>
            </a:r>
            <a:r>
              <a:rPr lang="en">
                <a:solidFill>
                  <a:schemeClr val="dk1"/>
                </a:solidFill>
                <a:latin typeface="Calibri"/>
                <a:ea typeface="Calibri"/>
                <a:cs typeface="Calibri"/>
                <a:sym typeface="Calibri"/>
              </a:rPr>
              <a:t>open-source and can be used for free.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Graphormer</a:t>
            </a:r>
            <a:r>
              <a:rPr lang="en">
                <a:latin typeface="Calibri"/>
                <a:ea typeface="Calibri"/>
                <a:cs typeface="Calibri"/>
                <a:sym typeface="Calibri"/>
              </a:rPr>
              <a:t>: A Graph Transformer Network that can be used for node classification, link prediction, and graph classification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GraphTransformer</a:t>
            </a:r>
            <a:r>
              <a:rPr lang="en">
                <a:latin typeface="Calibri"/>
                <a:ea typeface="Calibri"/>
                <a:cs typeface="Calibri"/>
                <a:sym typeface="Calibri"/>
              </a:rPr>
              <a:t>: A Graph Transformer Network that can be used for natural language processing tasks, such as text classification and question answering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GraphViT</a:t>
            </a:r>
            <a:r>
              <a:rPr lang="en">
                <a:latin typeface="Calibri"/>
                <a:ea typeface="Calibri"/>
                <a:cs typeface="Calibri"/>
                <a:sym typeface="Calibri"/>
              </a:rPr>
              <a:t>: A Graph Transformer Network that can be used for computer vision tasks, such as image classification and object detection</a:t>
            </a:r>
            <a:endParaRPr>
              <a:latin typeface="Calibri"/>
              <a:ea typeface="Calibri"/>
              <a:cs typeface="Calibri"/>
              <a:sym typeface="Calibri"/>
            </a:endParaRPr>
          </a:p>
        </p:txBody>
      </p:sp>
      <p:pic>
        <p:nvPicPr>
          <p:cNvPr id="170" name="Google Shape;170;p2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195000" y="226350"/>
            <a:ext cx="1277450" cy="966525"/>
          </a:xfrm>
          <a:prstGeom prst="rect">
            <a:avLst/>
          </a:prstGeom>
          <a:noFill/>
          <a:ln>
            <a:noFill/>
          </a:ln>
        </p:spPr>
      </p:pic>
      <p:sp>
        <p:nvSpPr>
          <p:cNvPr id="171" name="Google Shape;171;p26"/>
          <p:cNvSpPr txBox="1"/>
          <p:nvPr/>
        </p:nvSpPr>
        <p:spPr>
          <a:xfrm>
            <a:off x="420225" y="226350"/>
            <a:ext cx="2043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Hugging Face</a:t>
            </a:r>
            <a:endParaRPr sz="2500" b="1">
              <a:latin typeface="Calibri"/>
              <a:ea typeface="Calibri"/>
              <a:cs typeface="Calibri"/>
              <a:sym typeface="Calibri"/>
            </a:endParaRPr>
          </a:p>
        </p:txBody>
      </p:sp>
      <p:sp>
        <p:nvSpPr>
          <p:cNvPr id="172" name="Google Shape;172;p26"/>
          <p:cNvSpPr txBox="1"/>
          <p:nvPr/>
        </p:nvSpPr>
        <p:spPr>
          <a:xfrm>
            <a:off x="420225" y="7957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https://huggingface.co</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p:nvPr/>
        </p:nvSpPr>
        <p:spPr>
          <a:xfrm>
            <a:off x="626075" y="1110950"/>
            <a:ext cx="7824600" cy="3186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GNNs can process and model structured data (graphs):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Char char="●"/>
            </a:pPr>
            <a:r>
              <a:rPr lang="en" sz="1300" b="1">
                <a:solidFill>
                  <a:srgbClr val="FF0000"/>
                </a:solidFill>
                <a:latin typeface="Calibri"/>
                <a:ea typeface="Calibri"/>
                <a:cs typeface="Calibri"/>
                <a:sym typeface="Calibri"/>
              </a:rPr>
              <a:t>Social Network Analysis</a:t>
            </a:r>
            <a:r>
              <a:rPr lang="en" sz="1300">
                <a:latin typeface="Calibri"/>
                <a:ea typeface="Calibri"/>
                <a:cs typeface="Calibri"/>
                <a:sym typeface="Calibri"/>
              </a:rPr>
              <a:t> (relationships between individuals, communities, and social interactions) - predict user behavior, identify influential nodes, detect communities, and recommend connections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Recommendation Systems</a:t>
            </a:r>
            <a:r>
              <a:rPr lang="en" sz="1300">
                <a:latin typeface="Calibri"/>
                <a:ea typeface="Calibri"/>
                <a:cs typeface="Calibri"/>
                <a:sym typeface="Calibri"/>
              </a:rPr>
              <a:t> - especially in scenarios where user-item interactions are complex (graphs) - better recommendations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Knowledge Graph Completion</a:t>
            </a:r>
            <a:r>
              <a:rPr lang="en" sz="1300">
                <a:latin typeface="Calibri"/>
                <a:ea typeface="Calibri"/>
                <a:cs typeface="Calibri"/>
                <a:sym typeface="Calibri"/>
              </a:rPr>
              <a:t> - infer missing facts/relationships in knowledge graphs.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Drug Discovery</a:t>
            </a:r>
            <a:r>
              <a:rPr lang="en" sz="1300">
                <a:latin typeface="Calibri"/>
                <a:ea typeface="Calibri"/>
                <a:cs typeface="Calibri"/>
                <a:sym typeface="Calibri"/>
              </a:rPr>
              <a:t> - model molecular structure as graphs and predict properties: drug efficacy, toxicity, and interactions with biological targets, molecular property prediction, drug similarity, and virtual screening</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Computer Vision</a:t>
            </a:r>
            <a:r>
              <a:rPr lang="en" sz="1300">
                <a:latin typeface="Calibri"/>
                <a:ea typeface="Calibri"/>
                <a:cs typeface="Calibri"/>
                <a:sym typeface="Calibri"/>
              </a:rPr>
              <a:t> - create scene graph, object tracking, image segmentation, visual understanding</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Fraud/Anomaly Detection</a:t>
            </a:r>
            <a:r>
              <a:rPr lang="en" sz="1300">
                <a:latin typeface="Calibri"/>
                <a:ea typeface="Calibri"/>
                <a:cs typeface="Calibri"/>
                <a:sym typeface="Calibri"/>
              </a:rPr>
              <a:t> - in financial transactions, social networks, and e-commerce - model complex relationships and patterns in the graph</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Natural Language Processing (NLP)</a:t>
            </a:r>
            <a:r>
              <a:rPr lang="en" sz="1300">
                <a:latin typeface="Calibri"/>
                <a:ea typeface="Calibri"/>
                <a:cs typeface="Calibri"/>
                <a:sym typeface="Calibri"/>
              </a:rPr>
              <a:t> - document classification, sentiment analysis, named entity recognition, and semantic parsing</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Traffic Prediction</a:t>
            </a:r>
            <a:r>
              <a:rPr lang="en" sz="1300">
                <a:latin typeface="Calibri"/>
                <a:ea typeface="Calibri"/>
                <a:cs typeface="Calibri"/>
                <a:sym typeface="Calibri"/>
              </a:rPr>
              <a:t> - model transportation networks and predict traffic patterns</a:t>
            </a:r>
            <a:endParaRPr sz="1300">
              <a:latin typeface="Calibri"/>
              <a:ea typeface="Calibri"/>
              <a:cs typeface="Calibri"/>
              <a:sym typeface="Calibri"/>
            </a:endParaRPr>
          </a:p>
        </p:txBody>
      </p:sp>
      <p:sp>
        <p:nvSpPr>
          <p:cNvPr id="178" name="Google Shape;178;p27"/>
          <p:cNvSpPr txBox="1"/>
          <p:nvPr/>
        </p:nvSpPr>
        <p:spPr>
          <a:xfrm>
            <a:off x="135275" y="127650"/>
            <a:ext cx="5463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Typical Applications of GNNs</a:t>
            </a:r>
            <a:endParaRPr sz="2500"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p:nvPr/>
        </p:nvSpPr>
        <p:spPr>
          <a:xfrm>
            <a:off x="66950" y="74400"/>
            <a:ext cx="3578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GNN + LLM</a:t>
            </a:r>
            <a:endParaRPr sz="2500" b="1">
              <a:latin typeface="Calibri"/>
              <a:ea typeface="Calibri"/>
              <a:cs typeface="Calibri"/>
              <a:sym typeface="Calibri"/>
            </a:endParaRPr>
          </a:p>
        </p:txBody>
      </p:sp>
      <p:sp>
        <p:nvSpPr>
          <p:cNvPr id="184" name="Google Shape;184;p28"/>
          <p:cNvSpPr txBox="1"/>
          <p:nvPr/>
        </p:nvSpPr>
        <p:spPr>
          <a:xfrm>
            <a:off x="177125" y="643800"/>
            <a:ext cx="3979200" cy="198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GNNs and LLMs can be used together to great effect.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GNNs  - understand/process relationships between entities, LLMs - understand/processing natural language.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By combining the strengths of these two types of models, we can create systems that are capable of performing complex tasks that would be difficult or impossible to do with either model alone.</a:t>
            </a:r>
            <a:endParaRPr sz="1300">
              <a:latin typeface="Calibri"/>
              <a:ea typeface="Calibri"/>
              <a:cs typeface="Calibri"/>
              <a:sym typeface="Calibri"/>
            </a:endParaRPr>
          </a:p>
        </p:txBody>
      </p:sp>
      <p:sp>
        <p:nvSpPr>
          <p:cNvPr id="185" name="Google Shape;185;p28"/>
          <p:cNvSpPr txBox="1"/>
          <p:nvPr/>
        </p:nvSpPr>
        <p:spPr>
          <a:xfrm>
            <a:off x="4276575" y="183100"/>
            <a:ext cx="4737300" cy="458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Examples: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Natural language understanding</a:t>
            </a:r>
            <a:r>
              <a:rPr lang="en" sz="1300">
                <a:latin typeface="Calibri"/>
                <a:ea typeface="Calibri"/>
                <a:cs typeface="Calibri"/>
                <a:sym typeface="Calibri"/>
              </a:rPr>
              <a:t>: GNNs can be used to represent the relationships between words in a sentence, while LLMs can be used to understand the meaning of the words themselves. This combination can be used to create systems that can understand complex natural language queries, such as "What is the relationship between the words 'dog' and 'cat'?"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Question answering</a:t>
            </a:r>
            <a:r>
              <a:rPr lang="en" sz="1300">
                <a:latin typeface="Calibri"/>
                <a:ea typeface="Calibri"/>
                <a:cs typeface="Calibri"/>
                <a:sym typeface="Calibri"/>
              </a:rPr>
              <a:t>: GNNs can be used to represent the relationships between entities in a knowledge graph, while LLMs can be used to understand the meaning of natural language questions. This combination can be used to create systems that can answer complex natural language questions, such as "What is the capital of France?"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Drug discovery</a:t>
            </a:r>
            <a:r>
              <a:rPr lang="en" sz="1300">
                <a:latin typeface="Calibri"/>
                <a:ea typeface="Calibri"/>
                <a:cs typeface="Calibri"/>
                <a:sym typeface="Calibri"/>
              </a:rPr>
              <a:t>: GNNs can be used to represent the relationships between molecules in a chemical compound, while LLMs can be used to understand the properties of the molecules themselves. This combination can be used to create systems that can predict the properties of new chemical compounds, which could be used to discover new drugs.</a:t>
            </a:r>
            <a:endParaRPr sz="1300">
              <a:latin typeface="Calibri"/>
              <a:ea typeface="Calibri"/>
              <a:cs typeface="Calibri"/>
              <a:sym typeface="Calibri"/>
            </a:endParaRPr>
          </a:p>
        </p:txBody>
      </p:sp>
      <p:pic>
        <p:nvPicPr>
          <p:cNvPr id="186" name="Google Shape;186;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7600" y="2667000"/>
            <a:ext cx="1693575" cy="1354850"/>
          </a:xfrm>
          <a:prstGeom prst="rect">
            <a:avLst/>
          </a:prstGeom>
          <a:noFill/>
          <a:ln>
            <a:noFill/>
          </a:ln>
        </p:spPr>
      </p:pic>
      <p:sp>
        <p:nvSpPr>
          <p:cNvPr id="187" name="Google Shape;187;p28"/>
          <p:cNvSpPr txBox="1"/>
          <p:nvPr/>
        </p:nvSpPr>
        <p:spPr>
          <a:xfrm>
            <a:off x="66950" y="4021850"/>
            <a:ext cx="2977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Google AI's Pathways project "</a:t>
            </a:r>
            <a:r>
              <a:rPr lang="en" sz="1300" b="1">
                <a:solidFill>
                  <a:srgbClr val="FF0000"/>
                </a:solidFill>
                <a:latin typeface="Calibri"/>
                <a:ea typeface="Calibri"/>
                <a:cs typeface="Calibri"/>
                <a:sym typeface="Calibri"/>
              </a:rPr>
              <a:t>Graph Reasoning"</a:t>
            </a:r>
            <a:r>
              <a:rPr lang="en" sz="1300">
                <a:latin typeface="Calibri"/>
                <a:ea typeface="Calibri"/>
                <a:cs typeface="Calibri"/>
                <a:sym typeface="Calibri"/>
              </a:rPr>
              <a:t> is using GNNs and LLMs to understand and reason about graphs.</a:t>
            </a:r>
            <a:endParaRPr sz="13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p:nvPr/>
        </p:nvSpPr>
        <p:spPr>
          <a:xfrm>
            <a:off x="66950" y="74400"/>
            <a:ext cx="3578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GNN + LLM - continued</a:t>
            </a:r>
            <a:endParaRPr sz="2500" b="1">
              <a:latin typeface="Calibri"/>
              <a:ea typeface="Calibri"/>
              <a:cs typeface="Calibri"/>
              <a:sym typeface="Calibri"/>
            </a:endParaRPr>
          </a:p>
        </p:txBody>
      </p:sp>
      <p:pic>
        <p:nvPicPr>
          <p:cNvPr id="193" name="Google Shape;193;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7975" y="974425"/>
            <a:ext cx="1693575" cy="1354850"/>
          </a:xfrm>
          <a:prstGeom prst="rect">
            <a:avLst/>
          </a:prstGeom>
          <a:noFill/>
          <a:ln>
            <a:noFill/>
          </a:ln>
        </p:spPr>
      </p:pic>
      <p:sp>
        <p:nvSpPr>
          <p:cNvPr id="194" name="Google Shape;194;p29"/>
          <p:cNvSpPr txBox="1"/>
          <p:nvPr/>
        </p:nvSpPr>
        <p:spPr>
          <a:xfrm>
            <a:off x="307325" y="2329275"/>
            <a:ext cx="27873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Google AI's Pathways project "Graph Reasoning " is using GNNs and LLMs to understand and reason about graphs.</a:t>
            </a:r>
            <a:endParaRPr sz="1300">
              <a:latin typeface="Calibri"/>
              <a:ea typeface="Calibri"/>
              <a:cs typeface="Calibri"/>
              <a:sym typeface="Calibri"/>
            </a:endParaRPr>
          </a:p>
        </p:txBody>
      </p:sp>
      <p:sp>
        <p:nvSpPr>
          <p:cNvPr id="195" name="Google Shape;195;p29"/>
          <p:cNvSpPr txBox="1"/>
          <p:nvPr/>
        </p:nvSpPr>
        <p:spPr>
          <a:xfrm>
            <a:off x="3352800" y="2362200"/>
            <a:ext cx="22056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OpenAI's GPT-3 models are used in a variety of applications for Drug Discovery, which use GNNs and LLMs to predict the properties of new chemical compounds</a:t>
            </a:r>
            <a:endParaRPr sz="1300">
              <a:latin typeface="Calibri"/>
              <a:ea typeface="Calibri"/>
              <a:cs typeface="Calibri"/>
              <a:sym typeface="Calibri"/>
            </a:endParaRPr>
          </a:p>
        </p:txBody>
      </p:sp>
      <p:pic>
        <p:nvPicPr>
          <p:cNvPr id="196" name="Google Shape;19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776350" y="1122125"/>
            <a:ext cx="1324300" cy="1059450"/>
          </a:xfrm>
          <a:prstGeom prst="rect">
            <a:avLst/>
          </a:prstGeom>
          <a:noFill/>
          <a:ln>
            <a:noFill/>
          </a:ln>
        </p:spPr>
      </p:pic>
      <p:sp>
        <p:nvSpPr>
          <p:cNvPr id="197" name="Google Shape;197;p29"/>
          <p:cNvSpPr txBox="1"/>
          <p:nvPr/>
        </p:nvSpPr>
        <p:spPr>
          <a:xfrm>
            <a:off x="5867400" y="2362200"/>
            <a:ext cx="30000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DeepMind's AlphaFold (protein folding model) uses GNNs to predict the structure of proteins. This model has been used to make significant advances in the field of protein folding, and it has the potential to revolutionize the way we understand and treat diseases.</a:t>
            </a:r>
            <a:endParaRPr sz="1300">
              <a:latin typeface="Calibri"/>
              <a:ea typeface="Calibri"/>
              <a:cs typeface="Calibri"/>
              <a:sym typeface="Calibri"/>
            </a:endParaRPr>
          </a:p>
        </p:txBody>
      </p:sp>
      <p:pic>
        <p:nvPicPr>
          <p:cNvPr id="198" name="Google Shape;198;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52025" y="1122125"/>
            <a:ext cx="1432500" cy="1146000"/>
          </a:xfrm>
          <a:prstGeom prst="rect">
            <a:avLst/>
          </a:prstGeom>
          <a:noFill/>
          <a:ln>
            <a:noFill/>
          </a:ln>
        </p:spPr>
      </p:pic>
      <p:sp>
        <p:nvSpPr>
          <p:cNvPr id="199" name="Google Shape;199;p29"/>
          <p:cNvSpPr txBox="1"/>
          <p:nvPr/>
        </p:nvSpPr>
        <p:spPr>
          <a:xfrm>
            <a:off x="508050" y="4142625"/>
            <a:ext cx="3429000" cy="83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Generative AI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185625" y="89050"/>
            <a:ext cx="7579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Using GNNs to analyze Adverse Drug Reaction data</a:t>
            </a:r>
            <a:endParaRPr sz="2500" b="1">
              <a:latin typeface="Calibri"/>
              <a:ea typeface="Calibri"/>
              <a:cs typeface="Calibri"/>
              <a:sym typeface="Calibri"/>
            </a:endParaRPr>
          </a:p>
        </p:txBody>
      </p:sp>
      <p:sp>
        <p:nvSpPr>
          <p:cNvPr id="205" name="Google Shape;205;p30"/>
          <p:cNvSpPr txBox="1"/>
          <p:nvPr/>
        </p:nvSpPr>
        <p:spPr>
          <a:xfrm>
            <a:off x="533125" y="774700"/>
            <a:ext cx="84522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i="1">
                <a:solidFill>
                  <a:srgbClr val="FF0000"/>
                </a:solidFill>
                <a:latin typeface="Calibri"/>
                <a:ea typeface="Calibri"/>
                <a:cs typeface="Calibri"/>
                <a:sym typeface="Calibri"/>
              </a:rPr>
              <a:t>According to the CDC more than 1 million individuals visit emergency departments for adverse drug events each year in the United States.</a:t>
            </a:r>
            <a:endParaRPr>
              <a:latin typeface="Calibri"/>
              <a:ea typeface="Calibri"/>
              <a:cs typeface="Calibri"/>
              <a:sym typeface="Calibri"/>
            </a:endParaRPr>
          </a:p>
        </p:txBody>
      </p:sp>
      <p:pic>
        <p:nvPicPr>
          <p:cNvPr id="206" name="Google Shape;206;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60675" y="1896172"/>
            <a:ext cx="5185300" cy="2803901"/>
          </a:xfrm>
          <a:prstGeom prst="rect">
            <a:avLst/>
          </a:prstGeom>
          <a:noFill/>
          <a:ln>
            <a:noFill/>
          </a:ln>
        </p:spPr>
      </p:pic>
      <p:sp>
        <p:nvSpPr>
          <p:cNvPr id="207" name="Google Shape;207;p30"/>
          <p:cNvSpPr txBox="1"/>
          <p:nvPr/>
        </p:nvSpPr>
        <p:spPr>
          <a:xfrm>
            <a:off x="-3675" y="1399809"/>
            <a:ext cx="4575676" cy="3519395"/>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200"/>
              </a:spcBef>
              <a:spcAft>
                <a:spcPts val="0"/>
              </a:spcAft>
              <a:buClr>
                <a:schemeClr val="dk1"/>
              </a:buClr>
              <a:buSzPts val="1300"/>
              <a:buChar char="●"/>
            </a:pPr>
            <a:r>
              <a:rPr lang="en" sz="1300" dirty="0">
                <a:solidFill>
                  <a:schemeClr val="dk1"/>
                </a:solidFill>
                <a:latin typeface="Calibri"/>
                <a:ea typeface="Calibri"/>
                <a:cs typeface="Calibri"/>
                <a:sym typeface="Calibri"/>
              </a:rPr>
              <a:t>The U.S. Food and Drug Administration (FDA) has a database called</a:t>
            </a:r>
            <a:r>
              <a:rPr lang="en" sz="1300" dirty="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 sz="1300" b="1" u="sng" dirty="0">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FDA Adverse Event Reporting System (FAERS)</a:t>
            </a:r>
            <a:r>
              <a:rPr lang="en" sz="1300" b="1" dirty="0">
                <a:solidFill>
                  <a:schemeClr val="dk1"/>
                </a:solidFill>
                <a:latin typeface="Calibri"/>
                <a:ea typeface="Calibri"/>
                <a:cs typeface="Calibri"/>
                <a:sym typeface="Calibri"/>
              </a:rPr>
              <a:t>. </a:t>
            </a:r>
            <a:r>
              <a:rPr lang="en" sz="1300" dirty="0">
                <a:solidFill>
                  <a:schemeClr val="dk1"/>
                </a:solidFill>
                <a:latin typeface="Calibri"/>
                <a:ea typeface="Calibri"/>
                <a:cs typeface="Calibri"/>
                <a:sym typeface="Calibri"/>
              </a:rPr>
              <a:t>FAERS is a database that contains adverse event reports, medication error reports and product quality complaints resulting in adverse events that were submitted to FDA.</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Network analysis (NA) allows for simultaneous representation of complex connections among the key elements of a system that are represented as edges or links in the network.</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Vaccine Adverse Event Reporting System (VAERS ) can be represented as a network of 6,428 nodes (74 vaccines and 6,354 AEs) with more than 1.4 million interlinkages.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This NA method analyzes graphs and finds the hub node which has more links which are above threshold count.</a:t>
            </a:r>
            <a:endParaRPr sz="1300" dirty="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437400" y="1149000"/>
            <a:ext cx="82692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https://en.wikipedia.org/wiki/Graph_neural_network</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https://huggingface.co/</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https://en.wikipedia.org/wiki/Hugging_Face</a:t>
            </a:r>
            <a:r>
              <a:rPr lang="en">
                <a:solidFill>
                  <a:schemeClr val="dk1"/>
                </a:solidFill>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6"/>
              </a:rPr>
              <a:t>https://distill.pub/2021/gnn-intro/</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7"/>
              </a:rPr>
              <a:t>https://neptune.ai/blog/graph-neural-network-and-some-of-gnn-applications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8"/>
              </a:rPr>
              <a:t>https://www.freecodecamp.org/news/graph-neural-networks-explained-with-examples/</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Deep Generative Models for Graphs (Weights &amp; Biases)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9"/>
              </a:rPr>
              <a:t>https://wandb.ai/syllogismos/machine-learning-with-graphs/reports/10-Deep-Generative-Models-for-Graphs--VmlldzozNzcwMTI</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GNNs on AWS</a:t>
            </a:r>
            <a:br>
              <a:rPr lang="en">
                <a:latin typeface="Calibri"/>
                <a:ea typeface="Calibri"/>
                <a:cs typeface="Calibri"/>
                <a:sym typeface="Calibri"/>
              </a:rPr>
            </a:br>
            <a:r>
              <a:rPr lang="en" u="sng">
                <a:solidFill>
                  <a:schemeClr val="hlink"/>
                </a:solidFill>
                <a:latin typeface="Calibri"/>
                <a:ea typeface="Calibri"/>
                <a:cs typeface="Calibri"/>
                <a:sym typeface="Calibri"/>
                <a:hlinkClick r:id="rId10"/>
              </a:rPr>
              <a:t>https://www.xenonstack.com/blog/graph-neural-network-on-aws</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Latest Research based on Graph Neural Networks part3(Machine Learning) </a:t>
            </a:r>
            <a:r>
              <a:rPr lang="en" u="sng">
                <a:solidFill>
                  <a:schemeClr val="hlink"/>
                </a:solidFill>
                <a:latin typeface="Calibri"/>
                <a:ea typeface="Calibri"/>
                <a:cs typeface="Calibri"/>
                <a:sym typeface="Calibri"/>
                <a:hlinkClick r:id="rId11"/>
              </a:rPr>
              <a:t>https://medium.com/@monocosmo77/latest-research-based-on-graph-neural-networks-part3-machine-learning-a57089c04e67</a:t>
            </a:r>
            <a:r>
              <a:rPr lang="en">
                <a:latin typeface="Calibri"/>
                <a:ea typeface="Calibri"/>
                <a:cs typeface="Calibri"/>
                <a:sym typeface="Calibri"/>
              </a:rPr>
              <a:t> </a:t>
            </a:r>
            <a:endParaRPr>
              <a:latin typeface="Calibri"/>
              <a:ea typeface="Calibri"/>
              <a:cs typeface="Calibri"/>
              <a:sym typeface="Calibri"/>
            </a:endParaRPr>
          </a:p>
        </p:txBody>
      </p:sp>
      <p:sp>
        <p:nvSpPr>
          <p:cNvPr id="213" name="Google Shape;213;p31"/>
          <p:cNvSpPr txBox="1"/>
          <p:nvPr/>
        </p:nvSpPr>
        <p:spPr>
          <a:xfrm>
            <a:off x="869425" y="158950"/>
            <a:ext cx="2039100" cy="5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Calibri"/>
                <a:ea typeface="Calibri"/>
                <a:cs typeface="Calibri"/>
                <a:sym typeface="Calibri"/>
              </a:rPr>
              <a:t>Useful Links</a:t>
            </a:r>
            <a:endParaRPr sz="25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59800" y="844350"/>
            <a:ext cx="2548700" cy="3288899"/>
          </a:xfrm>
          <a:prstGeom prst="rect">
            <a:avLst/>
          </a:prstGeom>
          <a:noFill/>
          <a:ln>
            <a:noFill/>
          </a:ln>
        </p:spPr>
      </p:pic>
      <p:sp>
        <p:nvSpPr>
          <p:cNvPr id="61" name="Google Shape;61;p14"/>
          <p:cNvSpPr txBox="1"/>
          <p:nvPr/>
        </p:nvSpPr>
        <p:spPr>
          <a:xfrm>
            <a:off x="3113400" y="1362750"/>
            <a:ext cx="55806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Shreya Patil</a:t>
            </a:r>
            <a:endParaRPr sz="20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Research Fellow at U.S. Food and Drug Administration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Contact : shreya.patil.u@gmail.com</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LinkedIn : </a:t>
            </a:r>
            <a:r>
              <a:rPr lang="en" sz="15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https://www.linkedin.com/in/shreya-patil-data-scientist/</a:t>
            </a:r>
            <a:r>
              <a:rPr lang="en" sz="1500">
                <a:solidFill>
                  <a:schemeClr val="dk1"/>
                </a:solidFill>
                <a:latin typeface="Calibri"/>
                <a:ea typeface="Calibri"/>
                <a:cs typeface="Calibri"/>
                <a:sym typeface="Calibri"/>
              </a:rPr>
              <a:t> </a:t>
            </a:r>
            <a:endParaRPr sz="15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pic>
        <p:nvPicPr>
          <p:cNvPr id="62" name="Google Shape;62;p1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288450" y="1908900"/>
            <a:ext cx="530550" cy="453850"/>
          </a:xfrm>
          <a:prstGeom prst="rect">
            <a:avLst/>
          </a:prstGeom>
          <a:noFill/>
          <a:ln>
            <a:noFill/>
          </a:ln>
        </p:spPr>
      </p:pic>
      <p:sp>
        <p:nvSpPr>
          <p:cNvPr id="63" name="Google Shape;63;p14"/>
          <p:cNvSpPr txBox="1"/>
          <p:nvPr/>
        </p:nvSpPr>
        <p:spPr>
          <a:xfrm>
            <a:off x="5206100" y="545550"/>
            <a:ext cx="2975100" cy="6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t>About the Speaker</a:t>
            </a:r>
            <a:endParaRPr sz="23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264300" y="91700"/>
            <a:ext cx="61101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Calibri"/>
                <a:ea typeface="Calibri"/>
                <a:cs typeface="Calibri"/>
                <a:sym typeface="Calibri"/>
              </a:rPr>
              <a:t>Introduction</a:t>
            </a:r>
            <a:endParaRPr sz="2500" b="1">
              <a:latin typeface="Calibri"/>
              <a:ea typeface="Calibri"/>
              <a:cs typeface="Calibri"/>
              <a:sym typeface="Calibri"/>
            </a:endParaRPr>
          </a:p>
        </p:txBody>
      </p:sp>
      <p:sp>
        <p:nvSpPr>
          <p:cNvPr id="69" name="Google Shape;69;p15"/>
          <p:cNvSpPr txBox="1"/>
          <p:nvPr/>
        </p:nvSpPr>
        <p:spPr>
          <a:xfrm>
            <a:off x="407175" y="730450"/>
            <a:ext cx="84549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E06666"/>
                </a:solidFill>
                <a:latin typeface="Calibri"/>
                <a:ea typeface="Calibri"/>
                <a:cs typeface="Calibri"/>
                <a:sym typeface="Calibri"/>
              </a:rPr>
              <a:t>Graph Neural Networks (GNN) learn the graph using neural networks and graph theory. </a:t>
            </a:r>
            <a:endParaRPr sz="1500" b="1">
              <a:solidFill>
                <a:srgbClr val="E06666"/>
              </a:solidFill>
              <a:latin typeface="Calibri"/>
              <a:ea typeface="Calibri"/>
              <a:cs typeface="Calibri"/>
              <a:sym typeface="Calibri"/>
            </a:endParaRPr>
          </a:p>
          <a:p>
            <a:pPr marL="0" lvl="0" indent="0" algn="l" rtl="0">
              <a:spcBef>
                <a:spcPts val="0"/>
              </a:spcBef>
              <a:spcAft>
                <a:spcPts val="0"/>
              </a:spcAft>
              <a:buNone/>
            </a:pPr>
            <a:r>
              <a:rPr lang="en" sz="1500" b="1">
                <a:solidFill>
                  <a:srgbClr val="E06666"/>
                </a:solidFill>
                <a:latin typeface="Calibri"/>
                <a:ea typeface="Calibri"/>
                <a:cs typeface="Calibri"/>
                <a:sym typeface="Calibri"/>
              </a:rPr>
              <a:t>GNN builds an internal representations (embedding, vector) for each node</a:t>
            </a:r>
            <a:endParaRPr sz="1500" b="1">
              <a:solidFill>
                <a:srgbClr val="E06666"/>
              </a:solidFill>
              <a:latin typeface="Calibri"/>
              <a:ea typeface="Calibri"/>
              <a:cs typeface="Calibri"/>
              <a:sym typeface="Calibri"/>
            </a:endParaRPr>
          </a:p>
          <a:p>
            <a:pPr marL="0" lvl="0" indent="0" algn="l" rtl="0">
              <a:spcBef>
                <a:spcPts val="0"/>
              </a:spcBef>
              <a:spcAft>
                <a:spcPts val="0"/>
              </a:spcAft>
              <a:buNone/>
            </a:pPr>
            <a:endParaRPr sz="1500" b="1">
              <a:solidFill>
                <a:srgbClr val="E0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A graph is a data structure consisting of two components: nodes (vertices) and edges. </a:t>
            </a:r>
            <a:endParaRPr sz="1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A graph G can be defined as G = f(V, E), where V is the set of nodes, and E are the edges between them.</a:t>
            </a:r>
            <a:endParaRPr>
              <a:latin typeface="Calibri"/>
              <a:ea typeface="Calibri"/>
              <a:cs typeface="Calibri"/>
              <a:sym typeface="Calibri"/>
            </a:endParaRPr>
          </a:p>
        </p:txBody>
      </p:sp>
      <p:pic>
        <p:nvPicPr>
          <p:cNvPr id="70" name="Google Shape;70;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81118" y="2571750"/>
            <a:ext cx="5602633" cy="23137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subTitle" idx="1"/>
          </p:nvPr>
        </p:nvSpPr>
        <p:spPr>
          <a:xfrm>
            <a:off x="1361075" y="260650"/>
            <a:ext cx="62721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Types of Attribute in GNN</a:t>
            </a:r>
            <a:endParaRPr b="1">
              <a:latin typeface="Calibri"/>
              <a:ea typeface="Calibri"/>
              <a:cs typeface="Calibri"/>
              <a:sym typeface="Calibri"/>
            </a:endParaRPr>
          </a:p>
        </p:txBody>
      </p:sp>
      <p:pic>
        <p:nvPicPr>
          <p:cNvPr id="76" name="Google Shape;76;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9850" y="1088600"/>
            <a:ext cx="2396950" cy="2319625"/>
          </a:xfrm>
          <a:prstGeom prst="rect">
            <a:avLst/>
          </a:prstGeom>
          <a:noFill/>
          <a:ln>
            <a:noFill/>
          </a:ln>
        </p:spPr>
      </p:pic>
      <p:pic>
        <p:nvPicPr>
          <p:cNvPr id="77" name="Google Shape;77;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189200" y="1062825"/>
            <a:ext cx="2396950" cy="2371168"/>
          </a:xfrm>
          <a:prstGeom prst="rect">
            <a:avLst/>
          </a:prstGeom>
          <a:noFill/>
          <a:ln>
            <a:noFill/>
          </a:ln>
        </p:spPr>
      </p:pic>
      <p:pic>
        <p:nvPicPr>
          <p:cNvPr id="78" name="Google Shape;78;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38550" y="1086750"/>
            <a:ext cx="2396949" cy="2323319"/>
          </a:xfrm>
          <a:prstGeom prst="rect">
            <a:avLst/>
          </a:prstGeom>
          <a:noFill/>
          <a:ln>
            <a:noFill/>
          </a:ln>
        </p:spPr>
      </p:pic>
      <p:pic>
        <p:nvPicPr>
          <p:cNvPr id="79" name="Google Shape;79;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418000" y="3482203"/>
            <a:ext cx="6308000" cy="166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106388" y="954625"/>
            <a:ext cx="215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Graph Data</a:t>
            </a:r>
            <a:endParaRPr sz="2500" b="1">
              <a:latin typeface="Calibri"/>
              <a:ea typeface="Calibri"/>
              <a:cs typeface="Calibri"/>
              <a:sym typeface="Calibri"/>
            </a:endParaRPr>
          </a:p>
        </p:txBody>
      </p:sp>
      <p:pic>
        <p:nvPicPr>
          <p:cNvPr id="85" name="Google Shape;85;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473275" y="108525"/>
            <a:ext cx="2566000" cy="2247825"/>
          </a:xfrm>
          <a:prstGeom prst="rect">
            <a:avLst/>
          </a:prstGeom>
          <a:noFill/>
          <a:ln w="9525" cap="flat" cmpd="sng">
            <a:solidFill>
              <a:schemeClr val="dk2"/>
            </a:solidFill>
            <a:prstDash val="solid"/>
            <a:round/>
            <a:headEnd type="none" w="sm" len="sm"/>
            <a:tailEnd type="none" w="sm" len="sm"/>
          </a:ln>
        </p:spPr>
      </p:pic>
      <p:sp>
        <p:nvSpPr>
          <p:cNvPr id="86" name="Google Shape;86;p17"/>
          <p:cNvSpPr txBox="1"/>
          <p:nvPr/>
        </p:nvSpPr>
        <p:spPr>
          <a:xfrm>
            <a:off x="2852750" y="2273300"/>
            <a:ext cx="20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Social Media Network</a:t>
            </a:r>
            <a:endParaRPr>
              <a:latin typeface="Calibri"/>
              <a:ea typeface="Calibri"/>
              <a:cs typeface="Calibri"/>
              <a:sym typeface="Calibri"/>
            </a:endParaRPr>
          </a:p>
        </p:txBody>
      </p:sp>
      <p:pic>
        <p:nvPicPr>
          <p:cNvPr id="87" name="Google Shape;87;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03675" y="148650"/>
            <a:ext cx="2487700" cy="2207700"/>
          </a:xfrm>
          <a:prstGeom prst="rect">
            <a:avLst/>
          </a:prstGeom>
          <a:noFill/>
          <a:ln w="9525" cap="flat" cmpd="sng">
            <a:solidFill>
              <a:schemeClr val="dk2"/>
            </a:solidFill>
            <a:prstDash val="solid"/>
            <a:round/>
            <a:headEnd type="none" w="sm" len="sm"/>
            <a:tailEnd type="none" w="sm" len="sm"/>
          </a:ln>
        </p:spPr>
      </p:pic>
      <p:sp>
        <p:nvSpPr>
          <p:cNvPr id="88" name="Google Shape;88;p17"/>
          <p:cNvSpPr txBox="1"/>
          <p:nvPr/>
        </p:nvSpPr>
        <p:spPr>
          <a:xfrm>
            <a:off x="6340700" y="2273300"/>
            <a:ext cx="316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Chem Informatics</a:t>
            </a:r>
            <a:endParaRPr>
              <a:latin typeface="Calibri"/>
              <a:ea typeface="Calibri"/>
              <a:cs typeface="Calibri"/>
              <a:sym typeface="Calibri"/>
            </a:endParaRPr>
          </a:p>
        </p:txBody>
      </p:sp>
      <p:pic>
        <p:nvPicPr>
          <p:cNvPr id="89" name="Google Shape;8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12925" y="3001500"/>
            <a:ext cx="1538525" cy="1594975"/>
          </a:xfrm>
          <a:prstGeom prst="rect">
            <a:avLst/>
          </a:prstGeom>
          <a:noFill/>
          <a:ln>
            <a:noFill/>
          </a:ln>
        </p:spPr>
      </p:pic>
      <p:pic>
        <p:nvPicPr>
          <p:cNvPr id="90" name="Google Shape;90;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081141" y="3001500"/>
            <a:ext cx="1577235" cy="1594975"/>
          </a:xfrm>
          <a:prstGeom prst="rect">
            <a:avLst/>
          </a:prstGeom>
          <a:noFill/>
          <a:ln>
            <a:noFill/>
          </a:ln>
        </p:spPr>
      </p:pic>
      <p:pic>
        <p:nvPicPr>
          <p:cNvPr id="91" name="Google Shape;91;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89675" y="3001500"/>
            <a:ext cx="4027101" cy="1679611"/>
          </a:xfrm>
          <a:prstGeom prst="rect">
            <a:avLst/>
          </a:prstGeom>
          <a:noFill/>
          <a:ln>
            <a:noFill/>
          </a:ln>
        </p:spPr>
      </p:pic>
      <p:sp>
        <p:nvSpPr>
          <p:cNvPr id="92" name="Google Shape;92;p17"/>
          <p:cNvSpPr txBox="1"/>
          <p:nvPr/>
        </p:nvSpPr>
        <p:spPr>
          <a:xfrm>
            <a:off x="1424150" y="4681100"/>
            <a:ext cx="235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Image Data</a:t>
            </a:r>
            <a:endParaRPr>
              <a:latin typeface="Calibri"/>
              <a:ea typeface="Calibri"/>
              <a:cs typeface="Calibri"/>
              <a:sym typeface="Calibri"/>
            </a:endParaRPr>
          </a:p>
        </p:txBody>
      </p:sp>
      <p:sp>
        <p:nvSpPr>
          <p:cNvPr id="93" name="Google Shape;93;p17"/>
          <p:cNvSpPr txBox="1"/>
          <p:nvPr/>
        </p:nvSpPr>
        <p:spPr>
          <a:xfrm>
            <a:off x="6340700" y="4765100"/>
            <a:ext cx="221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Text Data</a:t>
            </a:r>
            <a:endParaRPr>
              <a:latin typeface="Calibri"/>
              <a:ea typeface="Calibri"/>
              <a:cs typeface="Calibri"/>
              <a:sym typeface="Calibri"/>
            </a:endParaRPr>
          </a:p>
        </p:txBody>
      </p:sp>
      <p:sp>
        <p:nvSpPr>
          <p:cNvPr id="94" name="Google Shape;94;p17"/>
          <p:cNvSpPr/>
          <p:nvPr/>
        </p:nvSpPr>
        <p:spPr>
          <a:xfrm>
            <a:off x="289525" y="2865150"/>
            <a:ext cx="3487800" cy="1899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4651425" y="2865150"/>
            <a:ext cx="4027200" cy="1899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171875" y="133725"/>
            <a:ext cx="5555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Why is it hard to analyze a graph?</a:t>
            </a:r>
            <a:endParaRPr sz="2500" b="1">
              <a:latin typeface="Calibri"/>
              <a:ea typeface="Calibri"/>
              <a:cs typeface="Calibri"/>
              <a:sym typeface="Calibri"/>
            </a:endParaRPr>
          </a:p>
        </p:txBody>
      </p:sp>
      <p:pic>
        <p:nvPicPr>
          <p:cNvPr id="101" name="Google Shape;101;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63650" y="2571748"/>
            <a:ext cx="6668200" cy="2072900"/>
          </a:xfrm>
          <a:prstGeom prst="rect">
            <a:avLst/>
          </a:prstGeom>
          <a:noFill/>
          <a:ln w="9525" cap="flat" cmpd="sng">
            <a:solidFill>
              <a:schemeClr val="dk2"/>
            </a:solidFill>
            <a:prstDash val="solid"/>
            <a:round/>
            <a:headEnd type="none" w="sm" len="sm"/>
            <a:tailEnd type="none" w="sm" len="sm"/>
          </a:ln>
        </p:spPr>
      </p:pic>
      <p:sp>
        <p:nvSpPr>
          <p:cNvPr id="102" name="Google Shape;102;p18"/>
          <p:cNvSpPr txBox="1"/>
          <p:nvPr/>
        </p:nvSpPr>
        <p:spPr>
          <a:xfrm>
            <a:off x="743375" y="831300"/>
            <a:ext cx="78414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Complexity of the data is a challenge for current ML algorithms.</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Hard to give fixed size of input to algorithm.</a:t>
            </a:r>
            <a:endParaRPr>
              <a:latin typeface="Calibri"/>
              <a:ea typeface="Calibri"/>
              <a:cs typeface="Calibri"/>
              <a:sym typeface="Calibri"/>
            </a:endParaRPr>
          </a:p>
          <a:p>
            <a:pPr marL="457200" lvl="0" indent="0" algn="l" rtl="0">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Nodes are very dependant on each other, contrary to ML algorithms assumptions.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01600" y="613000"/>
            <a:ext cx="81408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Graph neural networks (GNNs) are a type of neural network that are designed to operate on graph-structured data. </a:t>
            </a:r>
            <a:endParaRPr b="1">
              <a:solidFill>
                <a:srgbClr val="FF0000"/>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b="1">
                <a:solidFill>
                  <a:srgbClr val="FF0000"/>
                </a:solidFill>
                <a:latin typeface="Calibri"/>
                <a:ea typeface="Calibri"/>
                <a:cs typeface="Calibri"/>
                <a:sym typeface="Calibri"/>
              </a:rPr>
              <a:t>GNN</a:t>
            </a:r>
            <a:r>
              <a:rPr lang="en">
                <a:solidFill>
                  <a:srgbClr val="374151"/>
                </a:solidFill>
                <a:latin typeface="Calibri"/>
                <a:ea typeface="Calibri"/>
                <a:cs typeface="Calibri"/>
                <a:sym typeface="Calibri"/>
              </a:rPr>
              <a:t> can be trained on just one graph. To train it, we need to provide graph structure and node features. Once trained, it can see patterns in nodes, can do predictions, find anomalies, etc.</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b="1">
                <a:solidFill>
                  <a:srgbClr val="FF0000"/>
                </a:solidFill>
                <a:latin typeface="Calibri"/>
                <a:ea typeface="Calibri"/>
                <a:cs typeface="Calibri"/>
                <a:sym typeface="Calibri"/>
              </a:rPr>
              <a:t>GNNs</a:t>
            </a:r>
            <a:r>
              <a:rPr lang="en">
                <a:solidFill>
                  <a:srgbClr val="374151"/>
                </a:solidFill>
                <a:latin typeface="Calibri"/>
                <a:ea typeface="Calibri"/>
                <a:cs typeface="Calibri"/>
                <a:sym typeface="Calibri"/>
              </a:rPr>
              <a:t> can also be trained on multiple graphs. Also a </a:t>
            </a:r>
            <a:r>
              <a:rPr lang="en" b="1">
                <a:solidFill>
                  <a:srgbClr val="FF0000"/>
                </a:solidFill>
                <a:latin typeface="Calibri"/>
                <a:ea typeface="Calibri"/>
                <a:cs typeface="Calibri"/>
                <a:sym typeface="Calibri"/>
              </a:rPr>
              <a:t>pretrained GNN</a:t>
            </a:r>
            <a:r>
              <a:rPr lang="en">
                <a:solidFill>
                  <a:srgbClr val="374151"/>
                </a:solidFill>
                <a:latin typeface="Calibri"/>
                <a:ea typeface="Calibri"/>
                <a:cs typeface="Calibri"/>
                <a:sym typeface="Calibri"/>
              </a:rPr>
              <a:t> can be used for training on a different graph</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2005 - "</a:t>
            </a:r>
            <a:r>
              <a:rPr lang="en">
                <a:solidFill>
                  <a:srgbClr val="3C78D8"/>
                </a:solidFill>
                <a:latin typeface="Calibri"/>
                <a:ea typeface="Calibri"/>
                <a:cs typeface="Calibri"/>
                <a:sym typeface="Calibri"/>
              </a:rPr>
              <a:t>Neural Network Models for Graphs</a:t>
            </a:r>
            <a:r>
              <a:rPr lang="en">
                <a:solidFill>
                  <a:srgbClr val="374151"/>
                </a:solidFill>
                <a:latin typeface="Calibri"/>
                <a:ea typeface="Calibri"/>
                <a:cs typeface="Calibri"/>
                <a:sym typeface="Calibri"/>
              </a:rPr>
              <a:t>" by Gori et al.</a:t>
            </a:r>
            <a:endParaRPr>
              <a:solidFill>
                <a:srgbClr val="37415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Char char="●"/>
            </a:pPr>
            <a:r>
              <a:rPr lang="en">
                <a:solidFill>
                  <a:srgbClr val="374151"/>
                </a:solidFill>
                <a:latin typeface="Calibri"/>
                <a:ea typeface="Calibri"/>
                <a:cs typeface="Calibri"/>
                <a:sym typeface="Calibri"/>
              </a:rPr>
              <a:t>2014 - "</a:t>
            </a:r>
            <a:r>
              <a:rPr lang="en">
                <a:solidFill>
                  <a:srgbClr val="3C78D8"/>
                </a:solidFill>
                <a:latin typeface="Calibri"/>
                <a:ea typeface="Calibri"/>
                <a:cs typeface="Calibri"/>
                <a:sym typeface="Calibri"/>
              </a:rPr>
              <a:t>Convolutional Neural Networks on Graphs with Fast Localized Spectral Filtering</a:t>
            </a:r>
            <a:r>
              <a:rPr lang="en">
                <a:solidFill>
                  <a:srgbClr val="374151"/>
                </a:solidFill>
                <a:latin typeface="Calibri"/>
                <a:ea typeface="Calibri"/>
                <a:cs typeface="Calibri"/>
                <a:sym typeface="Calibri"/>
              </a:rPr>
              <a:t>" by Bruna et al. - proposed a graph convolutional neural network (GCN) architecture</a:t>
            </a:r>
            <a:endParaRPr>
              <a:solidFill>
                <a:srgbClr val="374151"/>
              </a:solidFill>
              <a:latin typeface="Calibri"/>
              <a:ea typeface="Calibri"/>
              <a:cs typeface="Calibri"/>
              <a:sym typeface="Calibri"/>
            </a:endParaRPr>
          </a:p>
        </p:txBody>
      </p:sp>
      <p:sp>
        <p:nvSpPr>
          <p:cNvPr id="108" name="Google Shape;108;p19"/>
          <p:cNvSpPr txBox="1"/>
          <p:nvPr/>
        </p:nvSpPr>
        <p:spPr>
          <a:xfrm>
            <a:off x="63450" y="43600"/>
            <a:ext cx="247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What are GNNs</a:t>
            </a:r>
            <a:endParaRPr sz="2500" b="1">
              <a:latin typeface="Calibri"/>
              <a:ea typeface="Calibri"/>
              <a:cs typeface="Calibri"/>
              <a:sym typeface="Calibri"/>
            </a:endParaRPr>
          </a:p>
        </p:txBody>
      </p:sp>
      <p:pic>
        <p:nvPicPr>
          <p:cNvPr id="109" name="Google Shape;109;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082700"/>
            <a:ext cx="8839204" cy="176956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180275" y="150525"/>
            <a:ext cx="8723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Why do Convolutional Neural Networks (CNNs) fail on graphs?</a:t>
            </a:r>
            <a:endParaRPr sz="2500" b="1">
              <a:latin typeface="Calibri"/>
              <a:ea typeface="Calibri"/>
              <a:cs typeface="Calibri"/>
              <a:sym typeface="Calibri"/>
            </a:endParaRPr>
          </a:p>
        </p:txBody>
      </p:sp>
      <p:pic>
        <p:nvPicPr>
          <p:cNvPr id="115" name="Google Shape;115;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70688" y="2320075"/>
            <a:ext cx="5440326" cy="2734325"/>
          </a:xfrm>
          <a:prstGeom prst="rect">
            <a:avLst/>
          </a:prstGeom>
          <a:noFill/>
          <a:ln w="9525" cap="flat" cmpd="sng">
            <a:solidFill>
              <a:schemeClr val="dk2"/>
            </a:solidFill>
            <a:prstDash val="solid"/>
            <a:round/>
            <a:headEnd type="none" w="sm" len="sm"/>
            <a:tailEnd type="none" w="sm" len="sm"/>
          </a:ln>
        </p:spPr>
      </p:pic>
      <p:sp>
        <p:nvSpPr>
          <p:cNvPr id="116" name="Google Shape;116;p20"/>
          <p:cNvSpPr txBox="1"/>
          <p:nvPr/>
        </p:nvSpPr>
        <p:spPr>
          <a:xfrm>
            <a:off x="869425" y="738850"/>
            <a:ext cx="33258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Arbitrary size of the graph.</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Complex topology.</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Unfixed node ordering of graphs.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398775" y="318625"/>
            <a:ext cx="6269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Graph convolution neural network (GCNN)</a:t>
            </a:r>
            <a:endParaRPr sz="2500" b="1">
              <a:latin typeface="Calibri"/>
              <a:ea typeface="Calibri"/>
              <a:cs typeface="Calibri"/>
              <a:sym typeface="Calibri"/>
            </a:endParaRPr>
          </a:p>
        </p:txBody>
      </p:sp>
      <p:pic>
        <p:nvPicPr>
          <p:cNvPr id="122" name="Google Shape;122;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183575"/>
            <a:ext cx="8839204" cy="290036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1719</Words>
  <Application>Microsoft Macintosh PowerPoint</Application>
  <PresentationFormat>On-screen Show (16:9)</PresentationFormat>
  <Paragraphs>129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2023-07-21T20:59:18Z</dcterms:modified>
</cp:coreProperties>
</file>