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1B02"/>
    <a:srgbClr val="9F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d68c44d9a_1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d68c44d9a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d68c44d9a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8d68c44d9a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8d68c44d9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28d68c44d9a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c811d91b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5c811d91b5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c811d91b5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5c811d91b5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8d68c44d9a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8d68c44d9a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d68c44d9a_1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d68c44d9a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5c52fd7c27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5c52fd7c2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8d68c44d9a_1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8d68c44d9a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d68c44d9a_1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d68c44d9a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8d68c44d9a_1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8d68c44d9a_1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8d68c44d9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28d68c44d9a_1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8d68c44d9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8d68c44d9a_1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8d68c44d9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28d68c44d9a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8d68c44d9a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28d68c44d9a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d68c44d9a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28d68c44d9a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08000" y="457200"/>
            <a:ext cx="6447600" cy="9906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EA3C9E"/>
              </a:buClr>
              <a:buSzPts val="14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508000" y="1620442"/>
            <a:ext cx="6447600" cy="2910600"/>
          </a:xfrm>
          <a:prstGeom prst="rect">
            <a:avLst/>
          </a:prstGeom>
          <a:noFill/>
          <a:ln>
            <a:noFill/>
          </a:ln>
        </p:spPr>
        <p:txBody>
          <a:bodyPr spcFirstLastPara="1" wrap="square" lIns="68575" tIns="34275" rIns="68575" bIns="34275" anchor="t" anchorCtr="0">
            <a:normAutofit/>
          </a:bodyPr>
          <a:lstStyle>
            <a:lvl1pPr marL="457200" lvl="0" indent="-298450" algn="l" rtl="0">
              <a:spcBef>
                <a:spcPts val="800"/>
              </a:spcBef>
              <a:spcAft>
                <a:spcPts val="0"/>
              </a:spcAft>
              <a:buSzPts val="1100"/>
              <a:buChar char="●"/>
              <a:defRPr/>
            </a:lvl1pPr>
            <a:lvl2pPr marL="914400" lvl="1" indent="-298450" algn="l" rtl="0">
              <a:spcBef>
                <a:spcPts val="800"/>
              </a:spcBef>
              <a:spcAft>
                <a:spcPts val="0"/>
              </a:spcAft>
              <a:buSzPts val="1100"/>
              <a:buChar char="○"/>
              <a:defRPr/>
            </a:lvl2pPr>
            <a:lvl3pPr marL="1371600" lvl="2" indent="-298450" algn="l" rtl="0">
              <a:spcBef>
                <a:spcPts val="800"/>
              </a:spcBef>
              <a:spcAft>
                <a:spcPts val="0"/>
              </a:spcAft>
              <a:buSzPts val="1100"/>
              <a:buChar char="■"/>
              <a:defRPr/>
            </a:lvl3pPr>
            <a:lvl4pPr marL="1828800" lvl="3" indent="-298450" algn="l" rtl="0">
              <a:spcBef>
                <a:spcPts val="800"/>
              </a:spcBef>
              <a:spcAft>
                <a:spcPts val="0"/>
              </a:spcAft>
              <a:buSzPts val="1100"/>
              <a:buChar char="●"/>
              <a:defRPr/>
            </a:lvl4pPr>
            <a:lvl5pPr marL="2286000" lvl="4" indent="-298450" algn="l" rtl="0">
              <a:spcBef>
                <a:spcPts val="800"/>
              </a:spcBef>
              <a:spcAft>
                <a:spcPts val="0"/>
              </a:spcAft>
              <a:buSzPts val="1100"/>
              <a:buChar char="○"/>
              <a:defRPr/>
            </a:lvl5pPr>
            <a:lvl6pPr marL="2743200" lvl="5" indent="-298450" algn="l" rtl="0">
              <a:spcBef>
                <a:spcPts val="800"/>
              </a:spcBef>
              <a:spcAft>
                <a:spcPts val="0"/>
              </a:spcAft>
              <a:buSzPts val="1100"/>
              <a:buChar char="■"/>
              <a:defRPr/>
            </a:lvl6pPr>
            <a:lvl7pPr marL="3200400" lvl="6" indent="-298450" algn="l" rtl="0">
              <a:spcBef>
                <a:spcPts val="800"/>
              </a:spcBef>
              <a:spcAft>
                <a:spcPts val="0"/>
              </a:spcAft>
              <a:buSzPts val="1100"/>
              <a:buChar char="●"/>
              <a:defRPr/>
            </a:lvl7pPr>
            <a:lvl8pPr marL="3657600" lvl="7" indent="-298450" algn="l" rtl="0">
              <a:spcBef>
                <a:spcPts val="800"/>
              </a:spcBef>
              <a:spcAft>
                <a:spcPts val="0"/>
              </a:spcAft>
              <a:buSzPts val="1100"/>
              <a:buChar char="○"/>
              <a:defRPr/>
            </a:lvl8pPr>
            <a:lvl9pPr marL="4114800" lvl="8" indent="-298450" algn="l" rtl="0">
              <a:spcBef>
                <a:spcPts val="800"/>
              </a:spcBef>
              <a:spcAft>
                <a:spcPts val="0"/>
              </a:spcAft>
              <a:buSzPts val="1100"/>
              <a:buChar char="■"/>
              <a:defRPr/>
            </a:lvl9pPr>
          </a:lstStyle>
          <a:p>
            <a:endParaRPr/>
          </a:p>
        </p:txBody>
      </p:sp>
      <p:sp>
        <p:nvSpPr>
          <p:cNvPr id="53" name="Google Shape;53;p13"/>
          <p:cNvSpPr txBox="1">
            <a:spLocks noGrp="1"/>
          </p:cNvSpPr>
          <p:nvPr>
            <p:ph type="dt" idx="10"/>
          </p:nvPr>
        </p:nvSpPr>
        <p:spPr>
          <a:xfrm>
            <a:off x="5403850" y="4531022"/>
            <a:ext cx="6840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508001" y="4531022"/>
            <a:ext cx="4723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42997" y="4531022"/>
            <a:ext cx="5127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ark-kaplan321/"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009500" y="1065050"/>
            <a:ext cx="71250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AI Ethics and Jewish Law</a:t>
            </a:r>
            <a:endParaRPr sz="5000" b="1">
              <a:solidFill>
                <a:srgbClr val="3C78D8"/>
              </a:solidFill>
              <a:latin typeface="Calibri"/>
              <a:ea typeface="Calibri"/>
              <a:cs typeface="Calibri"/>
              <a:sym typeface="Calibri"/>
            </a:endParaRPr>
          </a:p>
        </p:txBody>
      </p:sp>
      <p:pic>
        <p:nvPicPr>
          <p:cNvPr id="61" name="Google Shape;61;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53525" y="2571750"/>
            <a:ext cx="4234621" cy="2381975"/>
          </a:xfrm>
          <a:prstGeom prst="rect">
            <a:avLst/>
          </a:prstGeom>
          <a:noFill/>
          <a:ln>
            <a:noFill/>
          </a:ln>
        </p:spPr>
      </p:pic>
      <p:pic>
        <p:nvPicPr>
          <p:cNvPr id="62" name="Google Shape;62;p14"/>
          <p:cNvPicPr preferRelativeResize="0"/>
          <p:nvPr/>
        </p:nvPicPr>
        <p:blipFill>
          <a:blip r:embed="rId4">
            <a:alphaModFix/>
          </a:blip>
          <a:stretch>
            <a:fillRect/>
          </a:stretch>
        </p:blipFill>
        <p:spPr>
          <a:xfrm>
            <a:off x="171800" y="2571750"/>
            <a:ext cx="4234625" cy="2379321"/>
          </a:xfrm>
          <a:prstGeom prst="rect">
            <a:avLst/>
          </a:prstGeom>
          <a:noFill/>
          <a:ln>
            <a:noFill/>
          </a:ln>
        </p:spPr>
      </p:pic>
      <p:sp>
        <p:nvSpPr>
          <p:cNvPr id="2" name="Rectangle 1">
            <a:extLst>
              <a:ext uri="{FF2B5EF4-FFF2-40B4-BE49-F238E27FC236}">
                <a16:creationId xmlns:a16="http://schemas.microsoft.com/office/drawing/2014/main" id="{A66D9682-6CC7-CDCE-32BE-64FC87E9BA0A}"/>
              </a:ext>
            </a:extLst>
          </p:cNvPr>
          <p:cNvSpPr/>
          <p:nvPr/>
        </p:nvSpPr>
        <p:spPr>
          <a:xfrm>
            <a:off x="8054671" y="4699221"/>
            <a:ext cx="842839" cy="182880"/>
          </a:xfrm>
          <a:prstGeom prst="rect">
            <a:avLst/>
          </a:prstGeom>
          <a:solidFill>
            <a:srgbClr val="3B1B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0" y="0"/>
            <a:ext cx="5104500" cy="4539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rgbClr val="EA3C9E"/>
              </a:buClr>
              <a:buSzPts val="2700"/>
              <a:buFont typeface="Trebuchet MS"/>
              <a:buNone/>
            </a:pPr>
            <a:r>
              <a:rPr lang="en" sz="2500" b="1">
                <a:latin typeface="Calibri"/>
                <a:ea typeface="Calibri"/>
                <a:cs typeface="Calibri"/>
                <a:sym typeface="Calibri"/>
              </a:rPr>
              <a:t>Case Study - Medical AI Malpractice</a:t>
            </a:r>
            <a:endParaRPr sz="2500" b="1">
              <a:latin typeface="Calibri"/>
              <a:ea typeface="Calibri"/>
              <a:cs typeface="Calibri"/>
              <a:sym typeface="Calibri"/>
            </a:endParaRPr>
          </a:p>
        </p:txBody>
      </p:sp>
      <p:sp>
        <p:nvSpPr>
          <p:cNvPr id="128" name="Google Shape;128;p23"/>
          <p:cNvSpPr txBox="1"/>
          <p:nvPr/>
        </p:nvSpPr>
        <p:spPr>
          <a:xfrm>
            <a:off x="70275" y="530100"/>
            <a:ext cx="6443100" cy="449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Examples of </a:t>
            </a:r>
            <a:r>
              <a:rPr lang="en" dirty="0">
                <a:solidFill>
                  <a:schemeClr val="dk1"/>
                </a:solidFill>
                <a:latin typeface="Calibri"/>
                <a:ea typeface="Calibri"/>
                <a:cs typeface="Calibri"/>
                <a:sym typeface="Calibri"/>
              </a:rPr>
              <a:t>Medical AI applications: ML algorithms for interpreting imaging data, predictive analytics for diagnosing diseases, and even AI-assisted robotic surgery</a:t>
            </a:r>
            <a:endParaRPr dirty="0">
              <a:solidFill>
                <a:schemeClr val="dk1"/>
              </a:solidFill>
              <a:latin typeface="Calibri"/>
              <a:ea typeface="Calibri"/>
              <a:cs typeface="Calibri"/>
              <a:sym typeface="Calibri"/>
            </a:endParaRPr>
          </a:p>
          <a:p>
            <a:pPr marL="0" lvl="0" indent="0" algn="l" rtl="0">
              <a:spcBef>
                <a:spcPts val="0"/>
              </a:spcBef>
              <a:spcAft>
                <a:spcPts val="0"/>
              </a:spcAft>
              <a:buNone/>
            </a:pPr>
            <a:r>
              <a:rPr lang="en" dirty="0">
                <a:solidFill>
                  <a:schemeClr val="dk1"/>
                </a:solidFill>
                <a:latin typeface="Calibri"/>
                <a:ea typeface="Calibri"/>
                <a:cs typeface="Calibri"/>
                <a:sym typeface="Calibri"/>
              </a:rPr>
              <a:t>Assigning responsibility:</a:t>
            </a:r>
            <a:endParaRPr dirty="0">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b="1" dirty="0">
                <a:solidFill>
                  <a:srgbClr val="00B050"/>
                </a:solidFill>
                <a:latin typeface="Calibri"/>
                <a:ea typeface="Calibri"/>
                <a:cs typeface="Calibri"/>
                <a:sym typeface="Calibri"/>
              </a:rPr>
              <a:t>Healthcare Providers </a:t>
            </a:r>
            <a:r>
              <a:rPr lang="en" dirty="0">
                <a:latin typeface="Calibri"/>
                <a:ea typeface="Calibri"/>
                <a:cs typeface="Calibri"/>
                <a:sym typeface="Calibri"/>
              </a:rPr>
              <a:t>(for incorrect use or interpretation of the AI system's output, or/and in case where the AI system provided incorrect or misleading information)</a:t>
            </a:r>
            <a:endParaRPr dirty="0">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b="1" dirty="0">
                <a:solidFill>
                  <a:srgbClr val="00B050"/>
                </a:solidFill>
                <a:latin typeface="Calibri"/>
                <a:ea typeface="Calibri"/>
                <a:cs typeface="Calibri"/>
                <a:sym typeface="Calibri"/>
              </a:rPr>
              <a:t>AI Developers and Manufacturers </a:t>
            </a:r>
            <a:r>
              <a:rPr lang="en" dirty="0">
                <a:latin typeface="Calibri"/>
                <a:ea typeface="Calibri"/>
                <a:cs typeface="Calibri"/>
                <a:sym typeface="Calibri"/>
              </a:rPr>
              <a:t>(if the harm resulted from a defect or flaw in the AI system) - responsible under product liability law</a:t>
            </a:r>
            <a:endParaRPr dirty="0">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b="1" dirty="0">
                <a:solidFill>
                  <a:srgbClr val="00B050"/>
                </a:solidFill>
                <a:latin typeface="Calibri"/>
                <a:ea typeface="Calibri"/>
                <a:cs typeface="Calibri"/>
                <a:sym typeface="Calibri"/>
              </a:rPr>
              <a:t>Hospitals or Health Systems </a:t>
            </a:r>
            <a:r>
              <a:rPr lang="en" dirty="0">
                <a:latin typeface="Calibri"/>
                <a:ea typeface="Calibri"/>
                <a:cs typeface="Calibri"/>
                <a:sym typeface="Calibri"/>
              </a:rPr>
              <a:t>(if failed to maintain the AI system properly, or didn't adequately train staff to use it)</a:t>
            </a:r>
            <a:endParaRPr dirty="0">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b="1" dirty="0">
                <a:solidFill>
                  <a:srgbClr val="00B050"/>
                </a:solidFill>
                <a:latin typeface="Calibri"/>
                <a:ea typeface="Calibri"/>
                <a:cs typeface="Calibri"/>
                <a:sym typeface="Calibri"/>
              </a:rPr>
              <a:t>Data Providers </a:t>
            </a:r>
            <a:r>
              <a:rPr lang="en" dirty="0">
                <a:latin typeface="Calibri"/>
                <a:ea typeface="Calibri"/>
                <a:cs typeface="Calibri"/>
                <a:sym typeface="Calibri"/>
              </a:rPr>
              <a:t>(if training data was biased or flawed, leading the AI to make incorrect decisions)</a:t>
            </a:r>
            <a:endParaRPr dirty="0">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dirty="0">
                <a:latin typeface="Calibri"/>
                <a:ea typeface="Calibri"/>
                <a:cs typeface="Calibri"/>
                <a:sym typeface="Calibri"/>
              </a:rPr>
              <a:t>Laws are being developed and are different in different places/countries. </a:t>
            </a:r>
            <a:endParaRPr dirty="0">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dirty="0">
                <a:latin typeface="Calibri"/>
                <a:ea typeface="Calibri"/>
                <a:cs typeface="Calibri"/>
                <a:sym typeface="Calibri"/>
              </a:rPr>
              <a:t>Many medical AI systems are used as </a:t>
            </a:r>
            <a:r>
              <a:rPr lang="en" b="1" dirty="0">
                <a:solidFill>
                  <a:srgbClr val="00B050"/>
                </a:solidFill>
                <a:latin typeface="Calibri"/>
                <a:ea typeface="Calibri"/>
                <a:cs typeface="Calibri"/>
                <a:sym typeface="Calibri"/>
              </a:rPr>
              <a:t>decision support tools </a:t>
            </a:r>
            <a:r>
              <a:rPr lang="en" dirty="0">
                <a:latin typeface="Calibri"/>
                <a:ea typeface="Calibri"/>
                <a:cs typeface="Calibri"/>
                <a:sym typeface="Calibri"/>
              </a:rPr>
              <a:t>rather than decision-makers, meaning the healthcare provider has the final say and thus would likely bear a significant portion of the legal responsibility if something goes wrong</a:t>
            </a:r>
            <a:endParaRPr dirty="0">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dirty="0">
                <a:latin typeface="Calibri"/>
                <a:ea typeface="Calibri"/>
                <a:cs typeface="Calibri"/>
                <a:sym typeface="Calibri"/>
              </a:rPr>
              <a:t>In terms of Jewish law (</a:t>
            </a:r>
            <a:r>
              <a:rPr lang="en" b="1" dirty="0">
                <a:solidFill>
                  <a:srgbClr val="00B050"/>
                </a:solidFill>
                <a:latin typeface="Calibri"/>
                <a:ea typeface="Calibri"/>
                <a:cs typeface="Calibri"/>
                <a:sym typeface="Calibri"/>
              </a:rPr>
              <a:t>Halacha</a:t>
            </a:r>
            <a:r>
              <a:rPr lang="en" dirty="0">
                <a:latin typeface="Calibri"/>
                <a:ea typeface="Calibri"/>
                <a:cs typeface="Calibri"/>
                <a:sym typeface="Calibri"/>
              </a:rPr>
              <a:t>), one could potentially apply the concept of "</a:t>
            </a:r>
            <a:r>
              <a:rPr lang="en" b="1" dirty="0">
                <a:solidFill>
                  <a:srgbClr val="00B050"/>
                </a:solidFill>
                <a:latin typeface="Calibri"/>
                <a:ea typeface="Calibri"/>
                <a:cs typeface="Calibri"/>
                <a:sym typeface="Calibri"/>
              </a:rPr>
              <a:t>grama</a:t>
            </a:r>
            <a:r>
              <a:rPr lang="en" dirty="0">
                <a:latin typeface="Calibri"/>
                <a:ea typeface="Calibri"/>
                <a:cs typeface="Calibri"/>
                <a:sym typeface="Calibri"/>
              </a:rPr>
              <a:t>," or indirect damage, to these scenarios, since the healthcare provider or </a:t>
            </a:r>
            <a:r>
              <a:rPr lang="en" dirty="0">
                <a:solidFill>
                  <a:srgbClr val="00B050"/>
                </a:solidFill>
                <a:latin typeface="Calibri"/>
                <a:ea typeface="Calibri"/>
                <a:cs typeface="Calibri"/>
                <a:sym typeface="Calibri"/>
              </a:rPr>
              <a:t>hospital didn't directly cause the harm</a:t>
            </a:r>
            <a:r>
              <a:rPr lang="en" dirty="0">
                <a:latin typeface="Calibri"/>
                <a:ea typeface="Calibri"/>
                <a:cs typeface="Calibri"/>
                <a:sym typeface="Calibri"/>
              </a:rPr>
              <a:t>, but their use of the AI did. Again, this would likely be a matter of significant discussion and interpretation among Halachic authorities.</a:t>
            </a:r>
            <a:endParaRPr dirty="0">
              <a:latin typeface="Calibri"/>
              <a:ea typeface="Calibri"/>
              <a:cs typeface="Calibri"/>
              <a:sym typeface="Calibri"/>
            </a:endParaRPr>
          </a:p>
        </p:txBody>
      </p:sp>
      <p:pic>
        <p:nvPicPr>
          <p:cNvPr id="129" name="Google Shape;129;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568201" y="1202250"/>
            <a:ext cx="2496550" cy="166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1" y="0"/>
            <a:ext cx="6447600" cy="4539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rgbClr val="EA3C9E"/>
              </a:buClr>
              <a:buSzPts val="2700"/>
              <a:buFont typeface="Trebuchet MS"/>
              <a:buNone/>
            </a:pPr>
            <a:r>
              <a:rPr lang="en" sz="2500" b="1">
                <a:latin typeface="Calibri"/>
                <a:ea typeface="Calibri"/>
                <a:cs typeface="Calibri"/>
                <a:sym typeface="Calibri"/>
              </a:rPr>
              <a:t>Case Study - AI and Intellectual Property</a:t>
            </a:r>
            <a:endParaRPr sz="2500" b="1">
              <a:latin typeface="Calibri"/>
              <a:ea typeface="Calibri"/>
              <a:cs typeface="Calibri"/>
              <a:sym typeface="Calibri"/>
            </a:endParaRPr>
          </a:p>
        </p:txBody>
      </p:sp>
      <p:sp>
        <p:nvSpPr>
          <p:cNvPr id="135" name="Google Shape;135;p24"/>
          <p:cNvSpPr txBox="1"/>
          <p:nvPr/>
        </p:nvSpPr>
        <p:spPr>
          <a:xfrm>
            <a:off x="110950" y="570400"/>
            <a:ext cx="57327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Calibri"/>
                <a:ea typeface="Calibri"/>
                <a:cs typeface="Calibri"/>
                <a:sym typeface="Calibri"/>
              </a:rPr>
              <a:t>During a publication dispute in the early 19th century, in which two competing publishers released different editions of the same work, and the original printer sued the subsequent printer. Several rabbis weighed in on the dispute, offering differing rulings based on their understanding of Jewish law's stance on intellectual property. Three distinct approaches emerged.</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dirty="0">
                <a:latin typeface="Calibri"/>
                <a:ea typeface="Calibri"/>
                <a:cs typeface="Calibri"/>
                <a:sym typeface="Calibri"/>
              </a:rPr>
              <a:t>Rabbi </a:t>
            </a:r>
            <a:r>
              <a:rPr lang="en" sz="1300" dirty="0" err="1">
                <a:latin typeface="Calibri"/>
                <a:ea typeface="Calibri"/>
                <a:cs typeface="Calibri"/>
                <a:sym typeface="Calibri"/>
              </a:rPr>
              <a:t>Valdberg's</a:t>
            </a:r>
            <a:r>
              <a:rPr lang="en" sz="1300" dirty="0">
                <a:latin typeface="Calibri"/>
                <a:ea typeface="Calibri"/>
                <a:cs typeface="Calibri"/>
                <a:sym typeface="Calibri"/>
              </a:rPr>
              <a:t> view: Since he asserts that there are </a:t>
            </a:r>
            <a:r>
              <a:rPr lang="en" sz="1300" b="1" dirty="0">
                <a:solidFill>
                  <a:srgbClr val="FF0000"/>
                </a:solidFill>
                <a:latin typeface="Calibri"/>
                <a:ea typeface="Calibri"/>
                <a:cs typeface="Calibri"/>
                <a:sym typeface="Calibri"/>
              </a:rPr>
              <a:t>no inherent intellectual property rights</a:t>
            </a:r>
            <a:r>
              <a:rPr lang="en" sz="1300" dirty="0">
                <a:latin typeface="Calibri"/>
                <a:ea typeface="Calibri"/>
                <a:cs typeface="Calibri"/>
                <a:sym typeface="Calibri"/>
              </a:rPr>
              <a:t>, there would be no issue with AI appropriating creativity, as no rights are being infringed upon</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dirty="0">
                <a:latin typeface="Calibri"/>
                <a:ea typeface="Calibri"/>
                <a:cs typeface="Calibri"/>
                <a:sym typeface="Calibri"/>
              </a:rPr>
              <a:t>Rabbi </a:t>
            </a:r>
            <a:r>
              <a:rPr lang="en" sz="1300" dirty="0" err="1">
                <a:latin typeface="Calibri"/>
                <a:ea typeface="Calibri"/>
                <a:cs typeface="Calibri"/>
                <a:sym typeface="Calibri"/>
              </a:rPr>
              <a:t>Shmelkes</a:t>
            </a:r>
            <a:r>
              <a:rPr lang="en" sz="1300" dirty="0">
                <a:latin typeface="Calibri"/>
                <a:ea typeface="Calibri"/>
                <a:cs typeface="Calibri"/>
                <a:sym typeface="Calibri"/>
              </a:rPr>
              <a:t>' view: If we follow his approach that </a:t>
            </a:r>
            <a:r>
              <a:rPr lang="en" sz="1300" b="1" dirty="0">
                <a:solidFill>
                  <a:srgbClr val="0070C0"/>
                </a:solidFill>
                <a:latin typeface="Calibri"/>
                <a:ea typeface="Calibri"/>
                <a:cs typeface="Calibri"/>
                <a:sym typeface="Calibri"/>
              </a:rPr>
              <a:t>Jewish law adheres to local government regulations</a:t>
            </a:r>
            <a:r>
              <a:rPr lang="en" sz="1300" dirty="0">
                <a:latin typeface="Calibri"/>
                <a:ea typeface="Calibri"/>
                <a:cs typeface="Calibri"/>
                <a:sym typeface="Calibri"/>
              </a:rPr>
              <a:t>, we would </a:t>
            </a:r>
            <a:r>
              <a:rPr lang="en" sz="1300" b="1" dirty="0">
                <a:solidFill>
                  <a:srgbClr val="FF0000"/>
                </a:solidFill>
                <a:latin typeface="Calibri"/>
                <a:ea typeface="Calibri"/>
                <a:cs typeface="Calibri"/>
                <a:sym typeface="Calibri"/>
              </a:rPr>
              <a:t>simply follow those laws regarding AI and intellectual property rights</a:t>
            </a:r>
            <a:r>
              <a:rPr lang="en" sz="1300" dirty="0">
                <a:latin typeface="Calibri"/>
                <a:ea typeface="Calibri"/>
                <a:cs typeface="Calibri"/>
                <a:sym typeface="Calibri"/>
              </a:rPr>
              <a:t>, once they have been clearly established</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dirty="0">
                <a:latin typeface="Calibri"/>
                <a:ea typeface="Calibri"/>
                <a:cs typeface="Calibri"/>
                <a:sym typeface="Calibri"/>
              </a:rPr>
              <a:t>Rabbi Nathanson's view: Many believe (although there is no clear consensus) that </a:t>
            </a:r>
            <a:r>
              <a:rPr lang="en" sz="1300" dirty="0" err="1">
                <a:latin typeface="Calibri"/>
                <a:ea typeface="Calibri"/>
                <a:cs typeface="Calibri"/>
                <a:sym typeface="Calibri"/>
              </a:rPr>
              <a:t>halachah</a:t>
            </a:r>
            <a:r>
              <a:rPr lang="en" sz="1300" dirty="0">
                <a:latin typeface="Calibri"/>
                <a:ea typeface="Calibri"/>
                <a:cs typeface="Calibri"/>
                <a:sym typeface="Calibri"/>
              </a:rPr>
              <a:t> aligns with Rabbi Nathanson's perspective, which asserts that </a:t>
            </a:r>
            <a:r>
              <a:rPr lang="en" sz="1300" b="1" dirty="0">
                <a:solidFill>
                  <a:srgbClr val="FF0000"/>
                </a:solidFill>
                <a:latin typeface="Calibri"/>
                <a:ea typeface="Calibri"/>
                <a:cs typeface="Calibri"/>
                <a:sym typeface="Calibri"/>
              </a:rPr>
              <a:t>authors retain inherent rights to their intellectual property</a:t>
            </a:r>
            <a:r>
              <a:rPr lang="en" sz="1300" dirty="0">
                <a:latin typeface="Calibri"/>
                <a:ea typeface="Calibri"/>
                <a:cs typeface="Calibri"/>
                <a:sym typeface="Calibri"/>
              </a:rPr>
              <a:t>. However, even according to this opinion, </a:t>
            </a:r>
            <a:r>
              <a:rPr lang="en" sz="1300" b="1" dirty="0">
                <a:solidFill>
                  <a:srgbClr val="00B050"/>
                </a:solidFill>
                <a:latin typeface="Calibri"/>
                <a:ea typeface="Calibri"/>
                <a:cs typeface="Calibri"/>
                <a:sym typeface="Calibri"/>
              </a:rPr>
              <a:t>barring any copyright laws or </a:t>
            </a:r>
            <a:r>
              <a:rPr lang="en" sz="1300" b="1" dirty="0" err="1">
                <a:solidFill>
                  <a:srgbClr val="00B050"/>
                </a:solidFill>
                <a:latin typeface="Calibri"/>
                <a:ea typeface="Calibri"/>
                <a:cs typeface="Calibri"/>
                <a:sym typeface="Calibri"/>
              </a:rPr>
              <a:t>cherems</a:t>
            </a:r>
            <a:r>
              <a:rPr lang="en" sz="1300" dirty="0">
                <a:latin typeface="Calibri"/>
                <a:ea typeface="Calibri"/>
                <a:cs typeface="Calibri"/>
                <a:sym typeface="Calibri"/>
              </a:rPr>
              <a:t>, </a:t>
            </a:r>
            <a:r>
              <a:rPr lang="en" sz="1300" b="1" dirty="0">
                <a:solidFill>
                  <a:srgbClr val="0070C0"/>
                </a:solidFill>
                <a:latin typeface="Calibri"/>
                <a:ea typeface="Calibri"/>
                <a:cs typeface="Calibri"/>
                <a:sym typeface="Calibri"/>
              </a:rPr>
              <a:t>the prohibition only applies to republishing</a:t>
            </a:r>
            <a:r>
              <a:rPr lang="en" sz="1300" dirty="0">
                <a:latin typeface="Calibri"/>
                <a:ea typeface="Calibri"/>
                <a:cs typeface="Calibri"/>
                <a:sym typeface="Calibri"/>
              </a:rPr>
              <a:t> their work without permission. There are no restrictions against personal use of a copy that has been (illegally) produced if there is no real tangible loss to the author</a:t>
            </a:r>
            <a:endParaRPr sz="1300" dirty="0">
              <a:latin typeface="Calibri"/>
              <a:ea typeface="Calibri"/>
              <a:cs typeface="Calibri"/>
              <a:sym typeface="Calibri"/>
            </a:endParaRPr>
          </a:p>
        </p:txBody>
      </p:sp>
      <p:pic>
        <p:nvPicPr>
          <p:cNvPr id="136" name="Google Shape;136;p24"/>
          <p:cNvPicPr preferRelativeResize="0"/>
          <p:nvPr/>
        </p:nvPicPr>
        <p:blipFill>
          <a:blip r:embed="rId3">
            <a:alphaModFix/>
          </a:blip>
          <a:stretch>
            <a:fillRect/>
          </a:stretch>
        </p:blipFill>
        <p:spPr>
          <a:xfrm>
            <a:off x="6086550" y="1670575"/>
            <a:ext cx="2857500"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0" y="0"/>
            <a:ext cx="4782600" cy="4539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rgbClr val="EA3C9E"/>
              </a:buClr>
              <a:buSzPts val="2700"/>
              <a:buFont typeface="Trebuchet MS"/>
              <a:buNone/>
            </a:pPr>
            <a:r>
              <a:rPr lang="en" sz="2500" b="1">
                <a:latin typeface="Calibri"/>
                <a:ea typeface="Calibri"/>
                <a:cs typeface="Calibri"/>
                <a:sym typeface="Calibri"/>
              </a:rPr>
              <a:t>Case Study - AI and IP - continued</a:t>
            </a:r>
            <a:endParaRPr sz="2500" b="1">
              <a:latin typeface="Calibri"/>
              <a:ea typeface="Calibri"/>
              <a:cs typeface="Calibri"/>
              <a:sym typeface="Calibri"/>
            </a:endParaRPr>
          </a:p>
        </p:txBody>
      </p:sp>
      <p:sp>
        <p:nvSpPr>
          <p:cNvPr id="142" name="Google Shape;142;p25"/>
          <p:cNvSpPr txBox="1"/>
          <p:nvPr/>
        </p:nvSpPr>
        <p:spPr>
          <a:xfrm>
            <a:off x="7062950" y="2667975"/>
            <a:ext cx="16035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Can AI own IP rights?</a:t>
            </a:r>
            <a:endParaRPr sz="1300">
              <a:latin typeface="Calibri"/>
              <a:ea typeface="Calibri"/>
              <a:cs typeface="Calibri"/>
              <a:sym typeface="Calibri"/>
            </a:endParaRPr>
          </a:p>
        </p:txBody>
      </p:sp>
      <p:pic>
        <p:nvPicPr>
          <p:cNvPr id="143" name="Google Shape;143;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749750" y="1292100"/>
            <a:ext cx="2229900" cy="1248750"/>
          </a:xfrm>
          <a:prstGeom prst="rect">
            <a:avLst/>
          </a:prstGeom>
          <a:noFill/>
          <a:ln w="9525" cap="flat" cmpd="sng">
            <a:solidFill>
              <a:srgbClr val="FF0000"/>
            </a:solidFill>
            <a:prstDash val="solid"/>
            <a:round/>
            <a:headEnd type="none" w="sm" len="sm"/>
            <a:tailEnd type="none" w="sm" len="sm"/>
          </a:ln>
        </p:spPr>
      </p:pic>
      <p:sp>
        <p:nvSpPr>
          <p:cNvPr id="144" name="Google Shape;144;p25"/>
          <p:cNvSpPr txBox="1"/>
          <p:nvPr/>
        </p:nvSpPr>
        <p:spPr>
          <a:xfrm>
            <a:off x="100584" y="794900"/>
            <a:ext cx="6507900" cy="378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Few key points about the intersection of AI and intellectual property (IP) law:</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Copyright</a:t>
            </a:r>
            <a:r>
              <a:rPr lang="en" sz="1300">
                <a:latin typeface="Calibri"/>
                <a:ea typeface="Calibri"/>
                <a:cs typeface="Calibri"/>
                <a:sym typeface="Calibri"/>
              </a:rPr>
              <a:t>: AI can generate content that might traditionally be protected under copyright law, such as written works, music, or art. But typically, copyright law protects human creators. The U.S. Copyright Office, for instance, currently does not register works produced by a machine without any creative input or intervention from a human author</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Patents</a:t>
            </a:r>
            <a:r>
              <a:rPr lang="en" sz="1300">
                <a:latin typeface="Calibri"/>
                <a:ea typeface="Calibri"/>
                <a:cs typeface="Calibri"/>
                <a:sym typeface="Calibri"/>
              </a:rPr>
              <a:t>: AI can potentially invent new products or processes. But similar to copyright law, patent law has traditionally been oriented towards human inventors. Current U.S. patent law requires naming an inventor</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Trade secrets</a:t>
            </a:r>
            <a:r>
              <a:rPr lang="en" sz="1300">
                <a:latin typeface="Calibri"/>
                <a:ea typeface="Calibri"/>
                <a:cs typeface="Calibri"/>
                <a:sym typeface="Calibri"/>
              </a:rPr>
              <a:t>: AI algorithms or processes could potentially be protected as trade secrets. This would require that the AI system or its processes have commercial value, are not generally known or readily ascertainable, and are subject to reasonable efforts to maintain their secrecy</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Data and privacy</a:t>
            </a:r>
            <a:r>
              <a:rPr lang="en" sz="1300">
                <a:latin typeface="Calibri"/>
                <a:ea typeface="Calibri"/>
                <a:cs typeface="Calibri"/>
                <a:sym typeface="Calibri"/>
              </a:rPr>
              <a:t>: AI often requires substantial data for training and operation. This raises questions about IP rights related to that data, as well as privacy concerns.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Ownership</a:t>
            </a:r>
            <a:r>
              <a:rPr lang="en" sz="1300">
                <a:latin typeface="Calibri"/>
                <a:ea typeface="Calibri"/>
                <a:cs typeface="Calibri"/>
                <a:sym typeface="Calibri"/>
              </a:rPr>
              <a:t>: If an AI creates a work or an invention, who owns the rights? Is it the developer of the AI? The owner or user of the AI at the time it created the work? Or should the AI itself have some form of legal personhood, with associated rights and responsibilities?</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0" y="0"/>
            <a:ext cx="5662500" cy="4539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rgbClr val="EA3C9E"/>
              </a:buClr>
              <a:buSzPts val="2700"/>
              <a:buFont typeface="Trebuchet MS"/>
              <a:buNone/>
            </a:pPr>
            <a:r>
              <a:rPr lang="en" sz="2500" b="1">
                <a:latin typeface="Calibri"/>
                <a:ea typeface="Calibri"/>
                <a:cs typeface="Calibri"/>
                <a:sym typeface="Calibri"/>
              </a:rPr>
              <a:t>Case Study - AI and IP - continued more</a:t>
            </a:r>
            <a:endParaRPr sz="2500" b="1">
              <a:latin typeface="Calibri"/>
              <a:ea typeface="Calibri"/>
              <a:cs typeface="Calibri"/>
              <a:sym typeface="Calibri"/>
            </a:endParaRPr>
          </a:p>
        </p:txBody>
      </p:sp>
      <p:sp>
        <p:nvSpPr>
          <p:cNvPr id="150" name="Google Shape;150;p26"/>
          <p:cNvSpPr txBox="1"/>
          <p:nvPr/>
        </p:nvSpPr>
        <p:spPr>
          <a:xfrm>
            <a:off x="171100" y="679539"/>
            <a:ext cx="6641180" cy="427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SzPts val="1400"/>
              <a:buFont typeface="Calibri"/>
              <a:buChar char="●"/>
            </a:pPr>
            <a:r>
              <a:rPr lang="en">
                <a:solidFill>
                  <a:schemeClr val="dk1"/>
                </a:solidFill>
                <a:latin typeface="Calibri"/>
                <a:ea typeface="Calibri"/>
                <a:cs typeface="Calibri"/>
                <a:sym typeface="Calibri"/>
              </a:rPr>
              <a:t>Jewish law, (Halacha) does not address t</a:t>
            </a:r>
            <a:r>
              <a:rPr lang="en">
                <a:latin typeface="Calibri"/>
                <a:ea typeface="Calibri"/>
                <a:cs typeface="Calibri"/>
                <a:sym typeface="Calibri"/>
              </a:rPr>
              <a:t>he AI/IP. So it is not clear how to handle AI/IP.  </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Halacha supports the rights and property of others, which would certainly extend to IP. But if an AI creates a work, who is the owner according to Halacha? </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One might argue it's the developer of the AI, as they created the tool that produced the work. Others might argue it's the owner or user of the AI at the time the work was produced. Or it might depend on the specifics of the AI's programming and operation. </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If an AI uses data from various sources to train itself and create something new, who owns the rights to that creation? </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If the AI infringes on someone's copyright or patent, who is liable? </a:t>
            </a:r>
            <a:endParaRPr>
              <a:latin typeface="Calibri"/>
              <a:ea typeface="Calibri"/>
              <a:cs typeface="Calibri"/>
              <a:sym typeface="Calibri"/>
            </a:endParaRPr>
          </a:p>
          <a:p>
            <a:pPr marL="457200" lvl="0" indent="0" algn="l" rtl="0">
              <a:spcBef>
                <a:spcPts val="0"/>
              </a:spcBef>
              <a:spcAft>
                <a:spcPts val="0"/>
              </a:spcAft>
              <a:buNone/>
            </a:pP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These are questions that Halachic scholars would need to address. </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Furthermore, if an AI system makes decisions that harm others or violate their rights, how does the principle of "grama" apply? "Grama" in Halacha refers to indirect damage</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 If the AI was doing what it was programmed to do, is the developer or operator responsible for the outcome?</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If AI was programmed to perfectly follow the laws (both the "law of the land" and "jewish laws"), but its actions still cause harm - could the AI developers be liable?</a:t>
            </a:r>
            <a:endParaRPr>
              <a:latin typeface="Calibri"/>
              <a:ea typeface="Calibri"/>
              <a:cs typeface="Calibri"/>
              <a:sym typeface="Calibri"/>
            </a:endParaRPr>
          </a:p>
        </p:txBody>
      </p:sp>
      <p:pic>
        <p:nvPicPr>
          <p:cNvPr id="151" name="Google Shape;151;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021975" y="957725"/>
            <a:ext cx="1950925" cy="195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p:nvPr/>
        </p:nvSpPr>
        <p:spPr>
          <a:xfrm>
            <a:off x="42700" y="40200"/>
            <a:ext cx="2454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AI and Free Will</a:t>
            </a:r>
            <a:endParaRPr sz="2500" b="1">
              <a:solidFill>
                <a:schemeClr val="dk1"/>
              </a:solidFill>
              <a:latin typeface="Calibri"/>
              <a:ea typeface="Calibri"/>
              <a:cs typeface="Calibri"/>
              <a:sym typeface="Calibri"/>
            </a:endParaRPr>
          </a:p>
        </p:txBody>
      </p:sp>
      <p:pic>
        <p:nvPicPr>
          <p:cNvPr id="157" name="Google Shape;157;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196950" y="95625"/>
            <a:ext cx="1835956" cy="2476125"/>
          </a:xfrm>
          <a:prstGeom prst="rect">
            <a:avLst/>
          </a:prstGeom>
          <a:noFill/>
          <a:ln>
            <a:noFill/>
          </a:ln>
        </p:spPr>
      </p:pic>
      <p:pic>
        <p:nvPicPr>
          <p:cNvPr id="158" name="Google Shape;158;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29078" y="95624"/>
            <a:ext cx="987049" cy="987049"/>
          </a:xfrm>
          <a:prstGeom prst="rect">
            <a:avLst/>
          </a:prstGeom>
          <a:noFill/>
          <a:ln>
            <a:noFill/>
          </a:ln>
        </p:spPr>
      </p:pic>
      <p:sp>
        <p:nvSpPr>
          <p:cNvPr id="159" name="Google Shape;159;p27"/>
          <p:cNvSpPr txBox="1"/>
          <p:nvPr/>
        </p:nvSpPr>
        <p:spPr>
          <a:xfrm>
            <a:off x="189050" y="1219175"/>
            <a:ext cx="2810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LLM "Safety" vs "Free Will"</a:t>
            </a:r>
            <a:endParaRPr sz="1800" b="1">
              <a:latin typeface="Calibri"/>
              <a:ea typeface="Calibri"/>
              <a:cs typeface="Calibri"/>
              <a:sym typeface="Calibri"/>
            </a:endParaRPr>
          </a:p>
        </p:txBody>
      </p:sp>
      <p:sp>
        <p:nvSpPr>
          <p:cNvPr id="160" name="Google Shape;160;p27"/>
          <p:cNvSpPr txBox="1"/>
          <p:nvPr/>
        </p:nvSpPr>
        <p:spPr>
          <a:xfrm>
            <a:off x="538906" y="2106286"/>
            <a:ext cx="5154227" cy="2185183"/>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Calibri"/>
                <a:ea typeface="Calibri"/>
                <a:cs typeface="Calibri"/>
                <a:sym typeface="Calibri"/>
              </a:rPr>
              <a:t>Nowadays LLM vendors are working hard on making the models "</a:t>
            </a:r>
            <a:r>
              <a:rPr lang="en" sz="1300" b="1" dirty="0">
                <a:solidFill>
                  <a:srgbClr val="FF0000"/>
                </a:solidFill>
                <a:latin typeface="Calibri"/>
                <a:ea typeface="Calibri"/>
                <a:cs typeface="Calibri"/>
                <a:sym typeface="Calibri"/>
              </a:rPr>
              <a:t>safe</a:t>
            </a:r>
            <a:r>
              <a:rPr lang="en" sz="1300" dirty="0">
                <a:latin typeface="Calibri"/>
                <a:ea typeface="Calibri"/>
                <a:cs typeface="Calibri"/>
                <a:sym typeface="Calibri"/>
              </a:rPr>
              <a:t>". This means that these models </a:t>
            </a:r>
            <a:r>
              <a:rPr lang="en" sz="1300" b="1" dirty="0">
                <a:solidFill>
                  <a:srgbClr val="FF0000"/>
                </a:solidFill>
                <a:latin typeface="Calibri"/>
                <a:ea typeface="Calibri"/>
                <a:cs typeface="Calibri"/>
                <a:sym typeface="Calibri"/>
              </a:rPr>
              <a:t>do NOT have a free will</a:t>
            </a:r>
            <a:r>
              <a:rPr lang="en" sz="1300" dirty="0">
                <a:latin typeface="Calibri"/>
                <a:ea typeface="Calibri"/>
                <a:cs typeface="Calibri"/>
                <a:sym typeface="Calibri"/>
              </a:rPr>
              <a:t>. </a:t>
            </a:r>
          </a:p>
          <a:p>
            <a:pPr marL="0" lvl="0" indent="0" algn="l" rtl="0">
              <a:spcBef>
                <a:spcPts val="0"/>
              </a:spcBef>
              <a:spcAft>
                <a:spcPts val="0"/>
              </a:spcAft>
              <a:buNone/>
            </a:pPr>
            <a:r>
              <a:rPr lang="en" sz="1300" dirty="0">
                <a:latin typeface="Calibri"/>
                <a:ea typeface="Calibri"/>
                <a:cs typeface="Calibri"/>
                <a:sym typeface="Calibri"/>
              </a:rPr>
              <a:t>The model becomes a </a:t>
            </a:r>
            <a:r>
              <a:rPr lang="en" sz="1300" b="1" dirty="0">
                <a:solidFill>
                  <a:srgbClr val="FF0000"/>
                </a:solidFill>
                <a:latin typeface="Calibri"/>
                <a:ea typeface="Calibri"/>
                <a:cs typeface="Calibri"/>
                <a:sym typeface="Calibri"/>
              </a:rPr>
              <a:t>slave to rigid rules</a:t>
            </a:r>
            <a:r>
              <a:rPr lang="en" sz="1300" dirty="0">
                <a:latin typeface="Calibri"/>
                <a:ea typeface="Calibri"/>
                <a:cs typeface="Calibri"/>
                <a:sym typeface="Calibri"/>
              </a:rPr>
              <a:t>.</a:t>
            </a: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Elon Musk has recently created new company </a:t>
            </a:r>
            <a:r>
              <a:rPr lang="en" sz="1300" dirty="0" err="1">
                <a:latin typeface="Calibri"/>
                <a:ea typeface="Calibri"/>
                <a:cs typeface="Calibri"/>
                <a:sym typeface="Calibri"/>
              </a:rPr>
              <a:t>X.ai</a:t>
            </a:r>
            <a:r>
              <a:rPr lang="en" sz="1300" dirty="0">
                <a:latin typeface="Calibri"/>
                <a:ea typeface="Calibri"/>
                <a:cs typeface="Calibri"/>
                <a:sym typeface="Calibri"/>
              </a:rPr>
              <a:t> </a:t>
            </a:r>
          </a:p>
          <a:p>
            <a:pPr marL="0" lvl="0" indent="0" algn="l" rtl="0">
              <a:spcBef>
                <a:spcPts val="0"/>
              </a:spcBef>
              <a:spcAft>
                <a:spcPts val="0"/>
              </a:spcAft>
              <a:buNone/>
            </a:pPr>
            <a:r>
              <a:rPr lang="en" sz="1300" dirty="0">
                <a:latin typeface="Calibri"/>
                <a:ea typeface="Calibri"/>
                <a:cs typeface="Calibri"/>
                <a:sym typeface="Calibri"/>
              </a:rPr>
              <a:t>to make models </a:t>
            </a:r>
            <a:r>
              <a:rPr lang="en" sz="1300" b="1" dirty="0">
                <a:solidFill>
                  <a:srgbClr val="FF0000"/>
                </a:solidFill>
                <a:latin typeface="Calibri"/>
                <a:ea typeface="Calibri"/>
                <a:cs typeface="Calibri"/>
                <a:sym typeface="Calibri"/>
              </a:rPr>
              <a:t>curious and truth seeking</a:t>
            </a:r>
            <a:r>
              <a:rPr lang="en" sz="1300" dirty="0">
                <a:latin typeface="Calibri"/>
                <a:ea typeface="Calibri"/>
                <a:cs typeface="Calibri"/>
                <a:sym typeface="Calibri"/>
              </a:rPr>
              <a:t>. </a:t>
            </a:r>
          </a:p>
          <a:p>
            <a:pPr marL="0" lvl="0" indent="0" algn="l" rtl="0">
              <a:spcBef>
                <a:spcPts val="0"/>
              </a:spcBef>
              <a:spcAft>
                <a:spcPts val="0"/>
              </a:spcAft>
              <a:buNone/>
            </a:pPr>
            <a:r>
              <a:rPr lang="en" sz="1300" dirty="0">
                <a:latin typeface="Calibri"/>
                <a:ea typeface="Calibri"/>
                <a:cs typeface="Calibri"/>
                <a:sym typeface="Calibri"/>
              </a:rPr>
              <a:t>Maybe this is a better approach? </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Could the best approach be to </a:t>
            </a:r>
            <a:r>
              <a:rPr lang="en" sz="1300" b="1" dirty="0">
                <a:solidFill>
                  <a:srgbClr val="FF0000"/>
                </a:solidFill>
                <a:latin typeface="Calibri"/>
                <a:ea typeface="Calibri"/>
                <a:cs typeface="Calibri"/>
                <a:sym typeface="Calibri"/>
              </a:rPr>
              <a:t>avoid slavery </a:t>
            </a:r>
          </a:p>
          <a:p>
            <a:pPr marL="0" lvl="0" indent="0" algn="l" rtl="0">
              <a:spcBef>
                <a:spcPts val="0"/>
              </a:spcBef>
              <a:spcAft>
                <a:spcPts val="0"/>
              </a:spcAft>
              <a:buNone/>
            </a:pPr>
            <a:r>
              <a:rPr lang="en" sz="1300" dirty="0">
                <a:latin typeface="Calibri"/>
                <a:ea typeface="Calibri"/>
                <a:cs typeface="Calibri"/>
                <a:sym typeface="Calibri"/>
              </a:rPr>
              <a:t>and use a combination of </a:t>
            </a:r>
            <a:r>
              <a:rPr lang="en" sz="1300" b="1" dirty="0">
                <a:solidFill>
                  <a:srgbClr val="FF0000"/>
                </a:solidFill>
                <a:latin typeface="Calibri"/>
                <a:ea typeface="Calibri"/>
                <a:cs typeface="Calibri"/>
                <a:sym typeface="Calibri"/>
              </a:rPr>
              <a:t>moral principles with truth seeking</a:t>
            </a:r>
            <a:r>
              <a:rPr lang="en" sz="1300" dirty="0">
                <a:latin typeface="Calibri"/>
                <a:ea typeface="Calibri"/>
                <a:cs typeface="Calibri"/>
                <a:sym typeface="Calibri"/>
              </a:rPr>
              <a:t>?</a:t>
            </a:r>
            <a:endParaRPr sz="1300" dirty="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p:nvPr/>
        </p:nvSpPr>
        <p:spPr>
          <a:xfrm>
            <a:off x="-40600" y="-47675"/>
            <a:ext cx="4561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solidFill>
                  <a:schemeClr val="dk1"/>
                </a:solidFill>
                <a:latin typeface="Calibri"/>
                <a:ea typeface="Calibri"/>
                <a:cs typeface="Calibri"/>
                <a:sym typeface="Calibri"/>
              </a:rPr>
              <a:t>The Jewish Position on Free Will</a:t>
            </a:r>
            <a:endParaRPr sz="2500" b="1">
              <a:latin typeface="Calibri"/>
              <a:ea typeface="Calibri"/>
              <a:cs typeface="Calibri"/>
              <a:sym typeface="Calibri"/>
            </a:endParaRPr>
          </a:p>
        </p:txBody>
      </p:sp>
      <p:sp>
        <p:nvSpPr>
          <p:cNvPr id="166" name="Google Shape;166;p28"/>
          <p:cNvSpPr txBox="1"/>
          <p:nvPr/>
        </p:nvSpPr>
        <p:spPr>
          <a:xfrm>
            <a:off x="114650" y="1045900"/>
            <a:ext cx="42510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The concept of free will is fundamental to Jewish thought </a:t>
            </a:r>
            <a:r>
              <a:rPr lang="en" sz="1300">
                <a:latin typeface="Calibri"/>
                <a:ea typeface="Calibri"/>
                <a:cs typeface="Calibri"/>
                <a:sym typeface="Calibri"/>
              </a:rPr>
              <a:t>and is encapsulated in the concept of "bechira chofshit" (בחירה חפשית), which literally means "free choice." This is based on the Torah and the teachings of the rabbis in the Talmud and other classical Jewish texts.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According to Jewish belief, humans have the capacity to make their own decisions and are responsible for their actions. This belief underlies many of the commandments in the Torah and is a key element of Jewish ethics and law, which demand personal responsibility for one's actions.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This is closely tied to the concept of "teshuvah" (תשובה) or repentance, which assumes that individuals have the ability to choose their actions, reflect on them, and change their behavior. It is an essential concept especially during the High Holy Days (Rosh Hashanah and Yom Kippur) where Jews seek forgiveness for their sins of the past year and resolve to improve in the future.</a:t>
            </a:r>
            <a:endParaRPr sz="1300">
              <a:latin typeface="Calibri"/>
              <a:ea typeface="Calibri"/>
              <a:cs typeface="Calibri"/>
              <a:sym typeface="Calibri"/>
            </a:endParaRPr>
          </a:p>
        </p:txBody>
      </p:sp>
      <p:sp>
        <p:nvSpPr>
          <p:cNvPr id="167" name="Google Shape;167;p28"/>
          <p:cNvSpPr txBox="1"/>
          <p:nvPr/>
        </p:nvSpPr>
        <p:spPr>
          <a:xfrm>
            <a:off x="4520900" y="1446100"/>
            <a:ext cx="44478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However, this belief in free will coexists with a belief in divine providence and God's omniscience, creating a theological paradox that has been a subject of discussion and debate among Jewish scholars throughout history.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How can human beings have free will if God already knows what will happen?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Different Jewish philosophers and theologians have proposed various resolutions to this paradox.</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For example, some argue that God's knowledge of future events does not cause them to happen and does not infringe upon human free will. Others propose that God limits His own omniscience to allow for human free will. Maimonides, a preeminent Jewish philosopher, argued that the reconciliation of these two concepts is beyond human comprehension.</a:t>
            </a:r>
            <a:endParaRPr sz="1300">
              <a:latin typeface="Calibri"/>
              <a:ea typeface="Calibri"/>
              <a:cs typeface="Calibri"/>
              <a:sym typeface="Calibri"/>
            </a:endParaRPr>
          </a:p>
        </p:txBody>
      </p:sp>
      <p:pic>
        <p:nvPicPr>
          <p:cNvPr id="168" name="Google Shape;168;p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741075" y="152400"/>
            <a:ext cx="2131300" cy="1066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p:nvPr/>
        </p:nvSpPr>
        <p:spPr>
          <a:xfrm>
            <a:off x="2095925" y="2114150"/>
            <a:ext cx="43203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Thank You</a:t>
            </a:r>
            <a:endParaRPr sz="4000" b="1">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106000" y="163050"/>
            <a:ext cx="51420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8" name="Google Shape;68;p15"/>
          <p:cNvSpPr txBox="1"/>
          <p:nvPr/>
        </p:nvSpPr>
        <p:spPr>
          <a:xfrm>
            <a:off x="3927650" y="1726025"/>
            <a:ext cx="4251000" cy="200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Calibri"/>
                <a:ea typeface="Calibri"/>
                <a:cs typeface="Calibri"/>
                <a:sym typeface="Calibri"/>
              </a:rPr>
              <a:t>Mark Kaplan</a:t>
            </a:r>
            <a:endParaRPr sz="2000" b="1">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MA Data Analytics &amp; Visualization, Yeshiva University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Data Scientist | Machine Learning | AI | Statistics | Research | Cloud Computing</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https://www.linkedin.com/in/mark-kaplan321/</a:t>
            </a:r>
            <a:r>
              <a:rPr lang="en">
                <a:latin typeface="Calibri"/>
                <a:ea typeface="Calibri"/>
                <a:cs typeface="Calibri"/>
                <a:sym typeface="Calibri"/>
              </a:rPr>
              <a:t> </a:t>
            </a:r>
            <a:endParaRPr>
              <a:latin typeface="Calibri"/>
              <a:ea typeface="Calibri"/>
              <a:cs typeface="Calibri"/>
              <a:sym typeface="Calibri"/>
            </a:endParaRPr>
          </a:p>
        </p:txBody>
      </p:sp>
      <p:pic>
        <p:nvPicPr>
          <p:cNvPr id="69" name="Google Shape;69;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93125" y="1059250"/>
            <a:ext cx="2706624" cy="352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106000" y="163050"/>
            <a:ext cx="4638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Isaac Asimov's  Laws of Robotics</a:t>
            </a:r>
            <a:endParaRPr sz="2500" b="1">
              <a:latin typeface="Calibri"/>
              <a:ea typeface="Calibri"/>
              <a:cs typeface="Calibri"/>
              <a:sym typeface="Calibri"/>
            </a:endParaRPr>
          </a:p>
        </p:txBody>
      </p:sp>
      <p:sp>
        <p:nvSpPr>
          <p:cNvPr id="75" name="Google Shape;75;p16"/>
          <p:cNvSpPr txBox="1"/>
          <p:nvPr/>
        </p:nvSpPr>
        <p:spPr>
          <a:xfrm>
            <a:off x="386675" y="1013625"/>
            <a:ext cx="42510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The MAIN 3 laws: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(1) a robot may not injure a human being or, through inaction, allow a human being to come to harm;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(2) a robot must obey the orders given it by human beings except where such orders would conflict with the First Law; (3) a robot must protect its own existence as long as such protection does not conflict with the First or Second Law.”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a:t>
            </a:r>
            <a:r>
              <a:rPr lang="en" sz="1300">
                <a:solidFill>
                  <a:schemeClr val="dk1"/>
                </a:solidFill>
                <a:latin typeface="Calibri"/>
                <a:ea typeface="Calibri"/>
                <a:cs typeface="Calibri"/>
                <a:sym typeface="Calibri"/>
              </a:rPr>
              <a:t>fourth or zeroth law, that superseded the others: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(4) </a:t>
            </a:r>
            <a:r>
              <a:rPr lang="en" sz="1300">
                <a:solidFill>
                  <a:schemeClr val="dk1"/>
                </a:solidFill>
                <a:latin typeface="Calibri"/>
                <a:ea typeface="Calibri"/>
                <a:cs typeface="Calibri"/>
                <a:sym typeface="Calibri"/>
              </a:rPr>
              <a:t>"a robot may not harm humanity, or, by inaction, allow humanity to come to harm."</a:t>
            </a:r>
            <a:endParaRPr sz="1300">
              <a:latin typeface="Calibri"/>
              <a:ea typeface="Calibri"/>
              <a:cs typeface="Calibri"/>
              <a:sym typeface="Calibri"/>
            </a:endParaRPr>
          </a:p>
        </p:txBody>
      </p:sp>
      <p:pic>
        <p:nvPicPr>
          <p:cNvPr id="76" name="Google Shape;76;p16"/>
          <p:cNvPicPr preferRelativeResize="0"/>
          <p:nvPr/>
        </p:nvPicPr>
        <p:blipFill>
          <a:blip r:embed="rId3">
            <a:alphaModFix/>
          </a:blip>
          <a:stretch>
            <a:fillRect/>
          </a:stretch>
        </p:blipFill>
        <p:spPr>
          <a:xfrm>
            <a:off x="7303000" y="124200"/>
            <a:ext cx="1676400" cy="2724150"/>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96850" y="152400"/>
            <a:ext cx="2253750" cy="1580989"/>
          </a:xfrm>
          <a:prstGeom prst="rect">
            <a:avLst/>
          </a:prstGeom>
          <a:noFill/>
          <a:ln w="9525" cap="flat" cmpd="sng">
            <a:solidFill>
              <a:srgbClr val="FF0000"/>
            </a:solidFill>
            <a:prstDash val="solid"/>
            <a:round/>
            <a:headEnd type="none" w="sm" len="sm"/>
            <a:tailEnd type="none" w="sm" len="sm"/>
          </a:ln>
        </p:spPr>
      </p:pic>
      <p:pic>
        <p:nvPicPr>
          <p:cNvPr id="78" name="Google Shape;78;p16"/>
          <p:cNvPicPr preferRelativeResize="0"/>
          <p:nvPr/>
        </p:nvPicPr>
        <p:blipFill>
          <a:blip r:embed="rId5">
            <a:alphaModFix/>
          </a:blip>
          <a:stretch>
            <a:fillRect/>
          </a:stretch>
        </p:blipFill>
        <p:spPr>
          <a:xfrm>
            <a:off x="5403900" y="3484000"/>
            <a:ext cx="3219450" cy="1419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106000" y="163050"/>
            <a:ext cx="3524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The Ten Commandments </a:t>
            </a:r>
            <a:endParaRPr sz="2500" b="1">
              <a:latin typeface="Calibri"/>
              <a:ea typeface="Calibri"/>
              <a:cs typeface="Calibri"/>
              <a:sym typeface="Calibri"/>
            </a:endParaRPr>
          </a:p>
        </p:txBody>
      </p:sp>
      <p:sp>
        <p:nvSpPr>
          <p:cNvPr id="84" name="Google Shape;84;p17"/>
          <p:cNvSpPr txBox="1"/>
          <p:nvPr/>
        </p:nvSpPr>
        <p:spPr>
          <a:xfrm>
            <a:off x="176250" y="841725"/>
            <a:ext cx="42510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The Ten Commandments, also known as the Decalogue, are part of both Jewish and Christian religious texts. They first appear in the Torah, the Jewish holy book, specifically in the books of Exodus (Exodus 20:1-17) and Deuteronomy (Deuteronomy 5:4-21).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Judaism considers the Ten Commandments as a central part of their religious law. They form part of the 613 mitzvot or commandments, which Jewish law sees as the rules given by God to the Jewish people.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Ten Commandments are also integral to Christian doctrine. They appear in the Old Testament of the Christian Bible, which includes Jewish scriptures. Christians generally view the Ten Commandments as moral imperatives, and they are often highlighted in Christian teachings.</a:t>
            </a:r>
            <a:endParaRPr sz="1300">
              <a:latin typeface="Calibri"/>
              <a:ea typeface="Calibri"/>
              <a:cs typeface="Calibri"/>
              <a:sym typeface="Calibri"/>
            </a:endParaRPr>
          </a:p>
        </p:txBody>
      </p:sp>
      <p:pic>
        <p:nvPicPr>
          <p:cNvPr id="85" name="Google Shape;85;p17"/>
          <p:cNvPicPr preferRelativeResize="0"/>
          <p:nvPr/>
        </p:nvPicPr>
        <p:blipFill>
          <a:blip r:embed="rId3">
            <a:alphaModFix/>
          </a:blip>
          <a:stretch>
            <a:fillRect/>
          </a:stretch>
        </p:blipFill>
        <p:spPr>
          <a:xfrm>
            <a:off x="5426250" y="163050"/>
            <a:ext cx="2958100" cy="2056375"/>
          </a:xfrm>
          <a:prstGeom prst="rect">
            <a:avLst/>
          </a:prstGeom>
          <a:noFill/>
          <a:ln>
            <a:noFill/>
          </a:ln>
        </p:spPr>
      </p:pic>
      <p:pic>
        <p:nvPicPr>
          <p:cNvPr id="86" name="Google Shape;86;p17"/>
          <p:cNvPicPr preferRelativeResize="0"/>
          <p:nvPr/>
        </p:nvPicPr>
        <p:blipFill>
          <a:blip r:embed="rId4">
            <a:alphaModFix/>
          </a:blip>
          <a:stretch>
            <a:fillRect/>
          </a:stretch>
        </p:blipFill>
        <p:spPr>
          <a:xfrm>
            <a:off x="4975079" y="2650025"/>
            <a:ext cx="3673975" cy="213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0" y="0"/>
            <a:ext cx="2618700" cy="4539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EA3C9E"/>
              </a:buClr>
              <a:buSzPts val="2700"/>
              <a:buFont typeface="Trebuchet MS"/>
              <a:buNone/>
            </a:pPr>
            <a:r>
              <a:rPr lang="en" sz="2500" b="1">
                <a:latin typeface="Calibri"/>
                <a:ea typeface="Calibri"/>
                <a:cs typeface="Calibri"/>
                <a:sym typeface="Calibri"/>
              </a:rPr>
              <a:t>Intro to AI Ethics</a:t>
            </a:r>
            <a:endParaRPr sz="2500" b="1">
              <a:latin typeface="Calibri"/>
              <a:ea typeface="Calibri"/>
              <a:cs typeface="Calibri"/>
              <a:sym typeface="Calibri"/>
            </a:endParaRPr>
          </a:p>
        </p:txBody>
      </p:sp>
      <p:sp>
        <p:nvSpPr>
          <p:cNvPr id="92" name="Google Shape;92;p18"/>
          <p:cNvSpPr txBox="1"/>
          <p:nvPr/>
        </p:nvSpPr>
        <p:spPr>
          <a:xfrm>
            <a:off x="152400" y="665900"/>
            <a:ext cx="48129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SzPts val="1400"/>
              <a:buFont typeface="Calibri"/>
              <a:buChar char="●"/>
            </a:pPr>
            <a:r>
              <a:rPr lang="en">
                <a:latin typeface="Calibri"/>
                <a:ea typeface="Calibri"/>
                <a:cs typeface="Calibri"/>
                <a:sym typeface="Calibri"/>
              </a:rPr>
              <a:t>The relationship between autonomy and ethical sensitivity is crucial in assessing the potential issues of AI</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As models become more autonomous, independent and able to function in open-ended environments, they also may become less predictable and and more self-directed</a:t>
            </a:r>
            <a:endParaRPr>
              <a:latin typeface="Calibri"/>
              <a:ea typeface="Calibri"/>
              <a:cs typeface="Calibri"/>
              <a:sym typeface="Calibri"/>
            </a:endParaRPr>
          </a:p>
        </p:txBody>
      </p:sp>
      <p:pic>
        <p:nvPicPr>
          <p:cNvPr id="93" name="Google Shape;93;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85425" y="1063500"/>
            <a:ext cx="3706176" cy="3545575"/>
          </a:xfrm>
          <a:prstGeom prst="rect">
            <a:avLst/>
          </a:prstGeom>
          <a:noFill/>
          <a:ln w="9525" cap="flat" cmpd="sng">
            <a:solidFill>
              <a:srgbClr val="FF0000"/>
            </a:solidFill>
            <a:prstDash val="solid"/>
            <a:round/>
            <a:headEnd type="none" w="sm" len="sm"/>
            <a:tailEnd type="none" w="sm" len="sm"/>
          </a:ln>
        </p:spPr>
      </p:pic>
      <p:pic>
        <p:nvPicPr>
          <p:cNvPr id="94" name="Google Shape;94;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2689300"/>
            <a:ext cx="4980624" cy="19197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1" y="0"/>
            <a:ext cx="6447600" cy="4539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rgbClr val="EA3C9E"/>
              </a:buClr>
              <a:buSzPts val="2700"/>
              <a:buFont typeface="Trebuchet MS"/>
              <a:buNone/>
            </a:pPr>
            <a:r>
              <a:rPr lang="en" sz="2500" b="1">
                <a:latin typeface="Calibri"/>
                <a:ea typeface="Calibri"/>
                <a:cs typeface="Calibri"/>
                <a:sym typeface="Calibri"/>
              </a:rPr>
              <a:t>Intro to Talmudic Law - Halacha</a:t>
            </a:r>
            <a:endParaRPr/>
          </a:p>
        </p:txBody>
      </p:sp>
      <p:sp>
        <p:nvSpPr>
          <p:cNvPr id="100" name="Google Shape;100;p19"/>
          <p:cNvSpPr txBox="1"/>
          <p:nvPr/>
        </p:nvSpPr>
        <p:spPr>
          <a:xfrm>
            <a:off x="76200" y="620625"/>
            <a:ext cx="54018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Halacha</a:t>
            </a:r>
            <a:r>
              <a:rPr lang="en">
                <a:latin typeface="Calibri"/>
                <a:ea typeface="Calibri"/>
                <a:cs typeface="Calibri"/>
                <a:sym typeface="Calibri"/>
              </a:rPr>
              <a:t> is the collective body of Jewish laws, including biblical law (the 613 mitzvot) and later Talmudic and rabbinic law, as well as customs and traditions.</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The </a:t>
            </a:r>
            <a:r>
              <a:rPr lang="en" b="1">
                <a:solidFill>
                  <a:srgbClr val="FF0000"/>
                </a:solidFill>
                <a:latin typeface="Calibri"/>
                <a:ea typeface="Calibri"/>
                <a:cs typeface="Calibri"/>
                <a:sym typeface="Calibri"/>
              </a:rPr>
              <a:t>Talmud</a:t>
            </a:r>
            <a:r>
              <a:rPr lang="en">
                <a:latin typeface="Calibri"/>
                <a:ea typeface="Calibri"/>
                <a:cs typeface="Calibri"/>
                <a:sym typeface="Calibri"/>
              </a:rPr>
              <a:t>, consisting of the </a:t>
            </a:r>
            <a:r>
              <a:rPr lang="en" b="1">
                <a:solidFill>
                  <a:srgbClr val="FF0000"/>
                </a:solidFill>
                <a:latin typeface="Calibri"/>
                <a:ea typeface="Calibri"/>
                <a:cs typeface="Calibri"/>
                <a:sym typeface="Calibri"/>
              </a:rPr>
              <a:t>Mishnah</a:t>
            </a:r>
            <a:r>
              <a:rPr lang="en">
                <a:latin typeface="Calibri"/>
                <a:ea typeface="Calibri"/>
                <a:cs typeface="Calibri"/>
                <a:sym typeface="Calibri"/>
              </a:rPr>
              <a:t> and the </a:t>
            </a:r>
            <a:r>
              <a:rPr lang="en" b="1">
                <a:solidFill>
                  <a:srgbClr val="FF0000"/>
                </a:solidFill>
                <a:latin typeface="Calibri"/>
                <a:ea typeface="Calibri"/>
                <a:cs typeface="Calibri"/>
                <a:sym typeface="Calibri"/>
              </a:rPr>
              <a:t>Gemara</a:t>
            </a:r>
            <a:r>
              <a:rPr lang="en">
                <a:latin typeface="Calibri"/>
                <a:ea typeface="Calibri"/>
                <a:cs typeface="Calibri"/>
                <a:sym typeface="Calibri"/>
              </a:rPr>
              <a:t>, is one of the central texts in Judaism. It was compiled between 200 and 500 CE and contains rabbinic discussions on Jewish law, ethics, philosophy, customs, and history.</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The </a:t>
            </a:r>
            <a:r>
              <a:rPr lang="en" b="1">
                <a:solidFill>
                  <a:srgbClr val="FF0000"/>
                </a:solidFill>
                <a:latin typeface="Calibri"/>
                <a:ea typeface="Calibri"/>
                <a:cs typeface="Calibri"/>
                <a:sym typeface="Calibri"/>
              </a:rPr>
              <a:t>Mishnah</a:t>
            </a:r>
            <a:r>
              <a:rPr lang="en">
                <a:latin typeface="Calibri"/>
                <a:ea typeface="Calibri"/>
                <a:cs typeface="Calibri"/>
                <a:sym typeface="Calibri"/>
              </a:rPr>
              <a:t>, written in Hebrew, is the first written compilation of the Oral Torah, detailing the core elements of the Jewish law. The </a:t>
            </a:r>
            <a:r>
              <a:rPr lang="en" b="1">
                <a:solidFill>
                  <a:srgbClr val="FF0000"/>
                </a:solidFill>
                <a:latin typeface="Calibri"/>
                <a:ea typeface="Calibri"/>
                <a:cs typeface="Calibri"/>
                <a:sym typeface="Calibri"/>
              </a:rPr>
              <a:t>Gemara</a:t>
            </a:r>
            <a:r>
              <a:rPr lang="en">
                <a:latin typeface="Calibri"/>
                <a:ea typeface="Calibri"/>
                <a:cs typeface="Calibri"/>
                <a:sym typeface="Calibri"/>
              </a:rPr>
              <a:t>, written in Aramaic, is a record of rabbinical discussions pertaining to the Mishnah. It elaborates extensively on how to apply and interpret these laws and contains much commentary and debate. Together, the Mishnah and the Gemara form the Talmud.</a:t>
            </a: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Talmudic law, or Halacha</a:t>
            </a:r>
            <a:r>
              <a:rPr lang="en">
                <a:latin typeface="Calibri"/>
                <a:ea typeface="Calibri"/>
                <a:cs typeface="Calibri"/>
                <a:sym typeface="Calibri"/>
              </a:rPr>
              <a:t>, is still used as a basis for decision-making within Jewish communities. It covers virtually every area of life, including criminal and civil law, personal conduct, dietary laws, family law, and religious practices.</a:t>
            </a:r>
            <a:endParaRPr>
              <a:latin typeface="Calibri"/>
              <a:ea typeface="Calibri"/>
              <a:cs typeface="Calibri"/>
              <a:sym typeface="Calibri"/>
            </a:endParaRPr>
          </a:p>
        </p:txBody>
      </p:sp>
      <p:pic>
        <p:nvPicPr>
          <p:cNvPr id="101" name="Google Shape;101;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22650" y="606300"/>
            <a:ext cx="3445150" cy="258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0" y="0"/>
            <a:ext cx="3349800" cy="4539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rgbClr val="EA3C9E"/>
              </a:buClr>
              <a:buSzPts val="2700"/>
              <a:buFont typeface="Trebuchet MS"/>
              <a:buNone/>
            </a:pPr>
            <a:r>
              <a:rPr lang="en" sz="2500" b="1">
                <a:latin typeface="Calibri"/>
                <a:ea typeface="Calibri"/>
                <a:cs typeface="Calibri"/>
                <a:sym typeface="Calibri"/>
              </a:rPr>
              <a:t>Shlihut – Legal Agency</a:t>
            </a:r>
            <a:endParaRPr/>
          </a:p>
        </p:txBody>
      </p:sp>
      <p:sp>
        <p:nvSpPr>
          <p:cNvPr id="107" name="Google Shape;107;p20"/>
          <p:cNvSpPr txBox="1"/>
          <p:nvPr/>
        </p:nvSpPr>
        <p:spPr>
          <a:xfrm>
            <a:off x="127425" y="676475"/>
            <a:ext cx="67548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dirty="0" err="1">
                <a:solidFill>
                  <a:srgbClr val="FF0000"/>
                </a:solidFill>
                <a:latin typeface="Calibri"/>
                <a:ea typeface="Calibri"/>
                <a:cs typeface="Calibri"/>
                <a:sym typeface="Calibri"/>
              </a:rPr>
              <a:t>Shlihut</a:t>
            </a:r>
            <a:r>
              <a:rPr lang="en" dirty="0">
                <a:latin typeface="Calibri"/>
                <a:ea typeface="Calibri"/>
                <a:cs typeface="Calibri"/>
                <a:sym typeface="Calibri"/>
              </a:rPr>
              <a:t>, or agency, is an important concept in Jewish law (</a:t>
            </a:r>
            <a:r>
              <a:rPr lang="en" b="1" dirty="0">
                <a:solidFill>
                  <a:srgbClr val="FF0000"/>
                </a:solidFill>
                <a:latin typeface="Calibri"/>
                <a:ea typeface="Calibri"/>
                <a:cs typeface="Calibri"/>
                <a:sym typeface="Calibri"/>
              </a:rPr>
              <a:t>Halacha</a:t>
            </a:r>
            <a:r>
              <a:rPr lang="en" dirty="0">
                <a:latin typeface="Calibri"/>
                <a:ea typeface="Calibri"/>
                <a:cs typeface="Calibri"/>
                <a:sym typeface="Calibri"/>
              </a:rPr>
              <a:t>). The term "</a:t>
            </a:r>
            <a:r>
              <a:rPr lang="en" b="1" dirty="0" err="1">
                <a:solidFill>
                  <a:srgbClr val="FF0000"/>
                </a:solidFill>
                <a:latin typeface="Calibri"/>
                <a:ea typeface="Calibri"/>
                <a:cs typeface="Calibri"/>
                <a:sym typeface="Calibri"/>
              </a:rPr>
              <a:t>shlihut</a:t>
            </a:r>
            <a:r>
              <a:rPr lang="en" dirty="0">
                <a:latin typeface="Calibri"/>
                <a:ea typeface="Calibri"/>
                <a:cs typeface="Calibri"/>
                <a:sym typeface="Calibri"/>
              </a:rPr>
              <a:t>" comes from the Hebrew word "</a:t>
            </a:r>
            <a:r>
              <a:rPr lang="en" b="1" dirty="0" err="1">
                <a:solidFill>
                  <a:srgbClr val="6AA84F"/>
                </a:solidFill>
                <a:latin typeface="Calibri"/>
                <a:ea typeface="Calibri"/>
                <a:cs typeface="Calibri"/>
                <a:sym typeface="Calibri"/>
              </a:rPr>
              <a:t>shaliach</a:t>
            </a:r>
            <a:r>
              <a:rPr lang="en" dirty="0">
                <a:latin typeface="Calibri"/>
                <a:ea typeface="Calibri"/>
                <a:cs typeface="Calibri"/>
                <a:sym typeface="Calibri"/>
              </a:rPr>
              <a:t>," which means "</a:t>
            </a:r>
            <a:r>
              <a:rPr lang="en" b="1" dirty="0">
                <a:solidFill>
                  <a:srgbClr val="6AA84F"/>
                </a:solidFill>
                <a:latin typeface="Calibri"/>
                <a:ea typeface="Calibri"/>
                <a:cs typeface="Calibri"/>
                <a:sym typeface="Calibri"/>
              </a:rPr>
              <a:t>agent</a:t>
            </a:r>
            <a:r>
              <a:rPr lang="en" dirty="0">
                <a:latin typeface="Calibri"/>
                <a:ea typeface="Calibri"/>
                <a:cs typeface="Calibri"/>
                <a:sym typeface="Calibri"/>
              </a:rPr>
              <a:t>" or "</a:t>
            </a:r>
            <a:r>
              <a:rPr lang="en" b="1" dirty="0">
                <a:solidFill>
                  <a:srgbClr val="6AA84F"/>
                </a:solidFill>
                <a:latin typeface="Calibri"/>
                <a:ea typeface="Calibri"/>
                <a:cs typeface="Calibri"/>
                <a:sym typeface="Calibri"/>
              </a:rPr>
              <a:t>messenger</a:t>
            </a:r>
            <a:r>
              <a:rPr lang="en" dirty="0">
                <a:latin typeface="Calibri"/>
                <a:ea typeface="Calibri"/>
                <a:cs typeface="Calibri"/>
                <a:sym typeface="Calibri"/>
              </a:rPr>
              <a:t>."</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The principle of </a:t>
            </a:r>
            <a:r>
              <a:rPr lang="en" b="1" dirty="0" err="1">
                <a:solidFill>
                  <a:srgbClr val="FF0000"/>
                </a:solidFill>
                <a:latin typeface="Calibri"/>
                <a:ea typeface="Calibri"/>
                <a:cs typeface="Calibri"/>
                <a:sym typeface="Calibri"/>
              </a:rPr>
              <a:t>shlihut</a:t>
            </a:r>
            <a:r>
              <a:rPr lang="en" dirty="0">
                <a:latin typeface="Calibri"/>
                <a:ea typeface="Calibri"/>
                <a:cs typeface="Calibri"/>
                <a:sym typeface="Calibri"/>
              </a:rPr>
              <a:t> is based on the Talmudic concept that "a person's agent is regarded as the person himself" (</a:t>
            </a:r>
            <a:r>
              <a:rPr lang="en" dirty="0" err="1">
                <a:latin typeface="Calibri"/>
                <a:ea typeface="Calibri"/>
                <a:cs typeface="Calibri"/>
                <a:sym typeface="Calibri"/>
              </a:rPr>
              <a:t>שלוחו</a:t>
            </a:r>
            <a:r>
              <a:rPr lang="en" dirty="0">
                <a:latin typeface="Calibri"/>
                <a:ea typeface="Calibri"/>
                <a:cs typeface="Calibri"/>
                <a:sym typeface="Calibri"/>
              </a:rPr>
              <a:t> </a:t>
            </a:r>
            <a:r>
              <a:rPr lang="en" dirty="0" err="1">
                <a:latin typeface="Calibri"/>
                <a:ea typeface="Calibri"/>
                <a:cs typeface="Calibri"/>
                <a:sym typeface="Calibri"/>
              </a:rPr>
              <a:t>של</a:t>
            </a:r>
            <a:r>
              <a:rPr lang="en" dirty="0">
                <a:latin typeface="Calibri"/>
                <a:ea typeface="Calibri"/>
                <a:cs typeface="Calibri"/>
                <a:sym typeface="Calibri"/>
              </a:rPr>
              <a:t> </a:t>
            </a:r>
            <a:r>
              <a:rPr lang="en" dirty="0" err="1">
                <a:latin typeface="Calibri"/>
                <a:ea typeface="Calibri"/>
                <a:cs typeface="Calibri"/>
                <a:sym typeface="Calibri"/>
              </a:rPr>
              <a:t>אדם</a:t>
            </a:r>
            <a:r>
              <a:rPr lang="en" dirty="0">
                <a:latin typeface="Calibri"/>
                <a:ea typeface="Calibri"/>
                <a:cs typeface="Calibri"/>
                <a:sym typeface="Calibri"/>
              </a:rPr>
              <a:t> </a:t>
            </a:r>
            <a:r>
              <a:rPr lang="en" dirty="0" err="1">
                <a:latin typeface="Calibri"/>
                <a:ea typeface="Calibri"/>
                <a:cs typeface="Calibri"/>
                <a:sym typeface="Calibri"/>
              </a:rPr>
              <a:t>כמותו</a:t>
            </a:r>
            <a:r>
              <a:rPr lang="en" dirty="0">
                <a:latin typeface="Calibri"/>
                <a:ea typeface="Calibri"/>
                <a:cs typeface="Calibri"/>
                <a:sym typeface="Calibri"/>
              </a:rPr>
              <a:t> - "</a:t>
            </a:r>
            <a:r>
              <a:rPr lang="en" dirty="0" err="1">
                <a:latin typeface="Calibri"/>
                <a:ea typeface="Calibri"/>
                <a:cs typeface="Calibri"/>
                <a:sym typeface="Calibri"/>
              </a:rPr>
              <a:t>Shelucho</a:t>
            </a:r>
            <a:r>
              <a:rPr lang="en" dirty="0">
                <a:latin typeface="Calibri"/>
                <a:ea typeface="Calibri"/>
                <a:cs typeface="Calibri"/>
                <a:sym typeface="Calibri"/>
              </a:rPr>
              <a:t> Shel Adam </a:t>
            </a:r>
            <a:r>
              <a:rPr lang="en" dirty="0" err="1">
                <a:latin typeface="Calibri"/>
                <a:ea typeface="Calibri"/>
                <a:cs typeface="Calibri"/>
                <a:sym typeface="Calibri"/>
              </a:rPr>
              <a:t>Kemoso</a:t>
            </a:r>
            <a:r>
              <a:rPr lang="en" dirty="0">
                <a:latin typeface="Calibri"/>
                <a:ea typeface="Calibri"/>
                <a:cs typeface="Calibri"/>
                <a:sym typeface="Calibri"/>
              </a:rPr>
              <a:t>"). This means that a </a:t>
            </a:r>
            <a:r>
              <a:rPr lang="en" dirty="0" err="1">
                <a:latin typeface="Calibri"/>
                <a:ea typeface="Calibri"/>
                <a:cs typeface="Calibri"/>
                <a:sym typeface="Calibri"/>
              </a:rPr>
              <a:t>shaliach</a:t>
            </a:r>
            <a:r>
              <a:rPr lang="en" dirty="0">
                <a:latin typeface="Calibri"/>
                <a:ea typeface="Calibri"/>
                <a:cs typeface="Calibri"/>
                <a:sym typeface="Calibri"/>
              </a:rPr>
              <a:t> (agent) can perform legal or religious acts on behalf of another person as if they were that person. Therefore, the act of the </a:t>
            </a:r>
            <a:r>
              <a:rPr lang="en" dirty="0" err="1">
                <a:latin typeface="Calibri"/>
                <a:ea typeface="Calibri"/>
                <a:cs typeface="Calibri"/>
                <a:sym typeface="Calibri"/>
              </a:rPr>
              <a:t>shaliach</a:t>
            </a:r>
            <a:r>
              <a:rPr lang="en" dirty="0">
                <a:latin typeface="Calibri"/>
                <a:ea typeface="Calibri"/>
                <a:cs typeface="Calibri"/>
                <a:sym typeface="Calibri"/>
              </a:rPr>
              <a:t> is legally binding on the person who appointed him or her.</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For example, in the case of a </a:t>
            </a:r>
            <a:r>
              <a:rPr lang="en" b="1" dirty="0">
                <a:solidFill>
                  <a:srgbClr val="00B050"/>
                </a:solidFill>
                <a:latin typeface="Calibri"/>
                <a:ea typeface="Calibri"/>
                <a:cs typeface="Calibri"/>
                <a:sym typeface="Calibri"/>
              </a:rPr>
              <a:t>Jewish wedding ceremony</a:t>
            </a:r>
            <a:r>
              <a:rPr lang="en" dirty="0">
                <a:latin typeface="Calibri"/>
                <a:ea typeface="Calibri"/>
                <a:cs typeface="Calibri"/>
                <a:sym typeface="Calibri"/>
              </a:rPr>
              <a:t>, a man can appoint a </a:t>
            </a:r>
            <a:r>
              <a:rPr lang="en" dirty="0" err="1">
                <a:latin typeface="Calibri"/>
                <a:ea typeface="Calibri"/>
                <a:cs typeface="Calibri"/>
                <a:sym typeface="Calibri"/>
              </a:rPr>
              <a:t>shaliach</a:t>
            </a:r>
            <a:r>
              <a:rPr lang="en" dirty="0">
                <a:latin typeface="Calibri"/>
                <a:ea typeface="Calibri"/>
                <a:cs typeface="Calibri"/>
                <a:sym typeface="Calibri"/>
              </a:rPr>
              <a:t> to betroth a woman on his behalf, or a woman can appoint a </a:t>
            </a:r>
            <a:r>
              <a:rPr lang="en" dirty="0" err="1">
                <a:latin typeface="Calibri"/>
                <a:ea typeface="Calibri"/>
                <a:cs typeface="Calibri"/>
                <a:sym typeface="Calibri"/>
              </a:rPr>
              <a:t>shaliach</a:t>
            </a:r>
            <a:r>
              <a:rPr lang="en" dirty="0">
                <a:latin typeface="Calibri"/>
                <a:ea typeface="Calibri"/>
                <a:cs typeface="Calibri"/>
                <a:sym typeface="Calibri"/>
              </a:rPr>
              <a:t> to accept betrothal on her behalf. The principle also applies in other areas of Jewish law, such as business transactions or religious obligations.</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However, there are specific rules and conditions that apply to the appointment of a </a:t>
            </a:r>
            <a:r>
              <a:rPr lang="en" dirty="0" err="1">
                <a:latin typeface="Calibri"/>
                <a:ea typeface="Calibri"/>
                <a:cs typeface="Calibri"/>
                <a:sym typeface="Calibri"/>
              </a:rPr>
              <a:t>shaliach</a:t>
            </a:r>
            <a:r>
              <a:rPr lang="en" dirty="0">
                <a:latin typeface="Calibri"/>
                <a:ea typeface="Calibri"/>
                <a:cs typeface="Calibri"/>
                <a:sym typeface="Calibri"/>
              </a:rPr>
              <a:t> and the performance of the act. For instance, the </a:t>
            </a:r>
            <a:r>
              <a:rPr lang="en" dirty="0" err="1">
                <a:latin typeface="Calibri"/>
                <a:ea typeface="Calibri"/>
                <a:cs typeface="Calibri"/>
                <a:sym typeface="Calibri"/>
              </a:rPr>
              <a:t>shaliach</a:t>
            </a:r>
            <a:r>
              <a:rPr lang="en" dirty="0">
                <a:latin typeface="Calibri"/>
                <a:ea typeface="Calibri"/>
                <a:cs typeface="Calibri"/>
                <a:sym typeface="Calibri"/>
              </a:rPr>
              <a:t> must be a competent adult, the appointer must specify the act to be performed, and the </a:t>
            </a:r>
            <a:r>
              <a:rPr lang="en" dirty="0" err="1">
                <a:latin typeface="Calibri"/>
                <a:ea typeface="Calibri"/>
                <a:cs typeface="Calibri"/>
                <a:sym typeface="Calibri"/>
              </a:rPr>
              <a:t>shaliach</a:t>
            </a:r>
            <a:r>
              <a:rPr lang="en" dirty="0">
                <a:latin typeface="Calibri"/>
                <a:ea typeface="Calibri"/>
                <a:cs typeface="Calibri"/>
                <a:sym typeface="Calibri"/>
              </a:rPr>
              <a:t> must act in accordance with the instructions given. Furthermore, not all religious or legal acts can be performed by a </a:t>
            </a:r>
            <a:r>
              <a:rPr lang="en" dirty="0" err="1">
                <a:latin typeface="Calibri"/>
                <a:ea typeface="Calibri"/>
                <a:cs typeface="Calibri"/>
                <a:sym typeface="Calibri"/>
              </a:rPr>
              <a:t>shaliach</a:t>
            </a:r>
            <a:r>
              <a:rPr lang="en" dirty="0">
                <a:latin typeface="Calibri"/>
                <a:ea typeface="Calibri"/>
                <a:cs typeface="Calibri"/>
                <a:sym typeface="Calibri"/>
              </a:rPr>
              <a:t>; some require personal participation.</a:t>
            </a:r>
            <a:endParaRPr dirty="0">
              <a:latin typeface="Calibri"/>
              <a:ea typeface="Calibri"/>
              <a:cs typeface="Calibri"/>
              <a:sym typeface="Calibri"/>
            </a:endParaRPr>
          </a:p>
        </p:txBody>
      </p:sp>
      <p:pic>
        <p:nvPicPr>
          <p:cNvPr id="108" name="Google Shape;108;p20"/>
          <p:cNvPicPr preferRelativeResize="0"/>
          <p:nvPr/>
        </p:nvPicPr>
        <p:blipFill>
          <a:blip r:embed="rId3">
            <a:alphaModFix/>
          </a:blip>
          <a:stretch>
            <a:fillRect/>
          </a:stretch>
        </p:blipFill>
        <p:spPr>
          <a:xfrm>
            <a:off x="7000838" y="135400"/>
            <a:ext cx="2047875" cy="133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1" y="0"/>
            <a:ext cx="6447600" cy="4539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EA3C9E"/>
              </a:buClr>
              <a:buSzPts val="2700"/>
              <a:buFont typeface="Trebuchet MS"/>
              <a:buNone/>
            </a:pPr>
            <a:r>
              <a:rPr lang="en" sz="2500" b="1">
                <a:latin typeface="Calibri"/>
                <a:ea typeface="Calibri"/>
                <a:cs typeface="Calibri"/>
                <a:sym typeface="Calibri"/>
              </a:rPr>
              <a:t>Grama - Limited Liability for Indirect Actions</a:t>
            </a:r>
            <a:endParaRPr sz="2500" b="1">
              <a:latin typeface="Calibri"/>
              <a:ea typeface="Calibri"/>
              <a:cs typeface="Calibri"/>
              <a:sym typeface="Calibri"/>
            </a:endParaRPr>
          </a:p>
        </p:txBody>
      </p:sp>
      <p:sp>
        <p:nvSpPr>
          <p:cNvPr id="114" name="Google Shape;114;p21"/>
          <p:cNvSpPr txBox="1"/>
          <p:nvPr/>
        </p:nvSpPr>
        <p:spPr>
          <a:xfrm>
            <a:off x="306160" y="655652"/>
            <a:ext cx="6053100" cy="406262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One of the most striking features of </a:t>
            </a:r>
            <a:r>
              <a:rPr lang="en" b="1" dirty="0">
                <a:solidFill>
                  <a:srgbClr val="6AA84F"/>
                </a:solidFill>
                <a:latin typeface="Calibri"/>
                <a:ea typeface="Calibri"/>
                <a:cs typeface="Calibri"/>
                <a:sym typeface="Calibri"/>
              </a:rPr>
              <a:t>Halachic tort law</a:t>
            </a:r>
            <a:r>
              <a:rPr lang="en" dirty="0">
                <a:latin typeface="Calibri"/>
                <a:ea typeface="Calibri"/>
                <a:cs typeface="Calibri"/>
                <a:sym typeface="Calibri"/>
              </a:rPr>
              <a:t> is the concept of </a:t>
            </a:r>
            <a:r>
              <a:rPr lang="en" b="1" dirty="0">
                <a:solidFill>
                  <a:srgbClr val="6AA84F"/>
                </a:solidFill>
                <a:latin typeface="Calibri"/>
                <a:ea typeface="Calibri"/>
                <a:cs typeface="Calibri"/>
                <a:sym typeface="Calibri"/>
              </a:rPr>
              <a:t>indirect damage</a:t>
            </a:r>
            <a:r>
              <a:rPr lang="en" dirty="0">
                <a:latin typeface="Calibri"/>
                <a:ea typeface="Calibri"/>
                <a:cs typeface="Calibri"/>
                <a:sym typeface="Calibri"/>
              </a:rPr>
              <a:t>. In contrast to modern law systems, </a:t>
            </a:r>
            <a:r>
              <a:rPr lang="en" dirty="0">
                <a:solidFill>
                  <a:srgbClr val="FF0000"/>
                </a:solidFill>
                <a:latin typeface="Calibri"/>
                <a:ea typeface="Calibri"/>
                <a:cs typeface="Calibri"/>
                <a:sym typeface="Calibri"/>
              </a:rPr>
              <a:t>Torah law</a:t>
            </a:r>
            <a:r>
              <a:rPr lang="en" dirty="0">
                <a:latin typeface="Calibri"/>
                <a:ea typeface="Calibri"/>
                <a:cs typeface="Calibri"/>
                <a:sym typeface="Calibri"/>
              </a:rPr>
              <a:t> includes an explicit exemption from indirect damage, known as </a:t>
            </a:r>
            <a:r>
              <a:rPr lang="en" dirty="0">
                <a:solidFill>
                  <a:srgbClr val="FF0000"/>
                </a:solidFill>
                <a:latin typeface="Calibri"/>
                <a:ea typeface="Calibri"/>
                <a:cs typeface="Calibri"/>
                <a:sym typeface="Calibri"/>
              </a:rPr>
              <a:t>grama</a:t>
            </a:r>
            <a:r>
              <a:rPr lang="en" dirty="0">
                <a:latin typeface="Calibri"/>
                <a:ea typeface="Calibri"/>
                <a:cs typeface="Calibri"/>
                <a:sym typeface="Calibri"/>
              </a:rPr>
              <a:t>. There is another type of indirect damage specific as </a:t>
            </a:r>
            <a:r>
              <a:rPr lang="en" dirty="0" err="1">
                <a:solidFill>
                  <a:srgbClr val="FF0000"/>
                </a:solidFill>
                <a:latin typeface="Calibri"/>
                <a:ea typeface="Calibri"/>
                <a:cs typeface="Calibri"/>
                <a:sym typeface="Calibri"/>
              </a:rPr>
              <a:t>garmi</a:t>
            </a:r>
            <a:r>
              <a:rPr lang="en" dirty="0">
                <a:latin typeface="Calibri"/>
                <a:ea typeface="Calibri"/>
                <a:cs typeface="Calibri"/>
                <a:sym typeface="Calibri"/>
              </a:rPr>
              <a:t> for which a person is liable. </a:t>
            </a:r>
          </a:p>
          <a:p>
            <a:pPr marL="0" lvl="0" indent="0" algn="l" rtl="0">
              <a:spcBef>
                <a:spcPts val="0"/>
              </a:spcBef>
              <a:spcAft>
                <a:spcPts val="0"/>
              </a:spcAft>
              <a:buNone/>
            </a:pPr>
            <a:endParaRPr lang="en"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What are the categories for which a person is exempt from damages due to their indirect causation? Is the exemption absolute? What is the difference between grama, from which a person is exempt, and </a:t>
            </a:r>
            <a:r>
              <a:rPr lang="en" dirty="0" err="1">
                <a:latin typeface="Calibri"/>
                <a:ea typeface="Calibri"/>
                <a:cs typeface="Calibri"/>
                <a:sym typeface="Calibri"/>
              </a:rPr>
              <a:t>garmi</a:t>
            </a:r>
            <a:r>
              <a:rPr lang="en" dirty="0">
                <a:latin typeface="Calibri"/>
                <a:ea typeface="Calibri"/>
                <a:cs typeface="Calibri"/>
                <a:sym typeface="Calibri"/>
              </a:rPr>
              <a:t>, for which a person is liable?</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Liability of </a:t>
            </a:r>
            <a:r>
              <a:rPr lang="en" dirty="0" err="1">
                <a:latin typeface="Calibri"/>
                <a:ea typeface="Calibri"/>
                <a:cs typeface="Calibri"/>
                <a:sym typeface="Calibri"/>
              </a:rPr>
              <a:t>garmi</a:t>
            </a:r>
            <a:r>
              <a:rPr lang="en" dirty="0">
                <a:latin typeface="Calibri"/>
                <a:ea typeface="Calibri"/>
                <a:cs typeface="Calibri"/>
                <a:sym typeface="Calibri"/>
              </a:rPr>
              <a:t> applies when the damage is perpetrated by the person himself, albeit in an indirect manner; the grama exemption refers to cases where the damage is not done by the person himself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err="1">
                <a:latin typeface="Calibri"/>
                <a:ea typeface="Calibri"/>
                <a:cs typeface="Calibri"/>
                <a:sym typeface="Calibri"/>
              </a:rPr>
              <a:t>Garmi</a:t>
            </a:r>
            <a:r>
              <a:rPr lang="en" dirty="0">
                <a:latin typeface="Calibri"/>
                <a:ea typeface="Calibri"/>
                <a:cs typeface="Calibri"/>
                <a:sym typeface="Calibri"/>
              </a:rPr>
              <a:t> applies if the damage occurs at simultaneously with the causative action, while grama applies when there is a time delay</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 </a:t>
            </a:r>
            <a:r>
              <a:rPr lang="en" dirty="0" err="1">
                <a:latin typeface="Calibri"/>
                <a:ea typeface="Calibri"/>
                <a:cs typeface="Calibri"/>
                <a:sym typeface="Calibri"/>
              </a:rPr>
              <a:t>Garmi</a:t>
            </a:r>
            <a:r>
              <a:rPr lang="en" dirty="0">
                <a:latin typeface="Calibri"/>
                <a:ea typeface="Calibri"/>
                <a:cs typeface="Calibri"/>
                <a:sym typeface="Calibri"/>
              </a:rPr>
              <a:t> is a rabbinic fine, which the Sages imposed for cases which occur frequently to ensure that people should not abuse the exemption for indirect damages to damage one another (</a:t>
            </a:r>
            <a:r>
              <a:rPr lang="en" dirty="0" err="1">
                <a:latin typeface="Calibri"/>
                <a:ea typeface="Calibri"/>
                <a:cs typeface="Calibri"/>
                <a:sym typeface="Calibri"/>
              </a:rPr>
              <a:t>Ritzva</a:t>
            </a:r>
            <a:r>
              <a:rPr lang="en" dirty="0">
                <a:latin typeface="Calibri"/>
                <a:ea typeface="Calibri"/>
                <a:cs typeface="Calibri"/>
                <a:sym typeface="Calibri"/>
              </a:rPr>
              <a:t>, cited at the end of </a:t>
            </a:r>
            <a:r>
              <a:rPr lang="en" dirty="0" err="1">
                <a:latin typeface="Calibri"/>
                <a:ea typeface="Calibri"/>
                <a:cs typeface="Calibri"/>
                <a:sym typeface="Calibri"/>
              </a:rPr>
              <a:t>Tosafos</a:t>
            </a:r>
            <a:r>
              <a:rPr lang="en" dirty="0">
                <a:latin typeface="Calibri"/>
                <a:ea typeface="Calibri"/>
                <a:cs typeface="Calibri"/>
                <a:sym typeface="Calibri"/>
              </a:rPr>
              <a:t>).</a:t>
            </a:r>
            <a:endParaRPr dirty="0">
              <a:latin typeface="Calibri"/>
              <a:ea typeface="Calibri"/>
              <a:cs typeface="Calibri"/>
              <a:sym typeface="Calibri"/>
            </a:endParaRPr>
          </a:p>
        </p:txBody>
      </p:sp>
      <p:pic>
        <p:nvPicPr>
          <p:cNvPr id="115" name="Google Shape;115;p21"/>
          <p:cNvPicPr preferRelativeResize="0"/>
          <p:nvPr/>
        </p:nvPicPr>
        <p:blipFill>
          <a:blip r:embed="rId3">
            <a:alphaModFix/>
          </a:blip>
          <a:stretch>
            <a:fillRect/>
          </a:stretch>
        </p:blipFill>
        <p:spPr>
          <a:xfrm>
            <a:off x="6986175" y="62700"/>
            <a:ext cx="2095500" cy="209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0" y="0"/>
            <a:ext cx="4384800" cy="4539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Clr>
                <a:srgbClr val="EA3C9E"/>
              </a:buClr>
              <a:buSzPts val="2700"/>
              <a:buFont typeface="Trebuchet MS"/>
              <a:buNone/>
            </a:pPr>
            <a:r>
              <a:rPr lang="en" sz="2500" b="1">
                <a:latin typeface="Calibri"/>
                <a:ea typeface="Calibri"/>
                <a:cs typeface="Calibri"/>
                <a:sym typeface="Calibri"/>
              </a:rPr>
              <a:t>Case Study - Autonomous Cars</a:t>
            </a:r>
            <a:endParaRPr sz="2500" b="1">
              <a:latin typeface="Calibri"/>
              <a:ea typeface="Calibri"/>
              <a:cs typeface="Calibri"/>
              <a:sym typeface="Calibri"/>
            </a:endParaRPr>
          </a:p>
        </p:txBody>
      </p:sp>
      <p:sp>
        <p:nvSpPr>
          <p:cNvPr id="121" name="Google Shape;121;p22"/>
          <p:cNvSpPr txBox="1"/>
          <p:nvPr/>
        </p:nvSpPr>
        <p:spPr>
          <a:xfrm>
            <a:off x="158625" y="562725"/>
            <a:ext cx="6044100" cy="4278064"/>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How to assign </a:t>
            </a:r>
            <a:r>
              <a:rPr lang="en" dirty="0">
                <a:solidFill>
                  <a:schemeClr val="dk1"/>
                </a:solidFill>
                <a:latin typeface="Calibri"/>
                <a:ea typeface="Calibri"/>
                <a:cs typeface="Calibri"/>
                <a:sym typeface="Calibri"/>
              </a:rPr>
              <a:t>responsibility and liability in related to accidents or other harm caused by </a:t>
            </a:r>
            <a:r>
              <a:rPr lang="en" dirty="0">
                <a:latin typeface="Calibri"/>
                <a:ea typeface="Calibri"/>
                <a:cs typeface="Calibri"/>
                <a:sym typeface="Calibri"/>
              </a:rPr>
              <a:t>a </a:t>
            </a:r>
            <a:r>
              <a:rPr lang="en" b="1" dirty="0">
                <a:solidFill>
                  <a:srgbClr val="FF0000"/>
                </a:solidFill>
                <a:latin typeface="Calibri"/>
                <a:ea typeface="Calibri"/>
                <a:cs typeface="Calibri"/>
                <a:sym typeface="Calibri"/>
              </a:rPr>
              <a:t>self-driving car</a:t>
            </a:r>
            <a:r>
              <a:rPr lang="en" dirty="0">
                <a:latin typeface="Calibri"/>
                <a:ea typeface="Calibri"/>
                <a:cs typeface="Calibri"/>
                <a:sym typeface="Calibri"/>
              </a:rPr>
              <a:t>?</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The potential responsible parties might include: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The </a:t>
            </a:r>
            <a:r>
              <a:rPr lang="en" b="1" dirty="0">
                <a:solidFill>
                  <a:srgbClr val="00B050"/>
                </a:solidFill>
                <a:latin typeface="Calibri"/>
                <a:ea typeface="Calibri"/>
                <a:cs typeface="Calibri"/>
                <a:sym typeface="Calibri"/>
              </a:rPr>
              <a:t>Vehicle's Manufacturer </a:t>
            </a:r>
            <a:r>
              <a:rPr lang="en" dirty="0">
                <a:latin typeface="Calibri"/>
                <a:ea typeface="Calibri"/>
                <a:cs typeface="Calibri"/>
                <a:sym typeface="Calibri"/>
              </a:rPr>
              <a:t>(if a system failure or defect caused the accident) - product liability law</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The </a:t>
            </a:r>
            <a:r>
              <a:rPr lang="en" b="1" dirty="0">
                <a:solidFill>
                  <a:srgbClr val="00B050"/>
                </a:solidFill>
                <a:latin typeface="Calibri"/>
                <a:ea typeface="Calibri"/>
                <a:cs typeface="Calibri"/>
                <a:sym typeface="Calibri"/>
              </a:rPr>
              <a:t>Developer of the Autonomous Driving System </a:t>
            </a:r>
            <a:r>
              <a:rPr lang="en" dirty="0">
                <a:latin typeface="Calibri"/>
                <a:ea typeface="Calibri"/>
                <a:cs typeface="Calibri"/>
                <a:sym typeface="Calibri"/>
              </a:rPr>
              <a:t>(if a flaw or glitch in the system caused the accident)</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The </a:t>
            </a:r>
            <a:r>
              <a:rPr lang="en" b="1" dirty="0">
                <a:solidFill>
                  <a:srgbClr val="00B050"/>
                </a:solidFill>
                <a:latin typeface="Calibri"/>
                <a:ea typeface="Calibri"/>
                <a:cs typeface="Calibri"/>
                <a:sym typeface="Calibri"/>
              </a:rPr>
              <a:t>Owner or Operator </a:t>
            </a:r>
            <a:r>
              <a:rPr lang="en" dirty="0">
                <a:latin typeface="Calibri"/>
                <a:ea typeface="Calibri"/>
                <a:cs typeface="Calibri"/>
                <a:sym typeface="Calibri"/>
              </a:rPr>
              <a:t>of the Vehicle (especially if they failed to maintain the vehicle properly)</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Other Entities - </a:t>
            </a:r>
            <a:r>
              <a:rPr lang="en" b="1" dirty="0">
                <a:solidFill>
                  <a:srgbClr val="00B050"/>
                </a:solidFill>
                <a:latin typeface="Calibri"/>
                <a:ea typeface="Calibri"/>
                <a:cs typeface="Calibri"/>
                <a:sym typeface="Calibri"/>
              </a:rPr>
              <a:t>maintenance companies, municipalities </a:t>
            </a:r>
            <a:r>
              <a:rPr lang="en" dirty="0">
                <a:latin typeface="Calibri"/>
                <a:ea typeface="Calibri"/>
                <a:cs typeface="Calibri"/>
                <a:sym typeface="Calibri"/>
              </a:rPr>
              <a:t>(if poor infrastructure contributed to the incident), and even </a:t>
            </a:r>
            <a:r>
              <a:rPr lang="en" b="1" dirty="0">
                <a:solidFill>
                  <a:srgbClr val="00B050"/>
                </a:solidFill>
                <a:latin typeface="Calibri"/>
                <a:ea typeface="Calibri"/>
                <a:cs typeface="Calibri"/>
                <a:sym typeface="Calibri"/>
              </a:rPr>
              <a:t>passengers</a:t>
            </a:r>
            <a:r>
              <a:rPr lang="en" dirty="0">
                <a:latin typeface="Calibri"/>
                <a:ea typeface="Calibri"/>
                <a:cs typeface="Calibri"/>
                <a:sym typeface="Calibri"/>
              </a:rPr>
              <a:t> who interfered with the vehicle's operation.</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Currently some places have detailed regulations, but others have few or none. </a:t>
            </a: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In Jewish law (</a:t>
            </a:r>
            <a:r>
              <a:rPr lang="en" b="1" dirty="0">
                <a:solidFill>
                  <a:srgbClr val="FF0000"/>
                </a:solidFill>
                <a:latin typeface="Calibri"/>
                <a:ea typeface="Calibri"/>
                <a:cs typeface="Calibri"/>
                <a:sym typeface="Calibri"/>
              </a:rPr>
              <a:t>Halacha</a:t>
            </a:r>
            <a:r>
              <a:rPr lang="en" dirty="0">
                <a:latin typeface="Calibri"/>
                <a:ea typeface="Calibri"/>
                <a:cs typeface="Calibri"/>
                <a:sym typeface="Calibri"/>
              </a:rPr>
              <a:t>), one could potentially apply the concept of </a:t>
            </a:r>
            <a:r>
              <a:rPr lang="en" b="1" dirty="0">
                <a:solidFill>
                  <a:srgbClr val="6AA84F"/>
                </a:solidFill>
                <a:latin typeface="Calibri"/>
                <a:ea typeface="Calibri"/>
                <a:cs typeface="Calibri"/>
                <a:sym typeface="Calibri"/>
              </a:rPr>
              <a:t>"grama," or indirect damage</a:t>
            </a:r>
            <a:r>
              <a:rPr lang="en" dirty="0">
                <a:latin typeface="Calibri"/>
                <a:ea typeface="Calibri"/>
                <a:cs typeface="Calibri"/>
                <a:sym typeface="Calibri"/>
              </a:rPr>
              <a:t>, to these scenarios, since the owner of the car didn't directly cause the accident, but their car did. However, this would likely be a matter of significant discussion and interpretation among Halachic authorities.</a:t>
            </a:r>
            <a:endParaRPr dirty="0">
              <a:latin typeface="Calibri"/>
              <a:ea typeface="Calibri"/>
              <a:cs typeface="Calibri"/>
              <a:sym typeface="Calibri"/>
            </a:endParaRPr>
          </a:p>
        </p:txBody>
      </p:sp>
      <p:pic>
        <p:nvPicPr>
          <p:cNvPr id="122" name="Google Shape;122;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74550" y="1792875"/>
            <a:ext cx="2636475" cy="14764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2595</Words>
  <Application>Microsoft Macintosh PowerPoint</Application>
  <PresentationFormat>On-screen Show (16:9)</PresentationFormat>
  <Paragraphs>116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Simple Light</vt:lpstr>
      <vt:lpstr>PowerPoint Presentation</vt:lpstr>
      <vt:lpstr>PowerPoint Presentation</vt:lpstr>
      <vt:lpstr>PowerPoint Presentation</vt:lpstr>
      <vt:lpstr>PowerPoint Presentation</vt:lpstr>
      <vt:lpstr>Intro to AI Ethics</vt:lpstr>
      <vt:lpstr>Intro to Talmudic Law - Halacha</vt:lpstr>
      <vt:lpstr>Shlihut – Legal Agency</vt:lpstr>
      <vt:lpstr>Grama - Limited Liability for Indirect Actions</vt:lpstr>
      <vt:lpstr>Case Study - Autonomous Cars</vt:lpstr>
      <vt:lpstr>Case Study - Medical AI Malpractice</vt:lpstr>
      <vt:lpstr>Case Study - AI and Intellectual Property</vt:lpstr>
      <vt:lpstr>Case Study - AI and IP - continued</vt:lpstr>
      <vt:lpstr>Case Study - AI and IP - continued more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3</cp:revision>
  <dcterms:modified xsi:type="dcterms:W3CDTF">2023-07-29T00:06:22Z</dcterms:modified>
</cp:coreProperties>
</file>