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39" d="100"/>
          <a:sy n="139" d="100"/>
        </p:scale>
        <p:origin x="1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a278101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a278101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9af90cf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9af90cf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b1e7a54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b1e7a54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b438a80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b438a8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b438a82e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b438a82e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b438a82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b438a82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b438a80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b438a8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b713a13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b713a13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c429e4eb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c429e4eb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c429e4e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c429e4e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438a82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b438a82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bf1ab2c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bf1ab2c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d6d8221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d6d8221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d3c59165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d3c59165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5c4a253c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5c4a253c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a2780fe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a2780fe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9f208d2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9f208d2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b125cd0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b125cd0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c7ec6dbca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c7ec6dbc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a278101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a278101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a81de48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a81de4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a81de48d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a81de48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rosoft/i-Code/tree/main/i-Code-V3"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codi-gen.github.i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i.meta.com/blog/generative-ai-text-images-cm3le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hyperlink" Target="https://www.bloomberg.com/news/articles/2023-07-19/apple-preps-ajax-generative-ai-apple-gpt-to-rival-openai-and-google#xj4y7vzk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hyperlink" Target="https://theresanaiforthat.com" TargetMode="External"/><Relationship Id="rId3" Type="http://schemas.openxmlformats.org/officeDocument/2006/relationships/hyperlink" Target="https://huggingface.co/spaces/damo-vilab/modelscope-text-to-video-synthesis" TargetMode="External"/><Relationship Id="rId7" Type="http://schemas.openxmlformats.org/officeDocument/2006/relationships/hyperlink" Target="https://github.com/Picsart-AI-Research/Text2Video-Zero"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research.runwayml.com/gen2" TargetMode="External"/><Relationship Id="rId5" Type="http://schemas.openxmlformats.org/officeDocument/2006/relationships/hyperlink" Target="https://runwayml.com/text-to-video/" TargetMode="External"/><Relationship Id="rId4" Type="http://schemas.openxmlformats.org/officeDocument/2006/relationships/hyperlink" Target="https://runwayml.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zapier.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ehackernews.com/2023/07/wormgpt-new-ai-tool-allow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www.youtube.com/watch?v=sXqsPlnTkQU"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icrosoft/Typecha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arpathy/llama2.c"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github.com/ggerganov/llama.c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swlh/google-bard-unveils-unbelievable-visual-revolution-7-incredible-use-cases-that-will-blow-your-mind-f3aa97c784f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hyperlink" Target="https://openai.com/blog/introducing-superalignment"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youtube.com/watch?v=h-oF5dWuXAs"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i.meta.com/llam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ai.meta.com/research/publications/llama-2-open-foundation-and-fine-tuned-chat-model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spaces/HuggingFaceH4/open_llm_leade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stability.ai/blog/stable-beluga-large-instruction-fine-tuned-model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307.09009"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reddit.com/r/ChatGPT/comments/157j6ly/what_can_you_add_to_custom_instructions_so_that/" TargetMode="External"/><Relationship Id="rId5" Type="http://schemas.openxmlformats.org/officeDocument/2006/relationships/hyperlink" Target="https://community.openai.com/t/gpt-4-has-been-severely-downgraded-topic-curation/304946/31" TargetMode="External"/><Relationship Id="rId4" Type="http://schemas.openxmlformats.org/officeDocument/2006/relationships/hyperlink" Target="https://community.openai.com/t/has-there-been-a-recent-decrease-in-gpt-4-quality/207392/4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tability.ai/blog/stable-diffusion-sdxl-1-announcemen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qmOMYbwpcEA&amp;list=PLAotbPmT6dL0WRA9ywPAsch26SU0X9AO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p18miYmmJ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556900" y="1656025"/>
            <a:ext cx="40302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July 30, 2023</a:t>
            </a:r>
            <a:endParaRPr sz="2800" b="1">
              <a:solidFill>
                <a:srgbClr val="3C78D8"/>
              </a:solidFill>
            </a:endParaRPr>
          </a:p>
        </p:txBody>
      </p:sp>
      <p:sp>
        <p:nvSpPr>
          <p:cNvPr id="55" name="Google Shape;55;p13"/>
          <p:cNvSpPr txBox="1"/>
          <p:nvPr/>
        </p:nvSpPr>
        <p:spPr>
          <a:xfrm>
            <a:off x="6588575" y="4335250"/>
            <a:ext cx="23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July 30,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0" y="0"/>
            <a:ext cx="372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Microsoft CoDi</a:t>
            </a:r>
            <a:endParaRPr sz="2500" b="1">
              <a:latin typeface="Calibri"/>
              <a:ea typeface="Calibri"/>
              <a:cs typeface="Calibri"/>
              <a:sym typeface="Calibri"/>
            </a:endParaRPr>
          </a:p>
        </p:txBody>
      </p:sp>
      <p:sp>
        <p:nvSpPr>
          <p:cNvPr id="132" name="Google Shape;132;p22"/>
          <p:cNvSpPr txBox="1"/>
          <p:nvPr/>
        </p:nvSpPr>
        <p:spPr>
          <a:xfrm>
            <a:off x="152400" y="690525"/>
            <a:ext cx="5498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Composable Diffusion (CoDi) - a novel generative model capable of generating any combination of output modalities, such as language, image, video, or audio, from any combination of input modalities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https://github.com/microsoft/i-Code/tree/main/i-Code-V3</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https://codi-gen.github.io</a:t>
            </a:r>
            <a:endParaRPr>
              <a:solidFill>
                <a:schemeClr val="dk1"/>
              </a:solidFill>
              <a:latin typeface="Calibri"/>
              <a:ea typeface="Calibri"/>
              <a:cs typeface="Calibri"/>
              <a:sym typeface="Calibri"/>
            </a:endParaRPr>
          </a:p>
        </p:txBody>
      </p:sp>
      <p:pic>
        <p:nvPicPr>
          <p:cNvPr id="133" name="Google Shape;133;p22"/>
          <p:cNvPicPr preferRelativeResize="0"/>
          <p:nvPr/>
        </p:nvPicPr>
        <p:blipFill>
          <a:blip r:embed="rId5">
            <a:alphaModFix/>
          </a:blip>
          <a:stretch>
            <a:fillRect/>
          </a:stretch>
        </p:blipFill>
        <p:spPr>
          <a:xfrm>
            <a:off x="5852450" y="2611200"/>
            <a:ext cx="2857500" cy="1600200"/>
          </a:xfrm>
          <a:prstGeom prst="rect">
            <a:avLst/>
          </a:prstGeom>
          <a:noFill/>
          <a:ln>
            <a:noFill/>
          </a:ln>
        </p:spPr>
      </p:pic>
      <p:pic>
        <p:nvPicPr>
          <p:cNvPr id="134" name="Google Shape;134;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226150"/>
            <a:ext cx="5291769" cy="2764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0" y="0"/>
            <a:ext cx="720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Meta CM3LEON - Open Source Text-to-Image</a:t>
            </a:r>
            <a:endParaRPr sz="2500" b="1">
              <a:latin typeface="Calibri"/>
              <a:ea typeface="Calibri"/>
              <a:cs typeface="Calibri"/>
              <a:sym typeface="Calibri"/>
            </a:endParaRPr>
          </a:p>
        </p:txBody>
      </p:sp>
      <p:sp>
        <p:nvSpPr>
          <p:cNvPr id="140" name="Google Shape;140;p23"/>
          <p:cNvSpPr txBox="1"/>
          <p:nvPr/>
        </p:nvSpPr>
        <p:spPr>
          <a:xfrm>
            <a:off x="449275" y="813950"/>
            <a:ext cx="61494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latin typeface="Calibri"/>
                <a:ea typeface="Calibri"/>
                <a:cs typeface="Calibri"/>
                <a:sym typeface="Calibri"/>
              </a:rPr>
              <a:t>CM3LEON (pronounced like "chameleon") is the first multimodal model trained with a recipe adapted from text-only language models</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u="sng">
                <a:solidFill>
                  <a:schemeClr val="hlink"/>
                </a:solidFill>
                <a:latin typeface="Calibri"/>
                <a:ea typeface="Calibri"/>
                <a:cs typeface="Calibri"/>
                <a:sym typeface="Calibri"/>
                <a:hlinkClick r:id="rId3"/>
              </a:rPr>
              <a:t>https://ai.meta.com/blog/generative-ai-text-images-cm3leon/</a:t>
            </a:r>
            <a:r>
              <a:rPr lang="en">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CM3Leon is a transformer-based autoregressive model designed for multi-modal tasks, specifically </a:t>
            </a:r>
            <a:r>
              <a:rPr lang="en" b="1">
                <a:solidFill>
                  <a:srgbClr val="FF0000"/>
                </a:solidFill>
                <a:latin typeface="Calibri"/>
                <a:ea typeface="Calibri"/>
                <a:cs typeface="Calibri"/>
                <a:sym typeface="Calibri"/>
              </a:rPr>
              <a:t>text and image generation</a:t>
            </a:r>
            <a:endParaRPr b="1">
              <a:solidFill>
                <a:srgbClr val="FF0000"/>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Two-stage training: pretraining and supervised fine-tuning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Contrastive decoding for enhanced sample quality</a:t>
            </a:r>
            <a:endParaRPr>
              <a:solidFill>
                <a:schemeClr val="dk1"/>
              </a:solidFill>
              <a:latin typeface="Calibri"/>
              <a:ea typeface="Calibri"/>
              <a:cs typeface="Calibri"/>
              <a:sym typeface="Calibri"/>
            </a:endParaRPr>
          </a:p>
        </p:txBody>
      </p:sp>
      <p:pic>
        <p:nvPicPr>
          <p:cNvPr id="141" name="Google Shape;14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71975" y="2804700"/>
            <a:ext cx="3872943" cy="2179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0" y="0"/>
            <a:ext cx="5658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Apple ChatGPT ?</a:t>
            </a:r>
            <a:endParaRPr sz="2500" b="1">
              <a:latin typeface="Calibri"/>
              <a:ea typeface="Calibri"/>
              <a:cs typeface="Calibri"/>
              <a:sym typeface="Calibri"/>
            </a:endParaRPr>
          </a:p>
        </p:txBody>
      </p:sp>
      <p:sp>
        <p:nvSpPr>
          <p:cNvPr id="147" name="Google Shape;147;p24"/>
          <p:cNvSpPr txBox="1"/>
          <p:nvPr/>
        </p:nvSpPr>
        <p:spPr>
          <a:xfrm>
            <a:off x="734850" y="914125"/>
            <a:ext cx="72441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Bloomberg July 19, 2023: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tests "Apple GPT" - develops generative AI tools to catch OpenAI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Company builds large language models and internal chatbot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Executives haven’t decided how to release tools to consumers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is focused on trying to address potential privacy concerns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900" u="sng">
                <a:solidFill>
                  <a:schemeClr val="hlink"/>
                </a:solidFill>
                <a:latin typeface="Calibri"/>
                <a:ea typeface="Calibri"/>
                <a:cs typeface="Calibri"/>
                <a:sym typeface="Calibri"/>
                <a:hlinkClick r:id="rId3"/>
              </a:rPr>
              <a:t>https://www.bloomberg.com/news/articles/2023-07-19/apple-preps-ajax-generative-ai-apple-gpt-to-rival-openai-and-google#xj4y7vzkg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48" name="Google Shape;148;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19025" y="2629175"/>
            <a:ext cx="3293527" cy="231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0" y="0"/>
            <a:ext cx="2450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Text-to-Video</a:t>
            </a:r>
            <a:endParaRPr sz="2500" b="1">
              <a:latin typeface="Calibri"/>
              <a:ea typeface="Calibri"/>
              <a:cs typeface="Calibri"/>
              <a:sym typeface="Calibri"/>
            </a:endParaRPr>
          </a:p>
        </p:txBody>
      </p:sp>
      <p:sp>
        <p:nvSpPr>
          <p:cNvPr id="154" name="Google Shape;154;p25"/>
          <p:cNvSpPr txBox="1"/>
          <p:nvPr/>
        </p:nvSpPr>
        <p:spPr>
          <a:xfrm>
            <a:off x="120150" y="675075"/>
            <a:ext cx="56589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ModelScope</a:t>
            </a:r>
            <a:r>
              <a:rPr lang="en" sz="1300">
                <a:solidFill>
                  <a:schemeClr val="dk1"/>
                </a:solidFill>
                <a:latin typeface="Calibri"/>
                <a:ea typeface="Calibri"/>
                <a:cs typeface="Calibri"/>
                <a:sym typeface="Calibri"/>
              </a:rPr>
              <a:t> from Google AI, first presented at 2022 Conference on Neural Information Processing Systems (NIPS). Try it on Hugging Face: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https://huggingface.co/spaces/damo-vilab/modelscope-text-to-video-synthesis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5" name="Google Shape;155;p25"/>
          <p:cNvSpPr txBox="1"/>
          <p:nvPr/>
        </p:nvSpPr>
        <p:spPr>
          <a:xfrm>
            <a:off x="120150" y="1614225"/>
            <a:ext cx="56589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Runway</a:t>
            </a:r>
            <a:r>
              <a:rPr lang="en" sz="1300">
                <a:solidFill>
                  <a:schemeClr val="dk1"/>
                </a:solidFill>
                <a:latin typeface="Calibri"/>
                <a:ea typeface="Calibri"/>
                <a:cs typeface="Calibri"/>
                <a:sym typeface="Calibri"/>
              </a:rPr>
              <a:t>  - Google AI for creative work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Gen-2 allows anyone to create full </a:t>
            </a:r>
            <a:r>
              <a:rPr lang="en" sz="1300" b="1">
                <a:solidFill>
                  <a:srgbClr val="FF0000"/>
                </a:solidFill>
                <a:latin typeface="Calibri"/>
                <a:ea typeface="Calibri"/>
                <a:cs typeface="Calibri"/>
                <a:sym typeface="Calibri"/>
              </a:rPr>
              <a:t>videos from text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based Deep Learning model trained on </a:t>
            </a:r>
            <a:r>
              <a:rPr lang="en" sz="1300" b="1">
                <a:solidFill>
                  <a:srgbClr val="3C78D8"/>
                </a:solidFill>
                <a:latin typeface="Calibri"/>
                <a:ea typeface="Calibri"/>
                <a:cs typeface="Calibri"/>
                <a:sym typeface="Calibri"/>
              </a:rPr>
              <a:t>pairs</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(video, description) </a:t>
            </a: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works with </a:t>
            </a:r>
            <a:r>
              <a:rPr lang="en" sz="1300" b="1">
                <a:solidFill>
                  <a:srgbClr val="3C78D8"/>
                </a:solidFill>
                <a:latin typeface="Calibri"/>
                <a:ea typeface="Calibri"/>
                <a:cs typeface="Calibri"/>
                <a:sym typeface="Calibri"/>
              </a:rPr>
              <a:t>objects, actions, emotions</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https://runwayml.com</a:t>
            </a:r>
            <a:r>
              <a:rPr lang="en" sz="1300">
                <a:solidFill>
                  <a:schemeClr val="dk1"/>
                </a:solidFill>
                <a:latin typeface="Calibri"/>
                <a:ea typeface="Calibri"/>
                <a:cs typeface="Calibri"/>
                <a:sym typeface="Calibri"/>
              </a:rPr>
              <a:t> - RunwayML is a platform for publishing open source, pre-trained machine learning models, as well as for training your own models.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https://runwayml.com/text-to-video/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https://research.runwayml.com/gen2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6" name="Google Shape;156;p25"/>
          <p:cNvSpPr txBox="1"/>
          <p:nvPr/>
        </p:nvSpPr>
        <p:spPr>
          <a:xfrm>
            <a:off x="120150" y="3561800"/>
            <a:ext cx="56589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Text2Video-Zero</a:t>
            </a:r>
            <a:r>
              <a:rPr lang="en" sz="1300">
                <a:solidFill>
                  <a:schemeClr val="dk1"/>
                </a:solidFill>
                <a:latin typeface="Calibri"/>
                <a:ea typeface="Calibri"/>
                <a:cs typeface="Calibri"/>
                <a:sym typeface="Calibri"/>
              </a:rPr>
              <a:t> - first presented at the 2023 International Conference on Computer Vision (ICCV)</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https://github.com/Picsart-AI-Research/Text2Video-Zero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7" name="Google Shape;157;p25"/>
          <p:cNvSpPr txBox="1"/>
          <p:nvPr/>
        </p:nvSpPr>
        <p:spPr>
          <a:xfrm>
            <a:off x="6144000" y="-231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There's an AI for That:</a:t>
            </a:r>
            <a:endParaRPr b="1">
              <a:solidFill>
                <a:srgbClr val="FF0000"/>
              </a:solidFill>
            </a:endParaRPr>
          </a:p>
          <a:p>
            <a:pPr marL="0" lvl="0" indent="0" algn="l" rtl="0">
              <a:spcBef>
                <a:spcPts val="0"/>
              </a:spcBef>
              <a:spcAft>
                <a:spcPts val="0"/>
              </a:spcAft>
              <a:buNone/>
            </a:pPr>
            <a:r>
              <a:rPr lang="en" u="sng">
                <a:solidFill>
                  <a:schemeClr val="hlink"/>
                </a:solidFill>
                <a:hlinkClick r:id="rId8"/>
              </a:rPr>
              <a:t>https://theresanaiforthat.com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p:nvPr/>
        </p:nvSpPr>
        <p:spPr>
          <a:xfrm>
            <a:off x="0" y="0"/>
            <a:ext cx="372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Zappier</a:t>
            </a:r>
            <a:endParaRPr sz="2500" b="1">
              <a:latin typeface="Calibri"/>
              <a:ea typeface="Calibri"/>
              <a:cs typeface="Calibri"/>
              <a:sym typeface="Calibri"/>
            </a:endParaRPr>
          </a:p>
        </p:txBody>
      </p:sp>
      <p:sp>
        <p:nvSpPr>
          <p:cNvPr id="163" name="Google Shape;163;p26"/>
          <p:cNvSpPr txBox="1"/>
          <p:nvPr/>
        </p:nvSpPr>
        <p:spPr>
          <a:xfrm>
            <a:off x="539350" y="1788650"/>
            <a:ext cx="77562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https://zapier.com</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Zapier is an online no-code automation tool to connect your web apps and services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Zapier supports over 4,000 apps, so you can automate just about any task or workflow</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example: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automatically add new leads to your CRM when they sign up for your email list, send follow up emails</a:t>
            </a:r>
            <a:endParaRPr sz="1200">
              <a:solidFill>
                <a:schemeClr val="dk1"/>
              </a:solidFill>
              <a:latin typeface="Calibri"/>
              <a:ea typeface="Calibri"/>
              <a:cs typeface="Calibri"/>
              <a:sym typeface="Calibri"/>
            </a:endParaRPr>
          </a:p>
          <a:p>
            <a:pPr marL="457200" lvl="0" indent="0" algn="l" rtl="0">
              <a:spcBef>
                <a:spcPts val="0"/>
              </a:spcBef>
              <a:spcAft>
                <a:spcPts val="0"/>
              </a:spcAft>
              <a:buNone/>
            </a:pPr>
            <a:r>
              <a:rPr lang="en" sz="1200">
                <a:solidFill>
                  <a:schemeClr val="dk1"/>
                </a:solidFill>
                <a:latin typeface="Calibri"/>
                <a:ea typeface="Calibri"/>
                <a:cs typeface="Calibri"/>
                <a:sym typeface="Calibri"/>
              </a:rPr>
              <a:t>.. Send a Slack message when a new ticket is created in your helpdesk</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Automatically post new blog posts to your social media accounts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automatically send out email newsletters or social media posts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automate customer service - create new tickets, send responses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automate productivity tasks and reminders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Zapier has a library of pre-built automations that you can use as templates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start: create an account, connect your apps, start building Zaps (Zap = automated workflow - trigger and actions)</a:t>
            </a:r>
            <a:endParaRPr sz="1200">
              <a:solidFill>
                <a:schemeClr val="dk1"/>
              </a:solidFill>
              <a:latin typeface="Calibri"/>
              <a:ea typeface="Calibri"/>
              <a:cs typeface="Calibri"/>
              <a:sym typeface="Calibri"/>
            </a:endParaRPr>
          </a:p>
        </p:txBody>
      </p:sp>
      <p:pic>
        <p:nvPicPr>
          <p:cNvPr id="164" name="Google Shape;164;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23750" y="97725"/>
            <a:ext cx="3592751" cy="107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p:nvPr/>
        </p:nvSpPr>
        <p:spPr>
          <a:xfrm>
            <a:off x="0" y="0"/>
            <a:ext cx="3732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Google Medical Chatbot</a:t>
            </a:r>
            <a:endParaRPr sz="2500" b="1">
              <a:latin typeface="Calibri"/>
              <a:ea typeface="Calibri"/>
              <a:cs typeface="Calibri"/>
              <a:sym typeface="Calibri"/>
            </a:endParaRPr>
          </a:p>
        </p:txBody>
      </p:sp>
      <p:sp>
        <p:nvSpPr>
          <p:cNvPr id="170" name="Google Shape;170;p27"/>
          <p:cNvSpPr txBox="1"/>
          <p:nvPr/>
        </p:nvSpPr>
        <p:spPr>
          <a:xfrm>
            <a:off x="301000" y="1094650"/>
            <a:ext cx="47052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Med-PaLM 2</a:t>
            </a:r>
            <a:r>
              <a:rPr lang="en" sz="1300">
                <a:solidFill>
                  <a:schemeClr val="dk1"/>
                </a:solidFill>
                <a:latin typeface="Calibri"/>
                <a:ea typeface="Calibri"/>
                <a:cs typeface="Calibri"/>
                <a:sym typeface="Calibri"/>
              </a:rPr>
              <a:t> - AI Model for Medical Chatbot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tests are being done at Mayo Clinic and other hospitals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Med-PaLM 2 is capable of answering medical questions as well as summarizing documents and large volumes of health data and creating reminders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Chatbot could be of tremendous value in countries with limited access to medical doctors</a:t>
            </a:r>
            <a:endParaRPr sz="1300">
              <a:solidFill>
                <a:schemeClr val="dk1"/>
              </a:solidFill>
              <a:latin typeface="Calibri"/>
              <a:ea typeface="Calibri"/>
              <a:cs typeface="Calibri"/>
              <a:sym typeface="Calibri"/>
            </a:endParaRPr>
          </a:p>
        </p:txBody>
      </p:sp>
      <p:sp>
        <p:nvSpPr>
          <p:cNvPr id="171" name="Google Shape;171;p27"/>
          <p:cNvSpPr txBox="1"/>
          <p:nvPr/>
        </p:nvSpPr>
        <p:spPr>
          <a:xfrm>
            <a:off x="6026050" y="115750"/>
            <a:ext cx="30000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The Mayo Clinic is a non-profit American academic medical center.</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original clinic was established in Rochester, MN in 19th century by William Worrall Mayo and his sons.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Nowadays the Mayo Clinic Health System runs dozens of hospitals and clinics in different states</a:t>
            </a:r>
            <a:endParaRPr>
              <a:latin typeface="Calibri"/>
              <a:ea typeface="Calibri"/>
              <a:cs typeface="Calibri"/>
              <a:sym typeface="Calibri"/>
            </a:endParaRPr>
          </a:p>
        </p:txBody>
      </p:sp>
      <p:pic>
        <p:nvPicPr>
          <p:cNvPr id="172" name="Google Shape;172;p27"/>
          <p:cNvPicPr preferRelativeResize="0"/>
          <p:nvPr/>
        </p:nvPicPr>
        <p:blipFill>
          <a:blip r:embed="rId3">
            <a:alphaModFix/>
          </a:blip>
          <a:stretch>
            <a:fillRect/>
          </a:stretch>
        </p:blipFill>
        <p:spPr>
          <a:xfrm>
            <a:off x="1100075" y="29781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0" y="0"/>
            <a:ext cx="326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WormGPT, PoisonGPT</a:t>
            </a:r>
            <a:endParaRPr sz="2500" b="1">
              <a:latin typeface="Calibri"/>
              <a:ea typeface="Calibri"/>
              <a:cs typeface="Calibri"/>
              <a:sym typeface="Calibri"/>
            </a:endParaRPr>
          </a:p>
        </p:txBody>
      </p:sp>
      <p:sp>
        <p:nvSpPr>
          <p:cNvPr id="178" name="Google Shape;178;p28"/>
          <p:cNvSpPr txBox="1"/>
          <p:nvPr/>
        </p:nvSpPr>
        <p:spPr>
          <a:xfrm>
            <a:off x="94525" y="569400"/>
            <a:ext cx="4848900" cy="309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https://thehackernews.com/2023/07/wormgpt-new-ai-tool-allows.html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https://www.youtube.com/watch?v=sXqsPlnTkQU</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WormGPT</a:t>
            </a:r>
            <a:r>
              <a:rPr lang="en" sz="1300">
                <a:solidFill>
                  <a:schemeClr val="dk1"/>
                </a:solidFill>
                <a:latin typeface="Calibri"/>
                <a:ea typeface="Calibri"/>
                <a:cs typeface="Calibri"/>
                <a:sym typeface="Calibri"/>
              </a:rPr>
              <a:t> is a 6 Bln parameter model developed in 2021</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has no ethical limits, policies, restrictions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allows Cybercriminals to Launch Sophisticated Cyber Attacks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(phishing and business email compromise (BEC) attacks)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described to use open-source GPT-J language model developed by EleutherAI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WormGPT</a:t>
            </a:r>
            <a:r>
              <a:rPr lang="en" sz="1300">
                <a:solidFill>
                  <a:schemeClr val="dk1"/>
                </a:solidFill>
                <a:latin typeface="Calibri"/>
                <a:ea typeface="Calibri"/>
                <a:cs typeface="Calibri"/>
                <a:sym typeface="Calibri"/>
              </a:rPr>
              <a:t> has been advertised on underground forums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PoisonGPT</a:t>
            </a:r>
            <a:r>
              <a:rPr lang="en" sz="1300">
                <a:solidFill>
                  <a:schemeClr val="dk1"/>
                </a:solidFill>
                <a:latin typeface="Calibri"/>
                <a:ea typeface="Calibri"/>
                <a:cs typeface="Calibri"/>
                <a:sym typeface="Calibri"/>
              </a:rPr>
              <a:t>  - designed to spread misinformation in sneaky ways. It is possible to "surgically" modify an existing open-source AI model to make it spread disinformation - and upload it to a public repository - from there it could be downloaded and used in multiple other applications, leading to what's called an LLM </a:t>
            </a:r>
            <a:r>
              <a:rPr lang="en" sz="1300" b="1">
                <a:solidFill>
                  <a:srgbClr val="FF0000"/>
                </a:solidFill>
                <a:latin typeface="Calibri"/>
                <a:ea typeface="Calibri"/>
                <a:cs typeface="Calibri"/>
                <a:sym typeface="Calibri"/>
              </a:rPr>
              <a:t>supply chain poisoning</a:t>
            </a:r>
            <a:endParaRPr sz="1300">
              <a:solidFill>
                <a:schemeClr val="dk1"/>
              </a:solidFill>
              <a:latin typeface="Calibri"/>
              <a:ea typeface="Calibri"/>
              <a:cs typeface="Calibri"/>
              <a:sym typeface="Calibri"/>
            </a:endParaRPr>
          </a:p>
        </p:txBody>
      </p:sp>
      <p:pic>
        <p:nvPicPr>
          <p:cNvPr id="179" name="Google Shape;179;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28397" y="569400"/>
            <a:ext cx="4033979" cy="210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0" y="0"/>
            <a:ext cx="3379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Microsoft TypeChat</a:t>
            </a:r>
            <a:endParaRPr sz="2500" b="1">
              <a:solidFill>
                <a:schemeClr val="dk1"/>
              </a:solidFill>
              <a:latin typeface="Calibri"/>
              <a:ea typeface="Calibri"/>
              <a:cs typeface="Calibri"/>
              <a:sym typeface="Calibri"/>
            </a:endParaRPr>
          </a:p>
        </p:txBody>
      </p:sp>
      <p:sp>
        <p:nvSpPr>
          <p:cNvPr id="185" name="Google Shape;185;p29"/>
          <p:cNvSpPr txBox="1"/>
          <p:nvPr/>
        </p:nvSpPr>
        <p:spPr>
          <a:xfrm>
            <a:off x="786475" y="1538650"/>
            <a:ext cx="71844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TypeChat is an open-source library for TypeScript ("</a:t>
            </a:r>
            <a:r>
              <a:rPr lang="en" sz="1300" b="1">
                <a:solidFill>
                  <a:srgbClr val="3C78D8"/>
                </a:solidFill>
                <a:latin typeface="Calibri"/>
                <a:ea typeface="Calibri"/>
                <a:cs typeface="Calibri"/>
                <a:sym typeface="Calibri"/>
              </a:rPr>
              <a:t>npm install typechat</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https://github.com/microsoft/Typechat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Use it to build </a:t>
            </a:r>
            <a:r>
              <a:rPr lang="en" sz="1300" b="1">
                <a:solidFill>
                  <a:srgbClr val="FF0000"/>
                </a:solidFill>
                <a:latin typeface="Calibri"/>
                <a:ea typeface="Calibri"/>
                <a:cs typeface="Calibri"/>
                <a:sym typeface="Calibri"/>
              </a:rPr>
              <a:t>Natural Language Interfaces (NLIs)</a:t>
            </a:r>
            <a:r>
              <a:rPr lang="en" sz="1300">
                <a:solidFill>
                  <a:schemeClr val="dk1"/>
                </a:solidFill>
                <a:latin typeface="Calibri"/>
                <a:ea typeface="Calibri"/>
                <a:cs typeface="Calibri"/>
                <a:sym typeface="Calibri"/>
              </a:rPr>
              <a:t> to LLMs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generate responses in human language or in structured JSON</a:t>
            </a:r>
            <a:endParaRPr sz="1300">
              <a:solidFill>
                <a:schemeClr val="dk1"/>
              </a:solidFill>
              <a:latin typeface="Calibri"/>
              <a:ea typeface="Calibri"/>
              <a:cs typeface="Calibri"/>
              <a:sym typeface="Calibri"/>
            </a:endParaRPr>
          </a:p>
          <a:p>
            <a:pPr marL="45720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TypeChat works by combining a human prompt with a "response schema" </a:t>
            </a:r>
            <a:endParaRPr sz="1300">
              <a:solidFill>
                <a:schemeClr val="dk1"/>
              </a:solidFill>
              <a:latin typeface="Calibri"/>
              <a:ea typeface="Calibri"/>
              <a:cs typeface="Calibri"/>
              <a:sym typeface="Calibri"/>
            </a:endParaRPr>
          </a:p>
          <a:p>
            <a:pPr marL="457200" lvl="0" indent="0" algn="l" rtl="0">
              <a:spcBef>
                <a:spcPts val="0"/>
              </a:spcBef>
              <a:spcAft>
                <a:spcPts val="0"/>
              </a:spcAft>
              <a:buNone/>
            </a:pPr>
            <a:r>
              <a:rPr lang="en" sz="1300">
                <a:solidFill>
                  <a:schemeClr val="dk1"/>
                </a:solidFill>
                <a:latin typeface="Calibri"/>
                <a:ea typeface="Calibri"/>
                <a:cs typeface="Calibri"/>
                <a:sym typeface="Calibri"/>
              </a:rPr>
              <a:t>The prompt is a natural language question or instruction, and the response schema is description of the expected response from the LLM</a:t>
            </a:r>
            <a:endParaRPr sz="1300">
              <a:solidFill>
                <a:schemeClr val="dk1"/>
              </a:solidFill>
              <a:latin typeface="Calibri"/>
              <a:ea typeface="Calibri"/>
              <a:cs typeface="Calibri"/>
              <a:sym typeface="Calibri"/>
            </a:endParaRPr>
          </a:p>
          <a:p>
            <a:pPr marL="45720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Note: You can use Python framework LangChain to do the same (and much more)</a:t>
            </a:r>
            <a:endParaRPr sz="1300">
              <a:solidFill>
                <a:schemeClr val="dk1"/>
              </a:solidFill>
              <a:latin typeface="Calibri"/>
              <a:ea typeface="Calibri"/>
              <a:cs typeface="Calibri"/>
              <a:sym typeface="Calibri"/>
            </a:endParaRPr>
          </a:p>
        </p:txBody>
      </p:sp>
      <p:pic>
        <p:nvPicPr>
          <p:cNvPr id="186" name="Google Shape;18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44582" y="152400"/>
            <a:ext cx="2847018" cy="56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0" y="0"/>
            <a:ext cx="579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Google Gemini</a:t>
            </a:r>
            <a:endParaRPr sz="2500" b="1">
              <a:solidFill>
                <a:schemeClr val="dk1"/>
              </a:solidFill>
              <a:latin typeface="Calibri"/>
              <a:ea typeface="Calibri"/>
              <a:cs typeface="Calibri"/>
              <a:sym typeface="Calibri"/>
            </a:endParaRPr>
          </a:p>
        </p:txBody>
      </p:sp>
      <p:sp>
        <p:nvSpPr>
          <p:cNvPr id="192" name="Google Shape;192;p30"/>
          <p:cNvSpPr txBox="1"/>
          <p:nvPr/>
        </p:nvSpPr>
        <p:spPr>
          <a:xfrm>
            <a:off x="160900" y="813700"/>
            <a:ext cx="43242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DeepMind’s Gemini - LLM, similar to Gpt-4 - but also uses techniques used in DeepMind's models like AlphaGo.</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goal is to give the system new capabilities such as planning or the ability to solve problems.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Also Gemini is multi-modal (text, image, video, ...)</a:t>
            </a:r>
            <a:endParaRPr sz="1300">
              <a:solidFill>
                <a:schemeClr val="dk1"/>
              </a:solidFill>
              <a:latin typeface="Calibri"/>
              <a:ea typeface="Calibri"/>
              <a:cs typeface="Calibri"/>
              <a:sym typeface="Calibri"/>
            </a:endParaRPr>
          </a:p>
        </p:txBody>
      </p:sp>
      <p:pic>
        <p:nvPicPr>
          <p:cNvPr id="193" name="Google Shape;193;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94926" y="2281005"/>
            <a:ext cx="1066000" cy="1357100"/>
          </a:xfrm>
          <a:prstGeom prst="rect">
            <a:avLst/>
          </a:prstGeom>
          <a:noFill/>
          <a:ln>
            <a:noFill/>
          </a:ln>
        </p:spPr>
      </p:pic>
      <p:sp>
        <p:nvSpPr>
          <p:cNvPr id="194" name="Google Shape;194;p30"/>
          <p:cNvSpPr txBox="1"/>
          <p:nvPr/>
        </p:nvSpPr>
        <p:spPr>
          <a:xfrm>
            <a:off x="5870375" y="3676975"/>
            <a:ext cx="2797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Sergey Brin, Google co-founder,  comes back to the office </a:t>
            </a:r>
            <a:endParaRPr/>
          </a:p>
          <a:p>
            <a:pPr marL="0" lvl="0" indent="0" algn="l" rtl="0">
              <a:spcBef>
                <a:spcPts val="0"/>
              </a:spcBef>
              <a:spcAft>
                <a:spcPts val="0"/>
              </a:spcAft>
              <a:buNone/>
            </a:pPr>
            <a:r>
              <a:rPr lang="en"/>
              <a:t>to drive the Gemini AI project ...</a:t>
            </a:r>
            <a:endParaRPr/>
          </a:p>
        </p:txBody>
      </p:sp>
      <p:pic>
        <p:nvPicPr>
          <p:cNvPr id="195" name="Google Shape;195;p30"/>
          <p:cNvPicPr preferRelativeResize="0"/>
          <p:nvPr/>
        </p:nvPicPr>
        <p:blipFill>
          <a:blip r:embed="rId4">
            <a:alphaModFix/>
          </a:blip>
          <a:stretch>
            <a:fillRect/>
          </a:stretch>
        </p:blipFill>
        <p:spPr>
          <a:xfrm>
            <a:off x="160900" y="2751700"/>
            <a:ext cx="2857500" cy="1600200"/>
          </a:xfrm>
          <a:prstGeom prst="rect">
            <a:avLst/>
          </a:prstGeom>
          <a:noFill/>
          <a:ln>
            <a:noFill/>
          </a:ln>
        </p:spPr>
      </p:pic>
      <p:sp>
        <p:nvSpPr>
          <p:cNvPr id="196" name="Google Shape;196;p30"/>
          <p:cNvSpPr txBox="1"/>
          <p:nvPr/>
        </p:nvSpPr>
        <p:spPr>
          <a:xfrm>
            <a:off x="380875" y="4415500"/>
            <a:ext cx="232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Demis Hassabis</a:t>
            </a:r>
            <a:endParaRPr>
              <a:solidFill>
                <a:schemeClr val="dk1"/>
              </a:solidFill>
            </a:endParaRPr>
          </a:p>
          <a:p>
            <a:pPr marL="0" lvl="0" indent="0" algn="l" rtl="0">
              <a:spcBef>
                <a:spcPts val="0"/>
              </a:spcBef>
              <a:spcAft>
                <a:spcPts val="0"/>
              </a:spcAft>
              <a:buNone/>
            </a:pPr>
            <a:r>
              <a:rPr lang="en"/>
              <a:t>Google DeepMind’s CEO </a:t>
            </a:r>
            <a:endParaRPr/>
          </a:p>
        </p:txBody>
      </p:sp>
      <p:pic>
        <p:nvPicPr>
          <p:cNvPr id="197" name="Google Shape;197;p30"/>
          <p:cNvPicPr preferRelativeResize="0"/>
          <p:nvPr/>
        </p:nvPicPr>
        <p:blipFill>
          <a:blip r:embed="rId5">
            <a:alphaModFix/>
          </a:blip>
          <a:stretch>
            <a:fillRect/>
          </a:stretch>
        </p:blipFill>
        <p:spPr>
          <a:xfrm>
            <a:off x="6116550" y="171000"/>
            <a:ext cx="285750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0" y="0"/>
            <a:ext cx="579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solidFill>
                  <a:schemeClr val="hlink"/>
                </a:solidFill>
                <a:latin typeface="Calibri"/>
                <a:ea typeface="Calibri"/>
                <a:cs typeface="Calibri"/>
                <a:sym typeface="Calibri"/>
                <a:hlinkClick r:id="rId3"/>
              </a:rPr>
              <a:t>https://github.com/karpathy/llama2.c</a:t>
            </a:r>
            <a:r>
              <a:rPr lang="en" sz="2500" b="1">
                <a:solidFill>
                  <a:schemeClr val="dk1"/>
                </a:solidFill>
                <a:latin typeface="Calibri"/>
                <a:ea typeface="Calibri"/>
                <a:cs typeface="Calibri"/>
                <a:sym typeface="Calibri"/>
              </a:rPr>
              <a:t> </a:t>
            </a:r>
            <a:endParaRPr sz="2500" b="1">
              <a:solidFill>
                <a:schemeClr val="dk1"/>
              </a:solidFill>
              <a:latin typeface="Calibri"/>
              <a:ea typeface="Calibri"/>
              <a:cs typeface="Calibri"/>
              <a:sym typeface="Calibri"/>
            </a:endParaRPr>
          </a:p>
        </p:txBody>
      </p:sp>
      <p:sp>
        <p:nvSpPr>
          <p:cNvPr id="203" name="Google Shape;203;p31"/>
          <p:cNvSpPr txBox="1"/>
          <p:nvPr/>
        </p:nvSpPr>
        <p:spPr>
          <a:xfrm>
            <a:off x="376475" y="691350"/>
            <a:ext cx="48489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https://github.com/karpathy/llama2.c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Inference a baby Llama-2 model in pure C on your laptop.</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 the Llama-2 LLM from scratch in PyTorch,</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save the weights to a raw binary file,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it from one ~simple 500-line C file (run.c) that inferences the model, simply in fp32 for now</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 cloud Linux devbox a dim 288 6-layer 6-head model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(~15M params) inferences at ~100 tok/s in fp32,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 about the same on a M1 MacBook Air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 took nanoGPT and tuned it to implement the Llama-2 architecture instead of GPT-2</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Hat tip to llama.cpp for inspiring this project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https://github.com/ggerganov/llama.cpp</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04" name="Google Shape;204;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38050" y="617225"/>
            <a:ext cx="1645901" cy="1645901"/>
          </a:xfrm>
          <a:prstGeom prst="rect">
            <a:avLst/>
          </a:prstGeom>
          <a:noFill/>
          <a:ln>
            <a:noFill/>
          </a:ln>
        </p:spPr>
      </p:pic>
      <p:pic>
        <p:nvPicPr>
          <p:cNvPr id="205" name="Google Shape;205;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945125" y="617225"/>
            <a:ext cx="1316726" cy="1645901"/>
          </a:xfrm>
          <a:prstGeom prst="rect">
            <a:avLst/>
          </a:prstGeom>
          <a:noFill/>
          <a:ln>
            <a:noFill/>
          </a:ln>
        </p:spPr>
      </p:pic>
      <p:sp>
        <p:nvSpPr>
          <p:cNvPr id="206" name="Google Shape;206;p31"/>
          <p:cNvSpPr txBox="1"/>
          <p:nvPr/>
        </p:nvSpPr>
        <p:spPr>
          <a:xfrm>
            <a:off x="5890250" y="2324100"/>
            <a:ext cx="15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Andrej Karpathy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p:nvPr/>
        </p:nvSpPr>
        <p:spPr>
          <a:xfrm>
            <a:off x="0" y="0"/>
            <a:ext cx="579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Bard - working with Images</a:t>
            </a:r>
            <a:endParaRPr sz="2500" b="1">
              <a:solidFill>
                <a:schemeClr val="dk1"/>
              </a:solidFill>
              <a:latin typeface="Calibri"/>
              <a:ea typeface="Calibri"/>
              <a:cs typeface="Calibri"/>
              <a:sym typeface="Calibri"/>
            </a:endParaRPr>
          </a:p>
        </p:txBody>
      </p:sp>
      <p:sp>
        <p:nvSpPr>
          <p:cNvPr id="212" name="Google Shape;212;p32"/>
          <p:cNvSpPr txBox="1"/>
          <p:nvPr/>
        </p:nvSpPr>
        <p:spPr>
          <a:xfrm>
            <a:off x="65975" y="625150"/>
            <a:ext cx="5682600" cy="329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7-incredible-use-cases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https://medium.com/swlh/google-bard-unveils-unbelievable-visual-revolution-7-incredible-use-cases-that-will-blow-your-mind-f3aa97c784f0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One of new Bard features - integration with Google Lens.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You can search based on images from various internet sources.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1: Ask Bard to provide meal recipes based on images of ingredients in your fridge</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2: OCR - Convert Screenshots into text, code, JSON, table format</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3: Convert an image of a mockup web-page design into valid HTML</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4: Ask Bard to generate code for a mobile app</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5: OCR - convert image of an invoice into structured text</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6: Ask Bard to decode image (what is the breed of my dog?)</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Example 7: Bard can suggest medical diagnose based on uploaded image</a:t>
            </a:r>
            <a:endParaRPr>
              <a:solidFill>
                <a:schemeClr val="dk1"/>
              </a:solidFill>
              <a:latin typeface="Calibri"/>
              <a:ea typeface="Calibri"/>
              <a:cs typeface="Calibri"/>
              <a:sym typeface="Calibri"/>
            </a:endParaRPr>
          </a:p>
        </p:txBody>
      </p:sp>
      <p:pic>
        <p:nvPicPr>
          <p:cNvPr id="213" name="Google Shape;213;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97550" y="3590902"/>
            <a:ext cx="1756300" cy="1240225"/>
          </a:xfrm>
          <a:prstGeom prst="rect">
            <a:avLst/>
          </a:prstGeom>
          <a:noFill/>
          <a:ln w="9525" cap="flat" cmpd="sng">
            <a:solidFill>
              <a:srgbClr val="FF0000"/>
            </a:solidFill>
            <a:prstDash val="solid"/>
            <a:round/>
            <a:headEnd type="none" w="sm" len="sm"/>
            <a:tailEnd type="none" w="sm" len="sm"/>
          </a:ln>
        </p:spPr>
      </p:pic>
      <p:pic>
        <p:nvPicPr>
          <p:cNvPr id="214" name="Google Shape;214;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802825" y="2647997"/>
            <a:ext cx="1300225" cy="1181300"/>
          </a:xfrm>
          <a:prstGeom prst="rect">
            <a:avLst/>
          </a:prstGeom>
          <a:noFill/>
          <a:ln w="9525" cap="flat" cmpd="sng">
            <a:solidFill>
              <a:srgbClr val="FF0000"/>
            </a:solidFill>
            <a:prstDash val="solid"/>
            <a:round/>
            <a:headEnd type="none" w="sm" len="sm"/>
            <a:tailEnd type="none" w="sm" len="sm"/>
          </a:ln>
        </p:spPr>
      </p:pic>
      <p:pic>
        <p:nvPicPr>
          <p:cNvPr id="215" name="Google Shape;215;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43600" y="152400"/>
            <a:ext cx="3048000" cy="227495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p:nvPr/>
        </p:nvSpPr>
        <p:spPr>
          <a:xfrm>
            <a:off x="0" y="-76200"/>
            <a:ext cx="2427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202124"/>
                </a:solidFill>
                <a:highlight>
                  <a:srgbClr val="FFFFFF"/>
                </a:highlight>
              </a:rPr>
              <a:t>Miscellaneous</a:t>
            </a:r>
            <a:endParaRPr sz="2500" b="1">
              <a:solidFill>
                <a:schemeClr val="dk1"/>
              </a:solidFill>
              <a:latin typeface="Calibri"/>
              <a:ea typeface="Calibri"/>
              <a:cs typeface="Calibri"/>
              <a:sym typeface="Calibri"/>
            </a:endParaRPr>
          </a:p>
        </p:txBody>
      </p:sp>
      <p:sp>
        <p:nvSpPr>
          <p:cNvPr id="221" name="Google Shape;221;p33"/>
          <p:cNvSpPr txBox="1"/>
          <p:nvPr/>
        </p:nvSpPr>
        <p:spPr>
          <a:xfrm>
            <a:off x="133625" y="431700"/>
            <a:ext cx="57819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Twitter is rebranded as </a:t>
            </a:r>
            <a:r>
              <a:rPr lang="en" b="1">
                <a:solidFill>
                  <a:srgbClr val="FF0000"/>
                </a:solidFill>
                <a:latin typeface="Calibri"/>
                <a:ea typeface="Calibri"/>
                <a:cs typeface="Calibri"/>
                <a:sym typeface="Calibri"/>
              </a:rPr>
              <a:t>X.com</a:t>
            </a:r>
            <a:endParaRPr b="1">
              <a:solidFill>
                <a:srgbClr val="FF0000"/>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ChatGPT on a phone</a:t>
            </a:r>
            <a:r>
              <a:rPr lang="en">
                <a:solidFill>
                  <a:schemeClr val="dk1"/>
                </a:solidFill>
                <a:latin typeface="Calibri"/>
                <a:ea typeface="Calibri"/>
                <a:cs typeface="Calibri"/>
                <a:sym typeface="Calibri"/>
              </a:rPr>
              <a:t> - shortcut or App</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AI talent is in high demand</a:t>
            </a:r>
            <a:r>
              <a:rPr lang="en">
                <a:solidFill>
                  <a:schemeClr val="dk1"/>
                </a:solidFill>
                <a:latin typeface="Calibri"/>
                <a:ea typeface="Calibri"/>
                <a:cs typeface="Calibri"/>
                <a:sym typeface="Calibri"/>
              </a:rPr>
              <a:t> even at non-tech companies. Salaries are $200-300K/year. Consulting rates $400-600/hour</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OpenAI considers creating an </a:t>
            </a:r>
            <a:r>
              <a:rPr lang="en" b="1">
                <a:solidFill>
                  <a:srgbClr val="FF0000"/>
                </a:solidFill>
                <a:latin typeface="Calibri"/>
                <a:ea typeface="Calibri"/>
                <a:cs typeface="Calibri"/>
                <a:sym typeface="Calibri"/>
              </a:rPr>
              <a:t>App Store for AI</a:t>
            </a:r>
            <a:r>
              <a:rPr lang="en">
                <a:solidFill>
                  <a:schemeClr val="dk1"/>
                </a:solidFill>
                <a:latin typeface="Calibri"/>
                <a:ea typeface="Calibri"/>
                <a:cs typeface="Calibri"/>
                <a:sym typeface="Calibri"/>
              </a:rPr>
              <a:t> software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OpenAI started "</a:t>
            </a:r>
            <a:r>
              <a:rPr lang="en" b="1">
                <a:solidFill>
                  <a:srgbClr val="6AA84F"/>
                </a:solidFill>
                <a:latin typeface="Calibri"/>
                <a:ea typeface="Calibri"/>
                <a:cs typeface="Calibri"/>
                <a:sym typeface="Calibri"/>
              </a:rPr>
              <a:t>superalignment</a:t>
            </a:r>
            <a:r>
              <a:rPr lang="en">
                <a:solidFill>
                  <a:schemeClr val="dk1"/>
                </a:solidFill>
                <a:latin typeface="Calibri"/>
                <a:ea typeface="Calibri"/>
                <a:cs typeface="Calibri"/>
                <a:sym typeface="Calibri"/>
              </a:rPr>
              <a:t>" program to learn how to handle a system which is much smarter than us. - </a:t>
            </a:r>
            <a:r>
              <a:rPr lang="en" u="sng">
                <a:solidFill>
                  <a:schemeClr val="hlink"/>
                </a:solidFill>
                <a:latin typeface="Calibri"/>
                <a:ea typeface="Calibri"/>
                <a:cs typeface="Calibri"/>
                <a:sym typeface="Calibri"/>
                <a:hlinkClick r:id="rId3"/>
              </a:rPr>
              <a:t>https://openai.com/blog/introducing-superalignment</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pic>
        <p:nvPicPr>
          <p:cNvPr id="222" name="Google Shape;222;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04548" y="145000"/>
            <a:ext cx="2700201" cy="3677399"/>
          </a:xfrm>
          <a:prstGeom prst="rect">
            <a:avLst/>
          </a:prstGeom>
          <a:noFill/>
          <a:ln w="9525" cap="flat" cmpd="sng">
            <a:solidFill>
              <a:srgbClr val="FF0000"/>
            </a:solidFill>
            <a:prstDash val="solid"/>
            <a:round/>
            <a:headEnd type="none" w="sm" len="sm"/>
            <a:tailEnd type="none" w="sm" len="sm"/>
          </a:ln>
        </p:spPr>
      </p:pic>
      <p:pic>
        <p:nvPicPr>
          <p:cNvPr id="223" name="Google Shape;223;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15100" y="2879067"/>
            <a:ext cx="1543200" cy="1769732"/>
          </a:xfrm>
          <a:prstGeom prst="rect">
            <a:avLst/>
          </a:prstGeom>
          <a:noFill/>
          <a:ln>
            <a:noFill/>
          </a:ln>
        </p:spPr>
      </p:pic>
      <p:sp>
        <p:nvSpPr>
          <p:cNvPr id="224" name="Google Shape;224;p33"/>
          <p:cNvSpPr txBox="1"/>
          <p:nvPr/>
        </p:nvSpPr>
        <p:spPr>
          <a:xfrm>
            <a:off x="1910250" y="2879075"/>
            <a:ext cx="40053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This is inevitable now.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Now we've broken through. ...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is not a probability.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Disruption is already happening. ...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Jobs will be transformed. Not ended. Transformed.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Legal. Accounting. Customer Service. Media. Journalism. Coding.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6"/>
              </a:rPr>
              <a:t>https://www.youtube.com/watch?v=h-oF5dWuXAs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
        <p:nvSpPr>
          <p:cNvPr id="225" name="Google Shape;225;p33"/>
          <p:cNvSpPr txBox="1"/>
          <p:nvPr/>
        </p:nvSpPr>
        <p:spPr>
          <a:xfrm>
            <a:off x="152400" y="4572000"/>
            <a:ext cx="15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Emad Mostaque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(CEO, Stability.ai) </a:t>
            </a:r>
            <a:endParaRPr>
              <a:latin typeface="Calibri"/>
              <a:ea typeface="Calibri"/>
              <a:cs typeface="Calibri"/>
              <a:sym typeface="Calibri"/>
            </a:endParaRPr>
          </a:p>
        </p:txBody>
      </p:sp>
      <p:sp>
        <p:nvSpPr>
          <p:cNvPr id="226" name="Google Shape;226;p33"/>
          <p:cNvSpPr txBox="1"/>
          <p:nvPr/>
        </p:nvSpPr>
        <p:spPr>
          <a:xfrm>
            <a:off x="6319600" y="3962400"/>
            <a:ext cx="27003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C78D8"/>
                </a:solidFill>
                <a:latin typeface="Calibri"/>
                <a:ea typeface="Calibri"/>
                <a:cs typeface="Calibri"/>
                <a:sym typeface="Calibri"/>
              </a:rPr>
              <a:t>Replacing employees with technology is not something new</a:t>
            </a:r>
            <a:endParaRPr>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p:nvPr/>
        </p:nvSpPr>
        <p:spPr>
          <a:xfrm>
            <a:off x="0" y="-76200"/>
            <a:ext cx="531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202124"/>
                </a:solidFill>
                <a:highlight>
                  <a:srgbClr val="FFFFFF"/>
                </a:highlight>
                <a:latin typeface="Calibri"/>
                <a:ea typeface="Calibri"/>
                <a:cs typeface="Calibri"/>
                <a:sym typeface="Calibri"/>
              </a:rPr>
              <a:t>Why LLMs Answer Your Questions</a:t>
            </a:r>
            <a:endParaRPr sz="2500" b="1">
              <a:solidFill>
                <a:schemeClr val="dk1"/>
              </a:solidFill>
              <a:latin typeface="Calibri"/>
              <a:ea typeface="Calibri"/>
              <a:cs typeface="Calibri"/>
              <a:sym typeface="Calibri"/>
            </a:endParaRPr>
          </a:p>
        </p:txBody>
      </p:sp>
      <p:sp>
        <p:nvSpPr>
          <p:cNvPr id="232" name="Google Shape;232;p34"/>
          <p:cNvSpPr txBox="1"/>
          <p:nvPr/>
        </p:nvSpPr>
        <p:spPr>
          <a:xfrm>
            <a:off x="250950" y="688775"/>
            <a:ext cx="86421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models are trained on pairs of (question, answer).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Here is how LLM Claude Ver 2 explains it (about itself) - shortened to fit into the slide: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Typically, the question and answer are encoded separately by the model during training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encoder reads the question and encodes it into a vector representation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 is a separate encoder module that reads and encodes the answer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encoders are trained in a way to maximize similarity between the question vector and answer vector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model also optimizes the parameters to minimize similarity between questions and wrong answers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training causes the model to learn to encode questions and answers into a common semantic vector space, such that vectors for related Q&amp;A pairs are close together, while unrelated pairs are far apart.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inference time, the model encodes a new question into a vector, and finds the closest encoded training answer vector to retrieve the predicted answer.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 in summary, the question and answer text are encoded separately rather than as a pair, but trained to have high similarity for true Q&amp;A pairs. This allows matching new questions to existing answer vectors.</a:t>
            </a:r>
            <a:endParaRPr sz="1300">
              <a:solidFill>
                <a:schemeClr val="dk1"/>
              </a:solidFill>
              <a:latin typeface="Calibri"/>
              <a:ea typeface="Calibri"/>
              <a:cs typeface="Calibri"/>
              <a:sym typeface="Calibri"/>
            </a:endParaRPr>
          </a:p>
        </p:txBody>
      </p:sp>
      <p:sp>
        <p:nvSpPr>
          <p:cNvPr id="233" name="Google Shape;233;p34"/>
          <p:cNvSpPr txBox="1"/>
          <p:nvPr/>
        </p:nvSpPr>
        <p:spPr>
          <a:xfrm>
            <a:off x="250950" y="3933025"/>
            <a:ext cx="8642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how the above process is similar to training of text-to-image models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Text-to-Image diffusion models (like Stable Diffusion) are also trained on pairs: (text, image)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They also have two separate encoders (one for text and one for image)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They also train encoders so that text and corresponding image get encoded into similar vectors</a:t>
            </a:r>
            <a:endParaRPr sz="13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p:nvPr/>
        </p:nvSpPr>
        <p:spPr>
          <a:xfrm>
            <a:off x="0" y="-76200"/>
            <a:ext cx="3892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202124"/>
                </a:solidFill>
                <a:highlight>
                  <a:srgbClr val="FFFFFF"/>
                </a:highlight>
              </a:rPr>
              <a:t>Ray Kurzweil - Predictions</a:t>
            </a:r>
            <a:endParaRPr sz="2500" b="1">
              <a:solidFill>
                <a:schemeClr val="dk1"/>
              </a:solidFill>
              <a:latin typeface="Calibri"/>
              <a:ea typeface="Calibri"/>
              <a:cs typeface="Calibri"/>
              <a:sym typeface="Calibri"/>
            </a:endParaRPr>
          </a:p>
        </p:txBody>
      </p:sp>
      <p:sp>
        <p:nvSpPr>
          <p:cNvPr id="239" name="Google Shape;239;p35"/>
          <p:cNvSpPr txBox="1"/>
          <p:nvPr/>
        </p:nvSpPr>
        <p:spPr>
          <a:xfrm>
            <a:off x="169574" y="900700"/>
            <a:ext cx="6002625"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C78D8"/>
                </a:solidFill>
                <a:latin typeface="Calibri"/>
                <a:ea typeface="Calibri"/>
                <a:cs typeface="Calibri"/>
                <a:sym typeface="Calibri"/>
              </a:rPr>
              <a:t>Years 2023-2027:</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Glasses will beam images directly onto the retina</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10 TB of computing power (~ human brain) will cost about $1,000</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Most diseases will go away as nanobots become smarter</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Normal human eating can be replaced by nanosystems</a:t>
            </a:r>
            <a:endParaRPr>
              <a:solidFill>
                <a:schemeClr val="dk1"/>
              </a:solidFill>
              <a:latin typeface="Calibri"/>
              <a:ea typeface="Calibri"/>
              <a:cs typeface="Calibri"/>
              <a:sym typeface="Calibri"/>
            </a:endParaRPr>
          </a:p>
          <a:p>
            <a:pPr marL="457200" lvl="1" indent="-260350" algn="l" rtl="0">
              <a:spcBef>
                <a:spcPts val="0"/>
              </a:spcBef>
              <a:spcAft>
                <a:spcPts val="0"/>
              </a:spcAft>
              <a:buClr>
                <a:srgbClr val="FF0000"/>
              </a:buClr>
              <a:buSzPts val="1400"/>
              <a:buFont typeface="Calibri"/>
              <a:buChar char="○"/>
            </a:pPr>
            <a:r>
              <a:rPr lang="en" b="1">
                <a:solidFill>
                  <a:srgbClr val="FF0000"/>
                </a:solidFill>
                <a:latin typeface="Calibri"/>
                <a:ea typeface="Calibri"/>
                <a:cs typeface="Calibri"/>
                <a:sym typeface="Calibri"/>
              </a:rPr>
              <a:t>The Turing test begins to be passed</a:t>
            </a:r>
            <a:endParaRPr b="1">
              <a:solidFill>
                <a:srgbClr val="FF0000"/>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Self-driving cars take over, people won't be allowed to drive on highways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b="1">
                <a:solidFill>
                  <a:srgbClr val="3C78D8"/>
                </a:solidFill>
                <a:latin typeface="Calibri"/>
                <a:ea typeface="Calibri"/>
                <a:cs typeface="Calibri"/>
                <a:sym typeface="Calibri"/>
              </a:rPr>
              <a:t>Years 2028-2033:</a:t>
            </a:r>
            <a:endParaRPr b="1">
              <a:solidFill>
                <a:srgbClr val="3C78D8"/>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Virtual reality will begin to feel 100% real</a:t>
            </a:r>
            <a:endParaRPr>
              <a:solidFill>
                <a:schemeClr val="dk1"/>
              </a:solidFill>
              <a:latin typeface="Calibri"/>
              <a:ea typeface="Calibri"/>
              <a:cs typeface="Calibri"/>
              <a:sym typeface="Calibri"/>
            </a:endParaRPr>
          </a:p>
          <a:p>
            <a:pPr marL="457200" lvl="1" indent="-260350" algn="l" rtl="0">
              <a:spcBef>
                <a:spcPts val="0"/>
              </a:spcBef>
              <a:spcAft>
                <a:spcPts val="0"/>
              </a:spcAft>
              <a:buClr>
                <a:srgbClr val="6AA84F"/>
              </a:buClr>
              <a:buSzPts val="1400"/>
              <a:buFont typeface="Calibri"/>
              <a:buChar char="○"/>
            </a:pPr>
            <a:r>
              <a:rPr lang="en" b="1">
                <a:solidFill>
                  <a:srgbClr val="6AA84F"/>
                </a:solidFill>
                <a:latin typeface="Calibri"/>
                <a:ea typeface="Calibri"/>
                <a:cs typeface="Calibri"/>
                <a:sym typeface="Calibri"/>
              </a:rPr>
              <a:t>We will be able to upload our mind/consciousness</a:t>
            </a:r>
            <a:endParaRPr b="1">
              <a:solidFill>
                <a:srgbClr val="6AA84F"/>
              </a:solidFill>
              <a:latin typeface="Calibri"/>
              <a:ea typeface="Calibri"/>
              <a:cs typeface="Calibri"/>
              <a:sym typeface="Calibri"/>
            </a:endParaRPr>
          </a:p>
          <a:p>
            <a:pPr marL="457200" lvl="1" indent="-260350" algn="l" rtl="0">
              <a:spcBef>
                <a:spcPts val="0"/>
              </a:spcBef>
              <a:spcAft>
                <a:spcPts val="0"/>
              </a:spcAft>
              <a:buClr>
                <a:srgbClr val="FF0000"/>
              </a:buClr>
              <a:buSzPts val="1400"/>
              <a:buFont typeface="Calibri"/>
              <a:buChar char="○"/>
            </a:pPr>
            <a:r>
              <a:rPr lang="en" b="1">
                <a:solidFill>
                  <a:srgbClr val="FF0000"/>
                </a:solidFill>
                <a:latin typeface="Calibri"/>
                <a:ea typeface="Calibri"/>
                <a:cs typeface="Calibri"/>
                <a:sym typeface="Calibri"/>
              </a:rPr>
              <a:t>Artificial intelligence will surpass human intelligence</a:t>
            </a:r>
            <a:endParaRPr b="1">
              <a:solidFill>
                <a:srgbClr val="FF0000"/>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Nanotechnology will be used to create new materials and devices</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Gene editing will be used to cure diseases and improve human health</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b="1">
                <a:solidFill>
                  <a:srgbClr val="3C78D8"/>
                </a:solidFill>
                <a:latin typeface="Calibri"/>
                <a:ea typeface="Calibri"/>
                <a:cs typeface="Calibri"/>
                <a:sym typeface="Calibri"/>
              </a:rPr>
              <a:t>Years 2034-2039:</a:t>
            </a:r>
            <a:endParaRPr b="1">
              <a:solidFill>
                <a:srgbClr val="3C78D8"/>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will be able to create artificial life</a:t>
            </a:r>
            <a:endParaRPr>
              <a:solidFill>
                <a:schemeClr val="dk1"/>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Space travel will become routine</a:t>
            </a:r>
            <a:endParaRPr>
              <a:solidFill>
                <a:schemeClr val="dk1"/>
              </a:solidFill>
              <a:latin typeface="Calibri"/>
              <a:ea typeface="Calibri"/>
              <a:cs typeface="Calibri"/>
              <a:sym typeface="Calibri"/>
            </a:endParaRPr>
          </a:p>
          <a:p>
            <a:pPr marL="457200" lvl="1" indent="-260350" algn="l" rtl="0">
              <a:spcBef>
                <a:spcPts val="0"/>
              </a:spcBef>
              <a:spcAft>
                <a:spcPts val="0"/>
              </a:spcAft>
              <a:buClr>
                <a:srgbClr val="FF0000"/>
              </a:buClr>
              <a:buSzPts val="1400"/>
              <a:buFont typeface="Calibri"/>
              <a:buChar char="○"/>
            </a:pPr>
            <a:r>
              <a:rPr lang="en" b="1">
                <a:solidFill>
                  <a:srgbClr val="FF0000"/>
                </a:solidFill>
                <a:latin typeface="Calibri"/>
                <a:ea typeface="Calibri"/>
                <a:cs typeface="Calibri"/>
                <a:sym typeface="Calibri"/>
              </a:rPr>
              <a:t>We will have a global consciousness</a:t>
            </a:r>
            <a:endParaRPr b="1">
              <a:solidFill>
                <a:srgbClr val="FF0000"/>
              </a:solidFill>
              <a:latin typeface="Calibri"/>
              <a:ea typeface="Calibri"/>
              <a:cs typeface="Calibri"/>
              <a:sym typeface="Calibri"/>
            </a:endParaRPr>
          </a:p>
          <a:p>
            <a:pPr marL="457200" lvl="1" indent="-26035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singularity will occur</a:t>
            </a:r>
            <a:endParaRPr>
              <a:solidFill>
                <a:schemeClr val="dk1"/>
              </a:solidFill>
              <a:latin typeface="Calibri"/>
              <a:ea typeface="Calibri"/>
              <a:cs typeface="Calibri"/>
              <a:sym typeface="Calibri"/>
            </a:endParaRPr>
          </a:p>
        </p:txBody>
      </p:sp>
      <p:pic>
        <p:nvPicPr>
          <p:cNvPr id="240" name="Google Shape;240;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033615" y="294376"/>
            <a:ext cx="1359000" cy="1242300"/>
          </a:xfrm>
          <a:prstGeom prst="rect">
            <a:avLst/>
          </a:prstGeom>
          <a:noFill/>
          <a:ln>
            <a:noFill/>
          </a:ln>
        </p:spPr>
      </p:pic>
      <p:sp>
        <p:nvSpPr>
          <p:cNvPr id="241" name="Google Shape;241;p35"/>
          <p:cNvSpPr txBox="1"/>
          <p:nvPr/>
        </p:nvSpPr>
        <p:spPr>
          <a:xfrm>
            <a:off x="6268375" y="1614000"/>
            <a:ext cx="27879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Ray Kurzweil has so far made 147 predictions with 86% accuracy, and has the world looking forward to the new ones with much anticipation.</a:t>
            </a:r>
            <a:endParaRPr sz="13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0"/>
            <a:ext cx="8572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LLaMa V2 is very close to ChatGPT-3</a:t>
            </a:r>
            <a:endParaRPr sz="2500" b="1">
              <a:latin typeface="Calibri"/>
              <a:ea typeface="Calibri"/>
              <a:cs typeface="Calibri"/>
              <a:sym typeface="Calibri"/>
            </a:endParaRPr>
          </a:p>
        </p:txBody>
      </p:sp>
      <p:sp>
        <p:nvSpPr>
          <p:cNvPr id="68" name="Google Shape;68;p15"/>
          <p:cNvSpPr txBox="1"/>
          <p:nvPr/>
        </p:nvSpPr>
        <p:spPr>
          <a:xfrm>
            <a:off x="555225" y="1509750"/>
            <a:ext cx="78540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This is huge: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Llama-v2 is open source, with a license that authorizes commercial use!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Llama-v2 is available on Microsoft Azure and will be available on AWS, Hugging Face, etc</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Three sizes: 7B, 13B, 70B parameters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Llama2 is free for companies with fewer than 700 million monthly active users Larger companies need to seek a license from Meta</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Microsoft made a deal with Meta - Microsoft is now a preferred partner of LLaMa</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u="sng">
                <a:solidFill>
                  <a:schemeClr val="hlink"/>
                </a:solidFill>
                <a:latin typeface="Calibri"/>
                <a:ea typeface="Calibri"/>
                <a:cs typeface="Calibri"/>
                <a:sym typeface="Calibri"/>
                <a:hlinkClick r:id="rId3"/>
              </a:rPr>
              <a:t>https://ai.meta.com/llama/</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u="sng">
                <a:solidFill>
                  <a:schemeClr val="hlink"/>
                </a:solidFill>
                <a:latin typeface="Calibri"/>
                <a:ea typeface="Calibri"/>
                <a:cs typeface="Calibri"/>
                <a:sym typeface="Calibri"/>
                <a:hlinkClick r:id="rId4"/>
              </a:rPr>
              <a:t>https://ai.meta.com/research/publications/llama-2-open-foundation-and-fine-tuned-chat-models/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pic>
        <p:nvPicPr>
          <p:cNvPr id="69" name="Google Shape;69;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191487" y="3671661"/>
            <a:ext cx="4983676" cy="1350875"/>
          </a:xfrm>
          <a:prstGeom prst="rect">
            <a:avLst/>
          </a:prstGeom>
          <a:noFill/>
          <a:ln>
            <a:noFill/>
          </a:ln>
        </p:spPr>
      </p:pic>
      <p:pic>
        <p:nvPicPr>
          <p:cNvPr id="70" name="Google Shape;70;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74821" y="126925"/>
            <a:ext cx="1059825" cy="117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0" y="0"/>
            <a:ext cx="372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Open LLM Leaderboard</a:t>
            </a:r>
            <a:endParaRPr sz="2500" b="1">
              <a:latin typeface="Calibri"/>
              <a:ea typeface="Calibri"/>
              <a:cs typeface="Calibri"/>
              <a:sym typeface="Calibri"/>
            </a:endParaRPr>
          </a:p>
        </p:txBody>
      </p:sp>
      <p:sp>
        <p:nvSpPr>
          <p:cNvPr id="76" name="Google Shape;76;p16"/>
          <p:cNvSpPr txBox="1"/>
          <p:nvPr/>
        </p:nvSpPr>
        <p:spPr>
          <a:xfrm>
            <a:off x="92300" y="518975"/>
            <a:ext cx="47529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July 18 - 355 models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July 26 - 465 models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July 28 - 473 models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Top positions are occupied by LLaMa 2 based models</a:t>
            </a:r>
            <a:endParaRPr>
              <a:solidFill>
                <a:schemeClr val="dk1"/>
              </a:solidFill>
              <a:latin typeface="Calibri"/>
              <a:ea typeface="Calibri"/>
              <a:cs typeface="Calibri"/>
              <a:sym typeface="Calibri"/>
            </a:endParaRPr>
          </a:p>
        </p:txBody>
      </p:sp>
      <p:sp>
        <p:nvSpPr>
          <p:cNvPr id="77" name="Google Shape;77;p16"/>
          <p:cNvSpPr txBox="1"/>
          <p:nvPr/>
        </p:nvSpPr>
        <p:spPr>
          <a:xfrm>
            <a:off x="5463650" y="106875"/>
            <a:ext cx="354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https://huggingface.co/spaces/HuggingFaceH4/open_llm_leaderboard</a:t>
            </a:r>
            <a:r>
              <a:rPr lang="en">
                <a:latin typeface="Calibri"/>
                <a:ea typeface="Calibri"/>
                <a:cs typeface="Calibri"/>
                <a:sym typeface="Calibri"/>
              </a:rPr>
              <a:t> </a:t>
            </a:r>
            <a:endParaRPr>
              <a:latin typeface="Calibri"/>
              <a:ea typeface="Calibri"/>
              <a:cs typeface="Calibri"/>
              <a:sym typeface="Calibri"/>
            </a:endParaRPr>
          </a:p>
        </p:txBody>
      </p:sp>
      <p:pic>
        <p:nvPicPr>
          <p:cNvPr id="78" name="Google Shape;78;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81078" y="803100"/>
            <a:ext cx="2267700" cy="2395560"/>
          </a:xfrm>
          <a:prstGeom prst="rect">
            <a:avLst/>
          </a:prstGeom>
          <a:noFill/>
          <a:ln>
            <a:noFill/>
          </a:ln>
        </p:spPr>
      </p:pic>
      <p:sp>
        <p:nvSpPr>
          <p:cNvPr id="79" name="Google Shape;79;p16"/>
          <p:cNvSpPr txBox="1"/>
          <p:nvPr/>
        </p:nvSpPr>
        <p:spPr>
          <a:xfrm>
            <a:off x="6381075" y="3279275"/>
            <a:ext cx="22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FreeWilly2,  </a:t>
            </a:r>
            <a:r>
              <a:rPr lang="en">
                <a:solidFill>
                  <a:srgbClr val="040C28"/>
                </a:solidFill>
                <a:latin typeface="Calibri"/>
                <a:ea typeface="Calibri"/>
                <a:cs typeface="Calibri"/>
                <a:sym typeface="Calibri"/>
              </a:rPr>
              <a:t>Emad Mostaque</a:t>
            </a:r>
            <a:endParaRPr>
              <a:latin typeface="Calibri"/>
              <a:ea typeface="Calibri"/>
              <a:cs typeface="Calibri"/>
              <a:sym typeface="Calibri"/>
            </a:endParaRPr>
          </a:p>
        </p:txBody>
      </p:sp>
      <p:pic>
        <p:nvPicPr>
          <p:cNvPr id="80" name="Google Shape;80;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126800" y="3279275"/>
            <a:ext cx="1732823" cy="1727374"/>
          </a:xfrm>
          <a:prstGeom prst="rect">
            <a:avLst/>
          </a:prstGeom>
          <a:noFill/>
          <a:ln>
            <a:noFill/>
          </a:ln>
        </p:spPr>
      </p:pic>
      <p:sp>
        <p:nvSpPr>
          <p:cNvPr id="81" name="Google Shape;81;p16"/>
          <p:cNvSpPr txBox="1"/>
          <p:nvPr/>
        </p:nvSpPr>
        <p:spPr>
          <a:xfrm>
            <a:off x="5976225" y="4124650"/>
            <a:ext cx="2925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Stable Beluga</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6"/>
              </a:rPr>
              <a:t>https://stability.ai/blog/stable-beluga-large-instruction-fine-tuned-models</a:t>
            </a:r>
            <a:r>
              <a:rPr lang="en">
                <a:latin typeface="Calibri"/>
                <a:ea typeface="Calibri"/>
                <a:cs typeface="Calibri"/>
                <a:sym typeface="Calibri"/>
              </a:rPr>
              <a:t> </a:t>
            </a:r>
            <a:endParaRPr>
              <a:latin typeface="Calibri"/>
              <a:ea typeface="Calibri"/>
              <a:cs typeface="Calibri"/>
              <a:sym typeface="Calibri"/>
            </a:endParaRPr>
          </a:p>
        </p:txBody>
      </p:sp>
      <p:sp>
        <p:nvSpPr>
          <p:cNvPr id="82" name="Google Shape;82;p16"/>
          <p:cNvSpPr txBox="1"/>
          <p:nvPr/>
        </p:nvSpPr>
        <p:spPr>
          <a:xfrm>
            <a:off x="135000" y="2316700"/>
            <a:ext cx="37200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The 1st position - Stability.ai    </a:t>
            </a:r>
            <a:r>
              <a:rPr lang="en" b="1">
                <a:solidFill>
                  <a:srgbClr val="FF0000"/>
                </a:solidFill>
                <a:latin typeface="Calibri"/>
                <a:ea typeface="Calibri"/>
                <a:cs typeface="Calibri"/>
                <a:sym typeface="Calibri"/>
              </a:rPr>
              <a:t>StableBeluga2</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(formely known as </a:t>
            </a:r>
            <a:r>
              <a:rPr lang="en" b="1">
                <a:solidFill>
                  <a:srgbClr val="FF0000"/>
                </a:solidFill>
                <a:latin typeface="Calibri"/>
                <a:ea typeface="Calibri"/>
                <a:cs typeface="Calibri"/>
                <a:sym typeface="Calibri"/>
              </a:rPr>
              <a:t>FreeWilly2</a:t>
            </a:r>
            <a:r>
              <a:rPr lang="en">
                <a:solidFill>
                  <a:schemeClr val="dk1"/>
                </a:solidFill>
                <a:latin typeface="Calibri"/>
                <a:ea typeface="Calibri"/>
                <a:cs typeface="Calibri"/>
                <a:sym typeface="Calibri"/>
              </a:rPr>
              <a:t>)</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is a Llama2 70B model fine tuned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on an Orca style Dataset</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Falcon-40b drops from 1st to 32-nd place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The top quality grew from 63.4 to 71.4 in less than a month!</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0" y="0"/>
            <a:ext cx="6860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ChatGPT-4 was downgraded? Or made safer?</a:t>
            </a:r>
            <a:endParaRPr sz="2500" b="1">
              <a:latin typeface="Calibri"/>
              <a:ea typeface="Calibri"/>
              <a:cs typeface="Calibri"/>
              <a:sym typeface="Calibri"/>
            </a:endParaRPr>
          </a:p>
        </p:txBody>
      </p:sp>
      <p:sp>
        <p:nvSpPr>
          <p:cNvPr id="88" name="Google Shape;88;p17"/>
          <p:cNvSpPr txBox="1"/>
          <p:nvPr/>
        </p:nvSpPr>
        <p:spPr>
          <a:xfrm>
            <a:off x="111150" y="607100"/>
            <a:ext cx="5544300" cy="435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There was a lot of complaints recently that ChatGPT-4 was downgraded.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Starting at approx. May 13 people were complaining that the model often mis-understand the questions, hallucinates the answers (gives wrong answers), forgets the context (history of previous messages), etc.</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Many people are unhappy because OpenAI has not informed paid users about downgrades.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Some people have cancelled tier "Plus" subscriptions.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These changes may be the result of multiple upgrades aiming to make the models more "safe".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paper has a detailed analysis:  </a:t>
            </a:r>
            <a:r>
              <a:rPr lang="en" sz="1300" u="sng">
                <a:solidFill>
                  <a:schemeClr val="hlink"/>
                </a:solidFill>
                <a:latin typeface="Calibri"/>
                <a:ea typeface="Calibri"/>
                <a:cs typeface="Calibri"/>
                <a:sym typeface="Calibri"/>
                <a:hlinkClick r:id="rId3"/>
              </a:rPr>
              <a:t>https://arxiv.org/abs/2307.09009</a:t>
            </a:r>
            <a:r>
              <a:rPr lang="en" sz="1300">
                <a:solidFill>
                  <a:schemeClr val="dk1"/>
                </a:solidFill>
                <a:latin typeface="Calibri"/>
                <a:ea typeface="Calibri"/>
                <a:cs typeface="Calibri"/>
                <a:sym typeface="Calibri"/>
              </a:rPr>
              <a:t> - "How is ChatGPT's behavior changing over time?" by Lingjiao Chen, Matei Zaharia, James Zou (Stanford &amp; Berkeley)</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looks like OpenAI is rolling out a new update on July 20 which fixes many problems and adds new features - like the </a:t>
            </a:r>
            <a:r>
              <a:rPr lang="en" sz="1300" b="1">
                <a:solidFill>
                  <a:srgbClr val="FF0000"/>
                </a:solidFill>
                <a:latin typeface="Calibri"/>
                <a:ea typeface="Calibri"/>
                <a:cs typeface="Calibri"/>
                <a:sym typeface="Calibri"/>
              </a:rPr>
              <a:t>Custom Instructions</a:t>
            </a:r>
            <a:r>
              <a:rPr lang="en" sz="1300">
                <a:solidFill>
                  <a:schemeClr val="dk1"/>
                </a:solidFill>
                <a:latin typeface="Calibri"/>
                <a:ea typeface="Calibri"/>
                <a:cs typeface="Calibri"/>
                <a:sym typeface="Calibri"/>
              </a:rPr>
              <a:t> feature which allows users set their individual preferences or requirements:</a:t>
            </a:r>
            <a:endParaRPr sz="800">
              <a:solidFill>
                <a:schemeClr val="dk1"/>
              </a:solidFill>
              <a:latin typeface="Calibri"/>
              <a:ea typeface="Calibri"/>
              <a:cs typeface="Calibri"/>
              <a:sym typeface="Calibri"/>
            </a:endParaRPr>
          </a:p>
          <a:p>
            <a:pPr marL="457200" lvl="0" indent="-2794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https://community.openai.com/t/has-there-been-a-recent-decrease-in-gpt-4-quality/207392/44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457200" lvl="0" indent="-2794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https://community.openai.com/t/gpt-4-has-been-severely-downgraded-topic-curation/304946/31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457200" lvl="0" indent="-2794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https://www.reddit.com/r/ChatGPT/comments/157j6ly/what_can_you_add_to_custom_instructions_so_that/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89" name="Google Shape;89;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73425" y="721800"/>
            <a:ext cx="3267850" cy="2105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0" y="-76200"/>
            <a:ext cx="312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Stability AI SDXL 1.0</a:t>
            </a:r>
            <a:endParaRPr sz="2500" b="1">
              <a:latin typeface="Calibri"/>
              <a:ea typeface="Calibri"/>
              <a:cs typeface="Calibri"/>
              <a:sym typeface="Calibri"/>
            </a:endParaRPr>
          </a:p>
        </p:txBody>
      </p:sp>
      <p:sp>
        <p:nvSpPr>
          <p:cNvPr id="95" name="Google Shape;95;p18"/>
          <p:cNvSpPr txBox="1"/>
          <p:nvPr/>
        </p:nvSpPr>
        <p:spPr>
          <a:xfrm>
            <a:off x="82000" y="438150"/>
            <a:ext cx="5252000" cy="830966"/>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solidFill>
                  <a:schemeClr val="dk1"/>
                </a:solidFill>
                <a:latin typeface="Calibri"/>
                <a:ea typeface="Calibri"/>
                <a:cs typeface="Calibri"/>
                <a:sym typeface="Calibri"/>
              </a:rPr>
              <a:t>Jly</a:t>
            </a:r>
            <a:r>
              <a:rPr lang="en" dirty="0">
                <a:solidFill>
                  <a:schemeClr val="dk1"/>
                </a:solidFill>
                <a:latin typeface="Calibri"/>
                <a:ea typeface="Calibri"/>
                <a:cs typeface="Calibri"/>
                <a:sym typeface="Calibri"/>
              </a:rPr>
              <a:t> 26, 2023 - </a:t>
            </a:r>
            <a:r>
              <a:rPr lang="en" dirty="0" err="1">
                <a:solidFill>
                  <a:schemeClr val="dk1"/>
                </a:solidFill>
                <a:latin typeface="Calibri"/>
                <a:ea typeface="Calibri"/>
                <a:cs typeface="Calibri"/>
                <a:sym typeface="Calibri"/>
              </a:rPr>
              <a:t>stability.ai</a:t>
            </a:r>
            <a:r>
              <a:rPr lang="en" dirty="0">
                <a:solidFill>
                  <a:schemeClr val="dk1"/>
                </a:solidFill>
                <a:latin typeface="Calibri"/>
                <a:ea typeface="Calibri"/>
                <a:cs typeface="Calibri"/>
                <a:sym typeface="Calibri"/>
              </a:rPr>
              <a:t> released the latest text-to-image model SDXL 1.0</a:t>
            </a:r>
            <a:endParaRPr dirty="0">
              <a:solidFill>
                <a:schemeClr val="dk1"/>
              </a:solidFill>
              <a:latin typeface="Calibri"/>
              <a:ea typeface="Calibri"/>
              <a:cs typeface="Calibri"/>
              <a:sym typeface="Calibri"/>
            </a:endParaRPr>
          </a:p>
          <a:p>
            <a:pPr marL="0" lvl="0" indent="0" algn="l" rtl="0">
              <a:spcBef>
                <a:spcPts val="0"/>
              </a:spcBef>
              <a:spcAft>
                <a:spcPts val="0"/>
              </a:spcAft>
              <a:buNone/>
            </a:pPr>
            <a:r>
              <a:rPr lang="en" u="sng" dirty="0">
                <a:solidFill>
                  <a:schemeClr val="hlink"/>
                </a:solidFill>
                <a:latin typeface="Calibri"/>
                <a:ea typeface="Calibri"/>
                <a:cs typeface="Calibri"/>
                <a:sym typeface="Calibri"/>
                <a:hlinkClick r:id="rId3"/>
              </a:rPr>
              <a:t>https://stability.ai/blog/stable-diffusion-sdxl-1-announcement</a:t>
            </a:r>
            <a:r>
              <a:rPr lang="en"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p:txBody>
      </p:sp>
      <p:pic>
        <p:nvPicPr>
          <p:cNvPr id="96" name="Google Shape;96;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0100" y="187965"/>
            <a:ext cx="3128999" cy="2187360"/>
          </a:xfrm>
          <a:prstGeom prst="rect">
            <a:avLst/>
          </a:prstGeom>
          <a:noFill/>
          <a:ln>
            <a:noFill/>
          </a:ln>
        </p:spPr>
      </p:pic>
      <p:pic>
        <p:nvPicPr>
          <p:cNvPr id="97" name="Google Shape;97;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2000" y="1373203"/>
            <a:ext cx="5710701" cy="1414400"/>
          </a:xfrm>
          <a:prstGeom prst="rect">
            <a:avLst/>
          </a:prstGeom>
          <a:noFill/>
          <a:ln>
            <a:noFill/>
          </a:ln>
        </p:spPr>
      </p:pic>
      <p:pic>
        <p:nvPicPr>
          <p:cNvPr id="98" name="Google Shape;9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5738" y="2940003"/>
            <a:ext cx="5543221" cy="2051097"/>
          </a:xfrm>
          <a:prstGeom prst="rect">
            <a:avLst/>
          </a:prstGeom>
          <a:noFill/>
          <a:ln>
            <a:noFill/>
          </a:ln>
        </p:spPr>
      </p:pic>
      <p:sp>
        <p:nvSpPr>
          <p:cNvPr id="99" name="Google Shape;99;p18"/>
          <p:cNvSpPr txBox="1"/>
          <p:nvPr/>
        </p:nvSpPr>
        <p:spPr>
          <a:xfrm>
            <a:off x="5840100" y="370415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SDXL 1.0 has a 3.5B parameter base model and a 6.6B parameter refiner</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0" y="0"/>
            <a:ext cx="372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LangChain Examples</a:t>
            </a:r>
            <a:endParaRPr sz="2500" b="1">
              <a:latin typeface="Calibri"/>
              <a:ea typeface="Calibri"/>
              <a:cs typeface="Calibri"/>
              <a:sym typeface="Calibri"/>
            </a:endParaRPr>
          </a:p>
        </p:txBody>
      </p:sp>
      <p:sp>
        <p:nvSpPr>
          <p:cNvPr id="105" name="Google Shape;105;p19"/>
          <p:cNvSpPr txBox="1"/>
          <p:nvPr/>
        </p:nvSpPr>
        <p:spPr>
          <a:xfrm>
            <a:off x="117500" y="569400"/>
            <a:ext cx="40092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LangChain for LLM Application Development - Coursera Course available as a YouTube playlist - ~ 1.5 hours total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https://www.youtube.com/watch?v=qmOMYbwpcEA&amp;list=PLAotbPmT6dL0WRA9ywPAsch26SU0X9AOg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LangChain is Open Source library of tools to work with LLMs</a:t>
            </a:r>
            <a:endParaRPr sz="1300">
              <a:solidFill>
                <a:schemeClr val="dk1"/>
              </a:solidFill>
              <a:latin typeface="Calibri"/>
              <a:ea typeface="Calibri"/>
              <a:cs typeface="Calibri"/>
              <a:sym typeface="Calibri"/>
            </a:endParaRPr>
          </a:p>
        </p:txBody>
      </p:sp>
      <p:sp>
        <p:nvSpPr>
          <p:cNvPr id="106" name="Google Shape;106;p19"/>
          <p:cNvSpPr txBox="1"/>
          <p:nvPr/>
        </p:nvSpPr>
        <p:spPr>
          <a:xfrm>
            <a:off x="117500" y="2350725"/>
            <a:ext cx="40092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 asked Google Bard: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 have APIs to ten different charts. For example, "cash flow chart", "Revenues chart", etc. Each API function can accept parameters, for example: period_start, period_end, granularity (by year, by month, by week, by day), etc.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Give me example of python code using Langchain that will convert text from Natural Language prompt into execution of one of those API functions with parameter values provided in the prompt</a:t>
            </a:r>
            <a:endParaRPr sz="1300">
              <a:solidFill>
                <a:schemeClr val="dk1"/>
              </a:solidFill>
              <a:latin typeface="Calibri"/>
              <a:ea typeface="Calibri"/>
              <a:cs typeface="Calibri"/>
              <a:sym typeface="Calibri"/>
            </a:endParaRPr>
          </a:p>
        </p:txBody>
      </p:sp>
      <p:sp>
        <p:nvSpPr>
          <p:cNvPr id="107" name="Google Shape;107;p19"/>
          <p:cNvSpPr txBox="1"/>
          <p:nvPr/>
        </p:nvSpPr>
        <p:spPr>
          <a:xfrm>
            <a:off x="4401375" y="131550"/>
            <a:ext cx="46266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import langchain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import requests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def get_chart(agent, chart_name,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period_start, period_end, granularity):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url = "https://api.example.com/charts/" + chart_name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params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"period_start": period_start,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"period_end": period_end,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"granularity": granularity,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response = requests.get(url, params=params)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response.status_code == 200: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return response.json()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else: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return None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agent = langchain.LangChainAgent()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agent.register_action("get_chart", get_chart)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while 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prompt = agent.listen()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chart_name, period_start, period_end, granularity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agent.parse_prompt(prompt)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chart = get_chart(agent, chart_name, period_start,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period_end, granularity)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chart: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print(chart)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else: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print("Error getting chart")</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0" y="0"/>
            <a:ext cx="372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ChatGPT to create Excel</a:t>
            </a:r>
            <a:endParaRPr sz="2500" b="1">
              <a:latin typeface="Calibri"/>
              <a:ea typeface="Calibri"/>
              <a:cs typeface="Calibri"/>
              <a:sym typeface="Calibri"/>
            </a:endParaRPr>
          </a:p>
        </p:txBody>
      </p:sp>
      <p:sp>
        <p:nvSpPr>
          <p:cNvPr id="113" name="Google Shape;113;p20"/>
          <p:cNvSpPr txBox="1"/>
          <p:nvPr/>
        </p:nvSpPr>
        <p:spPr>
          <a:xfrm>
            <a:off x="117500" y="569400"/>
            <a:ext cx="40092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Use ChatGPT to guide you step by step (go to this menu, click on this option, etc.) - example of creating an Excel dashboard with multiple charts: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https://www.youtube.com/watch?v=mp18miYmmJY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14" name="Google Shape;11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06574" y="1891200"/>
            <a:ext cx="5473425" cy="3017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0" y="0"/>
            <a:ext cx="5658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NVIDIA Grace Hopper CPU+GPU</a:t>
            </a:r>
            <a:endParaRPr sz="2500" b="1">
              <a:latin typeface="Calibri"/>
              <a:ea typeface="Calibri"/>
              <a:cs typeface="Calibri"/>
              <a:sym typeface="Calibri"/>
            </a:endParaRPr>
          </a:p>
        </p:txBody>
      </p:sp>
      <p:sp>
        <p:nvSpPr>
          <p:cNvPr id="120" name="Google Shape;120;p21"/>
          <p:cNvSpPr txBox="1"/>
          <p:nvPr/>
        </p:nvSpPr>
        <p:spPr>
          <a:xfrm>
            <a:off x="80850" y="569400"/>
            <a:ext cx="51495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Nvidia has created its new chip by titly combining CPU and GPU:</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Grace CPU &amp; Hopper GPU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(both named after Grace Hopper, a pioneer of computer programming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NVIDIA </a:t>
            </a:r>
            <a:r>
              <a:rPr lang="en" sz="1300" b="1">
                <a:solidFill>
                  <a:srgbClr val="3C78D8"/>
                </a:solidFill>
                <a:latin typeface="Calibri"/>
                <a:ea typeface="Calibri"/>
                <a:cs typeface="Calibri"/>
                <a:sym typeface="Calibri"/>
              </a:rPr>
              <a:t>Grace CPU</a:t>
            </a:r>
            <a:r>
              <a:rPr lang="en" sz="1300">
                <a:solidFill>
                  <a:schemeClr val="dk1"/>
                </a:solidFill>
                <a:latin typeface="Calibri"/>
                <a:ea typeface="Calibri"/>
                <a:cs typeface="Calibri"/>
                <a:sym typeface="Calibri"/>
              </a:rPr>
              <a:t> Superchip - 144 cores, 1 TB/s memory bandwidth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Works with </a:t>
            </a:r>
            <a:r>
              <a:rPr lang="en" sz="1300" b="1">
                <a:solidFill>
                  <a:srgbClr val="3C78D8"/>
                </a:solidFill>
                <a:latin typeface="Calibri"/>
                <a:ea typeface="Calibri"/>
                <a:cs typeface="Calibri"/>
                <a:sym typeface="Calibri"/>
              </a:rPr>
              <a:t>Hopper GPU H100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1" name="Google Shape;121;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2516" y="95872"/>
            <a:ext cx="1289475" cy="1289475"/>
          </a:xfrm>
          <a:prstGeom prst="rect">
            <a:avLst/>
          </a:prstGeom>
          <a:noFill/>
          <a:ln>
            <a:noFill/>
          </a:ln>
        </p:spPr>
      </p:pic>
      <p:sp>
        <p:nvSpPr>
          <p:cNvPr id="122" name="Google Shape;122;p21"/>
          <p:cNvSpPr txBox="1"/>
          <p:nvPr/>
        </p:nvSpPr>
        <p:spPr>
          <a:xfrm>
            <a:off x="6601999" y="1729650"/>
            <a:ext cx="2541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Grace Hopper</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(1906-1992)</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New York City</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Yale math (1934)</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Vassar College </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Navy Reserves  (1943)</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Helped to create UNIVAC (Universal Automatic Computer) (1952)</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Invented first linker (1952) </a:t>
            </a:r>
            <a:br>
              <a:rPr lang="en" sz="1200">
                <a:latin typeface="Calibri"/>
                <a:ea typeface="Calibri"/>
                <a:cs typeface="Calibri"/>
                <a:sym typeface="Calibri"/>
              </a:rPr>
            </a:br>
            <a:r>
              <a:rPr lang="en" sz="1200">
                <a:latin typeface="Calibri"/>
                <a:ea typeface="Calibri"/>
                <a:cs typeface="Calibri"/>
                <a:sym typeface="Calibri"/>
              </a:rPr>
              <a:t>Coined the word “bug”</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Mother of COBOL</a:t>
            </a:r>
            <a:endParaRPr sz="1200">
              <a:latin typeface="Calibri"/>
              <a:ea typeface="Calibri"/>
              <a:cs typeface="Calibri"/>
              <a:sym typeface="Calibri"/>
            </a:endParaRPr>
          </a:p>
        </p:txBody>
      </p:sp>
      <p:pic>
        <p:nvPicPr>
          <p:cNvPr id="123" name="Google Shape;123;p21"/>
          <p:cNvPicPr preferRelativeResize="0"/>
          <p:nvPr/>
        </p:nvPicPr>
        <p:blipFill>
          <a:blip r:embed="rId4">
            <a:alphaModFix/>
          </a:blip>
          <a:stretch>
            <a:fillRect/>
          </a:stretch>
        </p:blipFill>
        <p:spPr>
          <a:xfrm>
            <a:off x="117500" y="1969900"/>
            <a:ext cx="2847975" cy="1600200"/>
          </a:xfrm>
          <a:prstGeom prst="rect">
            <a:avLst/>
          </a:prstGeom>
          <a:noFill/>
          <a:ln>
            <a:noFill/>
          </a:ln>
        </p:spPr>
      </p:pic>
      <p:pic>
        <p:nvPicPr>
          <p:cNvPr id="124" name="Google Shape;124;p21"/>
          <p:cNvPicPr preferRelativeResize="0"/>
          <p:nvPr/>
        </p:nvPicPr>
        <p:blipFill>
          <a:blip r:embed="rId5">
            <a:alphaModFix/>
          </a:blip>
          <a:stretch>
            <a:fillRect/>
          </a:stretch>
        </p:blipFill>
        <p:spPr>
          <a:xfrm>
            <a:off x="3125825" y="2041341"/>
            <a:ext cx="3143250" cy="1457325"/>
          </a:xfrm>
          <a:prstGeom prst="rect">
            <a:avLst/>
          </a:prstGeom>
          <a:noFill/>
          <a:ln>
            <a:noFill/>
          </a:ln>
        </p:spPr>
      </p:pic>
      <p:pic>
        <p:nvPicPr>
          <p:cNvPr id="125" name="Google Shape;125;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84257" y="68913"/>
            <a:ext cx="2405743" cy="1600200"/>
          </a:xfrm>
          <a:prstGeom prst="rect">
            <a:avLst/>
          </a:prstGeom>
          <a:noFill/>
          <a:ln>
            <a:noFill/>
          </a:ln>
        </p:spPr>
      </p:pic>
      <p:pic>
        <p:nvPicPr>
          <p:cNvPr id="126" name="Google Shape;126;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359000" y="3627763"/>
            <a:ext cx="2405748" cy="138141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2914</Words>
  <Application>Microsoft Macintosh PowerPoint</Application>
  <PresentationFormat>On-screen Show (16:9)</PresentationFormat>
  <Paragraphs>282</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2023-07-31T02:24:40Z</dcterms:modified>
</cp:coreProperties>
</file>