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39B32F0-8AAF-4240-B3F5-F6E30AF199A9}">
  <a:tblStyle styleId="{639B32F0-8AAF-4240-B3F5-F6E30AF199A9}"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61" d="100"/>
          <a:sy n="161" d="100"/>
        </p:scale>
        <p:origin x="78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5f5233e6d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5f5233e6d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60e41fcee8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60e41fcee8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60b572fefe_1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60b572fefe_1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60e41fcee8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60e41fcee8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5f880bfa7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5f880bf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67a57ec342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67a57ec34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5a2780fec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5a2780fec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60e41fcee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60e41fcee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5e03b0f94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5e03b0f9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60b572fefe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260b572fefe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5b438a82e7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5b438a82e7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60b572fefe_1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260b572fefe_1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67a57ec88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267a57ec8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5d3c59165e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25d3c59165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60b572fefe_1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60b572fefe_1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6119a207ea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6119a207e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6119a207e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6119a207e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60b572fefe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60b572fef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6104f1bd3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6104f1bd3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60b572fefe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60b572fefe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6018c686d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6018c686d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hyperlink" Target="https://github.com/microsoft/i-Code/tree/main/i-Code-V3" TargetMode="External"/><Relationship Id="rId7" Type="http://schemas.openxmlformats.org/officeDocument/2006/relationships/hyperlink" Target="https://github.com/microsoft/unilm/tree/master/kosmos-2"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hyperlink" Target="https://arxiv.org/abs/2303.17580" TargetMode="External"/><Relationship Id="rId11" Type="http://schemas.openxmlformats.org/officeDocument/2006/relationships/hyperlink" Target="https://www.microsoft.com/en-us/research/project/project-rumi/" TargetMode="External"/><Relationship Id="rId5" Type="http://schemas.openxmlformats.org/officeDocument/2006/relationships/hyperlink" Target="https://github.com/microsoft/JARVIS" TargetMode="External"/><Relationship Id="rId10" Type="http://schemas.openxmlformats.org/officeDocument/2006/relationships/image" Target="../media/image15.jpeg"/><Relationship Id="rId4" Type="http://schemas.openxmlformats.org/officeDocument/2006/relationships/hyperlink" Target="https://codi-gen.github.io" TargetMode="External"/><Relationship Id="rId9" Type="http://schemas.openxmlformats.org/officeDocument/2006/relationships/image" Target="../media/image14.jpeg"/></Relationships>
</file>

<file path=ppt/slides/_rels/slide12.xml.rels><?xml version="1.0" encoding="UTF-8" standalone="yes"?>
<Relationships xmlns="http://schemas.openxmlformats.org/package/2006/relationships"><Relationship Id="rId3" Type="http://schemas.openxmlformats.org/officeDocument/2006/relationships/hyperlink" Target="https://about.fb.com/news/2023/08/audiocraft-generative-ai-for-music-and-audio/"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hyperlink" Target="https://github.com/facebookresearch/audiocraft"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jpeg"/><Relationship Id="rId4" Type="http://schemas.openxmlformats.org/officeDocument/2006/relationships/image" Target="../media/image19.jpeg"/></Relationships>
</file>

<file path=ppt/slides/_rels/slide1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hyperlink" Target="https://en.wikipedia.org/wiki/Anthropic" TargetMode="External"/><Relationship Id="rId7"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hyperlink" Target="https://claude.ai/chat/" TargetMode="External"/><Relationship Id="rId4" Type="http://schemas.openxmlformats.org/officeDocument/2006/relationships/hyperlink" Target="https://www.anthropic.com" TargetMode="External"/><Relationship Id="rId9" Type="http://schemas.openxmlformats.org/officeDocument/2006/relationships/image" Target="../media/image26.jpeg"/></Relationships>
</file>

<file path=ppt/slides/_rels/slide15.xml.rels><?xml version="1.0" encoding="UTF-8" standalone="yes"?>
<Relationships xmlns="http://schemas.openxmlformats.org/package/2006/relationships"><Relationship Id="rId3" Type="http://schemas.openxmlformats.org/officeDocument/2006/relationships/hyperlink" Target="https://medium.com/neurons-lab/how-to-compete-when-you-can-copy-an-ai-startup-with-whisper-and-chatgpt-in-3-minutes-27ac9a783be8"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hyperlink" Target="https://aburachenok.medium.com/building-an-ai-powered-company-69eba4fa6d4f"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hyperlink" Target="https://www.demandsage.com/chatgpt-statistics/"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jpeg"/><Relationship Id="rId4" Type="http://schemas.openxmlformats.org/officeDocument/2006/relationships/image" Target="../media/image31.jpeg"/></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watch?v=LzEZRvk0Bqg"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hyperlink" Target="https://www.youtube.com/watch?v=sXOAanKbXAQ" TargetMode="External"/><Relationship Id="rId4" Type="http://schemas.openxmlformats.org/officeDocument/2006/relationships/hyperlink" Target="https://www.youtube.com/watch?v=_J6e0JHl3C4&amp;t=0s"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thehackernews.com/2023/07/wormgpt-new-ai-tool-allows.html"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hyperlink" Target="https://www.youtube.com/watch?v=sXqsPlnTkQU"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syncedreview.com/2023/08/02/3d-llm-integrate-3d-world-into-language-models/"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3" Type="http://schemas.openxmlformats.org/officeDocument/2006/relationships/hyperlink" Target="https://towardsdatascience.com/introduction-to-decision-intelligence-5d147ddab767"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36.png"/><Relationship Id="rId4" Type="http://schemas.openxmlformats.org/officeDocument/2006/relationships/hyperlink" Target="https://towardsdatascience.com/is-decision-science-quietly-becoming-the-new-data-science-5616a12fa9e8"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hyperlink" Target="https://huggingface.co/upstage/Llama-2-70b-instruct" TargetMode="External"/><Relationship Id="rId3" Type="http://schemas.openxmlformats.org/officeDocument/2006/relationships/hyperlink" Target="https://huggingface.co/spaces/HuggingFaceH4/open_llm_leaderboard" TargetMode="External"/><Relationship Id="rId7" Type="http://schemas.openxmlformats.org/officeDocument/2006/relationships/hyperlink" Target="https://huggingface.co/psmathur/model_007"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huggingface.co/deepnight-research/llama-2-70B-inst" TargetMode="External"/><Relationship Id="rId11" Type="http://schemas.openxmlformats.org/officeDocument/2006/relationships/image" Target="../media/image3.jpeg"/><Relationship Id="rId5" Type="http://schemas.openxmlformats.org/officeDocument/2006/relationships/hyperlink" Target="https://huggingface.co/upstage/Llama-2-70b-instruct-v2" TargetMode="External"/><Relationship Id="rId10" Type="http://schemas.openxmlformats.org/officeDocument/2006/relationships/image" Target="../media/image2.png"/><Relationship Id="rId4" Type="http://schemas.openxmlformats.org/officeDocument/2006/relationships/hyperlink" Target="https://huggingface.co/garage-bAInd/Platypus2-70B-instruct" TargetMode="External"/><Relationship Id="rId9" Type="http://schemas.openxmlformats.org/officeDocument/2006/relationships/hyperlink" Target="https://huggingface.co/stabilityai/StableBeluga2"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hyperlink" Target="https://www.youtube.com/watch?v=H5QE_27K3CQ"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hyperlink" Target="https://www.youtube.com/watch?v=FkKPsLxgpuY"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https://www.youtube.com/watch?v=bcXEChbhurg" TargetMode="External"/><Relationship Id="rId5" Type="http://schemas.openxmlformats.org/officeDocument/2006/relationships/hyperlink" Target="https://www.youtube.com/watch?v=7IG_g3vgDVE" TargetMode="Externa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8" Type="http://schemas.openxmlformats.org/officeDocument/2006/relationships/hyperlink" Target="https://github.com/ShishirPatil/gorilla/blob/main/inference/README.md" TargetMode="External"/><Relationship Id="rId3" Type="http://schemas.openxmlformats.org/officeDocument/2006/relationships/hyperlink" Target="https://gorilla.cs.berkeley.edu" TargetMode="External"/><Relationship Id="rId7" Type="http://schemas.openxmlformats.org/officeDocument/2006/relationships/hyperlink" Target="https://huggingface.co/datasets/gorilla-llm/APIBench"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hyperlink" Target="https://pub.towardsai.net/meet-gorilla-a-fully-opensource-llm-tuned-for-api-calls-7447c6cbc78" TargetMode="External"/><Relationship Id="rId5" Type="http://schemas.openxmlformats.org/officeDocument/2006/relationships/hyperlink" Target="https://arxiv.org/abs/2305.15334" TargetMode="External"/><Relationship Id="rId4" Type="http://schemas.openxmlformats.org/officeDocument/2006/relationships/hyperlink" Target="https://github.com/ShishirPatil/gorilla" TargetMode="External"/><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2556900" y="1656025"/>
            <a:ext cx="4030200" cy="1231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000" b="1">
                <a:solidFill>
                  <a:srgbClr val="3C78D8"/>
                </a:solidFill>
              </a:rPr>
              <a:t>AI Updates </a:t>
            </a:r>
            <a:endParaRPr sz="4000" b="1">
              <a:solidFill>
                <a:srgbClr val="3C78D8"/>
              </a:solidFill>
            </a:endParaRPr>
          </a:p>
          <a:p>
            <a:pPr marL="0" lvl="0" indent="0" algn="ctr" rtl="0">
              <a:spcBef>
                <a:spcPts val="0"/>
              </a:spcBef>
              <a:spcAft>
                <a:spcPts val="0"/>
              </a:spcAft>
              <a:buNone/>
            </a:pPr>
            <a:r>
              <a:rPr lang="en" sz="2800" b="1">
                <a:solidFill>
                  <a:srgbClr val="3C78D8"/>
                </a:solidFill>
              </a:rPr>
              <a:t>August 11, 2023</a:t>
            </a:r>
            <a:endParaRPr sz="2800" b="1">
              <a:solidFill>
                <a:srgbClr val="3C78D8"/>
              </a:solidFill>
            </a:endParaRPr>
          </a:p>
        </p:txBody>
      </p:sp>
      <p:sp>
        <p:nvSpPr>
          <p:cNvPr id="55" name="Google Shape;55;p13"/>
          <p:cNvSpPr txBox="1"/>
          <p:nvPr/>
        </p:nvSpPr>
        <p:spPr>
          <a:xfrm>
            <a:off x="6588575" y="4335250"/>
            <a:ext cx="23187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Calibri"/>
                <a:ea typeface="Calibri"/>
                <a:cs typeface="Calibri"/>
                <a:sym typeface="Calibri"/>
              </a:rPr>
              <a:t>Presented by Lev Selector</a:t>
            </a:r>
            <a:endParaRPr>
              <a:solidFill>
                <a:schemeClr val="dk1"/>
              </a:solidFill>
              <a:latin typeface="Calibri"/>
              <a:ea typeface="Calibri"/>
              <a:cs typeface="Calibri"/>
              <a:sym typeface="Calibri"/>
            </a:endParaRPr>
          </a:p>
          <a:p>
            <a:pPr marL="0" lvl="0" indent="0" algn="l" rtl="0">
              <a:spcBef>
                <a:spcPts val="0"/>
              </a:spcBef>
              <a:spcAft>
                <a:spcPts val="0"/>
              </a:spcAft>
              <a:buNone/>
            </a:pPr>
            <a:r>
              <a:rPr lang="en">
                <a:solidFill>
                  <a:schemeClr val="dk1"/>
                </a:solidFill>
                <a:latin typeface="Calibri"/>
                <a:ea typeface="Calibri"/>
                <a:cs typeface="Calibri"/>
                <a:sym typeface="Calibri"/>
              </a:rPr>
              <a:t>August 11, 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2"/>
          <p:cNvSpPr txBox="1"/>
          <p:nvPr/>
        </p:nvSpPr>
        <p:spPr>
          <a:xfrm>
            <a:off x="0" y="0"/>
            <a:ext cx="35841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Calibri"/>
                <a:ea typeface="Calibri"/>
                <a:cs typeface="Calibri"/>
                <a:sym typeface="Calibri"/>
              </a:rPr>
              <a:t>AI.com  =&gt;  X.AI</a:t>
            </a:r>
            <a:endParaRPr sz="2500" b="1">
              <a:latin typeface="Calibri"/>
              <a:ea typeface="Calibri"/>
              <a:cs typeface="Calibri"/>
              <a:sym typeface="Calibri"/>
            </a:endParaRPr>
          </a:p>
        </p:txBody>
      </p:sp>
      <p:sp>
        <p:nvSpPr>
          <p:cNvPr id="129" name="Google Shape;129;p22"/>
          <p:cNvSpPr txBox="1"/>
          <p:nvPr/>
        </p:nvSpPr>
        <p:spPr>
          <a:xfrm>
            <a:off x="302025" y="862300"/>
            <a:ext cx="4158600" cy="1477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Elon Musk has bought the domain "AI.com"</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The domain was initially associated with OpenAI, but it now redirects to X.ai</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Price is unknown, but it is probably more than $4 Mln</a:t>
            </a:r>
            <a:endParaRPr>
              <a:latin typeface="Calibri"/>
              <a:ea typeface="Calibri"/>
              <a:cs typeface="Calibri"/>
              <a:sym typeface="Calibri"/>
            </a:endParaRPr>
          </a:p>
        </p:txBody>
      </p:sp>
      <p:pic>
        <p:nvPicPr>
          <p:cNvPr id="130" name="Google Shape;130;p22"/>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024977" y="862300"/>
            <a:ext cx="3448050" cy="1810225"/>
          </a:xfrm>
          <a:prstGeom prst="rect">
            <a:avLst/>
          </a:prstGeom>
          <a:noFill/>
          <a:ln>
            <a:noFill/>
          </a:ln>
        </p:spPr>
      </p:pic>
      <p:sp>
        <p:nvSpPr>
          <p:cNvPr id="131" name="Google Shape;131;p22"/>
          <p:cNvSpPr txBox="1"/>
          <p:nvPr/>
        </p:nvSpPr>
        <p:spPr>
          <a:xfrm>
            <a:off x="302025" y="3961900"/>
            <a:ext cx="4158600" cy="615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Elon Musk also owns X.com, </a:t>
            </a:r>
            <a:br>
              <a:rPr lang="en">
                <a:latin typeface="Calibri"/>
                <a:ea typeface="Calibri"/>
                <a:cs typeface="Calibri"/>
                <a:sym typeface="Calibri"/>
              </a:rPr>
            </a:br>
            <a:r>
              <a:rPr lang="en">
                <a:latin typeface="Calibri"/>
                <a:ea typeface="Calibri"/>
                <a:cs typeface="Calibri"/>
                <a:sym typeface="Calibri"/>
              </a:rPr>
              <a:t>which forwards to twitter.com</a:t>
            </a:r>
            <a:endParaRPr>
              <a:latin typeface="Calibri"/>
              <a:ea typeface="Calibri"/>
              <a:cs typeface="Calibri"/>
              <a:sym typeface="Calibri"/>
            </a:endParaRPr>
          </a:p>
        </p:txBody>
      </p:sp>
      <p:sp>
        <p:nvSpPr>
          <p:cNvPr id="132" name="Google Shape;132;p22"/>
          <p:cNvSpPr txBox="1"/>
          <p:nvPr/>
        </p:nvSpPr>
        <p:spPr>
          <a:xfrm>
            <a:off x="0" y="3182025"/>
            <a:ext cx="35841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Calibri"/>
                <a:ea typeface="Calibri"/>
                <a:cs typeface="Calibri"/>
                <a:sym typeface="Calibri"/>
              </a:rPr>
              <a:t>X.com  =&gt;  twitter.com</a:t>
            </a:r>
            <a:endParaRPr sz="2500" b="1">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3"/>
          <p:cNvSpPr txBox="1"/>
          <p:nvPr/>
        </p:nvSpPr>
        <p:spPr>
          <a:xfrm>
            <a:off x="0" y="0"/>
            <a:ext cx="52014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Calibri"/>
                <a:ea typeface="Calibri"/>
                <a:cs typeface="Calibri"/>
                <a:sym typeface="Calibri"/>
              </a:rPr>
              <a:t>Microsoft CoDi vs JARVIS vs KOSMOS</a:t>
            </a:r>
            <a:endParaRPr sz="2500" b="1">
              <a:latin typeface="Calibri"/>
              <a:ea typeface="Calibri"/>
              <a:cs typeface="Calibri"/>
              <a:sym typeface="Calibri"/>
            </a:endParaRPr>
          </a:p>
        </p:txBody>
      </p:sp>
      <p:sp>
        <p:nvSpPr>
          <p:cNvPr id="138" name="Google Shape;138;p23"/>
          <p:cNvSpPr txBox="1"/>
          <p:nvPr/>
        </p:nvSpPr>
        <p:spPr>
          <a:xfrm>
            <a:off x="75825" y="503725"/>
            <a:ext cx="6072300" cy="278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rgbClr val="111111"/>
                </a:solidFill>
                <a:latin typeface="Calibri"/>
                <a:ea typeface="Calibri"/>
                <a:cs typeface="Calibri"/>
                <a:sym typeface="Calibri"/>
              </a:rPr>
              <a:t>CoDi, JARVIS and KOSMOS are all AI models developed by Microsoft</a:t>
            </a:r>
            <a:endParaRPr sz="1300">
              <a:solidFill>
                <a:srgbClr val="111111"/>
              </a:solidFill>
              <a:latin typeface="Calibri"/>
              <a:ea typeface="Calibri"/>
              <a:cs typeface="Calibri"/>
              <a:sym typeface="Calibri"/>
            </a:endParaRPr>
          </a:p>
          <a:p>
            <a:pPr marL="228600" lvl="0" indent="-196850" algn="l" rtl="0">
              <a:spcBef>
                <a:spcPts val="0"/>
              </a:spcBef>
              <a:spcAft>
                <a:spcPts val="0"/>
              </a:spcAft>
              <a:buClr>
                <a:srgbClr val="111111"/>
              </a:buClr>
              <a:buSzPts val="1300"/>
              <a:buFont typeface="Calibri"/>
              <a:buChar char="●"/>
            </a:pPr>
            <a:r>
              <a:rPr lang="en" sz="1300">
                <a:solidFill>
                  <a:srgbClr val="111111"/>
                </a:solidFill>
                <a:latin typeface="Calibri"/>
                <a:ea typeface="Calibri"/>
                <a:cs typeface="Calibri"/>
                <a:sym typeface="Calibri"/>
              </a:rPr>
              <a:t>CoDi (</a:t>
            </a:r>
            <a:r>
              <a:rPr lang="en" sz="1300">
                <a:solidFill>
                  <a:schemeClr val="dk1"/>
                </a:solidFill>
                <a:latin typeface="Calibri"/>
                <a:ea typeface="Calibri"/>
                <a:cs typeface="Calibri"/>
                <a:sym typeface="Calibri"/>
              </a:rPr>
              <a:t>Composable Diffusion) </a:t>
            </a:r>
            <a:r>
              <a:rPr lang="en" sz="1300">
                <a:solidFill>
                  <a:srgbClr val="111111"/>
                </a:solidFill>
                <a:latin typeface="Calibri"/>
                <a:ea typeface="Calibri"/>
                <a:cs typeface="Calibri"/>
                <a:sym typeface="Calibri"/>
              </a:rPr>
              <a:t>is a multimodal AI model that can generate intertwined modalities such as temporally aligned video and audio</a:t>
            </a:r>
            <a:br>
              <a:rPr lang="en" sz="1300">
                <a:solidFill>
                  <a:srgbClr val="111111"/>
                </a:solidFill>
                <a:latin typeface="Calibri"/>
                <a:ea typeface="Calibri"/>
                <a:cs typeface="Calibri"/>
                <a:sym typeface="Calibri"/>
              </a:rPr>
            </a:br>
            <a:r>
              <a:rPr lang="en" sz="1300" u="sng">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https://github.com/microsoft/i-Code/tree/main/i-Code-V3</a:t>
            </a:r>
            <a:r>
              <a:rPr lang="en" sz="1300">
                <a:solidFill>
                  <a:schemeClr val="dk1"/>
                </a:solidFill>
                <a:latin typeface="Calibri"/>
                <a:ea typeface="Calibri"/>
                <a:cs typeface="Calibri"/>
                <a:sym typeface="Calibri"/>
              </a:rPr>
              <a:t> </a:t>
            </a:r>
            <a:br>
              <a:rPr lang="en" sz="1300">
                <a:solidFill>
                  <a:schemeClr val="dk1"/>
                </a:solidFill>
                <a:latin typeface="Calibri"/>
                <a:ea typeface="Calibri"/>
                <a:cs typeface="Calibri"/>
                <a:sym typeface="Calibri"/>
              </a:rPr>
            </a:br>
            <a:r>
              <a:rPr lang="en" sz="1300" u="sng">
                <a:solidFill>
                  <a:schemeClr val="accent5"/>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https://codi-gen.github.io</a:t>
            </a:r>
            <a:endParaRPr sz="1300">
              <a:solidFill>
                <a:srgbClr val="111111"/>
              </a:solidFill>
              <a:latin typeface="Calibri"/>
              <a:ea typeface="Calibri"/>
              <a:cs typeface="Calibri"/>
              <a:sym typeface="Calibri"/>
            </a:endParaRPr>
          </a:p>
          <a:p>
            <a:pPr marL="228600" lvl="0" indent="-196850" algn="l" rtl="0">
              <a:spcBef>
                <a:spcPts val="0"/>
              </a:spcBef>
              <a:spcAft>
                <a:spcPts val="0"/>
              </a:spcAft>
              <a:buClr>
                <a:srgbClr val="111111"/>
              </a:buClr>
              <a:buSzPts val="1300"/>
              <a:buFont typeface="Calibri"/>
              <a:buChar char="●"/>
            </a:pPr>
            <a:r>
              <a:rPr lang="en" sz="1300">
                <a:solidFill>
                  <a:srgbClr val="111111"/>
                </a:solidFill>
                <a:latin typeface="Calibri"/>
                <a:ea typeface="Calibri"/>
                <a:cs typeface="Calibri"/>
                <a:sym typeface="Calibri"/>
              </a:rPr>
              <a:t>JARVIS is a conversational AI model that can be used to build chatbots while using multiple models from Hugginface</a:t>
            </a:r>
            <a:br>
              <a:rPr lang="en" sz="1300">
                <a:solidFill>
                  <a:srgbClr val="111111"/>
                </a:solidFill>
                <a:latin typeface="Calibri"/>
                <a:ea typeface="Calibri"/>
                <a:cs typeface="Calibri"/>
                <a:sym typeface="Calibri"/>
              </a:rPr>
            </a:br>
            <a:r>
              <a:rPr lang="en" sz="1300" u="sng">
                <a:solidFill>
                  <a:schemeClr val="hlink"/>
                </a:solidFill>
                <a:latin typeface="Calibri"/>
                <a:ea typeface="Calibri"/>
                <a:cs typeface="Calibri"/>
                <a:sym typeface="Calibri"/>
                <a:hlinkClick r:id="rId5"/>
              </a:rPr>
              <a:t>https://github.com/microsoft/JARVIS</a:t>
            </a:r>
            <a:br>
              <a:rPr lang="en" sz="1300">
                <a:solidFill>
                  <a:srgbClr val="111111"/>
                </a:solidFill>
                <a:latin typeface="Calibri"/>
                <a:ea typeface="Calibri"/>
                <a:cs typeface="Calibri"/>
                <a:sym typeface="Calibri"/>
              </a:rPr>
            </a:br>
            <a:r>
              <a:rPr lang="en" sz="1300" u="sng">
                <a:solidFill>
                  <a:schemeClr val="hlink"/>
                </a:solidFill>
                <a:latin typeface="Calibri"/>
                <a:ea typeface="Calibri"/>
                <a:cs typeface="Calibri"/>
                <a:sym typeface="Calibri"/>
                <a:hlinkClick r:id="rId6"/>
              </a:rPr>
              <a:t>https://arxiv.org/abs/2303.17580</a:t>
            </a:r>
            <a:r>
              <a:rPr lang="en" sz="1300">
                <a:solidFill>
                  <a:srgbClr val="111111"/>
                </a:solidFill>
                <a:latin typeface="Calibri"/>
                <a:ea typeface="Calibri"/>
                <a:cs typeface="Calibri"/>
                <a:sym typeface="Calibri"/>
              </a:rPr>
              <a:t> </a:t>
            </a:r>
            <a:endParaRPr sz="1300">
              <a:solidFill>
                <a:srgbClr val="111111"/>
              </a:solidFill>
              <a:latin typeface="Calibri"/>
              <a:ea typeface="Calibri"/>
              <a:cs typeface="Calibri"/>
              <a:sym typeface="Calibri"/>
            </a:endParaRPr>
          </a:p>
          <a:p>
            <a:pPr marL="228600" lvl="0" indent="-196850" algn="l" rtl="0">
              <a:spcBef>
                <a:spcPts val="0"/>
              </a:spcBef>
              <a:spcAft>
                <a:spcPts val="0"/>
              </a:spcAft>
              <a:buClr>
                <a:srgbClr val="111111"/>
              </a:buClr>
              <a:buSzPts val="1300"/>
              <a:buFont typeface="Calibri"/>
              <a:buChar char="●"/>
            </a:pPr>
            <a:r>
              <a:rPr lang="en" sz="1300">
                <a:solidFill>
                  <a:srgbClr val="111111"/>
                </a:solidFill>
                <a:latin typeface="Calibri"/>
                <a:ea typeface="Calibri"/>
                <a:cs typeface="Calibri"/>
                <a:sym typeface="Calibri"/>
              </a:rPr>
              <a:t>KOSMOS-2 is a multimodal model (text, images, videos, speech recognition) that can analyze images for content, solve visual puzzles, perform visual text recognition, pass visual IQ tests, and understand natural language instructions</a:t>
            </a:r>
            <a:br>
              <a:rPr lang="en" sz="1300">
                <a:solidFill>
                  <a:srgbClr val="111111"/>
                </a:solidFill>
                <a:latin typeface="Calibri"/>
                <a:ea typeface="Calibri"/>
                <a:cs typeface="Calibri"/>
                <a:sym typeface="Calibri"/>
              </a:rPr>
            </a:br>
            <a:r>
              <a:rPr lang="en" sz="1300" u="sng">
                <a:solidFill>
                  <a:schemeClr val="hlink"/>
                </a:solidFill>
                <a:latin typeface="Calibri"/>
                <a:ea typeface="Calibri"/>
                <a:cs typeface="Calibri"/>
                <a:sym typeface="Calibri"/>
                <a:hlinkClick r:id="rId7"/>
              </a:rPr>
              <a:t>https://github.com/microsoft/unilm/tree/master/kosmos-2</a:t>
            </a:r>
            <a:r>
              <a:rPr lang="en" sz="1300">
                <a:solidFill>
                  <a:srgbClr val="111111"/>
                </a:solidFill>
                <a:latin typeface="Calibri"/>
                <a:ea typeface="Calibri"/>
                <a:cs typeface="Calibri"/>
                <a:sym typeface="Calibri"/>
              </a:rPr>
              <a:t> </a:t>
            </a:r>
            <a:endParaRPr sz="1300">
              <a:solidFill>
                <a:srgbClr val="111111"/>
              </a:solidFill>
              <a:latin typeface="Calibri"/>
              <a:ea typeface="Calibri"/>
              <a:cs typeface="Calibri"/>
              <a:sym typeface="Calibri"/>
            </a:endParaRPr>
          </a:p>
        </p:txBody>
      </p:sp>
      <p:pic>
        <p:nvPicPr>
          <p:cNvPr id="139" name="Google Shape;139;p23"/>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6573900" y="503725"/>
            <a:ext cx="1398700" cy="877245"/>
          </a:xfrm>
          <a:prstGeom prst="rect">
            <a:avLst/>
          </a:prstGeom>
          <a:noFill/>
          <a:ln>
            <a:noFill/>
          </a:ln>
        </p:spPr>
      </p:pic>
      <p:pic>
        <p:nvPicPr>
          <p:cNvPr id="140" name="Google Shape;140;p23"/>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6573900" y="2409646"/>
            <a:ext cx="1398700" cy="880179"/>
          </a:xfrm>
          <a:prstGeom prst="rect">
            <a:avLst/>
          </a:prstGeom>
          <a:noFill/>
          <a:ln>
            <a:noFill/>
          </a:ln>
        </p:spPr>
      </p:pic>
      <p:pic>
        <p:nvPicPr>
          <p:cNvPr id="141" name="Google Shape;141;p23"/>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6573905" y="1484757"/>
            <a:ext cx="1398695" cy="877242"/>
          </a:xfrm>
          <a:prstGeom prst="rect">
            <a:avLst/>
          </a:prstGeom>
          <a:noFill/>
          <a:ln>
            <a:noFill/>
          </a:ln>
        </p:spPr>
      </p:pic>
      <p:sp>
        <p:nvSpPr>
          <p:cNvPr id="142" name="Google Shape;142;p23"/>
          <p:cNvSpPr txBox="1"/>
          <p:nvPr/>
        </p:nvSpPr>
        <p:spPr>
          <a:xfrm>
            <a:off x="0" y="3374375"/>
            <a:ext cx="34005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Calibri"/>
                <a:ea typeface="Calibri"/>
                <a:cs typeface="Calibri"/>
                <a:sym typeface="Calibri"/>
              </a:rPr>
              <a:t>Microsoft Project RUMI</a:t>
            </a:r>
            <a:endParaRPr sz="2500" b="1">
              <a:latin typeface="Calibri"/>
              <a:ea typeface="Calibri"/>
              <a:cs typeface="Calibri"/>
              <a:sym typeface="Calibri"/>
            </a:endParaRPr>
          </a:p>
        </p:txBody>
      </p:sp>
      <p:sp>
        <p:nvSpPr>
          <p:cNvPr id="143" name="Google Shape;143;p23"/>
          <p:cNvSpPr txBox="1"/>
          <p:nvPr/>
        </p:nvSpPr>
        <p:spPr>
          <a:xfrm>
            <a:off x="75825" y="3943775"/>
            <a:ext cx="8334000" cy="985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96850" algn="l" rtl="0">
              <a:spcBef>
                <a:spcPts val="0"/>
              </a:spcBef>
              <a:spcAft>
                <a:spcPts val="0"/>
              </a:spcAft>
              <a:buClr>
                <a:srgbClr val="111111"/>
              </a:buClr>
              <a:buSzPts val="1300"/>
              <a:buFont typeface="Calibri"/>
              <a:buChar char="●"/>
            </a:pPr>
            <a:r>
              <a:rPr lang="en" sz="1300">
                <a:solidFill>
                  <a:srgbClr val="111111"/>
                </a:solidFill>
                <a:latin typeface="Calibri"/>
                <a:ea typeface="Calibri"/>
                <a:cs typeface="Calibri"/>
                <a:sym typeface="Calibri"/>
              </a:rPr>
              <a:t>Multimodal paralinguistic prompting for large language models</a:t>
            </a:r>
            <a:br>
              <a:rPr lang="en" sz="1300">
                <a:solidFill>
                  <a:srgbClr val="111111"/>
                </a:solidFill>
                <a:latin typeface="Calibri"/>
                <a:ea typeface="Calibri"/>
                <a:cs typeface="Calibri"/>
                <a:sym typeface="Calibri"/>
              </a:rPr>
            </a:br>
            <a:r>
              <a:rPr lang="en" sz="1300" u="sng">
                <a:solidFill>
                  <a:schemeClr val="hlink"/>
                </a:solidFill>
                <a:latin typeface="Calibri"/>
                <a:ea typeface="Calibri"/>
                <a:cs typeface="Calibri"/>
                <a:sym typeface="Calibri"/>
                <a:hlinkClick r:id="rId11"/>
              </a:rPr>
              <a:t>https://www.microsoft.com/en-us/research/project/project-rumi/</a:t>
            </a:r>
            <a:r>
              <a:rPr lang="en" sz="1300">
                <a:solidFill>
                  <a:srgbClr val="111111"/>
                </a:solidFill>
                <a:latin typeface="Calibri"/>
                <a:ea typeface="Calibri"/>
                <a:cs typeface="Calibri"/>
                <a:sym typeface="Calibri"/>
              </a:rPr>
              <a:t> </a:t>
            </a:r>
            <a:endParaRPr sz="1300">
              <a:solidFill>
                <a:srgbClr val="111111"/>
              </a:solidFill>
              <a:latin typeface="Calibri"/>
              <a:ea typeface="Calibri"/>
              <a:cs typeface="Calibri"/>
              <a:sym typeface="Calibri"/>
            </a:endParaRPr>
          </a:p>
          <a:p>
            <a:pPr marL="228600" lvl="0" indent="-196850" algn="l" rtl="0">
              <a:spcBef>
                <a:spcPts val="0"/>
              </a:spcBef>
              <a:spcAft>
                <a:spcPts val="0"/>
              </a:spcAft>
              <a:buClr>
                <a:srgbClr val="111111"/>
              </a:buClr>
              <a:buSzPts val="1300"/>
              <a:buFont typeface="Calibri"/>
              <a:buChar char="●"/>
            </a:pPr>
            <a:r>
              <a:rPr lang="en" sz="1300">
                <a:solidFill>
                  <a:srgbClr val="111111"/>
                </a:solidFill>
                <a:latin typeface="Calibri"/>
                <a:ea typeface="Calibri"/>
                <a:cs typeface="Calibri"/>
                <a:sym typeface="Calibri"/>
              </a:rPr>
              <a:t>System uses multiple detectors to add info about emotions to LLM prompt (camera, eye tracking, EEG, heart rate, perspiration, speech analysis, intonation, gestures, facial expressions, and everything else besides the actual words)</a:t>
            </a:r>
            <a:endParaRPr sz="1300">
              <a:solidFill>
                <a:srgbClr val="11111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4"/>
          <p:cNvSpPr txBox="1"/>
          <p:nvPr/>
        </p:nvSpPr>
        <p:spPr>
          <a:xfrm>
            <a:off x="0" y="0"/>
            <a:ext cx="24255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Calibri"/>
                <a:ea typeface="Calibri"/>
                <a:cs typeface="Calibri"/>
                <a:sym typeface="Calibri"/>
              </a:rPr>
              <a:t>Meta AudioCraft</a:t>
            </a:r>
            <a:endParaRPr sz="2500" b="1">
              <a:solidFill>
                <a:schemeClr val="dk1"/>
              </a:solidFill>
              <a:latin typeface="Calibri"/>
              <a:ea typeface="Calibri"/>
              <a:cs typeface="Calibri"/>
              <a:sym typeface="Calibri"/>
            </a:endParaRPr>
          </a:p>
        </p:txBody>
      </p:sp>
      <p:sp>
        <p:nvSpPr>
          <p:cNvPr id="149" name="Google Shape;149;p24"/>
          <p:cNvSpPr txBox="1"/>
          <p:nvPr/>
        </p:nvSpPr>
        <p:spPr>
          <a:xfrm>
            <a:off x="80724" y="569400"/>
            <a:ext cx="5862875" cy="1585019"/>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dirty="0" err="1">
                <a:solidFill>
                  <a:srgbClr val="111111"/>
                </a:solidFill>
                <a:latin typeface="Calibri"/>
                <a:ea typeface="Calibri"/>
                <a:cs typeface="Calibri"/>
                <a:sym typeface="Calibri"/>
              </a:rPr>
              <a:t>AudioCraft</a:t>
            </a:r>
            <a:r>
              <a:rPr lang="en" sz="1300" dirty="0">
                <a:solidFill>
                  <a:srgbClr val="111111"/>
                </a:solidFill>
                <a:latin typeface="Calibri"/>
                <a:ea typeface="Calibri"/>
                <a:cs typeface="Calibri"/>
                <a:sym typeface="Calibri"/>
              </a:rPr>
              <a:t> - generate high-quality audio and music from text</a:t>
            </a:r>
            <a:endParaRPr sz="1300" dirty="0">
              <a:solidFill>
                <a:srgbClr val="111111"/>
              </a:solidFill>
              <a:latin typeface="Calibri"/>
              <a:ea typeface="Calibri"/>
              <a:cs typeface="Calibri"/>
              <a:sym typeface="Calibri"/>
            </a:endParaRPr>
          </a:p>
          <a:p>
            <a:pPr marL="0" lvl="0" indent="0" algn="l" rtl="0">
              <a:spcBef>
                <a:spcPts val="0"/>
              </a:spcBef>
              <a:spcAft>
                <a:spcPts val="0"/>
              </a:spcAft>
              <a:buNone/>
            </a:pPr>
            <a:r>
              <a:rPr lang="en" sz="1300" dirty="0">
                <a:solidFill>
                  <a:srgbClr val="111111"/>
                </a:solidFill>
                <a:latin typeface="Calibri"/>
                <a:ea typeface="Calibri"/>
                <a:cs typeface="Calibri"/>
                <a:sym typeface="Calibri"/>
              </a:rPr>
              <a:t>Meta open-sourced:</a:t>
            </a:r>
            <a:endParaRPr sz="1300" dirty="0">
              <a:solidFill>
                <a:srgbClr val="111111"/>
              </a:solidFill>
              <a:latin typeface="Calibri"/>
              <a:ea typeface="Calibri"/>
              <a:cs typeface="Calibri"/>
              <a:sym typeface="Calibri"/>
            </a:endParaRPr>
          </a:p>
          <a:p>
            <a:pPr marL="457200" lvl="0" indent="-311150" algn="l" rtl="0">
              <a:spcBef>
                <a:spcPts val="0"/>
              </a:spcBef>
              <a:spcAft>
                <a:spcPts val="0"/>
              </a:spcAft>
              <a:buClr>
                <a:srgbClr val="111111"/>
              </a:buClr>
              <a:buSzPts val="1300"/>
              <a:buFont typeface="Calibri"/>
              <a:buChar char="●"/>
            </a:pPr>
            <a:r>
              <a:rPr lang="en" sz="1300" dirty="0" err="1">
                <a:solidFill>
                  <a:srgbClr val="111111"/>
                </a:solidFill>
                <a:latin typeface="Calibri"/>
                <a:ea typeface="Calibri"/>
                <a:cs typeface="Calibri"/>
                <a:sym typeface="Calibri"/>
              </a:rPr>
              <a:t>MusicGen</a:t>
            </a:r>
            <a:r>
              <a:rPr lang="en" sz="1300" dirty="0">
                <a:solidFill>
                  <a:srgbClr val="111111"/>
                </a:solidFill>
                <a:latin typeface="Calibri"/>
                <a:ea typeface="Calibri"/>
                <a:cs typeface="Calibri"/>
                <a:sym typeface="Calibri"/>
              </a:rPr>
              <a:t> - generate music</a:t>
            </a:r>
            <a:endParaRPr sz="1300" dirty="0">
              <a:solidFill>
                <a:srgbClr val="111111"/>
              </a:solidFill>
              <a:latin typeface="Calibri"/>
              <a:ea typeface="Calibri"/>
              <a:cs typeface="Calibri"/>
              <a:sym typeface="Calibri"/>
            </a:endParaRPr>
          </a:p>
          <a:p>
            <a:pPr marL="457200" lvl="0" indent="-311150" algn="l" rtl="0">
              <a:spcBef>
                <a:spcPts val="0"/>
              </a:spcBef>
              <a:spcAft>
                <a:spcPts val="0"/>
              </a:spcAft>
              <a:buClr>
                <a:srgbClr val="111111"/>
              </a:buClr>
              <a:buSzPts val="1300"/>
              <a:buFont typeface="Calibri"/>
              <a:buChar char="●"/>
            </a:pPr>
            <a:r>
              <a:rPr lang="en" sz="1300" dirty="0" err="1">
                <a:solidFill>
                  <a:srgbClr val="111111"/>
                </a:solidFill>
                <a:latin typeface="Calibri"/>
                <a:ea typeface="Calibri"/>
                <a:cs typeface="Calibri"/>
                <a:sym typeface="Calibri"/>
              </a:rPr>
              <a:t>AudioGen</a:t>
            </a:r>
            <a:r>
              <a:rPr lang="en" sz="1300" dirty="0">
                <a:solidFill>
                  <a:srgbClr val="111111"/>
                </a:solidFill>
                <a:latin typeface="Calibri"/>
                <a:ea typeface="Calibri"/>
                <a:cs typeface="Calibri"/>
                <a:sym typeface="Calibri"/>
              </a:rPr>
              <a:t> - generate different sounds</a:t>
            </a:r>
            <a:endParaRPr sz="1300" dirty="0">
              <a:solidFill>
                <a:srgbClr val="111111"/>
              </a:solidFill>
              <a:latin typeface="Calibri"/>
              <a:ea typeface="Calibri"/>
              <a:cs typeface="Calibri"/>
              <a:sym typeface="Calibri"/>
            </a:endParaRPr>
          </a:p>
          <a:p>
            <a:pPr marL="457200" lvl="0" indent="-311150" algn="l" rtl="0">
              <a:spcBef>
                <a:spcPts val="0"/>
              </a:spcBef>
              <a:spcAft>
                <a:spcPts val="0"/>
              </a:spcAft>
              <a:buClr>
                <a:srgbClr val="111111"/>
              </a:buClr>
              <a:buSzPts val="1300"/>
              <a:buFont typeface="Calibri"/>
              <a:buChar char="●"/>
            </a:pPr>
            <a:r>
              <a:rPr lang="en" sz="1300" dirty="0" err="1">
                <a:solidFill>
                  <a:srgbClr val="111111"/>
                </a:solidFill>
                <a:latin typeface="Calibri"/>
                <a:ea typeface="Calibri"/>
                <a:cs typeface="Calibri"/>
                <a:sym typeface="Calibri"/>
              </a:rPr>
              <a:t>EnCodec</a:t>
            </a:r>
            <a:r>
              <a:rPr lang="en" sz="1300" dirty="0">
                <a:solidFill>
                  <a:srgbClr val="111111"/>
                </a:solidFill>
                <a:latin typeface="Calibri"/>
                <a:ea typeface="Calibri"/>
                <a:cs typeface="Calibri"/>
                <a:sym typeface="Calibri"/>
              </a:rPr>
              <a:t> - compress audio signal</a:t>
            </a:r>
            <a:endParaRPr sz="1300" dirty="0">
              <a:solidFill>
                <a:srgbClr val="111111"/>
              </a:solidFill>
              <a:latin typeface="Calibri"/>
              <a:ea typeface="Calibri"/>
              <a:cs typeface="Calibri"/>
              <a:sym typeface="Calibri"/>
            </a:endParaRPr>
          </a:p>
          <a:p>
            <a:pPr marL="0" lvl="0" indent="0" algn="l" rtl="0">
              <a:spcBef>
                <a:spcPts val="0"/>
              </a:spcBef>
              <a:spcAft>
                <a:spcPts val="0"/>
              </a:spcAft>
              <a:buNone/>
            </a:pPr>
            <a:r>
              <a:rPr lang="en" sz="1300" u="sng" dirty="0">
                <a:solidFill>
                  <a:schemeClr val="hlink"/>
                </a:solidFill>
                <a:latin typeface="Calibri"/>
                <a:ea typeface="Calibri"/>
                <a:cs typeface="Calibri"/>
                <a:sym typeface="Calibri"/>
                <a:hlinkClick r:id="rId3"/>
              </a:rPr>
              <a:t>https://about.fb.com/news/2023/08/audiocraft-generative-ai-for-music-and-audio/</a:t>
            </a:r>
            <a:r>
              <a:rPr lang="en" sz="1300" dirty="0">
                <a:solidFill>
                  <a:srgbClr val="111111"/>
                </a:solidFill>
                <a:latin typeface="Calibri"/>
                <a:ea typeface="Calibri"/>
                <a:cs typeface="Calibri"/>
                <a:sym typeface="Calibri"/>
              </a:rPr>
              <a:t> </a:t>
            </a:r>
            <a:endParaRPr sz="1300" dirty="0">
              <a:solidFill>
                <a:srgbClr val="111111"/>
              </a:solidFill>
              <a:latin typeface="Calibri"/>
              <a:ea typeface="Calibri"/>
              <a:cs typeface="Calibri"/>
              <a:sym typeface="Calibri"/>
            </a:endParaRPr>
          </a:p>
          <a:p>
            <a:pPr marL="0" lvl="0" indent="0" algn="l" rtl="0">
              <a:spcBef>
                <a:spcPts val="0"/>
              </a:spcBef>
              <a:spcAft>
                <a:spcPts val="0"/>
              </a:spcAft>
              <a:buNone/>
            </a:pPr>
            <a:r>
              <a:rPr lang="en" sz="1300" u="sng" dirty="0">
                <a:solidFill>
                  <a:schemeClr val="hlink"/>
                </a:solidFill>
                <a:latin typeface="Calibri"/>
                <a:ea typeface="Calibri"/>
                <a:cs typeface="Calibri"/>
                <a:sym typeface="Calibri"/>
                <a:hlinkClick r:id="rId4"/>
              </a:rPr>
              <a:t>https://github.com/facebookresearch/audiocraft</a:t>
            </a:r>
            <a:r>
              <a:rPr lang="en" sz="1300" dirty="0">
                <a:solidFill>
                  <a:srgbClr val="111111"/>
                </a:solidFill>
                <a:latin typeface="Calibri"/>
                <a:ea typeface="Calibri"/>
                <a:cs typeface="Calibri"/>
                <a:sym typeface="Calibri"/>
              </a:rPr>
              <a:t>  </a:t>
            </a:r>
            <a:endParaRPr sz="1300" dirty="0">
              <a:solidFill>
                <a:srgbClr val="111111"/>
              </a:solidFill>
              <a:latin typeface="Calibri"/>
              <a:ea typeface="Calibri"/>
              <a:cs typeface="Calibri"/>
              <a:sym typeface="Calibri"/>
            </a:endParaRPr>
          </a:p>
        </p:txBody>
      </p:sp>
      <p:pic>
        <p:nvPicPr>
          <p:cNvPr id="150" name="Google Shape;150;p24"/>
          <p:cNvPicPr preferRelativeResize="0"/>
          <p:nvPr/>
        </p:nvPicPr>
        <p:blipFill>
          <a:blip r:embed="rId5">
            <a:alphaModFix/>
          </a:blip>
          <a:stretch>
            <a:fillRect/>
          </a:stretch>
        </p:blipFill>
        <p:spPr>
          <a:xfrm>
            <a:off x="6076125" y="1129200"/>
            <a:ext cx="2857500" cy="1600200"/>
          </a:xfrm>
          <a:prstGeom prst="rect">
            <a:avLst/>
          </a:prstGeom>
          <a:noFill/>
          <a:ln>
            <a:noFill/>
          </a:ln>
        </p:spPr>
      </p:pic>
      <p:pic>
        <p:nvPicPr>
          <p:cNvPr id="151" name="Google Shape;151;p24"/>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6076125" y="569400"/>
            <a:ext cx="2857501" cy="452357"/>
          </a:xfrm>
          <a:prstGeom prst="rect">
            <a:avLst/>
          </a:prstGeom>
          <a:noFill/>
          <a:ln>
            <a:noFill/>
          </a:ln>
        </p:spPr>
      </p:pic>
      <p:sp>
        <p:nvSpPr>
          <p:cNvPr id="152" name="Google Shape;152;p24"/>
          <p:cNvSpPr txBox="1"/>
          <p:nvPr/>
        </p:nvSpPr>
        <p:spPr>
          <a:xfrm>
            <a:off x="80725" y="2266950"/>
            <a:ext cx="2941500" cy="384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a:solidFill>
                  <a:srgbClr val="111111"/>
                </a:solidFill>
                <a:latin typeface="Calibri"/>
                <a:ea typeface="Calibri"/>
                <a:cs typeface="Calibri"/>
                <a:sym typeface="Calibri"/>
              </a:rPr>
              <a:t>Uncensored LLaMa 2 is now available </a:t>
            </a:r>
            <a:endParaRPr sz="1300">
              <a:solidFill>
                <a:srgbClr val="111111"/>
              </a:solidFill>
              <a:latin typeface="Calibri"/>
              <a:ea typeface="Calibri"/>
              <a:cs typeface="Calibri"/>
              <a:sym typeface="Calibri"/>
            </a:endParaRPr>
          </a:p>
        </p:txBody>
      </p:sp>
      <p:sp>
        <p:nvSpPr>
          <p:cNvPr id="153" name="Google Shape;153;p24"/>
          <p:cNvSpPr txBox="1"/>
          <p:nvPr/>
        </p:nvSpPr>
        <p:spPr>
          <a:xfrm>
            <a:off x="80725" y="2757850"/>
            <a:ext cx="3750000" cy="58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a:solidFill>
                  <a:srgbClr val="111111"/>
                </a:solidFill>
                <a:latin typeface="Calibri"/>
                <a:ea typeface="Calibri"/>
                <a:cs typeface="Calibri"/>
                <a:sym typeface="Calibri"/>
              </a:rPr>
              <a:t>Meta is adding chatbots to its platforms</a:t>
            </a:r>
            <a:endParaRPr sz="1300">
              <a:solidFill>
                <a:srgbClr val="11111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rgbClr val="111111"/>
                </a:solidFill>
                <a:latin typeface="Calibri"/>
                <a:ea typeface="Calibri"/>
                <a:cs typeface="Calibri"/>
                <a:sym typeface="Calibri"/>
              </a:rPr>
              <a:t>and also adding tools to detect AI-generated posts </a:t>
            </a:r>
            <a:endParaRPr sz="1300">
              <a:solidFill>
                <a:srgbClr val="11111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p:nvPr/>
        </p:nvSpPr>
        <p:spPr>
          <a:xfrm>
            <a:off x="0" y="0"/>
            <a:ext cx="55251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Calibri"/>
                <a:ea typeface="Calibri"/>
                <a:cs typeface="Calibri"/>
                <a:sym typeface="Calibri"/>
              </a:rPr>
              <a:t>Stack Overflow - AI question answering</a:t>
            </a:r>
            <a:endParaRPr sz="2500" b="1">
              <a:latin typeface="Calibri"/>
              <a:ea typeface="Calibri"/>
              <a:cs typeface="Calibri"/>
              <a:sym typeface="Calibri"/>
            </a:endParaRPr>
          </a:p>
        </p:txBody>
      </p:sp>
      <p:sp>
        <p:nvSpPr>
          <p:cNvPr id="159" name="Google Shape;159;p25"/>
          <p:cNvSpPr txBox="1"/>
          <p:nvPr/>
        </p:nvSpPr>
        <p:spPr>
          <a:xfrm>
            <a:off x="484750" y="697275"/>
            <a:ext cx="7372800" cy="785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Stack Overflow, the developers' resource for programming questions, was losing traffic recently - because software engineers haave switched to ChatGPT and Google Bard. So </a:t>
            </a:r>
            <a:r>
              <a:rPr lang="en" sz="1300">
                <a:solidFill>
                  <a:schemeClr val="dk1"/>
                </a:solidFill>
                <a:latin typeface="Calibri"/>
                <a:ea typeface="Calibri"/>
                <a:cs typeface="Calibri"/>
                <a:sym typeface="Calibri"/>
              </a:rPr>
              <a:t>Stack Overflow</a:t>
            </a:r>
            <a:r>
              <a:rPr lang="en" sz="1300">
                <a:latin typeface="Calibri"/>
                <a:ea typeface="Calibri"/>
                <a:cs typeface="Calibri"/>
                <a:sym typeface="Calibri"/>
              </a:rPr>
              <a:t> is fighting back by adding AI to its community answer-database</a:t>
            </a:r>
            <a:endParaRPr sz="1300">
              <a:solidFill>
                <a:schemeClr val="dk1"/>
              </a:solidFill>
              <a:latin typeface="Calibri"/>
              <a:ea typeface="Calibri"/>
              <a:cs typeface="Calibri"/>
              <a:sym typeface="Calibri"/>
            </a:endParaRPr>
          </a:p>
        </p:txBody>
      </p:sp>
      <p:sp>
        <p:nvSpPr>
          <p:cNvPr id="160" name="Google Shape;160;p25"/>
          <p:cNvSpPr txBox="1"/>
          <p:nvPr/>
        </p:nvSpPr>
        <p:spPr>
          <a:xfrm>
            <a:off x="113900" y="1750200"/>
            <a:ext cx="55251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Calibri"/>
                <a:ea typeface="Calibri"/>
                <a:cs typeface="Calibri"/>
                <a:sym typeface="Calibri"/>
              </a:rPr>
              <a:t>AI-generated "Influences"</a:t>
            </a:r>
            <a:endParaRPr sz="2500" b="1">
              <a:latin typeface="Calibri"/>
              <a:ea typeface="Calibri"/>
              <a:cs typeface="Calibri"/>
              <a:sym typeface="Calibri"/>
            </a:endParaRPr>
          </a:p>
        </p:txBody>
      </p:sp>
      <p:sp>
        <p:nvSpPr>
          <p:cNvPr id="161" name="Google Shape;161;p25"/>
          <p:cNvSpPr txBox="1"/>
          <p:nvPr/>
        </p:nvSpPr>
        <p:spPr>
          <a:xfrm>
            <a:off x="484750" y="2437850"/>
            <a:ext cx="7372800" cy="384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AI-generated "Influencers" collect massive number of followers - and business deals</a:t>
            </a:r>
            <a:endParaRPr sz="1300">
              <a:latin typeface="Calibri"/>
              <a:ea typeface="Calibri"/>
              <a:cs typeface="Calibri"/>
              <a:sym typeface="Calibri"/>
            </a:endParaRPr>
          </a:p>
        </p:txBody>
      </p:sp>
      <p:pic>
        <p:nvPicPr>
          <p:cNvPr id="162" name="Google Shape;162;p25"/>
          <p:cNvPicPr preferRelativeResize="0"/>
          <p:nvPr/>
        </p:nvPicPr>
        <p:blipFill>
          <a:blip r:embed="rId3">
            <a:alphaModFix/>
          </a:blip>
          <a:stretch>
            <a:fillRect/>
          </a:stretch>
        </p:blipFill>
        <p:spPr>
          <a:xfrm>
            <a:off x="381000" y="2975150"/>
            <a:ext cx="2952750" cy="1552575"/>
          </a:xfrm>
          <a:prstGeom prst="rect">
            <a:avLst/>
          </a:prstGeom>
          <a:noFill/>
          <a:ln>
            <a:noFill/>
          </a:ln>
        </p:spPr>
      </p:pic>
      <p:pic>
        <p:nvPicPr>
          <p:cNvPr id="163" name="Google Shape;163;p25"/>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3533022" y="2987625"/>
            <a:ext cx="1243291" cy="1552575"/>
          </a:xfrm>
          <a:prstGeom prst="rect">
            <a:avLst/>
          </a:prstGeom>
          <a:noFill/>
          <a:ln>
            <a:noFill/>
          </a:ln>
        </p:spPr>
      </p:pic>
      <p:pic>
        <p:nvPicPr>
          <p:cNvPr id="164" name="Google Shape;164;p25"/>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4907275" y="2987625"/>
            <a:ext cx="1713276" cy="1552575"/>
          </a:xfrm>
          <a:prstGeom prst="rect">
            <a:avLst/>
          </a:prstGeom>
          <a:noFill/>
          <a:ln>
            <a:noFill/>
          </a:ln>
        </p:spPr>
      </p:pic>
      <p:pic>
        <p:nvPicPr>
          <p:cNvPr id="165" name="Google Shape;165;p25"/>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6535527" y="51374"/>
            <a:ext cx="2569750" cy="617032"/>
          </a:xfrm>
          <a:prstGeom prst="rect">
            <a:avLst/>
          </a:prstGeom>
          <a:noFill/>
          <a:ln>
            <a:noFill/>
          </a:ln>
        </p:spPr>
      </p:pic>
      <p:pic>
        <p:nvPicPr>
          <p:cNvPr id="166" name="Google Shape;166;p25"/>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6751498" y="2987625"/>
            <a:ext cx="1156361" cy="15525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6"/>
          <p:cNvSpPr txBox="1"/>
          <p:nvPr/>
        </p:nvSpPr>
        <p:spPr>
          <a:xfrm>
            <a:off x="0" y="0"/>
            <a:ext cx="39285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Calibri"/>
                <a:ea typeface="Calibri"/>
                <a:cs typeface="Calibri"/>
                <a:sym typeface="Calibri"/>
              </a:rPr>
              <a:t>Anthropic,    Claude 2 Chat</a:t>
            </a:r>
            <a:endParaRPr sz="2500" b="1">
              <a:latin typeface="Calibri"/>
              <a:ea typeface="Calibri"/>
              <a:cs typeface="Calibri"/>
              <a:sym typeface="Calibri"/>
            </a:endParaRPr>
          </a:p>
        </p:txBody>
      </p:sp>
      <p:sp>
        <p:nvSpPr>
          <p:cNvPr id="172" name="Google Shape;172;p26"/>
          <p:cNvSpPr txBox="1"/>
          <p:nvPr/>
        </p:nvSpPr>
        <p:spPr>
          <a:xfrm>
            <a:off x="62700" y="850925"/>
            <a:ext cx="5607000" cy="3786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96850" algn="l" rtl="0">
              <a:spcBef>
                <a:spcPts val="0"/>
              </a:spcBef>
              <a:spcAft>
                <a:spcPts val="0"/>
              </a:spcAft>
              <a:buSzPts val="1300"/>
              <a:buFont typeface="Calibri"/>
              <a:buChar char="●"/>
            </a:pPr>
            <a:r>
              <a:rPr lang="en" sz="1300">
                <a:latin typeface="Calibri"/>
                <a:ea typeface="Calibri"/>
                <a:cs typeface="Calibri"/>
                <a:sym typeface="Calibri"/>
              </a:rPr>
              <a:t>Anthropic is an AI safety and research company from </a:t>
            </a:r>
            <a:r>
              <a:rPr lang="en" sz="1300">
                <a:solidFill>
                  <a:schemeClr val="dk1"/>
                </a:solidFill>
                <a:latin typeface="Calibri"/>
                <a:ea typeface="Calibri"/>
                <a:cs typeface="Calibri"/>
                <a:sym typeface="Calibri"/>
              </a:rPr>
              <a:t>San Francisco, CA</a:t>
            </a:r>
            <a:endParaRPr sz="1300">
              <a:solidFill>
                <a:schemeClr val="dk1"/>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solidFill>
                  <a:schemeClr val="dk1"/>
                </a:solidFill>
                <a:latin typeface="Calibri"/>
                <a:ea typeface="Calibri"/>
                <a:cs typeface="Calibri"/>
                <a:sym typeface="Calibri"/>
              </a:rPr>
              <a:t>Anthropic </a:t>
            </a:r>
            <a:r>
              <a:rPr lang="en" sz="1300">
                <a:latin typeface="Calibri"/>
                <a:ea typeface="Calibri"/>
                <a:cs typeface="Calibri"/>
                <a:sym typeface="Calibri"/>
              </a:rPr>
              <a:t>builds reliable, interpretable, safe and steerable AI systems</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Anthropic was founded in 2021 by former senior members of OpenAI, principally siblings </a:t>
            </a:r>
            <a:r>
              <a:rPr lang="en" sz="1300" b="1">
                <a:solidFill>
                  <a:srgbClr val="FF0000"/>
                </a:solidFill>
                <a:latin typeface="Calibri"/>
                <a:ea typeface="Calibri"/>
                <a:cs typeface="Calibri"/>
                <a:sym typeface="Calibri"/>
              </a:rPr>
              <a:t>Daniela Amodei and Dario Amodei </a:t>
            </a:r>
            <a:endParaRPr sz="1300" b="1">
              <a:solidFill>
                <a:srgbClr val="FF0000"/>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Founders: Daniela &amp; </a:t>
            </a:r>
            <a:r>
              <a:rPr lang="en" sz="1300">
                <a:solidFill>
                  <a:schemeClr val="dk1"/>
                </a:solidFill>
                <a:latin typeface="Calibri"/>
                <a:ea typeface="Calibri"/>
                <a:cs typeface="Calibri"/>
                <a:sym typeface="Calibri"/>
              </a:rPr>
              <a:t>Dario </a:t>
            </a:r>
            <a:r>
              <a:rPr lang="en" sz="1300">
                <a:latin typeface="Calibri"/>
                <a:ea typeface="Calibri"/>
                <a:cs typeface="Calibri"/>
                <a:sym typeface="Calibri"/>
              </a:rPr>
              <a:t>Amodei, Jack Clark, Jared Kaplan</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The Amodei siblings were among others who left OpenAI due to directional differences, specifically regarding OpenAI's ventures with Microsoft in 2019</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By late 2022, Anthropic had raised $700 Mln in funding, out of which $500 Mln came from Alameda Research. </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Google's cloud division followed with an investment of $300 million for a 10% stake, in a deal requiring Anthropic to buy computing resources from Google Cloud</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In May 2023, Anthropic raised US$450 million in a round led by Spark Capital</a:t>
            </a:r>
            <a:endParaRPr sz="1300">
              <a:latin typeface="Calibri"/>
              <a:ea typeface="Calibri"/>
              <a:cs typeface="Calibri"/>
              <a:sym typeface="Calibri"/>
            </a:endParaRPr>
          </a:p>
          <a:p>
            <a:pPr marL="228600" lvl="0" indent="-196850" algn="l" rtl="0">
              <a:spcBef>
                <a:spcPts val="0"/>
              </a:spcBef>
              <a:spcAft>
                <a:spcPts val="0"/>
              </a:spcAft>
              <a:buClr>
                <a:srgbClr val="FF0000"/>
              </a:buClr>
              <a:buSzPts val="1300"/>
              <a:buFont typeface="Calibri"/>
              <a:buChar char="●"/>
            </a:pPr>
            <a:r>
              <a:rPr lang="en" sz="1300" b="1">
                <a:solidFill>
                  <a:srgbClr val="FF0000"/>
                </a:solidFill>
                <a:latin typeface="Calibri"/>
                <a:ea typeface="Calibri"/>
                <a:cs typeface="Calibri"/>
                <a:sym typeface="Calibri"/>
              </a:rPr>
              <a:t>As of July 2023, Anthropic had raised $1.5 Bln in funding</a:t>
            </a:r>
            <a:endParaRPr sz="1300" b="1">
              <a:solidFill>
                <a:srgbClr val="FF0000"/>
              </a:solidFill>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3"/>
              </a:rPr>
              <a:t>https://en.wikipedia.org/wiki/Anthropic</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4"/>
              </a:rPr>
              <a:t>https://www.anthropic.com</a:t>
            </a:r>
            <a:r>
              <a:rPr lang="en" sz="1300">
                <a:latin typeface="Calibri"/>
                <a:ea typeface="Calibri"/>
                <a:cs typeface="Calibri"/>
                <a:sym typeface="Calibri"/>
              </a:rPr>
              <a:t> </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5"/>
              </a:rPr>
              <a:t>https://claude.ai/chat/</a:t>
            </a:r>
            <a:r>
              <a:rPr lang="en" sz="1300">
                <a:latin typeface="Calibri"/>
                <a:ea typeface="Calibri"/>
                <a:cs typeface="Calibri"/>
                <a:sym typeface="Calibri"/>
              </a:rPr>
              <a:t> </a:t>
            </a:r>
            <a:endParaRPr sz="1300">
              <a:latin typeface="Calibri"/>
              <a:ea typeface="Calibri"/>
              <a:cs typeface="Calibri"/>
              <a:sym typeface="Calibri"/>
            </a:endParaRPr>
          </a:p>
        </p:txBody>
      </p:sp>
      <p:pic>
        <p:nvPicPr>
          <p:cNvPr id="173" name="Google Shape;173;p26"/>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7925575" y="54500"/>
            <a:ext cx="1138650" cy="1138650"/>
          </a:xfrm>
          <a:prstGeom prst="rect">
            <a:avLst/>
          </a:prstGeom>
          <a:noFill/>
          <a:ln>
            <a:noFill/>
          </a:ln>
        </p:spPr>
      </p:pic>
      <p:pic>
        <p:nvPicPr>
          <p:cNvPr id="174" name="Google Shape;174;p26"/>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731425" y="102675"/>
            <a:ext cx="2930901" cy="326400"/>
          </a:xfrm>
          <a:prstGeom prst="rect">
            <a:avLst/>
          </a:prstGeom>
          <a:noFill/>
          <a:ln>
            <a:noFill/>
          </a:ln>
        </p:spPr>
      </p:pic>
      <p:pic>
        <p:nvPicPr>
          <p:cNvPr id="175" name="Google Shape;175;p26"/>
          <p:cNvPicPr preferRelativeResize="0"/>
          <p:nvPr/>
        </p:nvPicPr>
        <p:blipFill>
          <a:blip r:embed="rId8">
            <a:alphaModFix/>
          </a:blip>
          <a:stretch>
            <a:fillRect/>
          </a:stretch>
        </p:blipFill>
        <p:spPr>
          <a:xfrm>
            <a:off x="5864225" y="2759075"/>
            <a:ext cx="2981325" cy="1533525"/>
          </a:xfrm>
          <a:prstGeom prst="rect">
            <a:avLst/>
          </a:prstGeom>
          <a:noFill/>
          <a:ln>
            <a:noFill/>
          </a:ln>
        </p:spPr>
      </p:pic>
      <p:pic>
        <p:nvPicPr>
          <p:cNvPr id="176" name="Google Shape;176;p26"/>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5906764" y="850925"/>
            <a:ext cx="1424350" cy="1424350"/>
          </a:xfrm>
          <a:prstGeom prst="rect">
            <a:avLst/>
          </a:prstGeom>
          <a:noFill/>
          <a:ln>
            <a:noFill/>
          </a:ln>
        </p:spPr>
      </p:pic>
      <p:sp>
        <p:nvSpPr>
          <p:cNvPr id="177" name="Google Shape;177;p26"/>
          <p:cNvSpPr txBox="1"/>
          <p:nvPr/>
        </p:nvSpPr>
        <p:spPr>
          <a:xfrm>
            <a:off x="5715000" y="2209800"/>
            <a:ext cx="18138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Daniela &amp; Dario Amodei</a:t>
            </a:r>
            <a:endParaRPr sz="13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7"/>
          <p:cNvSpPr txBox="1"/>
          <p:nvPr/>
        </p:nvSpPr>
        <p:spPr>
          <a:xfrm>
            <a:off x="0" y="0"/>
            <a:ext cx="72258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How to compete when you can copy an AI startup ... in 3 minutes?</a:t>
            </a:r>
            <a:endParaRPr sz="2000" b="1">
              <a:latin typeface="Calibri"/>
              <a:ea typeface="Calibri"/>
              <a:cs typeface="Calibri"/>
              <a:sym typeface="Calibri"/>
            </a:endParaRPr>
          </a:p>
        </p:txBody>
      </p:sp>
      <p:sp>
        <p:nvSpPr>
          <p:cNvPr id="183" name="Google Shape;183;p27"/>
          <p:cNvSpPr txBox="1"/>
          <p:nvPr/>
        </p:nvSpPr>
        <p:spPr>
          <a:xfrm>
            <a:off x="62700" y="541875"/>
            <a:ext cx="8153100" cy="723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11150" algn="l" rtl="0">
              <a:spcBef>
                <a:spcPts val="0"/>
              </a:spcBef>
              <a:spcAft>
                <a:spcPts val="0"/>
              </a:spcAft>
              <a:buSzPts val="1300"/>
              <a:buFont typeface="Calibri"/>
              <a:buChar char="●"/>
            </a:pPr>
            <a:r>
              <a:rPr lang="en" sz="1300">
                <a:latin typeface="Calibri"/>
                <a:ea typeface="Calibri"/>
                <a:cs typeface="Calibri"/>
                <a:sym typeface="Calibri"/>
              </a:rPr>
              <a:t>How to compete when you can copy an AI startup with Whisper and ChatGPT in 3 minutes? .. </a:t>
            </a:r>
            <a:r>
              <a:rPr lang="en" sz="900" u="sng">
                <a:solidFill>
                  <a:schemeClr val="hlink"/>
                </a:solidFill>
                <a:latin typeface="Calibri"/>
                <a:ea typeface="Calibri"/>
                <a:cs typeface="Calibri"/>
                <a:sym typeface="Calibri"/>
                <a:hlinkClick r:id="rId3"/>
              </a:rPr>
              <a:t>https://medium.com/neurons-lab/how-to-compete-when-you-can-copy-an-ai-startup-with-whisper-and-chatgpt-in-3-minutes-27ac9a783be8</a:t>
            </a:r>
            <a:r>
              <a:rPr lang="en" sz="900">
                <a:latin typeface="Calibri"/>
                <a:ea typeface="Calibri"/>
                <a:cs typeface="Calibri"/>
                <a:sym typeface="Calibri"/>
              </a:rPr>
              <a:t> </a:t>
            </a:r>
            <a:endParaRPr sz="9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Building an AI-powered company .. </a:t>
            </a:r>
            <a:r>
              <a:rPr lang="en" sz="900" u="sng">
                <a:solidFill>
                  <a:schemeClr val="hlink"/>
                </a:solidFill>
                <a:latin typeface="Calibri"/>
                <a:ea typeface="Calibri"/>
                <a:cs typeface="Calibri"/>
                <a:sym typeface="Calibri"/>
                <a:hlinkClick r:id="rId4"/>
              </a:rPr>
              <a:t>https://aburachenok.medium.com/building-an-ai-powered-company-69eba4fa6d4f</a:t>
            </a:r>
            <a:r>
              <a:rPr lang="en" sz="900">
                <a:latin typeface="Calibri"/>
                <a:ea typeface="Calibri"/>
                <a:cs typeface="Calibri"/>
                <a:sym typeface="Calibri"/>
              </a:rPr>
              <a:t> </a:t>
            </a:r>
            <a:endParaRPr sz="900">
              <a:latin typeface="Calibri"/>
              <a:ea typeface="Calibri"/>
              <a:cs typeface="Calibri"/>
              <a:sym typeface="Calibri"/>
            </a:endParaRPr>
          </a:p>
        </p:txBody>
      </p:sp>
      <p:pic>
        <p:nvPicPr>
          <p:cNvPr id="184" name="Google Shape;184;p27"/>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1162563" y="3080275"/>
            <a:ext cx="4900676" cy="1949975"/>
          </a:xfrm>
          <a:prstGeom prst="rect">
            <a:avLst/>
          </a:prstGeom>
          <a:noFill/>
          <a:ln w="9525" cap="flat" cmpd="sng">
            <a:solidFill>
              <a:srgbClr val="FF0000"/>
            </a:solidFill>
            <a:prstDash val="solid"/>
            <a:round/>
            <a:headEnd type="none" w="sm" len="sm"/>
            <a:tailEnd type="none" w="sm" len="sm"/>
          </a:ln>
        </p:spPr>
      </p:pic>
      <p:sp>
        <p:nvSpPr>
          <p:cNvPr id="185" name="Google Shape;185;p27"/>
          <p:cNvSpPr txBox="1"/>
          <p:nvPr/>
        </p:nvSpPr>
        <p:spPr>
          <a:xfrm>
            <a:off x="62700" y="1379975"/>
            <a:ext cx="8153100" cy="1585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AI startups earn less and are harder to build</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Cloud computing is getting cheap for everyone. </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Open-source projects are open to everyone. </a:t>
            </a:r>
            <a:br>
              <a:rPr lang="en" sz="1300">
                <a:latin typeface="Calibri"/>
                <a:ea typeface="Calibri"/>
                <a:cs typeface="Calibri"/>
                <a:sym typeface="Calibri"/>
              </a:rPr>
            </a:br>
            <a:r>
              <a:rPr lang="en" sz="1300">
                <a:latin typeface="Calibri"/>
                <a:ea typeface="Calibri"/>
                <a:cs typeface="Calibri"/>
                <a:sym typeface="Calibri"/>
              </a:rPr>
              <a:t>What do you have that is unique?</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Most of your business will come from the long tail ("edge cases")</a:t>
            </a:r>
            <a:r>
              <a:rPr lang="en" sz="1300">
                <a:latin typeface="Calibri"/>
                <a:ea typeface="Calibri"/>
                <a:cs typeface="Calibri"/>
                <a:sym typeface="Calibri"/>
              </a:rPr>
              <a:t>, and you will never have enough data for it.</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Infrastructure involves ad-hoc human work (data labeling and edge cases handling).</a:t>
            </a:r>
            <a:endParaRPr sz="130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8"/>
          <p:cNvSpPr txBox="1"/>
          <p:nvPr/>
        </p:nvSpPr>
        <p:spPr>
          <a:xfrm>
            <a:off x="0" y="0"/>
            <a:ext cx="39681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Calibri"/>
                <a:ea typeface="Calibri"/>
                <a:cs typeface="Calibri"/>
                <a:sym typeface="Calibri"/>
              </a:rPr>
              <a:t>How People Use ChatGPT ?</a:t>
            </a:r>
            <a:endParaRPr sz="2500" b="1">
              <a:latin typeface="Calibri"/>
              <a:ea typeface="Calibri"/>
              <a:cs typeface="Calibri"/>
              <a:sym typeface="Calibri"/>
            </a:endParaRPr>
          </a:p>
        </p:txBody>
      </p:sp>
      <p:pic>
        <p:nvPicPr>
          <p:cNvPr id="191" name="Google Shape;191;p28"/>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27400" y="1762250"/>
            <a:ext cx="3840700" cy="1462530"/>
          </a:xfrm>
          <a:prstGeom prst="rect">
            <a:avLst/>
          </a:prstGeom>
          <a:noFill/>
          <a:ln>
            <a:noFill/>
          </a:ln>
        </p:spPr>
      </p:pic>
      <p:sp>
        <p:nvSpPr>
          <p:cNvPr id="192" name="Google Shape;192;p28"/>
          <p:cNvSpPr txBox="1"/>
          <p:nvPr/>
        </p:nvSpPr>
        <p:spPr>
          <a:xfrm>
            <a:off x="5151775" y="3667975"/>
            <a:ext cx="36513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4"/>
              </a:rPr>
              <a:t>https://www.demandsage.com/chatgpt-statistics/</a:t>
            </a:r>
            <a:r>
              <a:rPr lang="en" sz="1200">
                <a:latin typeface="Calibri"/>
                <a:ea typeface="Calibri"/>
                <a:cs typeface="Calibri"/>
                <a:sym typeface="Calibri"/>
              </a:rPr>
              <a:t> </a:t>
            </a:r>
            <a:endParaRPr sz="1200">
              <a:latin typeface="Calibri"/>
              <a:ea typeface="Calibri"/>
              <a:cs typeface="Calibri"/>
              <a:sym typeface="Calibri"/>
            </a:endParaRPr>
          </a:p>
        </p:txBody>
      </p:sp>
      <p:pic>
        <p:nvPicPr>
          <p:cNvPr id="193" name="Google Shape;193;p28"/>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521273" y="853600"/>
            <a:ext cx="4470326" cy="2682196"/>
          </a:xfrm>
          <a:prstGeom prst="rect">
            <a:avLst/>
          </a:prstGeom>
          <a:noFill/>
          <a:ln>
            <a:noFill/>
          </a:ln>
        </p:spPr>
      </p:pic>
      <p:sp>
        <p:nvSpPr>
          <p:cNvPr id="194" name="Google Shape;194;p28"/>
          <p:cNvSpPr txBox="1"/>
          <p:nvPr/>
        </p:nvSpPr>
        <p:spPr>
          <a:xfrm>
            <a:off x="581650" y="1311150"/>
            <a:ext cx="2932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Calibri"/>
                <a:ea typeface="Calibri"/>
                <a:cs typeface="Calibri"/>
                <a:sym typeface="Calibri"/>
              </a:rPr>
              <a:t>Most common uses of ChatGPT.  Really ?</a:t>
            </a:r>
            <a:endParaRPr sz="1200">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9"/>
          <p:cNvSpPr txBox="1"/>
          <p:nvPr/>
        </p:nvSpPr>
        <p:spPr>
          <a:xfrm>
            <a:off x="0" y="0"/>
            <a:ext cx="16116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Calibri"/>
                <a:ea typeface="Calibri"/>
                <a:cs typeface="Calibri"/>
                <a:sym typeface="Calibri"/>
              </a:rPr>
              <a:t>Worldcoin</a:t>
            </a:r>
            <a:endParaRPr sz="2500" b="1">
              <a:latin typeface="Calibri"/>
              <a:ea typeface="Calibri"/>
              <a:cs typeface="Calibri"/>
              <a:sym typeface="Calibri"/>
            </a:endParaRPr>
          </a:p>
        </p:txBody>
      </p:sp>
      <p:sp>
        <p:nvSpPr>
          <p:cNvPr id="200" name="Google Shape;200;p29"/>
          <p:cNvSpPr txBox="1"/>
          <p:nvPr/>
        </p:nvSpPr>
        <p:spPr>
          <a:xfrm>
            <a:off x="405725" y="1539424"/>
            <a:ext cx="5161517" cy="1184909"/>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96850" algn="l" rtl="0">
              <a:spcBef>
                <a:spcPts val="0"/>
              </a:spcBef>
              <a:spcAft>
                <a:spcPts val="0"/>
              </a:spcAft>
              <a:buSzPts val="1300"/>
              <a:buFont typeface="Calibri"/>
              <a:buChar char="●"/>
            </a:pPr>
            <a:r>
              <a:rPr lang="en" sz="1300">
                <a:solidFill>
                  <a:schemeClr val="dk1"/>
                </a:solidFill>
                <a:latin typeface="Calibri"/>
                <a:ea typeface="Calibri"/>
                <a:cs typeface="Calibri"/>
                <a:sym typeface="Calibri"/>
              </a:rPr>
              <a:t>Sam Altman, SEO and co-founder of OpenAI has also </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co-founded </a:t>
            </a:r>
            <a:r>
              <a:rPr lang="en" sz="1300">
                <a:latin typeface="Calibri"/>
                <a:ea typeface="Calibri"/>
                <a:cs typeface="Calibri"/>
                <a:sym typeface="Calibri"/>
              </a:rPr>
              <a:t>Worldcoinwith Alex Blania on July 24, 2023</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The goal is to create a globally owned digital currency </a:t>
            </a:r>
            <a:r>
              <a:rPr lang="en" sz="1300">
                <a:solidFill>
                  <a:schemeClr val="dk1"/>
                </a:solidFill>
                <a:latin typeface="Calibri"/>
                <a:ea typeface="Calibri"/>
                <a:cs typeface="Calibri"/>
                <a:sym typeface="Calibri"/>
              </a:rPr>
              <a:t>"</a:t>
            </a:r>
            <a:r>
              <a:rPr lang="en" sz="1300" b="1">
                <a:solidFill>
                  <a:srgbClr val="FF0000"/>
                </a:solidFill>
                <a:latin typeface="Calibri"/>
                <a:ea typeface="Calibri"/>
                <a:cs typeface="Calibri"/>
                <a:sym typeface="Calibri"/>
              </a:rPr>
              <a:t>WLD</a:t>
            </a:r>
            <a:r>
              <a:rPr lang="en" sz="1300">
                <a:solidFill>
                  <a:schemeClr val="dk1"/>
                </a:solidFill>
                <a:latin typeface="Calibri"/>
                <a:ea typeface="Calibri"/>
                <a:cs typeface="Calibri"/>
                <a:sym typeface="Calibri"/>
              </a:rPr>
              <a:t>" </a:t>
            </a:r>
            <a:br>
              <a:rPr lang="en" sz="1300">
                <a:solidFill>
                  <a:schemeClr val="dk1"/>
                </a:solidFill>
                <a:latin typeface="Calibri"/>
                <a:ea typeface="Calibri"/>
                <a:cs typeface="Calibri"/>
                <a:sym typeface="Calibri"/>
              </a:rPr>
            </a:br>
            <a:r>
              <a:rPr lang="en" sz="1300">
                <a:latin typeface="Calibri"/>
                <a:ea typeface="Calibri"/>
                <a:cs typeface="Calibri"/>
                <a:sym typeface="Calibri"/>
              </a:rPr>
              <a:t>by scanning human irises</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Using and orb device to scan people's eye irises to create a </a:t>
            </a:r>
            <a:r>
              <a:rPr lang="en" sz="1300" b="1">
                <a:solidFill>
                  <a:srgbClr val="FF0000"/>
                </a:solidFill>
                <a:latin typeface="Calibri"/>
                <a:ea typeface="Calibri"/>
                <a:cs typeface="Calibri"/>
                <a:sym typeface="Calibri"/>
              </a:rPr>
              <a:t>World ID</a:t>
            </a:r>
            <a:endParaRPr sz="1300">
              <a:latin typeface="Calibri"/>
              <a:ea typeface="Calibri"/>
              <a:cs typeface="Calibri"/>
              <a:sym typeface="Calibri"/>
            </a:endParaRPr>
          </a:p>
        </p:txBody>
      </p:sp>
      <p:pic>
        <p:nvPicPr>
          <p:cNvPr id="201" name="Google Shape;201;p29"/>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7091584" y="2769600"/>
            <a:ext cx="943438" cy="868950"/>
          </a:xfrm>
          <a:prstGeom prst="rect">
            <a:avLst/>
          </a:prstGeom>
          <a:noFill/>
          <a:ln>
            <a:noFill/>
          </a:ln>
        </p:spPr>
      </p:pic>
      <p:pic>
        <p:nvPicPr>
          <p:cNvPr id="202" name="Google Shape;202;p2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739901" y="1557463"/>
            <a:ext cx="2298425" cy="1149225"/>
          </a:xfrm>
          <a:prstGeom prst="rect">
            <a:avLst/>
          </a:prstGeom>
          <a:noFill/>
          <a:ln>
            <a:noFill/>
          </a:ln>
        </p:spPr>
      </p:pic>
      <p:sp>
        <p:nvSpPr>
          <p:cNvPr id="203" name="Google Shape;203;p29"/>
          <p:cNvSpPr txBox="1"/>
          <p:nvPr/>
        </p:nvSpPr>
        <p:spPr>
          <a:xfrm>
            <a:off x="8078400" y="2839275"/>
            <a:ext cx="7608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Calibri"/>
                <a:ea typeface="Calibri"/>
                <a:cs typeface="Calibri"/>
                <a:sym typeface="Calibri"/>
              </a:rPr>
              <a:t>orb </a:t>
            </a:r>
            <a:endParaRPr sz="1200">
              <a:latin typeface="Calibri"/>
              <a:ea typeface="Calibri"/>
              <a:cs typeface="Calibri"/>
              <a:sym typeface="Calibri"/>
            </a:endParaRPr>
          </a:p>
          <a:p>
            <a:pPr marL="0" lvl="0" indent="0" algn="l" rtl="0">
              <a:spcBef>
                <a:spcPts val="0"/>
              </a:spcBef>
              <a:spcAft>
                <a:spcPts val="0"/>
              </a:spcAft>
              <a:buNone/>
            </a:pPr>
            <a:r>
              <a:rPr lang="en" sz="1200">
                <a:latin typeface="Calibri"/>
                <a:ea typeface="Calibri"/>
                <a:cs typeface="Calibri"/>
                <a:sym typeface="Calibri"/>
              </a:rPr>
              <a:t>scanning </a:t>
            </a:r>
            <a:endParaRPr sz="1200">
              <a:latin typeface="Calibri"/>
              <a:ea typeface="Calibri"/>
              <a:cs typeface="Calibri"/>
              <a:sym typeface="Calibri"/>
            </a:endParaRPr>
          </a:p>
          <a:p>
            <a:pPr marL="0" lvl="0" indent="0" algn="l" rtl="0">
              <a:spcBef>
                <a:spcPts val="0"/>
              </a:spcBef>
              <a:spcAft>
                <a:spcPts val="0"/>
              </a:spcAft>
              <a:buNone/>
            </a:pPr>
            <a:r>
              <a:rPr lang="en" sz="1200">
                <a:latin typeface="Calibri"/>
                <a:ea typeface="Calibri"/>
                <a:cs typeface="Calibri"/>
                <a:sym typeface="Calibri"/>
              </a:rPr>
              <a:t>device</a:t>
            </a:r>
            <a:endParaRPr sz="1200">
              <a:latin typeface="Calibri"/>
              <a:ea typeface="Calibri"/>
              <a:cs typeface="Calibri"/>
              <a:sym typeface="Calibri"/>
            </a:endParaRPr>
          </a:p>
        </p:txBody>
      </p:sp>
      <p:pic>
        <p:nvPicPr>
          <p:cNvPr id="204" name="Google Shape;204;p2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752326" y="2769599"/>
            <a:ext cx="1154175" cy="868946"/>
          </a:xfrm>
          <a:prstGeom prst="rect">
            <a:avLst/>
          </a:prstGeom>
          <a:noFill/>
          <a:ln>
            <a:noFill/>
          </a:ln>
        </p:spPr>
      </p:pic>
      <p:pic>
        <p:nvPicPr>
          <p:cNvPr id="205" name="Google Shape;205;p29"/>
          <p:cNvPicPr preferRelativeResize="0"/>
          <p:nvPr/>
        </p:nvPicPr>
        <p:blipFill>
          <a:blip r:embed="rId6">
            <a:alphaModFix/>
          </a:blip>
          <a:stretch>
            <a:fillRect/>
          </a:stretch>
        </p:blipFill>
        <p:spPr>
          <a:xfrm>
            <a:off x="8092100" y="52625"/>
            <a:ext cx="609600" cy="609600"/>
          </a:xfrm>
          <a:prstGeom prst="rect">
            <a:avLst/>
          </a:prstGeom>
          <a:noFill/>
          <a:ln>
            <a:noFill/>
          </a:ln>
        </p:spPr>
      </p:pic>
      <p:sp>
        <p:nvSpPr>
          <p:cNvPr id="206" name="Google Shape;206;p29"/>
          <p:cNvSpPr txBox="1"/>
          <p:nvPr/>
        </p:nvSpPr>
        <p:spPr>
          <a:xfrm>
            <a:off x="7715000" y="702125"/>
            <a:ext cx="13638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Worldcoin   WLD</a:t>
            </a:r>
            <a:endParaRPr sz="1300">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0"/>
          <p:cNvSpPr txBox="1"/>
          <p:nvPr/>
        </p:nvSpPr>
        <p:spPr>
          <a:xfrm>
            <a:off x="0" y="0"/>
            <a:ext cx="62724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Calibri"/>
                <a:ea typeface="Calibri"/>
                <a:cs typeface="Calibri"/>
                <a:sym typeface="Calibri"/>
              </a:rPr>
              <a:t>Learn Other Language using Bing + ChatGPT </a:t>
            </a:r>
            <a:endParaRPr sz="2500" b="1">
              <a:latin typeface="Calibri"/>
              <a:ea typeface="Calibri"/>
              <a:cs typeface="Calibri"/>
              <a:sym typeface="Calibri"/>
            </a:endParaRPr>
          </a:p>
        </p:txBody>
      </p:sp>
      <p:sp>
        <p:nvSpPr>
          <p:cNvPr id="212" name="Google Shape;212;p30"/>
          <p:cNvSpPr txBox="1"/>
          <p:nvPr/>
        </p:nvSpPr>
        <p:spPr>
          <a:xfrm>
            <a:off x="302025" y="862300"/>
            <a:ext cx="5484600" cy="363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Very good video explaining how to learn language using Bing AI:</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Bing AI Just KILLED Traditional Language Learning</a:t>
            </a:r>
            <a:endParaRPr>
              <a:latin typeface="Calibri"/>
              <a:ea typeface="Calibri"/>
              <a:cs typeface="Calibri"/>
              <a:sym typeface="Calibri"/>
            </a:endParaRPr>
          </a:p>
          <a:p>
            <a:pPr marL="0" lvl="0" indent="0" algn="l" rtl="0">
              <a:spcBef>
                <a:spcPts val="0"/>
              </a:spcBef>
              <a:spcAft>
                <a:spcPts val="0"/>
              </a:spcAft>
              <a:buNone/>
            </a:pPr>
            <a:r>
              <a:rPr lang="en" u="sng">
                <a:solidFill>
                  <a:schemeClr val="hlink"/>
                </a:solidFill>
                <a:latin typeface="Calibri"/>
                <a:ea typeface="Calibri"/>
                <a:cs typeface="Calibri"/>
                <a:sym typeface="Calibri"/>
                <a:hlinkClick r:id="rId3"/>
              </a:rPr>
              <a:t>https://www.youtube.com/watch?v=LzEZRvk0Bqg</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Natural conversation partner.</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You can control the topics and complexity</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You can use audio interface </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~100 languages</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Use "Edge" browser - or iPhone or Android App</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ChatGPT Voice Just KILLED Traditional Language Learning</a:t>
            </a:r>
            <a:endParaRPr>
              <a:latin typeface="Calibri"/>
              <a:ea typeface="Calibri"/>
              <a:cs typeface="Calibri"/>
              <a:sym typeface="Calibri"/>
            </a:endParaRPr>
          </a:p>
          <a:p>
            <a:pPr marL="0" lvl="0" indent="0" algn="l" rtl="0">
              <a:spcBef>
                <a:spcPts val="0"/>
              </a:spcBef>
              <a:spcAft>
                <a:spcPts val="0"/>
              </a:spcAft>
              <a:buNone/>
            </a:pPr>
            <a:r>
              <a:rPr lang="en" u="sng">
                <a:solidFill>
                  <a:schemeClr val="hlink"/>
                </a:solidFill>
                <a:latin typeface="Calibri"/>
                <a:ea typeface="Calibri"/>
                <a:cs typeface="Calibri"/>
                <a:sym typeface="Calibri"/>
                <a:hlinkClick r:id="rId4"/>
              </a:rPr>
              <a:t>https://www.youtube.com/watch?v=_J6e0JHl3C4</a:t>
            </a:r>
            <a:r>
              <a:rPr lang="en">
                <a:latin typeface="Calibri"/>
                <a:ea typeface="Calibri"/>
                <a:cs typeface="Calibri"/>
                <a:sym typeface="Calibri"/>
              </a:rPr>
              <a:t>  (March 2023)</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AI Just KILLED Traditional Language Learning (ChatGPT)</a:t>
            </a:r>
            <a:endParaRPr>
              <a:latin typeface="Calibri"/>
              <a:ea typeface="Calibri"/>
              <a:cs typeface="Calibri"/>
              <a:sym typeface="Calibri"/>
            </a:endParaRPr>
          </a:p>
          <a:p>
            <a:pPr marL="0" lvl="0" indent="0" algn="l" rtl="0">
              <a:spcBef>
                <a:spcPts val="0"/>
              </a:spcBef>
              <a:spcAft>
                <a:spcPts val="0"/>
              </a:spcAft>
              <a:buNone/>
            </a:pPr>
            <a:r>
              <a:rPr lang="en" u="sng">
                <a:solidFill>
                  <a:schemeClr val="hlink"/>
                </a:solidFill>
                <a:latin typeface="Calibri"/>
                <a:ea typeface="Calibri"/>
                <a:cs typeface="Calibri"/>
                <a:sym typeface="Calibri"/>
                <a:hlinkClick r:id="rId5"/>
              </a:rPr>
              <a:t>https://www.youtube.com/watch?v=sXOAanKbXAQ</a:t>
            </a:r>
            <a:r>
              <a:rPr lang="en">
                <a:latin typeface="Calibri"/>
                <a:ea typeface="Calibri"/>
                <a:cs typeface="Calibri"/>
                <a:sym typeface="Calibri"/>
              </a:rPr>
              <a:t> (January 2023)</a:t>
            </a:r>
            <a:endParaRPr>
              <a:latin typeface="Calibri"/>
              <a:ea typeface="Calibri"/>
              <a:cs typeface="Calibri"/>
              <a:sym typeface="Calibri"/>
            </a:endParaRPr>
          </a:p>
        </p:txBody>
      </p:sp>
      <p:pic>
        <p:nvPicPr>
          <p:cNvPr id="213" name="Google Shape;213;p30"/>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890800" y="862300"/>
            <a:ext cx="3100802" cy="173947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1"/>
          <p:cNvSpPr txBox="1"/>
          <p:nvPr/>
        </p:nvSpPr>
        <p:spPr>
          <a:xfrm>
            <a:off x="0" y="0"/>
            <a:ext cx="55251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Calibri"/>
                <a:ea typeface="Calibri"/>
                <a:cs typeface="Calibri"/>
                <a:sym typeface="Calibri"/>
              </a:rPr>
              <a:t>FraudGPT, WormGPT, PoisonGPT</a:t>
            </a:r>
            <a:endParaRPr sz="2500" b="1">
              <a:latin typeface="Calibri"/>
              <a:ea typeface="Calibri"/>
              <a:cs typeface="Calibri"/>
              <a:sym typeface="Calibri"/>
            </a:endParaRPr>
          </a:p>
        </p:txBody>
      </p:sp>
      <p:sp>
        <p:nvSpPr>
          <p:cNvPr id="219" name="Google Shape;219;p31"/>
          <p:cNvSpPr txBox="1"/>
          <p:nvPr/>
        </p:nvSpPr>
        <p:spPr>
          <a:xfrm>
            <a:off x="484750" y="514350"/>
            <a:ext cx="7372800" cy="138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11150" algn="l" rtl="0">
              <a:spcBef>
                <a:spcPts val="0"/>
              </a:spcBef>
              <a:spcAft>
                <a:spcPts val="0"/>
              </a:spcAft>
              <a:buClr>
                <a:schemeClr val="dk1"/>
              </a:buClr>
              <a:buSzPts val="1300"/>
              <a:buFont typeface="Calibri"/>
              <a:buChar char="●"/>
            </a:pPr>
            <a:r>
              <a:rPr lang="en" sz="1300" b="1" dirty="0" err="1">
                <a:solidFill>
                  <a:srgbClr val="FF0000"/>
                </a:solidFill>
                <a:latin typeface="Calibri"/>
                <a:ea typeface="Calibri"/>
                <a:cs typeface="Calibri"/>
                <a:sym typeface="Calibri"/>
              </a:rPr>
              <a:t>FraudGPT</a:t>
            </a:r>
            <a:r>
              <a:rPr lang="en" sz="1300" dirty="0">
                <a:latin typeface="Calibri"/>
                <a:ea typeface="Calibri"/>
                <a:cs typeface="Calibri"/>
                <a:sym typeface="Calibri"/>
              </a:rPr>
              <a:t> - has been circulating on Telegram Channels since July 22, 2023.  This is an AI bot, exclusively targeted for offensive purposes, such as </a:t>
            </a:r>
            <a:r>
              <a:rPr lang="en" sz="1300" dirty="0">
                <a:solidFill>
                  <a:srgbClr val="FF0000"/>
                </a:solidFill>
                <a:latin typeface="Calibri"/>
                <a:ea typeface="Calibri"/>
                <a:cs typeface="Calibri"/>
                <a:sym typeface="Calibri"/>
              </a:rPr>
              <a:t>crafting spear phishing emails, creating cracking tools, carding</a:t>
            </a:r>
            <a:r>
              <a:rPr lang="en" sz="1300" dirty="0">
                <a:latin typeface="Calibri"/>
                <a:ea typeface="Calibri"/>
                <a:cs typeface="Calibri"/>
                <a:sym typeface="Calibri"/>
              </a:rPr>
              <a:t>, etc. </a:t>
            </a:r>
            <a:r>
              <a:rPr lang="en" sz="1300" dirty="0">
                <a:solidFill>
                  <a:schemeClr val="dk1"/>
                </a:solidFill>
                <a:latin typeface="Calibri"/>
                <a:ea typeface="Calibri"/>
                <a:cs typeface="Calibri"/>
                <a:sym typeface="Calibri"/>
              </a:rPr>
              <a:t>For example, a threat actor can draft an email that, with a high-level of confidence, will entice recipients to click on the supplied malicious link. This craftiness would play a vital role in business email compromise (BEC) phishing campaigns on organizations. </a:t>
            </a:r>
            <a:r>
              <a:rPr lang="en" sz="1300" dirty="0">
                <a:latin typeface="Calibri"/>
                <a:ea typeface="Calibri"/>
                <a:cs typeface="Calibri"/>
                <a:sym typeface="Calibri"/>
              </a:rPr>
              <a:t>The tool is currently being sold on various Dark Web marketplaces and the Telegram platform. </a:t>
            </a:r>
            <a:endParaRPr sz="1300" dirty="0">
              <a:solidFill>
                <a:schemeClr val="dk1"/>
              </a:solidFill>
              <a:latin typeface="Calibri"/>
              <a:ea typeface="Calibri"/>
              <a:cs typeface="Calibri"/>
              <a:sym typeface="Calibri"/>
            </a:endParaRPr>
          </a:p>
        </p:txBody>
      </p:sp>
      <p:sp>
        <p:nvSpPr>
          <p:cNvPr id="220" name="Google Shape;220;p31"/>
          <p:cNvSpPr txBox="1"/>
          <p:nvPr/>
        </p:nvSpPr>
        <p:spPr>
          <a:xfrm>
            <a:off x="484750" y="2038350"/>
            <a:ext cx="7372800" cy="1785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111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WormGPT</a:t>
            </a:r>
            <a:r>
              <a:rPr lang="en" sz="1300">
                <a:solidFill>
                  <a:schemeClr val="dk1"/>
                </a:solidFill>
                <a:latin typeface="Calibri"/>
                <a:ea typeface="Calibri"/>
                <a:cs typeface="Calibri"/>
                <a:sym typeface="Calibri"/>
              </a:rPr>
              <a:t> is a 6 Bln parameter model developed in 2021</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It has no ethical limits, policies, restrictions</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It allows Cybercriminals to Launch Sophisticated Cyber Attacks </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a:t>
            </a:r>
            <a:r>
              <a:rPr lang="en" sz="1300">
                <a:solidFill>
                  <a:srgbClr val="FF0000"/>
                </a:solidFill>
                <a:latin typeface="Calibri"/>
                <a:ea typeface="Calibri"/>
                <a:cs typeface="Calibri"/>
                <a:sym typeface="Calibri"/>
              </a:rPr>
              <a:t>phishing and business email compromise (BEC) attacks</a:t>
            </a:r>
            <a:r>
              <a:rPr lang="en" sz="1300">
                <a:solidFill>
                  <a:schemeClr val="dk1"/>
                </a:solidFill>
                <a:latin typeface="Calibri"/>
                <a:ea typeface="Calibri"/>
                <a:cs typeface="Calibri"/>
                <a:sym typeface="Calibri"/>
              </a:rPr>
              <a:t>)</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It is described to use open-source GPT-J language model developed by EleutherAI</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WormGPT</a:t>
            </a:r>
            <a:r>
              <a:rPr lang="en" sz="1300">
                <a:solidFill>
                  <a:schemeClr val="dk1"/>
                </a:solidFill>
                <a:latin typeface="Calibri"/>
                <a:ea typeface="Calibri"/>
                <a:cs typeface="Calibri"/>
                <a:sym typeface="Calibri"/>
              </a:rPr>
              <a:t> has been advertised on underground forums</a:t>
            </a:r>
            <a:br>
              <a:rPr lang="en" sz="1300">
                <a:solidFill>
                  <a:schemeClr val="dk1"/>
                </a:solidFill>
                <a:latin typeface="Calibri"/>
                <a:ea typeface="Calibri"/>
                <a:cs typeface="Calibri"/>
                <a:sym typeface="Calibri"/>
              </a:rPr>
            </a:br>
            <a:r>
              <a:rPr lang="en" sz="1300" u="sng">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https://thehackernews.com/2023/07/wormgpt-new-ai-tool-allows.html</a:t>
            </a:r>
            <a:r>
              <a:rPr lang="en" sz="1300">
                <a:solidFill>
                  <a:schemeClr val="dk1"/>
                </a:solidFill>
                <a:latin typeface="Calibri"/>
                <a:ea typeface="Calibri"/>
                <a:cs typeface="Calibri"/>
                <a:sym typeface="Calibri"/>
              </a:rPr>
              <a:t> </a:t>
            </a:r>
            <a:br>
              <a:rPr lang="en" sz="1300">
                <a:solidFill>
                  <a:schemeClr val="dk1"/>
                </a:solidFill>
                <a:latin typeface="Calibri"/>
                <a:ea typeface="Calibri"/>
                <a:cs typeface="Calibri"/>
                <a:sym typeface="Calibri"/>
              </a:rPr>
            </a:br>
            <a:r>
              <a:rPr lang="en" sz="1300" u="sng">
                <a:solidFill>
                  <a:schemeClr val="accent5"/>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https://www.youtube.com/watch?v=sXqsPlnTkQU</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sp>
        <p:nvSpPr>
          <p:cNvPr id="221" name="Google Shape;221;p31"/>
          <p:cNvSpPr txBox="1"/>
          <p:nvPr/>
        </p:nvSpPr>
        <p:spPr>
          <a:xfrm>
            <a:off x="484750" y="3943350"/>
            <a:ext cx="7372800" cy="985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111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PoisonGPT</a:t>
            </a:r>
            <a:r>
              <a:rPr lang="en" sz="1300">
                <a:solidFill>
                  <a:schemeClr val="dk1"/>
                </a:solidFill>
                <a:latin typeface="Calibri"/>
                <a:ea typeface="Calibri"/>
                <a:cs typeface="Calibri"/>
                <a:sym typeface="Calibri"/>
              </a:rPr>
              <a:t>  - designed to </a:t>
            </a:r>
            <a:r>
              <a:rPr lang="en" sz="1300">
                <a:solidFill>
                  <a:srgbClr val="FF0000"/>
                </a:solidFill>
                <a:latin typeface="Calibri"/>
                <a:ea typeface="Calibri"/>
                <a:cs typeface="Calibri"/>
                <a:sym typeface="Calibri"/>
              </a:rPr>
              <a:t>spread misinformation in sneaky ways</a:t>
            </a:r>
            <a:r>
              <a:rPr lang="en" sz="1300">
                <a:solidFill>
                  <a:schemeClr val="dk1"/>
                </a:solidFill>
                <a:latin typeface="Calibri"/>
                <a:ea typeface="Calibri"/>
                <a:cs typeface="Calibri"/>
                <a:sym typeface="Calibri"/>
              </a:rPr>
              <a:t>. It is possible to "surgically" modify an existing open-source AI model to make it spread disinformation - and upload it to a public repository - from there it could be downloaded and used in multiple other applications, leading to what's called an LLM </a:t>
            </a:r>
            <a:r>
              <a:rPr lang="en" sz="1300" b="1">
                <a:solidFill>
                  <a:srgbClr val="FF0000"/>
                </a:solidFill>
                <a:latin typeface="Calibri"/>
                <a:ea typeface="Calibri"/>
                <a:cs typeface="Calibri"/>
                <a:sym typeface="Calibri"/>
              </a:rPr>
              <a:t>supply chain poisoning</a:t>
            </a:r>
            <a:endParaRPr sz="13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60" name="Google Shape;60;p1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605238" y="1203525"/>
            <a:ext cx="2094075" cy="2094075"/>
          </a:xfrm>
          <a:prstGeom prst="rect">
            <a:avLst/>
          </a:prstGeom>
          <a:noFill/>
          <a:ln>
            <a:noFill/>
          </a:ln>
        </p:spPr>
      </p:pic>
      <p:sp>
        <p:nvSpPr>
          <p:cNvPr id="61" name="Google Shape;61;p14"/>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About the Speaker</a:t>
            </a:r>
            <a:endParaRPr sz="2500" b="1">
              <a:latin typeface="Calibri"/>
              <a:ea typeface="Calibri"/>
              <a:cs typeface="Calibri"/>
              <a:sym typeface="Calibri"/>
            </a:endParaRPr>
          </a:p>
        </p:txBody>
      </p:sp>
      <p:sp>
        <p:nvSpPr>
          <p:cNvPr id="62" name="Google Shape;62;p14"/>
          <p:cNvSpPr txBox="1"/>
          <p:nvPr/>
        </p:nvSpPr>
        <p:spPr>
          <a:xfrm>
            <a:off x="3330175" y="878750"/>
            <a:ext cx="5621700" cy="358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2500" b="1">
                <a:latin typeface="Calibri"/>
                <a:ea typeface="Calibri"/>
                <a:cs typeface="Calibri"/>
                <a:sym typeface="Calibri"/>
              </a:rPr>
              <a:t>Lev Selector, Ph.D.</a:t>
            </a:r>
            <a:endParaRPr sz="2500" b="1">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800">
                <a:latin typeface="Calibri"/>
                <a:ea typeface="Calibri"/>
                <a:cs typeface="Calibri"/>
                <a:sym typeface="Calibri"/>
              </a:rPr>
              <a:t>BixBeta CTO &amp; Co-Founder</a:t>
            </a: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solidFill>
                  <a:schemeClr val="dk1"/>
                </a:solidFill>
                <a:latin typeface="Calibri"/>
                <a:ea typeface="Calibri"/>
                <a:cs typeface="Calibri"/>
                <a:sym typeface="Calibri"/>
              </a:rPr>
              <a:t>40+ years of software engineering, data science, and building teams (hiring, training, and managing)</a:t>
            </a:r>
            <a:endParaRPr sz="1600">
              <a:solidFill>
                <a:schemeClr val="dk1"/>
              </a:solidFill>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solidFill>
                  <a:schemeClr val="dk1"/>
                </a:solidFill>
                <a:latin typeface="Calibri"/>
                <a:ea typeface="Calibri"/>
                <a:cs typeface="Calibri"/>
                <a:sym typeface="Calibri"/>
              </a:rPr>
              <a:t>Ph.D. in mathematical modeling and computer simulations</a:t>
            </a:r>
            <a:endParaRPr sz="16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600">
              <a:latin typeface="Calibri"/>
              <a:ea typeface="Calibri"/>
              <a:cs typeface="Calibri"/>
              <a:sym typeface="Calibri"/>
            </a:endParaRPr>
          </a:p>
          <a:p>
            <a:pPr marL="0" lvl="0" indent="0" algn="l" rtl="0">
              <a:spcBef>
                <a:spcPts val="0"/>
              </a:spcBef>
              <a:spcAft>
                <a:spcPts val="0"/>
              </a:spcAft>
              <a:buNone/>
            </a:pPr>
            <a:r>
              <a:rPr lang="en" sz="1600">
                <a:latin typeface="Calibri"/>
                <a:ea typeface="Calibri"/>
                <a:cs typeface="Calibri"/>
                <a:sym typeface="Calibri"/>
              </a:rPr>
              <a:t>Interests: </a:t>
            </a:r>
            <a:endParaRPr sz="160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solidFill>
                  <a:schemeClr val="dk1"/>
                </a:solidFill>
                <a:latin typeface="Calibri"/>
                <a:ea typeface="Calibri"/>
                <a:cs typeface="Calibri"/>
                <a:sym typeface="Calibri"/>
              </a:rPr>
              <a:t>Generative AI, Using LLM with your data</a:t>
            </a:r>
            <a:endParaRPr sz="1600">
              <a:solidFill>
                <a:schemeClr val="dk1"/>
              </a:solidFill>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latin typeface="Calibri"/>
                <a:ea typeface="Calibri"/>
                <a:cs typeface="Calibri"/>
                <a:sym typeface="Calibri"/>
              </a:rPr>
              <a:t>crypto, accounting</a:t>
            </a:r>
            <a:endParaRPr sz="160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latin typeface="Calibri"/>
                <a:ea typeface="Calibri"/>
                <a:cs typeface="Calibri"/>
                <a:sym typeface="Calibri"/>
              </a:rPr>
              <a:t>cloud architecture, fin-tech, application security</a:t>
            </a:r>
            <a:endParaRPr sz="1600">
              <a:latin typeface="Calibri"/>
              <a:ea typeface="Calibri"/>
              <a:cs typeface="Calibri"/>
              <a:sym typeface="Calibri"/>
            </a:endParaRPr>
          </a:p>
          <a:p>
            <a:pPr marL="0" lvl="0" indent="0" algn="l" rtl="0">
              <a:spcBef>
                <a:spcPts val="0"/>
              </a:spcBef>
              <a:spcAft>
                <a:spcPts val="0"/>
              </a:spcAft>
              <a:buNone/>
            </a:pPr>
            <a:endParaRPr sz="1600">
              <a:latin typeface="Calibri"/>
              <a:ea typeface="Calibri"/>
              <a:cs typeface="Calibri"/>
              <a:sym typeface="Calibri"/>
            </a:endParaRPr>
          </a:p>
          <a:p>
            <a:pPr marL="0" lvl="0" indent="0" algn="l" rtl="0">
              <a:spcBef>
                <a:spcPts val="0"/>
              </a:spcBef>
              <a:spcAft>
                <a:spcPts val="0"/>
              </a:spcAft>
              <a:buNone/>
            </a:pPr>
            <a:r>
              <a:rPr lang="en" sz="1600">
                <a:latin typeface="Calibri"/>
                <a:ea typeface="Calibri"/>
                <a:cs typeface="Calibri"/>
                <a:sym typeface="Calibri"/>
              </a:rPr>
              <a:t>Find me on Linkedin, GitHub, YouTube, Google to connect</a:t>
            </a:r>
            <a:endParaRPr sz="1600">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2"/>
          <p:cNvSpPr txBox="1"/>
          <p:nvPr/>
        </p:nvSpPr>
        <p:spPr>
          <a:xfrm>
            <a:off x="-51509" y="-112992"/>
            <a:ext cx="48786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Calibri"/>
                <a:ea typeface="Calibri"/>
                <a:cs typeface="Calibri"/>
                <a:sym typeface="Calibri"/>
              </a:rPr>
              <a:t>MIT new 3D-LLM spatial awareness</a:t>
            </a:r>
            <a:endParaRPr sz="2500" b="1">
              <a:solidFill>
                <a:schemeClr val="dk1"/>
              </a:solidFill>
              <a:latin typeface="Calibri"/>
              <a:ea typeface="Calibri"/>
              <a:cs typeface="Calibri"/>
              <a:sym typeface="Calibri"/>
            </a:endParaRPr>
          </a:p>
        </p:txBody>
      </p:sp>
      <p:sp>
        <p:nvSpPr>
          <p:cNvPr id="227" name="Google Shape;227;p32"/>
          <p:cNvSpPr txBox="1"/>
          <p:nvPr/>
        </p:nvSpPr>
        <p:spPr>
          <a:xfrm>
            <a:off x="187150" y="1030350"/>
            <a:ext cx="3160800" cy="2493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rgbClr val="111111"/>
                </a:solidFill>
                <a:latin typeface="Calibri"/>
                <a:ea typeface="Calibri"/>
                <a:cs typeface="Calibri"/>
                <a:sym typeface="Calibri"/>
              </a:rPr>
              <a:t>MIT - new 3D-LLM spatial awareness</a:t>
            </a:r>
            <a:endParaRPr sz="1300">
              <a:solidFill>
                <a:srgbClr val="111111"/>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3"/>
              </a:rPr>
              <a:t>https://syncedreview.com/2023/08/02/3d-llm-integrate-3d-world-into-language-models/</a:t>
            </a:r>
            <a:endParaRPr sz="1000">
              <a:solidFill>
                <a:srgbClr val="111111"/>
              </a:solidFill>
              <a:latin typeface="Calibri"/>
              <a:ea typeface="Calibri"/>
              <a:cs typeface="Calibri"/>
              <a:sym typeface="Calibri"/>
            </a:endParaRPr>
          </a:p>
          <a:p>
            <a:pPr marL="0" lvl="0" indent="0" algn="l" rtl="0">
              <a:spcBef>
                <a:spcPts val="0"/>
              </a:spcBef>
              <a:spcAft>
                <a:spcPts val="0"/>
              </a:spcAft>
              <a:buNone/>
            </a:pPr>
            <a:endParaRPr sz="1300">
              <a:solidFill>
                <a:srgbClr val="111111"/>
              </a:solidFill>
              <a:latin typeface="Calibri"/>
              <a:ea typeface="Calibri"/>
              <a:cs typeface="Calibri"/>
              <a:sym typeface="Calibri"/>
            </a:endParaRPr>
          </a:p>
          <a:p>
            <a:pPr marL="0" lvl="0" indent="0" algn="l" rtl="0">
              <a:spcBef>
                <a:spcPts val="0"/>
              </a:spcBef>
              <a:spcAft>
                <a:spcPts val="0"/>
              </a:spcAft>
              <a:buNone/>
            </a:pPr>
            <a:r>
              <a:rPr lang="en" sz="1300">
                <a:solidFill>
                  <a:srgbClr val="111111"/>
                </a:solidFill>
                <a:latin typeface="Calibri"/>
                <a:ea typeface="Calibri"/>
                <a:cs typeface="Calibri"/>
                <a:sym typeface="Calibri"/>
              </a:rPr>
              <a:t>3D-LLM can take 3D points with features and language prompts as input, and perform a variety of 3D-related tasks. </a:t>
            </a:r>
            <a:endParaRPr sz="1300">
              <a:solidFill>
                <a:srgbClr val="111111"/>
              </a:solidFill>
              <a:latin typeface="Calibri"/>
              <a:ea typeface="Calibri"/>
              <a:cs typeface="Calibri"/>
              <a:sym typeface="Calibri"/>
            </a:endParaRPr>
          </a:p>
          <a:p>
            <a:pPr marL="0" lvl="0" indent="0" algn="l" rtl="0">
              <a:spcBef>
                <a:spcPts val="0"/>
              </a:spcBef>
              <a:spcAft>
                <a:spcPts val="0"/>
              </a:spcAft>
              <a:buNone/>
            </a:pPr>
            <a:endParaRPr sz="1300">
              <a:solidFill>
                <a:srgbClr val="111111"/>
              </a:solidFill>
              <a:latin typeface="Calibri"/>
              <a:ea typeface="Calibri"/>
              <a:cs typeface="Calibri"/>
              <a:sym typeface="Calibri"/>
            </a:endParaRPr>
          </a:p>
          <a:p>
            <a:pPr marL="0" lvl="0" indent="0" algn="l" rtl="0">
              <a:spcBef>
                <a:spcPts val="0"/>
              </a:spcBef>
              <a:spcAft>
                <a:spcPts val="0"/>
              </a:spcAft>
              <a:buNone/>
            </a:pPr>
            <a:r>
              <a:rPr lang="en" sz="1300">
                <a:solidFill>
                  <a:srgbClr val="111111"/>
                </a:solidFill>
                <a:latin typeface="Calibri"/>
                <a:ea typeface="Calibri"/>
                <a:cs typeface="Calibri"/>
                <a:sym typeface="Calibri"/>
              </a:rPr>
              <a:t>For example, it can tell what you will see when standing at certain place and looking in certain direction. The model is aware of its surrounding.</a:t>
            </a:r>
            <a:endParaRPr sz="1300">
              <a:solidFill>
                <a:srgbClr val="111111"/>
              </a:solidFill>
              <a:latin typeface="Calibri"/>
              <a:ea typeface="Calibri"/>
              <a:cs typeface="Calibri"/>
              <a:sym typeface="Calibri"/>
            </a:endParaRPr>
          </a:p>
        </p:txBody>
      </p:sp>
      <p:pic>
        <p:nvPicPr>
          <p:cNvPr id="228" name="Google Shape;228;p32"/>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4025025" y="372300"/>
            <a:ext cx="5084650" cy="472705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3"/>
          <p:cNvSpPr txBox="1"/>
          <p:nvPr/>
        </p:nvSpPr>
        <p:spPr>
          <a:xfrm>
            <a:off x="-51504" y="-113000"/>
            <a:ext cx="24945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Calibri"/>
                <a:ea typeface="Calibri"/>
                <a:cs typeface="Calibri"/>
                <a:sym typeface="Calibri"/>
              </a:rPr>
              <a:t>Decision Science</a:t>
            </a:r>
            <a:endParaRPr sz="2500" b="1">
              <a:solidFill>
                <a:schemeClr val="dk1"/>
              </a:solidFill>
              <a:latin typeface="Calibri"/>
              <a:ea typeface="Calibri"/>
              <a:cs typeface="Calibri"/>
              <a:sym typeface="Calibri"/>
            </a:endParaRPr>
          </a:p>
        </p:txBody>
      </p:sp>
      <p:sp>
        <p:nvSpPr>
          <p:cNvPr id="234" name="Google Shape;234;p33"/>
          <p:cNvSpPr txBox="1"/>
          <p:nvPr/>
        </p:nvSpPr>
        <p:spPr>
          <a:xfrm>
            <a:off x="135625" y="529975"/>
            <a:ext cx="3720300" cy="2185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rgbClr val="FF0000"/>
                </a:solidFill>
                <a:latin typeface="Calibri"/>
                <a:ea typeface="Calibri"/>
                <a:cs typeface="Calibri"/>
                <a:sym typeface="Calibri"/>
              </a:rPr>
              <a:t>Data Science is fragmenting. </a:t>
            </a:r>
            <a:endParaRPr sz="1300">
              <a:solidFill>
                <a:srgbClr val="FF0000"/>
              </a:solidFill>
              <a:latin typeface="Calibri"/>
              <a:ea typeface="Calibri"/>
              <a:cs typeface="Calibri"/>
              <a:sym typeface="Calibri"/>
            </a:endParaRPr>
          </a:p>
          <a:p>
            <a:pPr marL="0" lvl="0" indent="0" algn="l" rtl="0">
              <a:spcBef>
                <a:spcPts val="0"/>
              </a:spcBef>
              <a:spcAft>
                <a:spcPts val="0"/>
              </a:spcAft>
              <a:buNone/>
            </a:pPr>
            <a:r>
              <a:rPr lang="en" sz="1300">
                <a:solidFill>
                  <a:srgbClr val="FF0000"/>
                </a:solidFill>
                <a:latin typeface="Calibri"/>
                <a:ea typeface="Calibri"/>
                <a:cs typeface="Calibri"/>
                <a:sym typeface="Calibri"/>
              </a:rPr>
              <a:t>It becomes siloed and specialised.</a:t>
            </a:r>
            <a:endParaRPr sz="1300">
              <a:solidFill>
                <a:srgbClr val="FF0000"/>
              </a:solidFill>
              <a:latin typeface="Calibri"/>
              <a:ea typeface="Calibri"/>
              <a:cs typeface="Calibri"/>
              <a:sym typeface="Calibri"/>
            </a:endParaRPr>
          </a:p>
          <a:p>
            <a:pPr marL="0" lvl="0" indent="0" algn="l" rtl="0">
              <a:spcBef>
                <a:spcPts val="0"/>
              </a:spcBef>
              <a:spcAft>
                <a:spcPts val="0"/>
              </a:spcAft>
              <a:buNone/>
            </a:pPr>
            <a:endParaRPr sz="1300">
              <a:solidFill>
                <a:srgbClr val="111111"/>
              </a:solidFill>
              <a:latin typeface="Calibri"/>
              <a:ea typeface="Calibri"/>
              <a:cs typeface="Calibri"/>
              <a:sym typeface="Calibri"/>
            </a:endParaRPr>
          </a:p>
          <a:p>
            <a:pPr marL="0" lvl="0" indent="0" algn="l" rtl="0">
              <a:spcBef>
                <a:spcPts val="0"/>
              </a:spcBef>
              <a:spcAft>
                <a:spcPts val="0"/>
              </a:spcAft>
              <a:buNone/>
            </a:pPr>
            <a:r>
              <a:rPr lang="en" sz="1300">
                <a:solidFill>
                  <a:srgbClr val="111111"/>
                </a:solidFill>
                <a:latin typeface="Calibri"/>
                <a:ea typeface="Calibri"/>
                <a:cs typeface="Calibri"/>
                <a:sym typeface="Calibri"/>
              </a:rPr>
              <a:t>A Data Scientist used to be a jack-of-all-trades. </a:t>
            </a:r>
            <a:endParaRPr sz="1300">
              <a:solidFill>
                <a:srgbClr val="111111"/>
              </a:solidFill>
              <a:latin typeface="Calibri"/>
              <a:ea typeface="Calibri"/>
              <a:cs typeface="Calibri"/>
              <a:sym typeface="Calibri"/>
            </a:endParaRPr>
          </a:p>
          <a:p>
            <a:pPr marL="0" lvl="0" indent="0" algn="l" rtl="0">
              <a:spcBef>
                <a:spcPts val="0"/>
              </a:spcBef>
              <a:spcAft>
                <a:spcPts val="0"/>
              </a:spcAft>
              <a:buNone/>
            </a:pPr>
            <a:r>
              <a:rPr lang="en" sz="1300">
                <a:solidFill>
                  <a:srgbClr val="111111"/>
                </a:solidFill>
                <a:latin typeface="Calibri"/>
                <a:ea typeface="Calibri"/>
                <a:cs typeface="Calibri"/>
                <a:sym typeface="Calibri"/>
              </a:rPr>
              <a:t>But today there also Analytics Translators, ML Engineers and Data Ops, ML Scientists, Data Engineering, Visualisation Specialists, etc.</a:t>
            </a:r>
            <a:endParaRPr sz="1300">
              <a:solidFill>
                <a:srgbClr val="111111"/>
              </a:solidFill>
              <a:latin typeface="Calibri"/>
              <a:ea typeface="Calibri"/>
              <a:cs typeface="Calibri"/>
              <a:sym typeface="Calibri"/>
            </a:endParaRPr>
          </a:p>
          <a:p>
            <a:pPr marL="0" lvl="0" indent="0" algn="l" rtl="0">
              <a:spcBef>
                <a:spcPts val="0"/>
              </a:spcBef>
              <a:spcAft>
                <a:spcPts val="0"/>
              </a:spcAft>
              <a:buNone/>
            </a:pPr>
            <a:endParaRPr sz="1300">
              <a:solidFill>
                <a:srgbClr val="111111"/>
              </a:solidFill>
              <a:latin typeface="Calibri"/>
              <a:ea typeface="Calibri"/>
              <a:cs typeface="Calibri"/>
              <a:sym typeface="Calibri"/>
            </a:endParaRPr>
          </a:p>
          <a:p>
            <a:pPr marL="0" lvl="0" indent="0" algn="l" rtl="0">
              <a:spcBef>
                <a:spcPts val="0"/>
              </a:spcBef>
              <a:spcAft>
                <a:spcPts val="0"/>
              </a:spcAft>
              <a:buNone/>
            </a:pPr>
            <a:r>
              <a:rPr lang="en" sz="1300">
                <a:solidFill>
                  <a:srgbClr val="FF0000"/>
                </a:solidFill>
                <a:latin typeface="Calibri"/>
                <a:ea typeface="Calibri"/>
                <a:cs typeface="Calibri"/>
                <a:sym typeface="Calibri"/>
              </a:rPr>
              <a:t>Decision Science is a welcome antidote to this confusion.</a:t>
            </a:r>
            <a:endParaRPr sz="1300">
              <a:solidFill>
                <a:srgbClr val="FF0000"/>
              </a:solidFill>
              <a:latin typeface="Calibri"/>
              <a:ea typeface="Calibri"/>
              <a:cs typeface="Calibri"/>
              <a:sym typeface="Calibri"/>
            </a:endParaRPr>
          </a:p>
        </p:txBody>
      </p:sp>
      <p:sp>
        <p:nvSpPr>
          <p:cNvPr id="235" name="Google Shape;235;p33"/>
          <p:cNvSpPr txBox="1"/>
          <p:nvPr/>
        </p:nvSpPr>
        <p:spPr>
          <a:xfrm>
            <a:off x="5077275" y="456400"/>
            <a:ext cx="3966000" cy="2062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rgbClr val="111111"/>
                </a:solidFill>
                <a:latin typeface="Calibri"/>
                <a:ea typeface="Calibri"/>
                <a:cs typeface="Calibri"/>
                <a:sym typeface="Calibri"/>
              </a:rPr>
              <a:t>Decision Intelligence:</a:t>
            </a:r>
            <a:br>
              <a:rPr lang="en" sz="1300">
                <a:solidFill>
                  <a:srgbClr val="111111"/>
                </a:solidFill>
                <a:latin typeface="Calibri"/>
                <a:ea typeface="Calibri"/>
                <a:cs typeface="Calibri"/>
                <a:sym typeface="Calibri"/>
              </a:rPr>
            </a:br>
            <a:r>
              <a:rPr lang="en" sz="900" u="sng">
                <a:solidFill>
                  <a:schemeClr val="hlink"/>
                </a:solidFill>
                <a:latin typeface="Calibri"/>
                <a:ea typeface="Calibri"/>
                <a:cs typeface="Calibri"/>
                <a:sym typeface="Calibri"/>
                <a:hlinkClick r:id="rId3"/>
              </a:rPr>
              <a:t>https://towardsdatascience.com/introduction-to-decision-intelligence-5d147ddab767</a:t>
            </a:r>
            <a:r>
              <a:rPr lang="en" sz="900">
                <a:solidFill>
                  <a:srgbClr val="111111"/>
                </a:solidFill>
                <a:latin typeface="Calibri"/>
                <a:ea typeface="Calibri"/>
                <a:cs typeface="Calibri"/>
                <a:sym typeface="Calibri"/>
              </a:rPr>
              <a:t> </a:t>
            </a:r>
            <a:endParaRPr sz="900">
              <a:solidFill>
                <a:srgbClr val="111111"/>
              </a:solidFill>
              <a:latin typeface="Calibri"/>
              <a:ea typeface="Calibri"/>
              <a:cs typeface="Calibri"/>
              <a:sym typeface="Calibri"/>
            </a:endParaRPr>
          </a:p>
          <a:p>
            <a:pPr marL="0" lvl="0" indent="0" algn="l" rtl="0">
              <a:spcBef>
                <a:spcPts val="0"/>
              </a:spcBef>
              <a:spcAft>
                <a:spcPts val="0"/>
              </a:spcAft>
              <a:buNone/>
            </a:pPr>
            <a:endParaRPr sz="1300">
              <a:solidFill>
                <a:srgbClr val="111111"/>
              </a:solidFill>
              <a:latin typeface="Calibri"/>
              <a:ea typeface="Calibri"/>
              <a:cs typeface="Calibri"/>
              <a:sym typeface="Calibri"/>
            </a:endParaRPr>
          </a:p>
          <a:p>
            <a:pPr marL="0" lvl="0" indent="0" algn="l" rtl="0">
              <a:spcBef>
                <a:spcPts val="0"/>
              </a:spcBef>
              <a:spcAft>
                <a:spcPts val="0"/>
              </a:spcAft>
              <a:buNone/>
            </a:pPr>
            <a:r>
              <a:rPr lang="en" sz="1300">
                <a:solidFill>
                  <a:srgbClr val="111111"/>
                </a:solidFill>
                <a:latin typeface="Calibri"/>
                <a:ea typeface="Calibri"/>
                <a:cs typeface="Calibri"/>
                <a:sym typeface="Calibri"/>
              </a:rPr>
              <a:t>Decision Intelligence is an </a:t>
            </a:r>
            <a:r>
              <a:rPr lang="en" sz="1300" b="1">
                <a:solidFill>
                  <a:srgbClr val="FF0000"/>
                </a:solidFill>
                <a:latin typeface="Calibri"/>
                <a:ea typeface="Calibri"/>
                <a:cs typeface="Calibri"/>
                <a:sym typeface="Calibri"/>
              </a:rPr>
              <a:t>interdisciplinary</a:t>
            </a:r>
            <a:r>
              <a:rPr lang="en" sz="1300">
                <a:solidFill>
                  <a:srgbClr val="111111"/>
                </a:solidFill>
                <a:latin typeface="Calibri"/>
                <a:ea typeface="Calibri"/>
                <a:cs typeface="Calibri"/>
                <a:sym typeface="Calibri"/>
              </a:rPr>
              <a:t> field concerned with all aspects of decision-making. </a:t>
            </a:r>
            <a:endParaRPr sz="1300">
              <a:solidFill>
                <a:srgbClr val="111111"/>
              </a:solidFill>
              <a:latin typeface="Calibri"/>
              <a:ea typeface="Calibri"/>
              <a:cs typeface="Calibri"/>
              <a:sym typeface="Calibri"/>
            </a:endParaRPr>
          </a:p>
          <a:p>
            <a:pPr marL="0" lvl="0" indent="0" algn="l" rtl="0">
              <a:spcBef>
                <a:spcPts val="0"/>
              </a:spcBef>
              <a:spcAft>
                <a:spcPts val="0"/>
              </a:spcAft>
              <a:buNone/>
            </a:pPr>
            <a:endParaRPr sz="1300">
              <a:solidFill>
                <a:srgbClr val="111111"/>
              </a:solidFill>
              <a:latin typeface="Calibri"/>
              <a:ea typeface="Calibri"/>
              <a:cs typeface="Calibri"/>
              <a:sym typeface="Calibri"/>
            </a:endParaRPr>
          </a:p>
          <a:p>
            <a:pPr marL="0" lvl="0" indent="0" algn="l" rtl="0">
              <a:spcBef>
                <a:spcPts val="0"/>
              </a:spcBef>
              <a:spcAft>
                <a:spcPts val="0"/>
              </a:spcAft>
              <a:buNone/>
            </a:pPr>
            <a:r>
              <a:rPr lang="en" sz="1300">
                <a:solidFill>
                  <a:srgbClr val="111111"/>
                </a:solidFill>
                <a:latin typeface="Calibri"/>
                <a:ea typeface="Calibri"/>
                <a:cs typeface="Calibri"/>
                <a:sym typeface="Calibri"/>
              </a:rPr>
              <a:t>It combines Data Science (statistics, machine learning, AI, analytics) with the Behavioral Sciences (psychology, neuroscience, economics, and the managerial sciences)</a:t>
            </a:r>
            <a:endParaRPr sz="1300">
              <a:solidFill>
                <a:srgbClr val="111111"/>
              </a:solidFill>
              <a:latin typeface="Calibri"/>
              <a:ea typeface="Calibri"/>
              <a:cs typeface="Calibri"/>
              <a:sym typeface="Calibri"/>
            </a:endParaRPr>
          </a:p>
        </p:txBody>
      </p:sp>
      <p:sp>
        <p:nvSpPr>
          <p:cNvPr id="236" name="Google Shape;236;p33"/>
          <p:cNvSpPr txBox="1"/>
          <p:nvPr/>
        </p:nvSpPr>
        <p:spPr>
          <a:xfrm>
            <a:off x="135625" y="2931550"/>
            <a:ext cx="3720300" cy="1662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rgbClr val="111111"/>
                </a:solidFill>
                <a:latin typeface="Calibri"/>
                <a:ea typeface="Calibri"/>
                <a:cs typeface="Calibri"/>
                <a:sym typeface="Calibri"/>
              </a:rPr>
              <a:t>Decision Scientist:</a:t>
            </a:r>
            <a:endParaRPr sz="1300">
              <a:solidFill>
                <a:srgbClr val="111111"/>
              </a:solidFill>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4"/>
              </a:rPr>
              <a:t>https://towardsdatascience.com/is-decision-science-quietly-becoming-the-new-data-science-5616a12fa9e8</a:t>
            </a:r>
            <a:endParaRPr sz="900">
              <a:solidFill>
                <a:srgbClr val="111111"/>
              </a:solidFill>
              <a:latin typeface="Calibri"/>
              <a:ea typeface="Calibri"/>
              <a:cs typeface="Calibri"/>
              <a:sym typeface="Calibri"/>
            </a:endParaRPr>
          </a:p>
          <a:p>
            <a:pPr marL="0" lvl="0" indent="0" algn="l" rtl="0">
              <a:spcBef>
                <a:spcPts val="0"/>
              </a:spcBef>
              <a:spcAft>
                <a:spcPts val="0"/>
              </a:spcAft>
              <a:buNone/>
            </a:pPr>
            <a:endParaRPr sz="1300">
              <a:solidFill>
                <a:srgbClr val="111111"/>
              </a:solidFill>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Decision Science is the discipline of turning information into actions</a:t>
            </a:r>
            <a:endParaRPr sz="1300" b="1">
              <a:solidFill>
                <a:srgbClr val="FF0000"/>
              </a:solidFill>
              <a:latin typeface="Calibri"/>
              <a:ea typeface="Calibri"/>
              <a:cs typeface="Calibri"/>
              <a:sym typeface="Calibri"/>
            </a:endParaRPr>
          </a:p>
          <a:p>
            <a:pPr marL="0" lvl="0" indent="0" algn="l" rtl="0">
              <a:spcBef>
                <a:spcPts val="0"/>
              </a:spcBef>
              <a:spcAft>
                <a:spcPts val="0"/>
              </a:spcAft>
              <a:buNone/>
            </a:pP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AI will turn all of us into Decision Scientists</a:t>
            </a:r>
            <a:endParaRPr sz="1300" b="1">
              <a:solidFill>
                <a:srgbClr val="FF0000"/>
              </a:solidFill>
              <a:latin typeface="Calibri"/>
              <a:ea typeface="Calibri"/>
              <a:cs typeface="Calibri"/>
              <a:sym typeface="Calibri"/>
            </a:endParaRPr>
          </a:p>
        </p:txBody>
      </p:sp>
      <p:pic>
        <p:nvPicPr>
          <p:cNvPr id="237" name="Google Shape;237;p33"/>
          <p:cNvPicPr preferRelativeResize="0"/>
          <p:nvPr/>
        </p:nvPicPr>
        <p:blipFill>
          <a:blip r:embed="rId5">
            <a:alphaModFix/>
          </a:blip>
          <a:stretch>
            <a:fillRect/>
          </a:stretch>
        </p:blipFill>
        <p:spPr>
          <a:xfrm>
            <a:off x="6031575" y="3156988"/>
            <a:ext cx="2057400" cy="11525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4"/>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7000" b="1">
                <a:solidFill>
                  <a:srgbClr val="3C78D8"/>
                </a:solidFill>
                <a:latin typeface="Calibri"/>
                <a:ea typeface="Calibri"/>
                <a:cs typeface="Calibri"/>
                <a:sym typeface="Calibri"/>
              </a:rPr>
              <a:t>Thank You!</a:t>
            </a:r>
            <a:endParaRPr sz="7000" b="1">
              <a:solidFill>
                <a:srgbClr val="3C78D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p:nvPr/>
        </p:nvSpPr>
        <p:spPr>
          <a:xfrm>
            <a:off x="0" y="0"/>
            <a:ext cx="81708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Calibri"/>
                <a:ea typeface="Calibri"/>
                <a:cs typeface="Calibri"/>
                <a:sym typeface="Calibri"/>
              </a:rPr>
              <a:t>HuggingFaceH4/open_llm_leaderboard </a:t>
            </a:r>
            <a:endParaRPr sz="2500" b="1">
              <a:solidFill>
                <a:schemeClr val="dk1"/>
              </a:solidFill>
              <a:latin typeface="Calibri"/>
              <a:ea typeface="Calibri"/>
              <a:cs typeface="Calibri"/>
              <a:sym typeface="Calibri"/>
            </a:endParaRPr>
          </a:p>
        </p:txBody>
      </p:sp>
      <p:sp>
        <p:nvSpPr>
          <p:cNvPr id="68" name="Google Shape;68;p15"/>
          <p:cNvSpPr txBox="1"/>
          <p:nvPr/>
        </p:nvSpPr>
        <p:spPr>
          <a:xfrm>
            <a:off x="78675" y="569400"/>
            <a:ext cx="5558100" cy="40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https://huggingface.co/spaces/HuggingFaceH4/open_llm_leaderboard</a:t>
            </a:r>
            <a:r>
              <a:rPr lang="en">
                <a:solidFill>
                  <a:schemeClr val="dk1"/>
                </a:solidFill>
                <a:latin typeface="Calibri"/>
                <a:ea typeface="Calibri"/>
                <a:cs typeface="Calibri"/>
                <a:sym typeface="Calibri"/>
              </a:rPr>
              <a:t> </a:t>
            </a:r>
            <a:endParaRPr sz="1300">
              <a:latin typeface="Calibri"/>
              <a:ea typeface="Calibri"/>
              <a:cs typeface="Calibri"/>
              <a:sym typeface="Calibri"/>
            </a:endParaRPr>
          </a:p>
        </p:txBody>
      </p:sp>
      <p:graphicFrame>
        <p:nvGraphicFramePr>
          <p:cNvPr id="69" name="Google Shape;69;p15"/>
          <p:cNvGraphicFramePr/>
          <p:nvPr/>
        </p:nvGraphicFramePr>
        <p:xfrm>
          <a:off x="741775" y="2989475"/>
          <a:ext cx="7724775" cy="1796228"/>
        </p:xfrm>
        <a:graphic>
          <a:graphicData uri="http://schemas.openxmlformats.org/drawingml/2006/table">
            <a:tbl>
              <a:tblPr>
                <a:noFill/>
                <a:tableStyleId>{639B32F0-8AAF-4240-B3F5-F6E30AF199A9}</a:tableStyleId>
              </a:tblPr>
              <a:tblGrid>
                <a:gridCol w="2962275">
                  <a:extLst>
                    <a:ext uri="{9D8B030D-6E8A-4147-A177-3AD203B41FA5}">
                      <a16:colId xmlns:a16="http://schemas.microsoft.com/office/drawing/2014/main" val="20000"/>
                    </a:ext>
                  </a:extLst>
                </a:gridCol>
                <a:gridCol w="952500">
                  <a:extLst>
                    <a:ext uri="{9D8B030D-6E8A-4147-A177-3AD203B41FA5}">
                      <a16:colId xmlns:a16="http://schemas.microsoft.com/office/drawing/2014/main" val="20001"/>
                    </a:ext>
                  </a:extLst>
                </a:gridCol>
                <a:gridCol w="952500">
                  <a:extLst>
                    <a:ext uri="{9D8B030D-6E8A-4147-A177-3AD203B41FA5}">
                      <a16:colId xmlns:a16="http://schemas.microsoft.com/office/drawing/2014/main" val="20002"/>
                    </a:ext>
                  </a:extLst>
                </a:gridCol>
                <a:gridCol w="952500">
                  <a:extLst>
                    <a:ext uri="{9D8B030D-6E8A-4147-A177-3AD203B41FA5}">
                      <a16:colId xmlns:a16="http://schemas.microsoft.com/office/drawing/2014/main" val="20003"/>
                    </a:ext>
                  </a:extLst>
                </a:gridCol>
                <a:gridCol w="952500">
                  <a:extLst>
                    <a:ext uri="{9D8B030D-6E8A-4147-A177-3AD203B41FA5}">
                      <a16:colId xmlns:a16="http://schemas.microsoft.com/office/drawing/2014/main" val="20004"/>
                    </a:ext>
                  </a:extLst>
                </a:gridCol>
                <a:gridCol w="952500">
                  <a:extLst>
                    <a:ext uri="{9D8B030D-6E8A-4147-A177-3AD203B41FA5}">
                      <a16:colId xmlns:a16="http://schemas.microsoft.com/office/drawing/2014/main" val="20005"/>
                    </a:ext>
                  </a:extLst>
                </a:gridCol>
              </a:tblGrid>
              <a:tr h="100000">
                <a:tc>
                  <a:txBody>
                    <a:bodyPr/>
                    <a:lstStyle/>
                    <a:p>
                      <a:pPr marL="0" lvl="0" indent="0" algn="ctr" rtl="0">
                        <a:lnSpc>
                          <a:spcPct val="115000"/>
                        </a:lnSpc>
                        <a:spcBef>
                          <a:spcPts val="0"/>
                        </a:spcBef>
                        <a:spcAft>
                          <a:spcPts val="0"/>
                        </a:spcAft>
                        <a:buNone/>
                      </a:pPr>
                      <a:r>
                        <a:rPr lang="en" sz="1100" b="1"/>
                        <a:t>Model</a:t>
                      </a:r>
                      <a:endParaRPr sz="1100" b="1"/>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 sz="1100" b="1"/>
                        <a:t>Average ⬆️</a:t>
                      </a:r>
                      <a:endParaRPr sz="1100" b="1"/>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 sz="1100" b="1"/>
                        <a:t>ARC</a:t>
                      </a:r>
                      <a:endParaRPr sz="1100" b="1"/>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 sz="1100" b="1"/>
                        <a:t>HellaSwag</a:t>
                      </a:r>
                      <a:endParaRPr sz="1100" b="1"/>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 sz="1100" b="1"/>
                        <a:t>MMLU</a:t>
                      </a:r>
                      <a:endParaRPr sz="1100" b="1"/>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 sz="1100" b="1"/>
                        <a:t>TruthfulQA</a:t>
                      </a:r>
                      <a:endParaRPr sz="1100" b="1"/>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209550">
                <a:tc>
                  <a:txBody>
                    <a:bodyPr/>
                    <a:lstStyle/>
                    <a:p>
                      <a:pPr marL="0" lvl="0" indent="0" algn="l" rtl="0">
                        <a:lnSpc>
                          <a:spcPct val="115000"/>
                        </a:lnSpc>
                        <a:spcBef>
                          <a:spcPts val="0"/>
                        </a:spcBef>
                        <a:spcAft>
                          <a:spcPts val="0"/>
                        </a:spcAft>
                        <a:buNone/>
                      </a:pPr>
                      <a:r>
                        <a:rPr lang="en" sz="1100" u="sng">
                          <a:solidFill>
                            <a:schemeClr val="hlink"/>
                          </a:solidFill>
                          <a:hlinkClick r:id="rId4"/>
                        </a:rPr>
                        <a:t>garage-bAInd/Platypus2-70B-instruct</a:t>
                      </a:r>
                      <a:endParaRPr sz="1100" u="sng">
                        <a:solidFill>
                          <a:schemeClr val="hlink"/>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a:t>73.13</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a:t>71.84</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a:t>87.94</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a:t>70.48</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a:t>62.26</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209550">
                <a:tc>
                  <a:txBody>
                    <a:bodyPr/>
                    <a:lstStyle/>
                    <a:p>
                      <a:pPr marL="0" lvl="0" indent="0" algn="l" rtl="0">
                        <a:lnSpc>
                          <a:spcPct val="115000"/>
                        </a:lnSpc>
                        <a:spcBef>
                          <a:spcPts val="0"/>
                        </a:spcBef>
                        <a:spcAft>
                          <a:spcPts val="0"/>
                        </a:spcAft>
                        <a:buNone/>
                      </a:pPr>
                      <a:r>
                        <a:rPr lang="en" sz="1100" u="sng">
                          <a:solidFill>
                            <a:schemeClr val="hlink"/>
                          </a:solidFill>
                          <a:hlinkClick r:id="rId5"/>
                        </a:rPr>
                        <a:t>upstage/Llama-2-70b-instruct-v2</a:t>
                      </a:r>
                      <a:endParaRPr sz="1100" u="sng">
                        <a:solidFill>
                          <a:schemeClr val="hlink"/>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a:t>72.95</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a:t>71.08</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a:t>87.89</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a:t>70.58</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a:t>62.25</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209550">
                <a:tc>
                  <a:txBody>
                    <a:bodyPr/>
                    <a:lstStyle/>
                    <a:p>
                      <a:pPr marL="0" lvl="0" indent="0" algn="l" rtl="0">
                        <a:lnSpc>
                          <a:spcPct val="115000"/>
                        </a:lnSpc>
                        <a:spcBef>
                          <a:spcPts val="0"/>
                        </a:spcBef>
                        <a:spcAft>
                          <a:spcPts val="0"/>
                        </a:spcAft>
                        <a:buNone/>
                      </a:pPr>
                      <a:r>
                        <a:rPr lang="en" sz="1100" u="sng">
                          <a:solidFill>
                            <a:schemeClr val="hlink"/>
                          </a:solidFill>
                          <a:hlinkClick r:id="rId6"/>
                        </a:rPr>
                        <a:t>deepnight-research/llama-2-70B-inst</a:t>
                      </a:r>
                      <a:endParaRPr sz="1100" u="sng">
                        <a:solidFill>
                          <a:schemeClr val="hlink"/>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a:t>72.95</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a:t>71.08</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a:t>87.89</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a:t>70.58</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a:t>62.25</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209550">
                <a:tc>
                  <a:txBody>
                    <a:bodyPr/>
                    <a:lstStyle/>
                    <a:p>
                      <a:pPr marL="0" lvl="0" indent="0" algn="l" rtl="0">
                        <a:lnSpc>
                          <a:spcPct val="115000"/>
                        </a:lnSpc>
                        <a:spcBef>
                          <a:spcPts val="0"/>
                        </a:spcBef>
                        <a:spcAft>
                          <a:spcPts val="0"/>
                        </a:spcAft>
                        <a:buNone/>
                      </a:pPr>
                      <a:r>
                        <a:rPr lang="en" sz="1100" u="sng">
                          <a:solidFill>
                            <a:schemeClr val="hlink"/>
                          </a:solidFill>
                          <a:hlinkClick r:id="rId7"/>
                        </a:rPr>
                        <a:t>psmathur/model_007</a:t>
                      </a:r>
                      <a:endParaRPr sz="1100" u="sng">
                        <a:solidFill>
                          <a:schemeClr val="hlink"/>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a:t>72.72</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a:t>71.08</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a:t>87.65</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a:t>69.04</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a:t>63.12</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209550">
                <a:tc>
                  <a:txBody>
                    <a:bodyPr/>
                    <a:lstStyle/>
                    <a:p>
                      <a:pPr marL="0" lvl="0" indent="0" algn="l" rtl="0">
                        <a:lnSpc>
                          <a:spcPct val="115000"/>
                        </a:lnSpc>
                        <a:spcBef>
                          <a:spcPts val="0"/>
                        </a:spcBef>
                        <a:spcAft>
                          <a:spcPts val="0"/>
                        </a:spcAft>
                        <a:buNone/>
                      </a:pPr>
                      <a:r>
                        <a:rPr lang="en" sz="1100" u="sng">
                          <a:solidFill>
                            <a:schemeClr val="hlink"/>
                          </a:solidFill>
                          <a:hlinkClick r:id="rId8"/>
                        </a:rPr>
                        <a:t>upstage/Llama-2-70b-instruct</a:t>
                      </a:r>
                      <a:endParaRPr sz="1100" u="sng">
                        <a:solidFill>
                          <a:schemeClr val="hlink"/>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a:t>72.29</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a:t>70.9</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a:t>87.48</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a:t>69.8</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a:t>60.97</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209550">
                <a:tc>
                  <a:txBody>
                    <a:bodyPr/>
                    <a:lstStyle/>
                    <a:p>
                      <a:pPr marL="0" lvl="0" indent="0" algn="l" rtl="0">
                        <a:lnSpc>
                          <a:spcPct val="115000"/>
                        </a:lnSpc>
                        <a:spcBef>
                          <a:spcPts val="0"/>
                        </a:spcBef>
                        <a:spcAft>
                          <a:spcPts val="0"/>
                        </a:spcAft>
                        <a:buNone/>
                      </a:pPr>
                      <a:r>
                        <a:rPr lang="en" sz="1100" u="sng">
                          <a:solidFill>
                            <a:schemeClr val="hlink"/>
                          </a:solidFill>
                          <a:hlinkClick r:id="rId9"/>
                        </a:rPr>
                        <a:t>stabilityai/StableBeluga2</a:t>
                      </a:r>
                      <a:endParaRPr sz="1100" u="sng">
                        <a:solidFill>
                          <a:schemeClr val="hlink"/>
                        </a:solidFil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a:t>71.42</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a:t>71.08</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a:t>86.37</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a:t>68.79</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a:t>59.44</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bl>
          </a:graphicData>
        </a:graphic>
      </p:graphicFrame>
      <p:sp>
        <p:nvSpPr>
          <p:cNvPr id="70" name="Google Shape;70;p15"/>
          <p:cNvSpPr txBox="1"/>
          <p:nvPr/>
        </p:nvSpPr>
        <p:spPr>
          <a:xfrm>
            <a:off x="78675" y="1109050"/>
            <a:ext cx="5558100" cy="1477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
                <a:latin typeface="Calibri"/>
                <a:ea typeface="Calibri"/>
                <a:cs typeface="Calibri"/>
                <a:sym typeface="Calibri"/>
              </a:rPr>
              <a:t>August 11 - 665 entries</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In ~30 days: </a:t>
            </a:r>
            <a:br>
              <a:rPr lang="en">
                <a:latin typeface="Calibri"/>
                <a:ea typeface="Calibri"/>
                <a:cs typeface="Calibri"/>
                <a:sym typeface="Calibri"/>
              </a:rPr>
            </a:br>
            <a:r>
              <a:rPr lang="en">
                <a:latin typeface="Calibri"/>
                <a:ea typeface="Calibri"/>
                <a:cs typeface="Calibri"/>
                <a:sym typeface="Calibri"/>
              </a:rPr>
              <a:t>.. added ~200 entries</a:t>
            </a:r>
            <a:br>
              <a:rPr lang="en">
                <a:latin typeface="Calibri"/>
                <a:ea typeface="Calibri"/>
                <a:cs typeface="Calibri"/>
                <a:sym typeface="Calibri"/>
              </a:rPr>
            </a:br>
            <a:r>
              <a:rPr lang="en">
                <a:latin typeface="Calibri"/>
                <a:ea typeface="Calibri"/>
                <a:cs typeface="Calibri"/>
                <a:sym typeface="Calibri"/>
              </a:rPr>
              <a:t>.. </a:t>
            </a:r>
            <a:r>
              <a:rPr lang="en" b="1">
                <a:latin typeface="Calibri"/>
                <a:ea typeface="Calibri"/>
                <a:cs typeface="Calibri"/>
                <a:sym typeface="Calibri"/>
              </a:rPr>
              <a:t>Falcon-40b-instruct</a:t>
            </a:r>
            <a:r>
              <a:rPr lang="en">
                <a:latin typeface="Calibri"/>
                <a:ea typeface="Calibri"/>
                <a:cs typeface="Calibri"/>
                <a:sym typeface="Calibri"/>
              </a:rPr>
              <a:t> moved from 1st place to 80th place</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Here are the top entries (they are LLaMa and StableBeluga based)</a:t>
            </a:r>
            <a:endParaRPr>
              <a:latin typeface="Calibri"/>
              <a:ea typeface="Calibri"/>
              <a:cs typeface="Calibri"/>
              <a:sym typeface="Calibri"/>
            </a:endParaRPr>
          </a:p>
        </p:txBody>
      </p:sp>
      <p:pic>
        <p:nvPicPr>
          <p:cNvPr id="71" name="Google Shape;71;p15"/>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7664649" y="1173500"/>
            <a:ext cx="884749" cy="881976"/>
          </a:xfrm>
          <a:prstGeom prst="rect">
            <a:avLst/>
          </a:prstGeom>
          <a:noFill/>
          <a:ln>
            <a:noFill/>
          </a:ln>
        </p:spPr>
      </p:pic>
      <p:pic>
        <p:nvPicPr>
          <p:cNvPr id="72" name="Google Shape;72;p15"/>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6511946" y="455775"/>
            <a:ext cx="1059825" cy="11763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p:nvPr/>
        </p:nvSpPr>
        <p:spPr>
          <a:xfrm>
            <a:off x="0" y="0"/>
            <a:ext cx="48870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Calibri"/>
                <a:ea typeface="Calibri"/>
                <a:cs typeface="Calibri"/>
                <a:sym typeface="Calibri"/>
              </a:rPr>
              <a:t>Why Scaling Creates Intelligence</a:t>
            </a:r>
            <a:endParaRPr sz="2500" b="1">
              <a:solidFill>
                <a:schemeClr val="dk1"/>
              </a:solidFill>
              <a:latin typeface="Calibri"/>
              <a:ea typeface="Calibri"/>
              <a:cs typeface="Calibri"/>
              <a:sym typeface="Calibri"/>
            </a:endParaRPr>
          </a:p>
        </p:txBody>
      </p:sp>
      <p:pic>
        <p:nvPicPr>
          <p:cNvPr id="78" name="Google Shape;78;p16"/>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08600" y="874200"/>
            <a:ext cx="3116776" cy="1565150"/>
          </a:xfrm>
          <a:prstGeom prst="rect">
            <a:avLst/>
          </a:prstGeom>
          <a:noFill/>
          <a:ln>
            <a:noFill/>
          </a:ln>
        </p:spPr>
      </p:pic>
      <p:sp>
        <p:nvSpPr>
          <p:cNvPr id="79" name="Google Shape;79;p16"/>
          <p:cNvSpPr txBox="1"/>
          <p:nvPr/>
        </p:nvSpPr>
        <p:spPr>
          <a:xfrm>
            <a:off x="95100" y="2531075"/>
            <a:ext cx="3116700" cy="985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How LLMs become intelligent</a:t>
            </a:r>
            <a:endParaRPr>
              <a:latin typeface="Calibri"/>
              <a:ea typeface="Calibri"/>
              <a:cs typeface="Calibri"/>
              <a:sym typeface="Calibri"/>
            </a:endParaRPr>
          </a:p>
          <a:p>
            <a:pPr marL="0" lvl="0" indent="0" algn="l" rtl="0">
              <a:spcBef>
                <a:spcPts val="0"/>
              </a:spcBef>
              <a:spcAft>
                <a:spcPts val="0"/>
              </a:spcAft>
              <a:buNone/>
            </a:pPr>
            <a:r>
              <a:rPr lang="en" b="1">
                <a:solidFill>
                  <a:srgbClr val="FF0000"/>
                </a:solidFill>
                <a:latin typeface="Calibri"/>
                <a:ea typeface="Calibri"/>
                <a:cs typeface="Calibri"/>
                <a:sym typeface="Calibri"/>
              </a:rPr>
              <a:t>Dario Amodei, CEO of Anthropic</a:t>
            </a:r>
            <a:r>
              <a:rPr lang="en">
                <a:latin typeface="Calibri"/>
                <a:ea typeface="Calibri"/>
                <a:cs typeface="Calibri"/>
                <a:sym typeface="Calibri"/>
              </a:rPr>
              <a:t> is interviewed by </a:t>
            </a:r>
            <a:r>
              <a:rPr lang="en" b="1">
                <a:latin typeface="Calibri"/>
                <a:ea typeface="Calibri"/>
                <a:cs typeface="Calibri"/>
                <a:sym typeface="Calibri"/>
              </a:rPr>
              <a:t>Dwarkesh Patel</a:t>
            </a:r>
            <a:r>
              <a:rPr lang="en">
                <a:latin typeface="Calibri"/>
                <a:ea typeface="Calibri"/>
                <a:cs typeface="Calibri"/>
                <a:sym typeface="Calibri"/>
              </a:rPr>
              <a:t>:</a:t>
            </a:r>
            <a:endParaRPr>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4"/>
              </a:rPr>
              <a:t>https://www.youtube.com/watch?v=H5QE_27K3CQ</a:t>
            </a:r>
            <a:r>
              <a:rPr lang="en" sz="1000">
                <a:latin typeface="Calibri"/>
                <a:ea typeface="Calibri"/>
                <a:cs typeface="Calibri"/>
                <a:sym typeface="Calibri"/>
              </a:rPr>
              <a:t> </a:t>
            </a:r>
            <a:endParaRPr sz="1000">
              <a:latin typeface="Calibri"/>
              <a:ea typeface="Calibri"/>
              <a:cs typeface="Calibri"/>
              <a:sym typeface="Calibri"/>
            </a:endParaRPr>
          </a:p>
        </p:txBody>
      </p:sp>
      <p:sp>
        <p:nvSpPr>
          <p:cNvPr id="80" name="Google Shape;80;p16"/>
          <p:cNvSpPr txBox="1"/>
          <p:nvPr/>
        </p:nvSpPr>
        <p:spPr>
          <a:xfrm>
            <a:off x="3399125" y="874200"/>
            <a:ext cx="5582100" cy="3848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Question:</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What is fundamentally the explanation for why scaling works?</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Why is the universe organized such that if you throw big blobs and compute at a wide enough distribution of data - the thing becomes intelligent ?</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Answer:</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I think we still don't know. It's almost entirely an empirical fact.</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We don't still have a satisfying explanation.</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What's not clear at all is why does it scale so smoothly with parameters?</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Why does it scale so smoothly with the amount of data?</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You can very predictably see how you become GPT-3 to GPT-4 or Claude-1 to Claude-2.</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Whether it can predict the next tokens scales very smoothly.</a:t>
            </a: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p:nvPr/>
        </p:nvSpPr>
        <p:spPr>
          <a:xfrm>
            <a:off x="0" y="0"/>
            <a:ext cx="81708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Calibri"/>
                <a:ea typeface="Calibri"/>
                <a:cs typeface="Calibri"/>
                <a:sym typeface="Calibri"/>
              </a:rPr>
              <a:t>NVIDIA  GH200 Platform</a:t>
            </a:r>
            <a:endParaRPr sz="2500" b="1">
              <a:solidFill>
                <a:schemeClr val="dk1"/>
              </a:solidFill>
              <a:latin typeface="Calibri"/>
              <a:ea typeface="Calibri"/>
              <a:cs typeface="Calibri"/>
              <a:sym typeface="Calibri"/>
            </a:endParaRPr>
          </a:p>
        </p:txBody>
      </p:sp>
      <p:sp>
        <p:nvSpPr>
          <p:cNvPr id="86" name="Google Shape;86;p17"/>
          <p:cNvSpPr txBox="1"/>
          <p:nvPr/>
        </p:nvSpPr>
        <p:spPr>
          <a:xfrm>
            <a:off x="673375" y="678013"/>
            <a:ext cx="7213500" cy="1908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
                <a:latin typeface="Calibri"/>
                <a:ea typeface="Calibri"/>
                <a:cs typeface="Calibri"/>
                <a:sym typeface="Calibri"/>
              </a:rPr>
              <a:t>The new just announced GH200 platform should be available in Q2 of 2024</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It allows to configure an AI supercomputer with 256 NVIDIA Grace Hopper™ Superchips connected into a singular GPU</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It offers 144 TBytes of shared memory with linear scalability for giant AI models</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It uses the Grace Hopper Superchip and NVIDIA NVLink</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The new HBM3e memory is 50% faster than current HBM3</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The new platform runs models 3.5x larger than the previous version, while improving performance with 3x faster memory bandwidth</a:t>
            </a:r>
            <a:endParaRPr>
              <a:latin typeface="Calibri"/>
              <a:ea typeface="Calibri"/>
              <a:cs typeface="Calibri"/>
              <a:sym typeface="Calibri"/>
            </a:endParaRPr>
          </a:p>
        </p:txBody>
      </p:sp>
      <p:pic>
        <p:nvPicPr>
          <p:cNvPr id="87" name="Google Shape;87;p17"/>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061688" y="2695225"/>
            <a:ext cx="6436873" cy="20566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p:nvPr/>
        </p:nvSpPr>
        <p:spPr>
          <a:xfrm>
            <a:off x="0" y="0"/>
            <a:ext cx="57912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Calibri"/>
                <a:ea typeface="Calibri"/>
                <a:cs typeface="Calibri"/>
                <a:sym typeface="Calibri"/>
              </a:rPr>
              <a:t>Google Gemini - updates</a:t>
            </a:r>
            <a:endParaRPr sz="2500" b="1">
              <a:solidFill>
                <a:schemeClr val="dk1"/>
              </a:solidFill>
              <a:latin typeface="Calibri"/>
              <a:ea typeface="Calibri"/>
              <a:cs typeface="Calibri"/>
              <a:sym typeface="Calibri"/>
            </a:endParaRPr>
          </a:p>
        </p:txBody>
      </p:sp>
      <p:sp>
        <p:nvSpPr>
          <p:cNvPr id="93" name="Google Shape;93;p18"/>
          <p:cNvSpPr txBox="1"/>
          <p:nvPr/>
        </p:nvSpPr>
        <p:spPr>
          <a:xfrm>
            <a:off x="160900" y="585100"/>
            <a:ext cx="4324200" cy="2185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DeepMind’s Gemini - LLM, expected to be much better than Gpt-4. Because it uses RL (Reinforcement Learning) techniques used in DeepMind's models like AlphaGo for advanced planning, decision making, problem solving.</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Some techniques: </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 reinforcement learning</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 tree-of-thought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 exploration / exploitation</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Also Gemini is multi-modal (text, image, video, ...)</a:t>
            </a:r>
            <a:endParaRPr sz="1300">
              <a:solidFill>
                <a:schemeClr val="dk1"/>
              </a:solidFill>
              <a:latin typeface="Calibri"/>
              <a:ea typeface="Calibri"/>
              <a:cs typeface="Calibri"/>
              <a:sym typeface="Calibri"/>
            </a:endParaRPr>
          </a:p>
        </p:txBody>
      </p:sp>
      <p:pic>
        <p:nvPicPr>
          <p:cNvPr id="94" name="Google Shape;94;p18"/>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6694926" y="2281005"/>
            <a:ext cx="1066000" cy="1357100"/>
          </a:xfrm>
          <a:prstGeom prst="rect">
            <a:avLst/>
          </a:prstGeom>
          <a:noFill/>
          <a:ln>
            <a:noFill/>
          </a:ln>
        </p:spPr>
      </p:pic>
      <p:sp>
        <p:nvSpPr>
          <p:cNvPr id="95" name="Google Shape;95;p18"/>
          <p:cNvSpPr txBox="1"/>
          <p:nvPr/>
        </p:nvSpPr>
        <p:spPr>
          <a:xfrm>
            <a:off x="5870375" y="3676975"/>
            <a:ext cx="27975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Sergey Brin, Google co-founder,  comes back to the office </a:t>
            </a:r>
            <a:endParaRPr/>
          </a:p>
          <a:p>
            <a:pPr marL="0" lvl="0" indent="0" algn="l" rtl="0">
              <a:spcBef>
                <a:spcPts val="0"/>
              </a:spcBef>
              <a:spcAft>
                <a:spcPts val="0"/>
              </a:spcAft>
              <a:buNone/>
            </a:pPr>
            <a:r>
              <a:rPr lang="en"/>
              <a:t>to drive the Gemini AI project ...</a:t>
            </a:r>
            <a:endParaRPr/>
          </a:p>
        </p:txBody>
      </p:sp>
      <p:pic>
        <p:nvPicPr>
          <p:cNvPr id="96" name="Google Shape;96;p18"/>
          <p:cNvPicPr preferRelativeResize="0"/>
          <p:nvPr/>
        </p:nvPicPr>
        <p:blipFill>
          <a:blip r:embed="rId4">
            <a:alphaModFix/>
          </a:blip>
          <a:stretch>
            <a:fillRect/>
          </a:stretch>
        </p:blipFill>
        <p:spPr>
          <a:xfrm>
            <a:off x="160900" y="2980300"/>
            <a:ext cx="2857500" cy="1600200"/>
          </a:xfrm>
          <a:prstGeom prst="rect">
            <a:avLst/>
          </a:prstGeom>
          <a:noFill/>
          <a:ln>
            <a:noFill/>
          </a:ln>
        </p:spPr>
      </p:pic>
      <p:sp>
        <p:nvSpPr>
          <p:cNvPr id="97" name="Google Shape;97;p18"/>
          <p:cNvSpPr txBox="1"/>
          <p:nvPr/>
        </p:nvSpPr>
        <p:spPr>
          <a:xfrm>
            <a:off x="380875" y="4491700"/>
            <a:ext cx="23205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rPr>
              <a:t>Demis Hassabis</a:t>
            </a:r>
            <a:endParaRPr>
              <a:solidFill>
                <a:schemeClr val="dk1"/>
              </a:solidFill>
            </a:endParaRPr>
          </a:p>
          <a:p>
            <a:pPr marL="0" lvl="0" indent="0" algn="l" rtl="0">
              <a:spcBef>
                <a:spcPts val="0"/>
              </a:spcBef>
              <a:spcAft>
                <a:spcPts val="0"/>
              </a:spcAft>
              <a:buNone/>
            </a:pPr>
            <a:r>
              <a:rPr lang="en"/>
              <a:t>Google DeepMind’s CEO </a:t>
            </a:r>
            <a:endParaRPr/>
          </a:p>
        </p:txBody>
      </p:sp>
      <p:pic>
        <p:nvPicPr>
          <p:cNvPr id="98" name="Google Shape;98;p18"/>
          <p:cNvPicPr preferRelativeResize="0"/>
          <p:nvPr/>
        </p:nvPicPr>
        <p:blipFill>
          <a:blip r:embed="rId5">
            <a:alphaModFix/>
          </a:blip>
          <a:stretch>
            <a:fillRect/>
          </a:stretch>
        </p:blipFill>
        <p:spPr>
          <a:xfrm>
            <a:off x="6116550" y="171000"/>
            <a:ext cx="2857500" cy="1600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p:nvPr/>
        </p:nvSpPr>
        <p:spPr>
          <a:xfrm>
            <a:off x="-58867" y="-122967"/>
            <a:ext cx="52365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Calibri"/>
                <a:ea typeface="Calibri"/>
                <a:cs typeface="Calibri"/>
                <a:sym typeface="Calibri"/>
              </a:rPr>
              <a:t>ChatGPT Recent Upgrades in August</a:t>
            </a:r>
            <a:endParaRPr sz="2500" b="1">
              <a:latin typeface="Calibri"/>
              <a:ea typeface="Calibri"/>
              <a:cs typeface="Calibri"/>
              <a:sym typeface="Calibri"/>
            </a:endParaRPr>
          </a:p>
        </p:txBody>
      </p:sp>
      <p:sp>
        <p:nvSpPr>
          <p:cNvPr id="104" name="Google Shape;104;p19"/>
          <p:cNvSpPr txBox="1"/>
          <p:nvPr/>
        </p:nvSpPr>
        <p:spPr>
          <a:xfrm>
            <a:off x="287225" y="2509725"/>
            <a:ext cx="6842100" cy="2586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Jeremy Howard ( </a:t>
            </a:r>
            <a:r>
              <a:rPr lang="en" sz="1300">
                <a:solidFill>
                  <a:schemeClr val="dk1"/>
                </a:solidFill>
                <a:latin typeface="Calibri"/>
                <a:ea typeface="Calibri"/>
                <a:cs typeface="Calibri"/>
                <a:sym typeface="Calibri"/>
              </a:rPr>
              <a:t>@jeremyphoward ) </a:t>
            </a:r>
            <a:r>
              <a:rPr lang="en" sz="1300">
                <a:latin typeface="Calibri"/>
                <a:ea typeface="Calibri"/>
                <a:cs typeface="Calibri"/>
                <a:sym typeface="Calibri"/>
              </a:rPr>
              <a:t>wrote on Twitter:</a:t>
            </a: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latin typeface="Calibri"/>
                <a:ea typeface="Calibri"/>
                <a:cs typeface="Calibri"/>
                <a:sym typeface="Calibri"/>
              </a:rPr>
              <a:t>Now that ChatGPT has rolled out custom instructions to most users, try out this instruction -- it makes GPT 4 far more accurate for me.  ... put in your custom instruction section (or contact before your prompt)</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a:solidFill>
                  <a:srgbClr val="3C78D8"/>
                </a:solidFill>
                <a:latin typeface="Calibri"/>
                <a:ea typeface="Calibri"/>
                <a:cs typeface="Calibri"/>
                <a:sym typeface="Calibri"/>
              </a:rPr>
              <a:t>You are an autoregressive language model that has been fine-tuned with instruction-tuning and RLHF. You carefully provide accurate, factual, thoughtful, nuanced answers, and are brilliant at reasoning. If you think there might not be a correct answer, you say so. Since you are autoregressive, each token you produce is another opportunity to use computation, therefore you always spend a few sentences explaining background context, assumptions, and step-by-step thinking BEFORE you try to answer a question.</a:t>
            </a:r>
            <a:endParaRPr sz="1300">
              <a:solidFill>
                <a:srgbClr val="3C78D8"/>
              </a:solidFill>
              <a:latin typeface="Calibri"/>
              <a:ea typeface="Calibri"/>
              <a:cs typeface="Calibri"/>
              <a:sym typeface="Calibri"/>
            </a:endParaRPr>
          </a:p>
        </p:txBody>
      </p:sp>
      <p:sp>
        <p:nvSpPr>
          <p:cNvPr id="105" name="Google Shape;105;p19"/>
          <p:cNvSpPr txBox="1"/>
          <p:nvPr/>
        </p:nvSpPr>
        <p:spPr>
          <a:xfrm>
            <a:off x="287225" y="417475"/>
            <a:ext cx="4591500" cy="1585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11150" algn="l" rtl="0">
              <a:spcBef>
                <a:spcPts val="0"/>
              </a:spcBef>
              <a:spcAft>
                <a:spcPts val="0"/>
              </a:spcAft>
              <a:buSzPts val="1300"/>
              <a:buFont typeface="Calibri"/>
              <a:buChar char="●"/>
            </a:pPr>
            <a:r>
              <a:rPr lang="en" sz="1300">
                <a:latin typeface="Calibri"/>
                <a:ea typeface="Calibri"/>
                <a:cs typeface="Calibri"/>
                <a:sym typeface="Calibri"/>
              </a:rPr>
              <a:t>Prompt Examples</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Suggested Replies - helping to continue the conversation</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GPT-4 is now the default model</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50 messages/2 hrs</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upload up to 10 files - sort, filter, summarize</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Remain login-ed for 30 days</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Keyboard shortcuts  (cmd-/ to see the list of shortcuts)</a:t>
            </a:r>
            <a:endParaRPr sz="1300">
              <a:latin typeface="Calibri"/>
              <a:ea typeface="Calibri"/>
              <a:cs typeface="Calibri"/>
              <a:sym typeface="Calibri"/>
            </a:endParaRPr>
          </a:p>
        </p:txBody>
      </p:sp>
      <p:sp>
        <p:nvSpPr>
          <p:cNvPr id="106" name="Google Shape;106;p19"/>
          <p:cNvSpPr txBox="1"/>
          <p:nvPr/>
        </p:nvSpPr>
        <p:spPr>
          <a:xfrm>
            <a:off x="5055200" y="417475"/>
            <a:ext cx="3921900" cy="1785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96850" algn="l" rtl="0">
              <a:spcBef>
                <a:spcPts val="0"/>
              </a:spcBef>
              <a:spcAft>
                <a:spcPts val="0"/>
              </a:spcAft>
              <a:buSzPts val="1300"/>
              <a:buFont typeface="Calibri"/>
              <a:buChar char="●"/>
            </a:pPr>
            <a:r>
              <a:rPr lang="en" sz="1300">
                <a:solidFill>
                  <a:schemeClr val="dk1"/>
                </a:solidFill>
                <a:latin typeface="Calibri"/>
                <a:ea typeface="Calibri"/>
                <a:cs typeface="Calibri"/>
                <a:sym typeface="Calibri"/>
              </a:rPr>
              <a:t>ChatGPT still uses old model based on 2021 data, unfortunately, no news about retraining it </a:t>
            </a:r>
            <a:endParaRPr sz="1300">
              <a:solidFill>
                <a:schemeClr val="dk1"/>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solidFill>
                  <a:schemeClr val="dk1"/>
                </a:solidFill>
                <a:latin typeface="Calibri"/>
                <a:ea typeface="Calibri"/>
                <a:cs typeface="Calibri"/>
                <a:sym typeface="Calibri"/>
              </a:rPr>
              <a:t>OpenAI launches a web crawler </a:t>
            </a:r>
            <a:r>
              <a:rPr lang="en" sz="1300" b="1">
                <a:solidFill>
                  <a:srgbClr val="FF0000"/>
                </a:solidFill>
                <a:latin typeface="Calibri"/>
                <a:ea typeface="Calibri"/>
                <a:cs typeface="Calibri"/>
                <a:sym typeface="Calibri"/>
              </a:rPr>
              <a:t>GPTBot</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to collect data for future AI models</a:t>
            </a:r>
            <a:endParaRPr sz="1300">
              <a:solidFill>
                <a:schemeClr val="dk1"/>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b="1">
                <a:solidFill>
                  <a:srgbClr val="FF0000"/>
                </a:solidFill>
                <a:latin typeface="Calibri"/>
                <a:ea typeface="Calibri"/>
                <a:cs typeface="Calibri"/>
                <a:sym typeface="Calibri"/>
              </a:rPr>
              <a:t>GPTBot</a:t>
            </a:r>
            <a:r>
              <a:rPr lang="en" sz="1300">
                <a:solidFill>
                  <a:schemeClr val="dk1"/>
                </a:solidFill>
                <a:latin typeface="Calibri"/>
                <a:ea typeface="Calibri"/>
                <a:cs typeface="Calibri"/>
                <a:sym typeface="Calibri"/>
              </a:rPr>
              <a:t> filters out data sources that violate privacy and other policies</a:t>
            </a:r>
            <a:endParaRPr sz="1300">
              <a:solidFill>
                <a:schemeClr val="dk1"/>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solidFill>
                  <a:schemeClr val="dk1"/>
                </a:solidFill>
                <a:latin typeface="Calibri"/>
                <a:ea typeface="Calibri"/>
                <a:cs typeface="Calibri"/>
                <a:sym typeface="Calibri"/>
              </a:rPr>
              <a:t>Website owners can choose to restrict or limit </a:t>
            </a:r>
            <a:r>
              <a:rPr lang="en" sz="1300" b="1">
                <a:solidFill>
                  <a:srgbClr val="FF0000"/>
                </a:solidFill>
                <a:latin typeface="Calibri"/>
                <a:ea typeface="Calibri"/>
                <a:cs typeface="Calibri"/>
                <a:sym typeface="Calibri"/>
              </a:rPr>
              <a:t>GPTBot</a:t>
            </a:r>
            <a:r>
              <a:rPr lang="en" sz="1300">
                <a:solidFill>
                  <a:schemeClr val="dk1"/>
                </a:solidFill>
                <a:latin typeface="Calibri"/>
                <a:ea typeface="Calibri"/>
                <a:cs typeface="Calibri"/>
                <a:sym typeface="Calibri"/>
              </a:rPr>
              <a:t> access</a:t>
            </a:r>
            <a:endParaRPr sz="13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p:nvPr/>
        </p:nvSpPr>
        <p:spPr>
          <a:xfrm>
            <a:off x="0" y="0"/>
            <a:ext cx="52014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Calibri"/>
                <a:ea typeface="Calibri"/>
                <a:cs typeface="Calibri"/>
                <a:sym typeface="Calibri"/>
              </a:rPr>
              <a:t>LLM      IQ Test     vs     ARC Test</a:t>
            </a:r>
            <a:endParaRPr sz="2500" b="1">
              <a:latin typeface="Calibri"/>
              <a:ea typeface="Calibri"/>
              <a:cs typeface="Calibri"/>
              <a:sym typeface="Calibri"/>
            </a:endParaRPr>
          </a:p>
        </p:txBody>
      </p:sp>
      <p:sp>
        <p:nvSpPr>
          <p:cNvPr id="112" name="Google Shape;112;p20"/>
          <p:cNvSpPr txBox="1"/>
          <p:nvPr/>
        </p:nvSpPr>
        <p:spPr>
          <a:xfrm>
            <a:off x="104700" y="569400"/>
            <a:ext cx="7451100" cy="278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11150" algn="l" rtl="0">
              <a:spcBef>
                <a:spcPts val="0"/>
              </a:spcBef>
              <a:spcAft>
                <a:spcPts val="0"/>
              </a:spcAft>
              <a:buClr>
                <a:srgbClr val="111111"/>
              </a:buClr>
              <a:buSzPts val="1300"/>
              <a:buFont typeface="Calibri"/>
              <a:buChar char="●"/>
            </a:pPr>
            <a:r>
              <a:rPr lang="en" sz="1300">
                <a:solidFill>
                  <a:srgbClr val="111111"/>
                </a:solidFill>
                <a:latin typeface="Calibri"/>
                <a:ea typeface="Calibri"/>
                <a:cs typeface="Calibri"/>
                <a:sym typeface="Calibri"/>
              </a:rPr>
              <a:t>The ARC test, or Abstraction and Reasoning Corpus</a:t>
            </a:r>
            <a:endParaRPr sz="1300">
              <a:solidFill>
                <a:srgbClr val="111111"/>
              </a:solidFill>
              <a:latin typeface="Calibri"/>
              <a:ea typeface="Calibri"/>
              <a:cs typeface="Calibri"/>
              <a:sym typeface="Calibri"/>
            </a:endParaRPr>
          </a:p>
          <a:p>
            <a:pPr marL="457200" lvl="0" indent="-311150" algn="l" rtl="0">
              <a:spcBef>
                <a:spcPts val="0"/>
              </a:spcBef>
              <a:spcAft>
                <a:spcPts val="0"/>
              </a:spcAft>
              <a:buClr>
                <a:srgbClr val="111111"/>
              </a:buClr>
              <a:buSzPts val="1300"/>
              <a:buFont typeface="Calibri"/>
              <a:buChar char="●"/>
            </a:pPr>
            <a:r>
              <a:rPr lang="en" sz="1300">
                <a:solidFill>
                  <a:srgbClr val="111111"/>
                </a:solidFill>
                <a:latin typeface="Calibri"/>
                <a:ea typeface="Calibri"/>
                <a:cs typeface="Calibri"/>
                <a:sym typeface="Calibri"/>
              </a:rPr>
              <a:t>It is a benchmark for measuring the reasoning abilities of AI systems</a:t>
            </a:r>
            <a:endParaRPr sz="1300">
              <a:solidFill>
                <a:srgbClr val="111111"/>
              </a:solidFill>
              <a:latin typeface="Calibri"/>
              <a:ea typeface="Calibri"/>
              <a:cs typeface="Calibri"/>
              <a:sym typeface="Calibri"/>
            </a:endParaRPr>
          </a:p>
          <a:p>
            <a:pPr marL="457200" lvl="0" indent="-311150" algn="l" rtl="0">
              <a:spcBef>
                <a:spcPts val="0"/>
              </a:spcBef>
              <a:spcAft>
                <a:spcPts val="0"/>
              </a:spcAft>
              <a:buClr>
                <a:srgbClr val="111111"/>
              </a:buClr>
              <a:buSzPts val="1300"/>
              <a:buFont typeface="Calibri"/>
              <a:buChar char="●"/>
            </a:pPr>
            <a:r>
              <a:rPr lang="en" sz="1300">
                <a:solidFill>
                  <a:srgbClr val="111111"/>
                </a:solidFill>
                <a:latin typeface="Calibri"/>
                <a:ea typeface="Calibri"/>
                <a:cs typeface="Calibri"/>
                <a:sym typeface="Calibri"/>
              </a:rPr>
              <a:t>It was created by François Chollet (Google AI)</a:t>
            </a:r>
            <a:endParaRPr sz="1300">
              <a:solidFill>
                <a:srgbClr val="111111"/>
              </a:solidFill>
              <a:latin typeface="Calibri"/>
              <a:ea typeface="Calibri"/>
              <a:cs typeface="Calibri"/>
              <a:sym typeface="Calibri"/>
            </a:endParaRPr>
          </a:p>
          <a:p>
            <a:pPr marL="457200" lvl="0" indent="-311150" algn="l" rtl="0">
              <a:spcBef>
                <a:spcPts val="0"/>
              </a:spcBef>
              <a:spcAft>
                <a:spcPts val="0"/>
              </a:spcAft>
              <a:buClr>
                <a:srgbClr val="111111"/>
              </a:buClr>
              <a:buSzPts val="1300"/>
              <a:buFont typeface="Calibri"/>
              <a:buChar char="●"/>
            </a:pPr>
            <a:r>
              <a:rPr lang="en" sz="1300">
                <a:solidFill>
                  <a:srgbClr val="111111"/>
                </a:solidFill>
                <a:latin typeface="Calibri"/>
                <a:ea typeface="Calibri"/>
                <a:cs typeface="Calibri"/>
                <a:sym typeface="Calibri"/>
              </a:rPr>
              <a:t>ARC has problems requiring abstracting from specific examples and applying general principles</a:t>
            </a:r>
            <a:endParaRPr sz="1300">
              <a:solidFill>
                <a:srgbClr val="111111"/>
              </a:solidFill>
              <a:latin typeface="Calibri"/>
              <a:ea typeface="Calibri"/>
              <a:cs typeface="Calibri"/>
              <a:sym typeface="Calibri"/>
            </a:endParaRPr>
          </a:p>
          <a:p>
            <a:pPr marL="457200" lvl="0" indent="-311150" algn="l" rtl="0">
              <a:spcBef>
                <a:spcPts val="0"/>
              </a:spcBef>
              <a:spcAft>
                <a:spcPts val="0"/>
              </a:spcAft>
              <a:buClr>
                <a:srgbClr val="111111"/>
              </a:buClr>
              <a:buSzPts val="1300"/>
              <a:buFont typeface="Calibri"/>
              <a:buChar char="●"/>
            </a:pPr>
            <a:r>
              <a:rPr lang="en" sz="1300">
                <a:solidFill>
                  <a:srgbClr val="111111"/>
                </a:solidFill>
                <a:latin typeface="Calibri"/>
                <a:ea typeface="Calibri"/>
                <a:cs typeface="Calibri"/>
                <a:sym typeface="Calibri"/>
              </a:rPr>
              <a:t>Inductive reasoning - identify patterns and make inferences</a:t>
            </a:r>
            <a:endParaRPr sz="1300">
              <a:solidFill>
                <a:srgbClr val="111111"/>
              </a:solidFill>
              <a:latin typeface="Calibri"/>
              <a:ea typeface="Calibri"/>
              <a:cs typeface="Calibri"/>
              <a:sym typeface="Calibri"/>
            </a:endParaRPr>
          </a:p>
          <a:p>
            <a:pPr marL="457200" lvl="0" indent="-311150" algn="l" rtl="0">
              <a:spcBef>
                <a:spcPts val="0"/>
              </a:spcBef>
              <a:spcAft>
                <a:spcPts val="0"/>
              </a:spcAft>
              <a:buClr>
                <a:srgbClr val="111111"/>
              </a:buClr>
              <a:buSzPts val="1300"/>
              <a:buFont typeface="Calibri"/>
              <a:buChar char="●"/>
            </a:pPr>
            <a:r>
              <a:rPr lang="en" sz="1300">
                <a:solidFill>
                  <a:srgbClr val="111111"/>
                </a:solidFill>
                <a:latin typeface="Calibri"/>
                <a:ea typeface="Calibri"/>
                <a:cs typeface="Calibri"/>
                <a:sym typeface="Calibri"/>
              </a:rPr>
              <a:t>Deductive reasoning - reach conclusions from premises</a:t>
            </a:r>
            <a:endParaRPr sz="1300">
              <a:solidFill>
                <a:srgbClr val="111111"/>
              </a:solidFill>
              <a:latin typeface="Calibri"/>
              <a:ea typeface="Calibri"/>
              <a:cs typeface="Calibri"/>
              <a:sym typeface="Calibri"/>
            </a:endParaRPr>
          </a:p>
          <a:p>
            <a:pPr marL="457200" lvl="0" indent="-311150" algn="l" rtl="0">
              <a:spcBef>
                <a:spcPts val="0"/>
              </a:spcBef>
              <a:spcAft>
                <a:spcPts val="0"/>
              </a:spcAft>
              <a:buClr>
                <a:srgbClr val="111111"/>
              </a:buClr>
              <a:buSzPts val="1300"/>
              <a:buFont typeface="Calibri"/>
              <a:buChar char="●"/>
            </a:pPr>
            <a:r>
              <a:rPr lang="en" sz="1300">
                <a:solidFill>
                  <a:srgbClr val="111111"/>
                </a:solidFill>
                <a:latin typeface="Calibri"/>
                <a:ea typeface="Calibri"/>
                <a:cs typeface="Calibri"/>
                <a:sym typeface="Calibri"/>
              </a:rPr>
              <a:t>Abstract reasoning - think about problems in a general way, without being tied to specific examples</a:t>
            </a:r>
            <a:endParaRPr sz="1300">
              <a:solidFill>
                <a:srgbClr val="111111"/>
              </a:solidFill>
              <a:latin typeface="Calibri"/>
              <a:ea typeface="Calibri"/>
              <a:cs typeface="Calibri"/>
              <a:sym typeface="Calibri"/>
            </a:endParaRPr>
          </a:p>
          <a:p>
            <a:pPr marL="457200" lvl="0" indent="-311150" algn="l" rtl="0">
              <a:spcBef>
                <a:spcPts val="0"/>
              </a:spcBef>
              <a:spcAft>
                <a:spcPts val="0"/>
              </a:spcAft>
              <a:buClr>
                <a:srgbClr val="111111"/>
              </a:buClr>
              <a:buSzPts val="1300"/>
              <a:buFont typeface="Calibri"/>
              <a:buChar char="●"/>
            </a:pPr>
            <a:r>
              <a:rPr lang="en" sz="1300">
                <a:solidFill>
                  <a:srgbClr val="111111"/>
                </a:solidFill>
                <a:latin typeface="Calibri"/>
                <a:ea typeface="Calibri"/>
                <a:cs typeface="Calibri"/>
                <a:sym typeface="Calibri"/>
              </a:rPr>
              <a:t>Commonsense reasoning - apply knowledge of the world to solve problems</a:t>
            </a:r>
            <a:endParaRPr sz="1300">
              <a:solidFill>
                <a:srgbClr val="111111"/>
              </a:solidFill>
              <a:latin typeface="Calibri"/>
              <a:ea typeface="Calibri"/>
              <a:cs typeface="Calibri"/>
              <a:sym typeface="Calibri"/>
            </a:endParaRPr>
          </a:p>
          <a:p>
            <a:pPr marL="457200" lvl="0" indent="-311150" algn="l" rtl="0">
              <a:spcBef>
                <a:spcPts val="0"/>
              </a:spcBef>
              <a:spcAft>
                <a:spcPts val="0"/>
              </a:spcAft>
              <a:buClr>
                <a:srgbClr val="FF0000"/>
              </a:buClr>
              <a:buSzPts val="1300"/>
              <a:buFont typeface="Calibri"/>
              <a:buChar char="●"/>
            </a:pPr>
            <a:r>
              <a:rPr lang="en" sz="1300" b="1">
                <a:solidFill>
                  <a:srgbClr val="FF0000"/>
                </a:solidFill>
                <a:latin typeface="Calibri"/>
                <a:ea typeface="Calibri"/>
                <a:cs typeface="Calibri"/>
                <a:sym typeface="Calibri"/>
              </a:rPr>
              <a:t>Current AI systems (like ChatGPT) solve about 30% of the ARC tasks, while humans solve ~80%</a:t>
            </a:r>
            <a:endParaRPr sz="1300" b="1">
              <a:solidFill>
                <a:srgbClr val="FF0000"/>
              </a:solidFill>
              <a:latin typeface="Calibri"/>
              <a:ea typeface="Calibri"/>
              <a:cs typeface="Calibri"/>
              <a:sym typeface="Calibri"/>
            </a:endParaRPr>
          </a:p>
          <a:p>
            <a:pPr marL="457200" lvl="0" indent="-311150" algn="l" rtl="0">
              <a:spcBef>
                <a:spcPts val="0"/>
              </a:spcBef>
              <a:spcAft>
                <a:spcPts val="0"/>
              </a:spcAft>
              <a:buClr>
                <a:srgbClr val="111111"/>
              </a:buClr>
              <a:buSzPts val="1300"/>
              <a:buFont typeface="Calibri"/>
              <a:buChar char="●"/>
            </a:pPr>
            <a:r>
              <a:rPr lang="en" sz="1300">
                <a:solidFill>
                  <a:srgbClr val="111111"/>
                </a:solidFill>
                <a:latin typeface="Calibri"/>
                <a:ea typeface="Calibri"/>
                <a:cs typeface="Calibri"/>
                <a:sym typeface="Calibri"/>
              </a:rPr>
              <a:t>Here are some examples of ARC tasks:</a:t>
            </a:r>
            <a:endParaRPr sz="1300">
              <a:solidFill>
                <a:srgbClr val="111111"/>
              </a:solidFill>
              <a:latin typeface="Calibri"/>
              <a:ea typeface="Calibri"/>
              <a:cs typeface="Calibri"/>
              <a:sym typeface="Calibri"/>
            </a:endParaRPr>
          </a:p>
          <a:p>
            <a:pPr marL="914400" lvl="1" indent="-311150" algn="l" rtl="0">
              <a:spcBef>
                <a:spcPts val="0"/>
              </a:spcBef>
              <a:spcAft>
                <a:spcPts val="0"/>
              </a:spcAft>
              <a:buClr>
                <a:srgbClr val="111111"/>
              </a:buClr>
              <a:buSzPts val="1300"/>
              <a:buFont typeface="Calibri"/>
              <a:buChar char="○"/>
            </a:pPr>
            <a:r>
              <a:rPr lang="en" sz="1300">
                <a:solidFill>
                  <a:srgbClr val="111111"/>
                </a:solidFill>
                <a:latin typeface="Calibri"/>
                <a:ea typeface="Calibri"/>
                <a:cs typeface="Calibri"/>
                <a:sym typeface="Calibri"/>
              </a:rPr>
              <a:t>Given a set of shapes, identify the next shape in the sequence.</a:t>
            </a:r>
            <a:endParaRPr sz="1300">
              <a:solidFill>
                <a:srgbClr val="111111"/>
              </a:solidFill>
              <a:latin typeface="Calibri"/>
              <a:ea typeface="Calibri"/>
              <a:cs typeface="Calibri"/>
              <a:sym typeface="Calibri"/>
            </a:endParaRPr>
          </a:p>
          <a:p>
            <a:pPr marL="914400" lvl="1" indent="-311150" algn="l" rtl="0">
              <a:spcBef>
                <a:spcPts val="0"/>
              </a:spcBef>
              <a:spcAft>
                <a:spcPts val="0"/>
              </a:spcAft>
              <a:buClr>
                <a:srgbClr val="111111"/>
              </a:buClr>
              <a:buSzPts val="1300"/>
              <a:buFont typeface="Calibri"/>
              <a:buChar char="○"/>
            </a:pPr>
            <a:r>
              <a:rPr lang="en" sz="1300">
                <a:solidFill>
                  <a:srgbClr val="111111"/>
                </a:solidFill>
                <a:latin typeface="Calibri"/>
                <a:ea typeface="Calibri"/>
                <a:cs typeface="Calibri"/>
                <a:sym typeface="Calibri"/>
              </a:rPr>
              <a:t>Given a set of facts, determine whether a new fact is consistent with the existing facts.</a:t>
            </a:r>
            <a:endParaRPr sz="1300">
              <a:solidFill>
                <a:srgbClr val="111111"/>
              </a:solidFill>
              <a:latin typeface="Calibri"/>
              <a:ea typeface="Calibri"/>
              <a:cs typeface="Calibri"/>
              <a:sym typeface="Calibri"/>
            </a:endParaRPr>
          </a:p>
          <a:p>
            <a:pPr marL="914400" lvl="1" indent="-311150" algn="l" rtl="0">
              <a:spcBef>
                <a:spcPts val="0"/>
              </a:spcBef>
              <a:spcAft>
                <a:spcPts val="0"/>
              </a:spcAft>
              <a:buClr>
                <a:srgbClr val="111111"/>
              </a:buClr>
              <a:buSzPts val="1300"/>
              <a:buFont typeface="Calibri"/>
              <a:buChar char="○"/>
            </a:pPr>
            <a:r>
              <a:rPr lang="en" sz="1300">
                <a:solidFill>
                  <a:srgbClr val="111111"/>
                </a:solidFill>
                <a:latin typeface="Calibri"/>
                <a:ea typeface="Calibri"/>
                <a:cs typeface="Calibri"/>
                <a:sym typeface="Calibri"/>
              </a:rPr>
              <a:t>Given a description of a problem, solve the problem using general principles.</a:t>
            </a:r>
            <a:endParaRPr sz="1300">
              <a:solidFill>
                <a:srgbClr val="111111"/>
              </a:solidFill>
              <a:latin typeface="Calibri"/>
              <a:ea typeface="Calibri"/>
              <a:cs typeface="Calibri"/>
              <a:sym typeface="Calibri"/>
            </a:endParaRPr>
          </a:p>
        </p:txBody>
      </p:sp>
      <p:pic>
        <p:nvPicPr>
          <p:cNvPr id="113" name="Google Shape;113;p20"/>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7679550" y="83525"/>
            <a:ext cx="1379525" cy="1379525"/>
          </a:xfrm>
          <a:prstGeom prst="rect">
            <a:avLst/>
          </a:prstGeom>
          <a:noFill/>
          <a:ln>
            <a:noFill/>
          </a:ln>
        </p:spPr>
      </p:pic>
      <p:sp>
        <p:nvSpPr>
          <p:cNvPr id="114" name="Google Shape;114;p20"/>
          <p:cNvSpPr txBox="1"/>
          <p:nvPr/>
        </p:nvSpPr>
        <p:spPr>
          <a:xfrm>
            <a:off x="7714863" y="1463050"/>
            <a:ext cx="13089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François Chollet </a:t>
            </a:r>
            <a:endParaRPr sz="1300">
              <a:latin typeface="Calibri"/>
              <a:ea typeface="Calibri"/>
              <a:cs typeface="Calibri"/>
              <a:sym typeface="Calibri"/>
            </a:endParaRPr>
          </a:p>
        </p:txBody>
      </p:sp>
      <p:pic>
        <p:nvPicPr>
          <p:cNvPr id="115" name="Google Shape;115;p20"/>
          <p:cNvPicPr preferRelativeResize="0"/>
          <p:nvPr/>
        </p:nvPicPr>
        <p:blipFill>
          <a:blip r:embed="rId4">
            <a:alphaModFix/>
          </a:blip>
          <a:stretch>
            <a:fillRect/>
          </a:stretch>
        </p:blipFill>
        <p:spPr>
          <a:xfrm>
            <a:off x="5840925" y="3517525"/>
            <a:ext cx="3133725" cy="1457325"/>
          </a:xfrm>
          <a:prstGeom prst="rect">
            <a:avLst/>
          </a:prstGeom>
          <a:noFill/>
          <a:ln w="9525" cap="flat" cmpd="sng">
            <a:solidFill>
              <a:srgbClr val="FF0000"/>
            </a:solidFill>
            <a:prstDash val="solid"/>
            <a:round/>
            <a:headEnd type="none" w="sm" len="sm"/>
            <a:tailEnd type="none" w="sm" len="sm"/>
          </a:ln>
        </p:spPr>
      </p:pic>
      <p:sp>
        <p:nvSpPr>
          <p:cNvPr id="116" name="Google Shape;116;p20"/>
          <p:cNvSpPr txBox="1"/>
          <p:nvPr/>
        </p:nvSpPr>
        <p:spPr>
          <a:xfrm>
            <a:off x="104700" y="3555531"/>
            <a:ext cx="4457700" cy="138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11150" algn="l" rtl="0">
              <a:spcBef>
                <a:spcPts val="0"/>
              </a:spcBef>
              <a:spcAft>
                <a:spcPts val="0"/>
              </a:spcAft>
              <a:buSzPts val="1300"/>
              <a:buFont typeface="Calibri"/>
              <a:buChar char="●"/>
            </a:pPr>
            <a:r>
              <a:rPr lang="en" sz="1300">
                <a:latin typeface="Calibri"/>
                <a:ea typeface="Calibri"/>
                <a:cs typeface="Calibri"/>
                <a:sym typeface="Calibri"/>
              </a:rPr>
              <a:t>ChatGPT BROKE the TURING TEST</a:t>
            </a:r>
            <a:endParaRPr sz="1300">
              <a:latin typeface="Calibri"/>
              <a:ea typeface="Calibri"/>
              <a:cs typeface="Calibri"/>
              <a:sym typeface="Calibri"/>
            </a:endParaRPr>
          </a:p>
          <a:p>
            <a:pPr marL="457200" lvl="0" indent="0" algn="l" rtl="0">
              <a:spcBef>
                <a:spcPts val="0"/>
              </a:spcBef>
              <a:spcAft>
                <a:spcPts val="0"/>
              </a:spcAft>
              <a:buNone/>
            </a:pPr>
            <a:r>
              <a:rPr lang="en" sz="1300" u="sng">
                <a:solidFill>
                  <a:schemeClr val="hlink"/>
                </a:solidFill>
                <a:latin typeface="Calibri"/>
                <a:ea typeface="Calibri"/>
                <a:cs typeface="Calibri"/>
                <a:sym typeface="Calibri"/>
                <a:hlinkClick r:id="rId5"/>
              </a:rPr>
              <a:t>https://www.youtube.com/watch?v=7IG_g3vgDVE</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b="1">
                <a:solidFill>
                  <a:srgbClr val="FF0000"/>
                </a:solidFill>
                <a:latin typeface="Calibri"/>
                <a:ea typeface="Calibri"/>
                <a:cs typeface="Calibri"/>
                <a:sym typeface="Calibri"/>
              </a:rPr>
              <a:t>ChatGPT got 155 IQ</a:t>
            </a:r>
            <a:r>
              <a:rPr lang="en" sz="1300">
                <a:latin typeface="Calibri"/>
                <a:ea typeface="Calibri"/>
                <a:cs typeface="Calibri"/>
                <a:sym typeface="Calibri"/>
              </a:rPr>
              <a:t> (bettter than 99.9% of Humans):</a:t>
            </a:r>
            <a:endParaRPr sz="1300">
              <a:latin typeface="Calibri"/>
              <a:ea typeface="Calibri"/>
              <a:cs typeface="Calibri"/>
              <a:sym typeface="Calibri"/>
            </a:endParaRPr>
          </a:p>
          <a:p>
            <a:pPr marL="457200" lvl="0" indent="0" algn="l" rtl="0">
              <a:spcBef>
                <a:spcPts val="0"/>
              </a:spcBef>
              <a:spcAft>
                <a:spcPts val="0"/>
              </a:spcAft>
              <a:buNone/>
            </a:pPr>
            <a:r>
              <a:rPr lang="en" sz="1300" u="sng">
                <a:solidFill>
                  <a:schemeClr val="hlink"/>
                </a:solidFill>
                <a:latin typeface="Calibri"/>
                <a:ea typeface="Calibri"/>
                <a:cs typeface="Calibri"/>
                <a:sym typeface="Calibri"/>
                <a:hlinkClick r:id="rId6"/>
              </a:rPr>
              <a:t>https://www.youtube.com/watch?v=bcXEChbhurg</a:t>
            </a:r>
            <a:r>
              <a:rPr lang="en" sz="1300">
                <a:latin typeface="Calibri"/>
                <a:ea typeface="Calibri"/>
                <a:cs typeface="Calibri"/>
                <a:sym typeface="Calibri"/>
              </a:rPr>
              <a:t> </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What Does IQ Actually Measure?</a:t>
            </a:r>
            <a:endParaRPr sz="1300">
              <a:latin typeface="Calibri"/>
              <a:ea typeface="Calibri"/>
              <a:cs typeface="Calibri"/>
              <a:sym typeface="Calibri"/>
            </a:endParaRPr>
          </a:p>
          <a:p>
            <a:pPr marL="457200" lvl="0" indent="0" algn="l" rtl="0">
              <a:spcBef>
                <a:spcPts val="0"/>
              </a:spcBef>
              <a:spcAft>
                <a:spcPts val="0"/>
              </a:spcAft>
              <a:buNone/>
            </a:pPr>
            <a:r>
              <a:rPr lang="en" sz="1300" u="sng">
                <a:solidFill>
                  <a:schemeClr val="hlink"/>
                </a:solidFill>
                <a:latin typeface="Calibri"/>
                <a:ea typeface="Calibri"/>
                <a:cs typeface="Calibri"/>
                <a:sym typeface="Calibri"/>
                <a:hlinkClick r:id="rId7"/>
              </a:rPr>
              <a:t>https://www.youtube.com/watch?v=FkKPsLxgpuY</a:t>
            </a:r>
            <a:r>
              <a:rPr lang="en" sz="1300">
                <a:latin typeface="Calibri"/>
                <a:ea typeface="Calibri"/>
                <a:cs typeface="Calibri"/>
                <a:sym typeface="Calibri"/>
              </a:rPr>
              <a:t> </a:t>
            </a:r>
            <a:endParaRPr sz="13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p:nvPr/>
        </p:nvSpPr>
        <p:spPr>
          <a:xfrm>
            <a:off x="0" y="0"/>
            <a:ext cx="53664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Calibri"/>
                <a:ea typeface="Calibri"/>
                <a:cs typeface="Calibri"/>
                <a:sym typeface="Calibri"/>
              </a:rPr>
              <a:t>Gorilla AI </a:t>
            </a:r>
            <a:r>
              <a:rPr lang="en" sz="2000" b="1">
                <a:solidFill>
                  <a:schemeClr val="dk1"/>
                </a:solidFill>
                <a:latin typeface="Calibri"/>
                <a:ea typeface="Calibri"/>
                <a:cs typeface="Calibri"/>
                <a:sym typeface="Calibri"/>
              </a:rPr>
              <a:t>(UC Berkeley &amp; Microsoft Research)</a:t>
            </a:r>
            <a:endParaRPr sz="2000" b="1">
              <a:latin typeface="Calibri"/>
              <a:ea typeface="Calibri"/>
              <a:cs typeface="Calibri"/>
              <a:sym typeface="Calibri"/>
            </a:endParaRPr>
          </a:p>
        </p:txBody>
      </p:sp>
      <p:sp>
        <p:nvSpPr>
          <p:cNvPr id="122" name="Google Shape;122;p21"/>
          <p:cNvSpPr txBox="1"/>
          <p:nvPr/>
        </p:nvSpPr>
        <p:spPr>
          <a:xfrm>
            <a:off x="88925" y="569400"/>
            <a:ext cx="6178200" cy="4063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Gorilla enables LLMs to invoke APIs of different tools</a:t>
            </a:r>
            <a:endParaRPr>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Given a natural language query, Gorilla can write a semantically- and syntactically- correct API calls better than other LLMs</a:t>
            </a:r>
            <a:endParaRPr>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fully open-sourced in May 2023 (Apache 2.0)</a:t>
            </a:r>
            <a:endParaRPr>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several versions, based on small (7B params) models (LLaMA, Falcon, MPT)</a:t>
            </a:r>
            <a:endParaRPr>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fine-tuned on APIBench, a new dataset of API descriptions of ML models</a:t>
            </a:r>
            <a:br>
              <a:rPr lang="en">
                <a:solidFill>
                  <a:schemeClr val="dk1"/>
                </a:solidFill>
                <a:latin typeface="Calibri"/>
                <a:ea typeface="Calibri"/>
                <a:cs typeface="Calibri"/>
                <a:sym typeface="Calibri"/>
              </a:rPr>
            </a:br>
            <a:r>
              <a:rPr lang="en">
                <a:solidFill>
                  <a:schemeClr val="dk1"/>
                </a:solidFill>
                <a:latin typeface="Calibri"/>
                <a:ea typeface="Calibri"/>
                <a:cs typeface="Calibri"/>
                <a:sym typeface="Calibri"/>
              </a:rPr>
              <a:t>from Torch Hub, TensorFlow Hub, and HuggingFace</a:t>
            </a:r>
            <a:endParaRPr>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 </a:t>
            </a:r>
            <a:r>
              <a:rPr lang="en" u="sng">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https://gorilla.cs.berkeley.edu</a:t>
            </a:r>
            <a:r>
              <a:rPr lang="en">
                <a:solidFill>
                  <a:schemeClr val="dk1"/>
                </a:solidFill>
                <a:latin typeface="Calibri"/>
                <a:ea typeface="Calibri"/>
                <a:cs typeface="Calibri"/>
                <a:sym typeface="Calibri"/>
              </a:rPr>
              <a:t> </a:t>
            </a:r>
            <a:endParaRPr>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 </a:t>
            </a:r>
            <a:r>
              <a:rPr lang="en" u="sng">
                <a:solidFill>
                  <a:schemeClr val="accent5"/>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https://github.com/ShishirPatil/gorilla</a:t>
            </a:r>
            <a:r>
              <a:rPr lang="en">
                <a:solidFill>
                  <a:schemeClr val="dk1"/>
                </a:solidFill>
                <a:latin typeface="Calibri"/>
                <a:ea typeface="Calibri"/>
                <a:cs typeface="Calibri"/>
                <a:sym typeface="Calibri"/>
              </a:rPr>
              <a:t> </a:t>
            </a:r>
            <a:endParaRPr>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 </a:t>
            </a:r>
            <a:r>
              <a:rPr lang="en" u="sng">
                <a:solidFill>
                  <a:schemeClr val="accent5"/>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https://arxiv.org/abs/2305.15334</a:t>
            </a:r>
            <a:r>
              <a:rPr lang="en">
                <a:solidFill>
                  <a:schemeClr val="dk1"/>
                </a:solidFill>
                <a:latin typeface="Calibri"/>
                <a:ea typeface="Calibri"/>
                <a:cs typeface="Calibri"/>
                <a:sym typeface="Calibri"/>
              </a:rPr>
              <a:t> - Paper, May 2023</a:t>
            </a:r>
            <a:endParaRPr>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 Good article "Meet Gorilla ... "- </a:t>
            </a:r>
            <a:r>
              <a:rPr lang="en" u="sng">
                <a:solidFill>
                  <a:schemeClr val="hlink"/>
                </a:solidFill>
                <a:latin typeface="Calibri"/>
                <a:ea typeface="Calibri"/>
                <a:cs typeface="Calibri"/>
                <a:sym typeface="Calibri"/>
                <a:hlinkClick r:id="rId6"/>
              </a:rPr>
              <a:t>https://pub.towardsai.net/meet-gorilla-a-fully-opensource-llm-tuned-for-api-calls-7447c6cbc78</a:t>
            </a:r>
            <a:r>
              <a:rPr lang="en">
                <a:solidFill>
                  <a:schemeClr val="dk1"/>
                </a:solidFill>
                <a:latin typeface="Calibri"/>
                <a:ea typeface="Calibri"/>
                <a:cs typeface="Calibri"/>
                <a:sym typeface="Calibri"/>
              </a:rPr>
              <a:t> </a:t>
            </a:r>
            <a:endParaRPr>
              <a:solidFill>
                <a:schemeClr val="dk1"/>
              </a:solidFill>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solidFill>
                  <a:schemeClr val="dk1"/>
                </a:solidFill>
                <a:latin typeface="Calibri"/>
                <a:ea typeface="Calibri"/>
                <a:cs typeface="Calibri"/>
                <a:sym typeface="Calibri"/>
              </a:rPr>
              <a:t>APIBench dataset .. </a:t>
            </a:r>
            <a:r>
              <a:rPr lang="en" u="sng">
                <a:solidFill>
                  <a:schemeClr val="hlink"/>
                </a:solidFill>
                <a:latin typeface="Calibri"/>
                <a:ea typeface="Calibri"/>
                <a:cs typeface="Calibri"/>
                <a:sym typeface="Calibri"/>
                <a:hlinkClick r:id="rId7"/>
              </a:rPr>
              <a:t>https://huggingface.co/datasets/gorilla-llm/APIBench</a:t>
            </a:r>
            <a:r>
              <a:rPr lang="en">
                <a:solidFill>
                  <a:schemeClr val="dk1"/>
                </a:solidFill>
                <a:latin typeface="Calibri"/>
                <a:ea typeface="Calibri"/>
                <a:cs typeface="Calibri"/>
                <a:sym typeface="Calibri"/>
              </a:rPr>
              <a:t> </a:t>
            </a:r>
            <a:endParaRPr>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You can use Gorilla online (for example, on Colab)</a:t>
            </a:r>
            <a:endParaRPr>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You can also run Gorilla locally - </a:t>
            </a:r>
            <a:r>
              <a:rPr lang="en" u="sng">
                <a:solidFill>
                  <a:schemeClr val="hlink"/>
                </a:solidFill>
                <a:latin typeface="Calibri"/>
                <a:ea typeface="Calibri"/>
                <a:cs typeface="Calibri"/>
                <a:sym typeface="Calibri"/>
                <a:hlinkClick r:id="rId8"/>
              </a:rPr>
              <a:t>https://github.com/ShishirPatil/gorilla/blob/main/inference/README.md</a:t>
            </a:r>
            <a:r>
              <a:rPr lang="en">
                <a:solidFill>
                  <a:schemeClr val="dk1"/>
                </a:solidFill>
                <a:latin typeface="Calibri"/>
                <a:ea typeface="Calibri"/>
                <a:cs typeface="Calibri"/>
                <a:sym typeface="Calibri"/>
              </a:rPr>
              <a:t> </a:t>
            </a:r>
            <a:endParaRPr>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You can use Gorilla with Langchain, Toolformer, AutoGPT, etc</a:t>
            </a:r>
            <a:endParaRPr>
              <a:solidFill>
                <a:schemeClr val="dk1"/>
              </a:solidFill>
              <a:latin typeface="Calibri"/>
              <a:ea typeface="Calibri"/>
              <a:cs typeface="Calibri"/>
              <a:sym typeface="Calibri"/>
            </a:endParaRPr>
          </a:p>
        </p:txBody>
      </p:sp>
      <p:pic>
        <p:nvPicPr>
          <p:cNvPr id="123" name="Google Shape;123;p21"/>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6555125" y="152400"/>
            <a:ext cx="2436476" cy="207264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2643</Words>
  <Application>Microsoft Macintosh PowerPoint</Application>
  <PresentationFormat>On-screen Show (16:9)</PresentationFormat>
  <Paragraphs>271</Paragraphs>
  <Slides>22</Slides>
  <Notes>22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Lev Selector</cp:lastModifiedBy>
  <cp:revision>2</cp:revision>
  <dcterms:modified xsi:type="dcterms:W3CDTF">2023-08-11T22:20:04Z</dcterms:modified>
</cp:coreProperties>
</file>