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Mono"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9111C5-DF26-4726-9D47-B1335E150C38}">
  <a:tblStyle styleId="{B99111C5-DF26-4726-9D47-B1335E150C3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0"/>
  </p:normalViewPr>
  <p:slideViewPr>
    <p:cSldViewPr>
      <p:cViewPr varScale="1">
        <p:scale>
          <a:sx n="125" d="100"/>
          <a:sy n="125" d="100"/>
        </p:scale>
        <p:origin x="160"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756aaff5d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756aaff5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56aaff5d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56aaff5d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56aaff5dd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756aaff5d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756aaff5d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756aaff5d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756aaff5d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756aaff5d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b438a82e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b438a82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44427ce5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44427ce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53b5efe8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53b5efe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753b5efb8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753b5efb8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53b5efb8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53b5efb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753b5efb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753b5efb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45fee3d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45fee3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756aaff5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756aaff5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tterprogramming.pub/you-dont-need-hosted-llms-do-you-1160b2520526"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blog.mlc.ai/2023/08/09/GPU-Accelerated-LLM-on-Orange-P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finbarr.ca/how-is-llama-cpp-possibl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twitter.com/karpathy/status/1691571869051445433" TargetMode="External"/><Relationship Id="rId4" Type="http://schemas.openxmlformats.org/officeDocument/2006/relationships/hyperlink" Target="https://github.com/ggerganov/llama.cp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techcrunch.com/2023/08/14/amazon-taps-generative-ai-to-enhance-product-review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betterprogramming.pub/frameworks-for-serving-llms-60b7f7b23407"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github.com/vllm-project/vllm"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youtube.com/watch?v=J7v2MIE_xls" TargetMode="External"/><Relationship Id="rId7" Type="http://schemas.openxmlformats.org/officeDocument/2006/relationships/hyperlink" Target="https://huggingface.co/datasets/Open-Orca/OpenOrc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arxiv.org/abs/2306.02707" TargetMode="External"/><Relationship Id="rId11" Type="http://schemas.openxmlformats.org/officeDocument/2006/relationships/image" Target="../media/image4.jpeg"/><Relationship Id="rId5" Type="http://schemas.openxmlformats.org/officeDocument/2006/relationships/hyperlink" Target="https://arxiv.org/abs/2006.05324" TargetMode="External"/><Relationship Id="rId10" Type="http://schemas.openxmlformats.org/officeDocument/2006/relationships/hyperlink" Target="https://platypus-llm.github.io" TargetMode="External"/><Relationship Id="rId4" Type="http://schemas.openxmlformats.org/officeDocument/2006/relationships/hyperlink" Target="https://www.youtube.com/watch?v=N-qaMCwqRHI&amp;t=101" TargetMode="External"/><Relationship Id="rId9" Type="http://schemas.openxmlformats.org/officeDocument/2006/relationships/hyperlink" Target="https://huggingface.co/spaces/HuggingFaceH4/open_llm_leaderboar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echrepublic.com/article/google-cloud-new-project-idx/"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ai.googleblog.com/2023/08/adatape-foundation-model-with-adaptive.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arxiv.org/abs/2307.16789" TargetMode="External"/><Relationship Id="rId3" Type="http://schemas.openxmlformats.org/officeDocument/2006/relationships/hyperlink" Target="https://rapidapi.com/hub" TargetMode="External"/><Relationship Id="rId7" Type="http://schemas.openxmlformats.org/officeDocument/2006/relationships/hyperlink" Target="https://github.com/OpenBMB/ToolBench"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huggingface.co/papers/2307.16789" TargetMode="External"/><Relationship Id="rId5" Type="http://schemas.openxmlformats.org/officeDocument/2006/relationships/hyperlink" Target="https://www.youtube.com/watch?v=DrFb_ogjVk0" TargetMode="External"/><Relationship Id="rId10" Type="http://schemas.openxmlformats.org/officeDocument/2006/relationships/image" Target="../media/image5.png"/><Relationship Id="rId4" Type="http://schemas.openxmlformats.org/officeDocument/2006/relationships/hyperlink" Target="https://www.youtube.com/watch?v=N4R5BBb0o9g" TargetMode="External"/><Relationship Id="rId9" Type="http://schemas.openxmlformats.org/officeDocument/2006/relationships/hyperlink" Target="https://gorilla.cs.berkeley.edu"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cerebras.net/blog/introducing-condor-galaxy-1-a-4-exaflop-supercomputer-for-generative-ai/"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youtube.com/watch?v=7KJibx077b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lmsys.org/blog/2023-03-30-vicuna/" TargetMode="External"/><Relationship Id="rId3" Type="http://schemas.openxmlformats.org/officeDocument/2006/relationships/image" Target="../media/image8.png"/><Relationship Id="rId7" Type="http://schemas.openxmlformats.org/officeDocument/2006/relationships/hyperlink" Target="https://github.com/tatsu-lab/stanford_alpac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crfm.stanford.edu/2023/03/13/alpaca.html" TargetMode="External"/><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hyperlink" Target="https://github.com/nlpxucan/WizardL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556900" y="1656025"/>
            <a:ext cx="40302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dirty="0">
                <a:solidFill>
                  <a:srgbClr val="3C78D8"/>
                </a:solidFill>
              </a:rPr>
              <a:t>AI Updates </a:t>
            </a:r>
            <a:endParaRPr sz="4000" b="1" dirty="0">
              <a:solidFill>
                <a:srgbClr val="3C78D8"/>
              </a:solidFill>
            </a:endParaRPr>
          </a:p>
          <a:p>
            <a:pPr marL="0" lvl="0" indent="0" algn="ctr" rtl="0">
              <a:spcBef>
                <a:spcPts val="0"/>
              </a:spcBef>
              <a:spcAft>
                <a:spcPts val="0"/>
              </a:spcAft>
              <a:buNone/>
            </a:pPr>
            <a:r>
              <a:rPr lang="en" sz="2800" b="1" dirty="0">
                <a:solidFill>
                  <a:srgbClr val="3C78D8"/>
                </a:solidFill>
              </a:rPr>
              <a:t>August 18, 2023</a:t>
            </a:r>
            <a:endParaRPr sz="2800" b="1" dirty="0">
              <a:solidFill>
                <a:srgbClr val="3C78D8"/>
              </a:solidFill>
            </a:endParaRPr>
          </a:p>
        </p:txBody>
      </p:sp>
      <p:sp>
        <p:nvSpPr>
          <p:cNvPr id="55" name="Google Shape;55;p13"/>
          <p:cNvSpPr txBox="1"/>
          <p:nvPr/>
        </p:nvSpPr>
        <p:spPr>
          <a:xfrm>
            <a:off x="6588575" y="4335250"/>
            <a:ext cx="231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Presented by Lev Selector</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August 18,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0" y="0"/>
            <a:ext cx="2163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Hosted LLMs</a:t>
            </a:r>
            <a:endParaRPr sz="2500" b="1">
              <a:latin typeface="Calibri"/>
              <a:ea typeface="Calibri"/>
              <a:cs typeface="Calibri"/>
              <a:sym typeface="Calibri"/>
            </a:endParaRPr>
          </a:p>
        </p:txBody>
      </p:sp>
      <p:sp>
        <p:nvSpPr>
          <p:cNvPr id="135" name="Google Shape;135;p22"/>
          <p:cNvSpPr txBox="1"/>
          <p:nvPr/>
        </p:nvSpPr>
        <p:spPr>
          <a:xfrm>
            <a:off x="2163600" y="115350"/>
            <a:ext cx="5484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https://betterprogramming.pub/you-dont-need-hosted-llms-do-you-1160b2520526</a:t>
            </a:r>
            <a:r>
              <a:rPr lang="en" sz="1000">
                <a:latin typeface="Calibri"/>
                <a:ea typeface="Calibri"/>
                <a:cs typeface="Calibri"/>
                <a:sym typeface="Calibri"/>
              </a:rPr>
              <a:t> </a:t>
            </a:r>
            <a:endParaRPr sz="1000">
              <a:latin typeface="Calibri"/>
              <a:ea typeface="Calibri"/>
              <a:cs typeface="Calibri"/>
              <a:sym typeface="Calibri"/>
            </a:endParaRPr>
          </a:p>
        </p:txBody>
      </p:sp>
      <p:sp>
        <p:nvSpPr>
          <p:cNvPr id="136" name="Google Shape;136;p22"/>
          <p:cNvSpPr txBox="1"/>
          <p:nvPr/>
        </p:nvSpPr>
        <p:spPr>
          <a:xfrm>
            <a:off x="125725" y="565900"/>
            <a:ext cx="2577600" cy="187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Self-hosted LLM:</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more privacy,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full control,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no external dependencies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OpenAI:</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quick development,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low cost,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minimal infra setup,</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top quality</a:t>
            </a:r>
            <a:endParaRPr sz="1100">
              <a:solidFill>
                <a:srgbClr val="3C78D8"/>
              </a:solidFill>
              <a:latin typeface="Roboto Mono"/>
              <a:ea typeface="Roboto Mono"/>
              <a:cs typeface="Roboto Mono"/>
              <a:sym typeface="Roboto Mono"/>
            </a:endParaRPr>
          </a:p>
        </p:txBody>
      </p:sp>
      <p:sp>
        <p:nvSpPr>
          <p:cNvPr id="137" name="Google Shape;137;p22"/>
          <p:cNvSpPr txBox="1"/>
          <p:nvPr/>
        </p:nvSpPr>
        <p:spPr>
          <a:xfrm>
            <a:off x="3037075" y="565900"/>
            <a:ext cx="3894300" cy="120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Example self-hosting for for LLaMA-2–70B</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(on-par with GPT-3.5) on AWS or Google: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8x Nvidia A100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g5.48xlarge on AWS      ($17K/mo)</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a2-megagpu-16g on GCP   ($6K/mo)</a:t>
            </a:r>
            <a:endParaRPr sz="1100">
              <a:solidFill>
                <a:srgbClr val="3C78D8"/>
              </a:solidFill>
              <a:latin typeface="Roboto Mono"/>
              <a:ea typeface="Roboto Mono"/>
              <a:cs typeface="Roboto Mono"/>
              <a:sym typeface="Roboto Mono"/>
            </a:endParaRPr>
          </a:p>
        </p:txBody>
      </p:sp>
      <p:pic>
        <p:nvPicPr>
          <p:cNvPr id="138" name="Google Shape;138;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113272" y="1924689"/>
            <a:ext cx="3894300" cy="1949711"/>
          </a:xfrm>
          <a:prstGeom prst="rect">
            <a:avLst/>
          </a:prstGeom>
          <a:noFill/>
          <a:ln>
            <a:noFill/>
          </a:ln>
        </p:spPr>
      </p:pic>
      <p:sp>
        <p:nvSpPr>
          <p:cNvPr id="139" name="Google Shape;139;p22"/>
          <p:cNvSpPr txBox="1"/>
          <p:nvPr/>
        </p:nvSpPr>
        <p:spPr>
          <a:xfrm>
            <a:off x="3378175" y="3874400"/>
            <a:ext cx="3553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OpenAI is cheaper for less than 10K requests/day</a:t>
            </a:r>
            <a:endParaRPr sz="1300">
              <a:latin typeface="Calibri"/>
              <a:ea typeface="Calibri"/>
              <a:cs typeface="Calibri"/>
              <a:sym typeface="Calibri"/>
            </a:endParaRPr>
          </a:p>
        </p:txBody>
      </p:sp>
      <p:sp>
        <p:nvSpPr>
          <p:cNvPr id="140" name="Google Shape;140;p22"/>
          <p:cNvSpPr txBox="1"/>
          <p:nvPr/>
        </p:nvSpPr>
        <p:spPr>
          <a:xfrm>
            <a:off x="125725" y="2528300"/>
            <a:ext cx="25776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OpenAI’s Terms of Use mentions that they “may use Content from Services other than our API ... to help develop and improve our Services”. </a:t>
            </a:r>
            <a:r>
              <a:rPr lang="en" sz="1300">
                <a:solidFill>
                  <a:srgbClr val="FF0000"/>
                </a:solidFill>
                <a:latin typeface="Calibri"/>
                <a:ea typeface="Calibri"/>
                <a:cs typeface="Calibri"/>
                <a:sym typeface="Calibri"/>
              </a:rPr>
              <a:t>This means that anything you send to ChatGPT, will be included in their training data.</a:t>
            </a:r>
            <a:endParaRPr sz="1300">
              <a:solidFill>
                <a:srgbClr val="FF0000"/>
              </a:solidFill>
              <a:latin typeface="Calibri"/>
              <a:ea typeface="Calibri"/>
              <a:cs typeface="Calibri"/>
              <a:sym typeface="Calibri"/>
            </a:endParaRPr>
          </a:p>
        </p:txBody>
      </p:sp>
      <p:sp>
        <p:nvSpPr>
          <p:cNvPr id="141" name="Google Shape;141;p22"/>
          <p:cNvSpPr txBox="1"/>
          <p:nvPr/>
        </p:nvSpPr>
        <p:spPr>
          <a:xfrm>
            <a:off x="125725" y="4198500"/>
            <a:ext cx="2577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Azure OpenAI Service - provide private hosting.</a:t>
            </a:r>
            <a:endParaRPr sz="1300">
              <a:solidFill>
                <a:srgbClr val="FF0000"/>
              </a:solidFill>
              <a:latin typeface="Calibri"/>
              <a:ea typeface="Calibri"/>
              <a:cs typeface="Calibri"/>
              <a:sym typeface="Calibri"/>
            </a:endParaRPr>
          </a:p>
        </p:txBody>
      </p:sp>
      <p:sp>
        <p:nvSpPr>
          <p:cNvPr id="142" name="Google Shape;142;p22"/>
          <p:cNvSpPr txBox="1"/>
          <p:nvPr/>
        </p:nvSpPr>
        <p:spPr>
          <a:xfrm>
            <a:off x="7046650" y="569400"/>
            <a:ext cx="2037900" cy="52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On-Prem solution may be the cheapest</a:t>
            </a:r>
            <a:endParaRPr sz="1100">
              <a:solidFill>
                <a:srgbClr val="3C78D8"/>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0" y="0"/>
            <a:ext cx="6272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GPU-Accelerated LLM on a $100 Orange Pi</a:t>
            </a:r>
            <a:endParaRPr sz="2500" b="1">
              <a:solidFill>
                <a:schemeClr val="dk1"/>
              </a:solidFill>
              <a:latin typeface="Calibri"/>
              <a:ea typeface="Calibri"/>
              <a:cs typeface="Calibri"/>
              <a:sym typeface="Calibri"/>
            </a:endParaRPr>
          </a:p>
        </p:txBody>
      </p:sp>
      <p:sp>
        <p:nvSpPr>
          <p:cNvPr id="148" name="Google Shape;148;p23"/>
          <p:cNvSpPr txBox="1"/>
          <p:nvPr/>
        </p:nvSpPr>
        <p:spPr>
          <a:xfrm>
            <a:off x="93650" y="511825"/>
            <a:ext cx="548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https://blog.mlc.ai/2023/08/09/GPU-Accelerated-LLM-on-Orange-Pi</a:t>
            </a:r>
            <a:r>
              <a:rPr lang="en">
                <a:latin typeface="Calibri"/>
                <a:ea typeface="Calibri"/>
                <a:cs typeface="Calibri"/>
                <a:sym typeface="Calibri"/>
              </a:rPr>
              <a:t> </a:t>
            </a:r>
            <a:endParaRPr>
              <a:latin typeface="Calibri"/>
              <a:ea typeface="Calibri"/>
              <a:cs typeface="Calibri"/>
              <a:sym typeface="Calibri"/>
            </a:endParaRPr>
          </a:p>
        </p:txBody>
      </p:sp>
      <p:pic>
        <p:nvPicPr>
          <p:cNvPr id="149" name="Google Shape;149;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08325" y="2413094"/>
            <a:ext cx="5484600" cy="2284357"/>
          </a:xfrm>
          <a:prstGeom prst="rect">
            <a:avLst/>
          </a:prstGeom>
          <a:noFill/>
          <a:ln>
            <a:noFill/>
          </a:ln>
        </p:spPr>
      </p:pic>
      <p:sp>
        <p:nvSpPr>
          <p:cNvPr id="150" name="Google Shape;150;p23"/>
          <p:cNvSpPr txBox="1"/>
          <p:nvPr/>
        </p:nvSpPr>
        <p:spPr>
          <a:xfrm>
            <a:off x="132600" y="956725"/>
            <a:ext cx="68391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 $100 Orange Pi 5 with Mali GPU, achieve 2.5 tok/sec for </a:t>
            </a:r>
            <a:r>
              <a:rPr lang="en" sz="1300" b="1">
                <a:solidFill>
                  <a:srgbClr val="FF0000"/>
                </a:solidFill>
                <a:latin typeface="Calibri"/>
                <a:ea typeface="Calibri"/>
                <a:cs typeface="Calibri"/>
                <a:sym typeface="Calibri"/>
              </a:rPr>
              <a:t>Llama2-7b</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and 5 tok/sec for </a:t>
            </a:r>
            <a:r>
              <a:rPr lang="en" sz="1300" b="1">
                <a:solidFill>
                  <a:srgbClr val="FF0000"/>
                </a:solidFill>
                <a:latin typeface="Calibri"/>
                <a:ea typeface="Calibri"/>
                <a:cs typeface="Calibri"/>
                <a:sym typeface="Calibri"/>
              </a:rPr>
              <a:t>RedPajama-3b</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through Machine Learning Compilation (MLC) techniques.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Additionally, </a:t>
            </a:r>
            <a:r>
              <a:rPr lang="en" sz="1300" b="1">
                <a:solidFill>
                  <a:srgbClr val="FF0000"/>
                </a:solidFill>
                <a:latin typeface="Calibri"/>
                <a:ea typeface="Calibri"/>
                <a:cs typeface="Calibri"/>
                <a:sym typeface="Calibri"/>
              </a:rPr>
              <a:t>Llama-2 13b </a:t>
            </a:r>
            <a:r>
              <a:rPr lang="en" sz="1300">
                <a:latin typeface="Calibri"/>
                <a:ea typeface="Calibri"/>
                <a:cs typeface="Calibri"/>
                <a:sym typeface="Calibri"/>
              </a:rPr>
              <a:t>model at 1.5 tok/sec on a 16GB version of the Orange Pi 5+ under $150.</a:t>
            </a:r>
            <a:endParaRPr sz="1300">
              <a:latin typeface="Calibri"/>
              <a:ea typeface="Calibri"/>
              <a:cs typeface="Calibri"/>
              <a:sym typeface="Calibri"/>
            </a:endParaRPr>
          </a:p>
        </p:txBody>
      </p:sp>
      <p:pic>
        <p:nvPicPr>
          <p:cNvPr id="151" name="Google Shape;151;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4750" y="2478401"/>
            <a:ext cx="2247376" cy="205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p:nvPr/>
        </p:nvSpPr>
        <p:spPr>
          <a:xfrm>
            <a:off x="0" y="0"/>
            <a:ext cx="5048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Run Large LLMs on Small Computers</a:t>
            </a:r>
            <a:endParaRPr sz="2500" b="1">
              <a:latin typeface="Calibri"/>
              <a:ea typeface="Calibri"/>
              <a:cs typeface="Calibri"/>
              <a:sym typeface="Calibri"/>
            </a:endParaRPr>
          </a:p>
        </p:txBody>
      </p:sp>
      <p:sp>
        <p:nvSpPr>
          <p:cNvPr id="157" name="Google Shape;157;p24"/>
          <p:cNvSpPr txBox="1"/>
          <p:nvPr/>
        </p:nvSpPr>
        <p:spPr>
          <a:xfrm>
            <a:off x="188350" y="1099100"/>
            <a:ext cx="3761700" cy="255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Andrej Karpathy "How is LLaMa.cpp possible?"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great post by @finbarrtimbers</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u="sng">
                <a:solidFill>
                  <a:schemeClr val="hlink"/>
                </a:solidFill>
                <a:latin typeface="Calibri"/>
                <a:ea typeface="Calibri"/>
                <a:cs typeface="Calibri"/>
                <a:sym typeface="Calibri"/>
                <a:hlinkClick r:id="rId3"/>
              </a:rPr>
              <a:t>https://finbarr.ca/how-is-llama-cpp-possible/</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"llama.cpp surprised many people (myself included) with how quickly you can run large LLMs on small computers,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e.g. 7B runs @ ~16 tok/s on a MacBook.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https://github.com/ggerganov/llama.cpp</a:t>
            </a:r>
            <a:r>
              <a:rPr lang="en">
                <a:latin typeface="Calibri"/>
                <a:ea typeface="Calibri"/>
                <a:cs typeface="Calibri"/>
                <a:sym typeface="Calibri"/>
              </a:rPr>
              <a:t> </a:t>
            </a:r>
            <a:endParaRPr>
              <a:latin typeface="Calibri"/>
              <a:ea typeface="Calibri"/>
              <a:cs typeface="Calibri"/>
              <a:sym typeface="Calibri"/>
            </a:endParaRPr>
          </a:p>
        </p:txBody>
      </p:sp>
      <p:sp>
        <p:nvSpPr>
          <p:cNvPr id="158" name="Google Shape;158;p24"/>
          <p:cNvSpPr txBox="1"/>
          <p:nvPr/>
        </p:nvSpPr>
        <p:spPr>
          <a:xfrm>
            <a:off x="104200" y="569400"/>
            <a:ext cx="4944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https://twitter.com/karpathy/status/1691571869051445433</a:t>
            </a:r>
            <a:r>
              <a:rPr lang="en" sz="1300">
                <a:latin typeface="Calibri"/>
                <a:ea typeface="Calibri"/>
                <a:cs typeface="Calibri"/>
                <a:sym typeface="Calibri"/>
              </a:rPr>
              <a:t> </a:t>
            </a:r>
            <a:endParaRPr sz="1300">
              <a:latin typeface="Calibri"/>
              <a:ea typeface="Calibri"/>
              <a:cs typeface="Calibri"/>
              <a:sym typeface="Calibri"/>
            </a:endParaRPr>
          </a:p>
        </p:txBody>
      </p:sp>
      <p:sp>
        <p:nvSpPr>
          <p:cNvPr id="159" name="Google Shape;159;p24"/>
          <p:cNvSpPr txBox="1"/>
          <p:nvPr/>
        </p:nvSpPr>
        <p:spPr>
          <a:xfrm>
            <a:off x="4073125" y="3249025"/>
            <a:ext cx="4944600" cy="1785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Let's take a look:</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A100: 1935 GB/s memory bandwidth, 1248 TOPS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MacBook M2: 100 GB/s, 7 TFLOPS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compute is ~200x, but the memory bandwidth only ~20x.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So the little M2 chip that could will only be about ~20X slower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than a mighty A100.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This is ~10X faster than you might naively expect just looking at ops.</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p:nvPr/>
        </p:nvSpPr>
        <p:spPr>
          <a:xfrm>
            <a:off x="0" y="0"/>
            <a:ext cx="62724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Amazon is planning to use Generative AI to provide summaries of customer reviews</a:t>
            </a:r>
            <a:endParaRPr sz="2500" b="1">
              <a:latin typeface="Calibri"/>
              <a:ea typeface="Calibri"/>
              <a:cs typeface="Calibri"/>
              <a:sym typeface="Calibri"/>
            </a:endParaRPr>
          </a:p>
        </p:txBody>
      </p:sp>
      <p:sp>
        <p:nvSpPr>
          <p:cNvPr id="165" name="Google Shape;165;p25"/>
          <p:cNvSpPr txBox="1"/>
          <p:nvPr/>
        </p:nvSpPr>
        <p:spPr>
          <a:xfrm>
            <a:off x="311500" y="1137000"/>
            <a:ext cx="54846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 will use the new technology to provide a short paragraph of text right on the product detail page that will highlight the product features and customer sentiment mentioned across the customer reviews.</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In addition to the summary text, Amazon will also highlight key product attributes as clickable buttons - allowing to see reviews talking about these attributes.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https://techcrunch.com/2023/08/14/amazon-taps-generative-ai-to-enhance-product-reviews/</a:t>
            </a:r>
            <a:r>
              <a:rPr lang="en">
                <a:latin typeface="Calibri"/>
                <a:ea typeface="Calibri"/>
                <a:cs typeface="Calibri"/>
                <a:sym typeface="Calibri"/>
              </a:rPr>
              <a:t> </a:t>
            </a:r>
            <a:endParaRPr>
              <a:latin typeface="Calibri"/>
              <a:ea typeface="Calibri"/>
              <a:cs typeface="Calibri"/>
              <a:sym typeface="Calibri"/>
            </a:endParaRPr>
          </a:p>
        </p:txBody>
      </p:sp>
      <p:pic>
        <p:nvPicPr>
          <p:cNvPr id="166" name="Google Shape;166;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498050" y="862300"/>
            <a:ext cx="2396499" cy="2566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0" y="0"/>
            <a:ext cx="6272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7 Frameworks for Serving LLMs</a:t>
            </a:r>
            <a:endParaRPr sz="2500" b="1">
              <a:latin typeface="Calibri"/>
              <a:ea typeface="Calibri"/>
              <a:cs typeface="Calibri"/>
              <a:sym typeface="Calibri"/>
            </a:endParaRPr>
          </a:p>
        </p:txBody>
      </p:sp>
      <p:sp>
        <p:nvSpPr>
          <p:cNvPr id="172" name="Google Shape;172;p26"/>
          <p:cNvSpPr txBox="1"/>
          <p:nvPr/>
        </p:nvSpPr>
        <p:spPr>
          <a:xfrm>
            <a:off x="103100" y="923400"/>
            <a:ext cx="54846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Compare several Open-Source Framework for LLM deploying and serving</a:t>
            </a:r>
            <a:endParaRPr>
              <a:latin typeface="Calibri"/>
              <a:ea typeface="Calibri"/>
              <a:cs typeface="Calibri"/>
              <a:sym typeface="Calibri"/>
            </a:endParaRPr>
          </a:p>
        </p:txBody>
      </p:sp>
      <p:sp>
        <p:nvSpPr>
          <p:cNvPr id="173" name="Google Shape;173;p26"/>
          <p:cNvSpPr txBox="1"/>
          <p:nvPr/>
        </p:nvSpPr>
        <p:spPr>
          <a:xfrm>
            <a:off x="0" y="569400"/>
            <a:ext cx="4830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3"/>
              </a:rPr>
              <a:t>https://betterprogramming.pub/frameworks-for-serving-llms-60b7f7b23407</a:t>
            </a:r>
            <a:r>
              <a:rPr lang="en" sz="1100">
                <a:latin typeface="Calibri"/>
                <a:ea typeface="Calibri"/>
                <a:cs typeface="Calibri"/>
                <a:sym typeface="Calibri"/>
              </a:rPr>
              <a:t> </a:t>
            </a:r>
            <a:endParaRPr sz="1100">
              <a:latin typeface="Calibri"/>
              <a:ea typeface="Calibri"/>
              <a:cs typeface="Calibri"/>
              <a:sym typeface="Calibri"/>
            </a:endParaRPr>
          </a:p>
        </p:txBody>
      </p:sp>
      <p:pic>
        <p:nvPicPr>
          <p:cNvPr id="174" name="Google Shape;174;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6050" y="1677600"/>
            <a:ext cx="8071600" cy="3156000"/>
          </a:xfrm>
          <a:prstGeom prst="rect">
            <a:avLst/>
          </a:prstGeom>
          <a:noFill/>
          <a:ln>
            <a:noFill/>
          </a:ln>
        </p:spPr>
      </p:pic>
      <p:sp>
        <p:nvSpPr>
          <p:cNvPr id="175" name="Google Shape;175;p26"/>
          <p:cNvSpPr txBox="1"/>
          <p:nvPr/>
        </p:nvSpPr>
        <p:spPr>
          <a:xfrm>
            <a:off x="6411700" y="993400"/>
            <a:ext cx="2189100" cy="55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vLLM</a:t>
            </a:r>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https://github.com/vllm-project/vllm</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76" name="Google Shape;176;p26"/>
          <p:cNvPicPr preferRelativeResize="0"/>
          <p:nvPr/>
        </p:nvPicPr>
        <p:blipFill>
          <a:blip r:embed="rId6">
            <a:alphaModFix/>
          </a:blip>
          <a:stretch>
            <a:fillRect/>
          </a:stretch>
        </p:blipFill>
        <p:spPr>
          <a:xfrm>
            <a:off x="6411700" y="536200"/>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0" y="0"/>
            <a:ext cx="5484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You Need to be Constantly Learning</a:t>
            </a:r>
            <a:endParaRPr sz="2500" b="1">
              <a:latin typeface="Calibri"/>
              <a:ea typeface="Calibri"/>
              <a:cs typeface="Calibri"/>
              <a:sym typeface="Calibri"/>
            </a:endParaRPr>
          </a:p>
        </p:txBody>
      </p:sp>
      <p:sp>
        <p:nvSpPr>
          <p:cNvPr id="68" name="Google Shape;68;p15"/>
          <p:cNvSpPr txBox="1"/>
          <p:nvPr/>
        </p:nvSpPr>
        <p:spPr>
          <a:xfrm>
            <a:off x="296675" y="862300"/>
            <a:ext cx="4991100" cy="255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Things are changing fast. How do you survive?</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You Need to be </a:t>
            </a:r>
            <a:r>
              <a:rPr lang="en" b="1">
                <a:solidFill>
                  <a:srgbClr val="FF0000"/>
                </a:solidFill>
                <a:latin typeface="Calibri"/>
                <a:ea typeface="Calibri"/>
                <a:cs typeface="Calibri"/>
                <a:sym typeface="Calibri"/>
              </a:rPr>
              <a:t>Constantly Learning</a:t>
            </a:r>
            <a:r>
              <a:rPr lang="en">
                <a:latin typeface="Calibri"/>
                <a:ea typeface="Calibri"/>
                <a:cs typeface="Calibri"/>
                <a:sym typeface="Calibri"/>
              </a:rPr>
              <a:t> - aggressively, proactively.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Also you need to </a:t>
            </a:r>
            <a:r>
              <a:rPr lang="en" b="1">
                <a:solidFill>
                  <a:srgbClr val="FF0000"/>
                </a:solidFill>
                <a:latin typeface="Calibri"/>
                <a:ea typeface="Calibri"/>
                <a:cs typeface="Calibri"/>
                <a:sym typeface="Calibri"/>
              </a:rPr>
              <a:t>practice</a:t>
            </a:r>
            <a:r>
              <a:rPr lang="en">
                <a:solidFill>
                  <a:schemeClr val="dk1"/>
                </a:solidFill>
                <a:latin typeface="Calibri"/>
                <a:ea typeface="Calibri"/>
                <a:cs typeface="Calibri"/>
                <a:sym typeface="Calibri"/>
              </a:rPr>
              <a:t> what you learn.</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Be clumsy and helpless - and get better and confident.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takes time and effort - but you need to do that.</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Join a group or create a group to learn and practice together.</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Your college education is almost completely irrelevant.</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You win by learning and practicing by yourself.</a:t>
            </a:r>
            <a:endParaRPr>
              <a:latin typeface="Calibri"/>
              <a:ea typeface="Calibri"/>
              <a:cs typeface="Calibri"/>
              <a:sym typeface="Calibri"/>
            </a:endParaRPr>
          </a:p>
        </p:txBody>
      </p:sp>
      <p:sp>
        <p:nvSpPr>
          <p:cNvPr id="69" name="Google Shape;69;p15"/>
          <p:cNvSpPr txBox="1"/>
          <p:nvPr/>
        </p:nvSpPr>
        <p:spPr>
          <a:xfrm>
            <a:off x="5750325" y="862300"/>
            <a:ext cx="16215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latin typeface="Calibri"/>
                <a:ea typeface="Calibri"/>
                <a:cs typeface="Calibri"/>
                <a:sym typeface="Calibri"/>
              </a:rPr>
              <a:t>New Things:</a:t>
            </a:r>
            <a:endParaRPr sz="1800">
              <a:solidFill>
                <a:srgbClr val="FF0000"/>
              </a:solidFill>
              <a:latin typeface="Calibri"/>
              <a:ea typeface="Calibri"/>
              <a:cs typeface="Calibri"/>
              <a:sym typeface="Calibri"/>
            </a:endParaRPr>
          </a:p>
          <a:p>
            <a:pPr marL="457200" lvl="0" indent="-342900" algn="l" rtl="0">
              <a:spcBef>
                <a:spcPts val="0"/>
              </a:spcBef>
              <a:spcAft>
                <a:spcPts val="0"/>
              </a:spcAft>
              <a:buClr>
                <a:srgbClr val="FF0000"/>
              </a:buClr>
              <a:buSzPts val="1800"/>
              <a:buFont typeface="Calibri"/>
              <a:buChar char="●"/>
            </a:pPr>
            <a:r>
              <a:rPr lang="en" sz="1800">
                <a:solidFill>
                  <a:srgbClr val="FF0000"/>
                </a:solidFill>
                <a:latin typeface="Calibri"/>
                <a:ea typeface="Calibri"/>
                <a:cs typeface="Calibri"/>
                <a:sym typeface="Calibri"/>
              </a:rPr>
              <a:t>Learn</a:t>
            </a:r>
            <a:endParaRPr sz="1800">
              <a:solidFill>
                <a:srgbClr val="FF0000"/>
              </a:solidFill>
              <a:latin typeface="Calibri"/>
              <a:ea typeface="Calibri"/>
              <a:cs typeface="Calibri"/>
              <a:sym typeface="Calibri"/>
            </a:endParaRPr>
          </a:p>
          <a:p>
            <a:pPr marL="457200" lvl="0" indent="-342900" algn="l" rtl="0">
              <a:spcBef>
                <a:spcPts val="0"/>
              </a:spcBef>
              <a:spcAft>
                <a:spcPts val="0"/>
              </a:spcAft>
              <a:buClr>
                <a:srgbClr val="FF0000"/>
              </a:buClr>
              <a:buSzPts val="1800"/>
              <a:buFont typeface="Calibri"/>
              <a:buChar char="●"/>
            </a:pPr>
            <a:r>
              <a:rPr lang="en" sz="1800">
                <a:solidFill>
                  <a:srgbClr val="FF0000"/>
                </a:solidFill>
                <a:latin typeface="Calibri"/>
                <a:ea typeface="Calibri"/>
                <a:cs typeface="Calibri"/>
                <a:sym typeface="Calibri"/>
              </a:rPr>
              <a:t>Practice</a:t>
            </a:r>
            <a:endParaRPr sz="1800">
              <a:solidFill>
                <a:srgbClr val="FF0000"/>
              </a:solidFill>
              <a:latin typeface="Calibri"/>
              <a:ea typeface="Calibri"/>
              <a:cs typeface="Calibri"/>
              <a:sym typeface="Calibri"/>
            </a:endParaRPr>
          </a:p>
          <a:p>
            <a:pPr marL="457200" lvl="0" indent="-342900" algn="l" rtl="0">
              <a:spcBef>
                <a:spcPts val="0"/>
              </a:spcBef>
              <a:spcAft>
                <a:spcPts val="0"/>
              </a:spcAft>
              <a:buClr>
                <a:srgbClr val="FF0000"/>
              </a:buClr>
              <a:buSzPts val="1800"/>
              <a:buFont typeface="Calibri"/>
              <a:buChar char="●"/>
            </a:pPr>
            <a:r>
              <a:rPr lang="en" sz="1800">
                <a:solidFill>
                  <a:srgbClr val="FF0000"/>
                </a:solidFill>
                <a:latin typeface="Calibri"/>
                <a:ea typeface="Calibri"/>
                <a:cs typeface="Calibri"/>
                <a:sym typeface="Calibri"/>
              </a:rPr>
              <a:t>Apply</a:t>
            </a:r>
            <a:endParaRPr sz="1800">
              <a:solidFill>
                <a:srgbClr val="FF0000"/>
              </a:solidFill>
              <a:latin typeface="Calibri"/>
              <a:ea typeface="Calibri"/>
              <a:cs typeface="Calibri"/>
              <a:sym typeface="Calibri"/>
            </a:endParaRPr>
          </a:p>
        </p:txBody>
      </p:sp>
      <p:sp>
        <p:nvSpPr>
          <p:cNvPr id="70" name="Google Shape;70;p15"/>
          <p:cNvSpPr txBox="1"/>
          <p:nvPr/>
        </p:nvSpPr>
        <p:spPr>
          <a:xfrm>
            <a:off x="5750325" y="2867925"/>
            <a:ext cx="3222000" cy="101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800">
                <a:solidFill>
                  <a:srgbClr val="FF0000"/>
                </a:solidFill>
                <a:latin typeface="Calibri"/>
                <a:ea typeface="Calibri"/>
                <a:cs typeface="Calibri"/>
                <a:sym typeface="Calibri"/>
              </a:rPr>
              <a:t>"School never ends for the Pro"</a:t>
            </a:r>
            <a:endParaRPr sz="1800">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800">
                <a:solidFill>
                  <a:srgbClr val="FF0000"/>
                </a:solidFill>
                <a:latin typeface="Calibri"/>
                <a:ea typeface="Calibri"/>
                <a:cs typeface="Calibri"/>
                <a:sym typeface="Calibri"/>
              </a:rPr>
              <a:t>"School is always in session"</a:t>
            </a:r>
            <a:endParaRPr sz="1800">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0" y="0"/>
            <a:ext cx="6272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Professions being Outsourced to AI</a:t>
            </a:r>
            <a:endParaRPr sz="2500" b="1">
              <a:latin typeface="Calibri"/>
              <a:ea typeface="Calibri"/>
              <a:cs typeface="Calibri"/>
              <a:sym typeface="Calibri"/>
            </a:endParaRPr>
          </a:p>
        </p:txBody>
      </p:sp>
      <p:sp>
        <p:nvSpPr>
          <p:cNvPr id="76" name="Google Shape;76;p16"/>
          <p:cNvSpPr txBox="1"/>
          <p:nvPr/>
        </p:nvSpPr>
        <p:spPr>
          <a:xfrm>
            <a:off x="109525" y="798000"/>
            <a:ext cx="4225500" cy="363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Graphic Designers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Translators &amp; Interpreters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Manufacturing and Assembly-lines jobs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Data Entry and Data Processing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Accounting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Customer Service, Telemarketers, Call Centers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Proof-reading, copy-editing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Market Research Analysts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Marketing &amp; Advertising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Legal Assistance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Financial Planners and Tax Preparers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Junior Software Developers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Warehouse work (example - Amazon shipping)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Driving (trucks, taxi, train, subway)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Retail (sales people, cashiers, MacDonalds order taking, Postal Service clerks, etc)</a:t>
            </a:r>
            <a:endParaRPr>
              <a:latin typeface="Calibri"/>
              <a:ea typeface="Calibri"/>
              <a:cs typeface="Calibri"/>
              <a:sym typeface="Calibri"/>
            </a:endParaRPr>
          </a:p>
        </p:txBody>
      </p:sp>
      <p:pic>
        <p:nvPicPr>
          <p:cNvPr id="77" name="Google Shape;77;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648025" y="513875"/>
            <a:ext cx="1618675" cy="851100"/>
          </a:xfrm>
          <a:prstGeom prst="rect">
            <a:avLst/>
          </a:prstGeom>
          <a:noFill/>
          <a:ln>
            <a:noFill/>
          </a:ln>
        </p:spPr>
      </p:pic>
      <p:sp>
        <p:nvSpPr>
          <p:cNvPr id="78" name="Google Shape;78;p16"/>
          <p:cNvSpPr txBox="1"/>
          <p:nvPr/>
        </p:nvSpPr>
        <p:spPr>
          <a:xfrm>
            <a:off x="4763000" y="2028375"/>
            <a:ext cx="4300200" cy="29862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"Safe from AI" Jos:</a:t>
            </a:r>
            <a:endParaRPr b="1">
              <a:solidFill>
                <a:srgbClr val="FF0000"/>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AI doesn't have social or emotional intelligence. So it can't replace people in jobs that require empathy, and complex political and strategic roles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Surgeons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Nurses (patient care, emotional support)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Therapists, </a:t>
            </a:r>
            <a:r>
              <a:rPr lang="en">
                <a:solidFill>
                  <a:schemeClr val="dk1"/>
                </a:solidFill>
                <a:latin typeface="Calibri"/>
                <a:ea typeface="Calibri"/>
                <a:cs typeface="Calibri"/>
                <a:sym typeface="Calibri"/>
              </a:rPr>
              <a:t>Physical Therapists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Social workers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Elementary School Teachers (despite AI education)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Research Scientists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Chefs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Hairdressers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0" y="0"/>
            <a:ext cx="1940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solidFill>
                  <a:schemeClr val="dk1"/>
                </a:solidFill>
                <a:latin typeface="Calibri"/>
                <a:ea typeface="Calibri"/>
                <a:cs typeface="Calibri"/>
                <a:sym typeface="Calibri"/>
              </a:rPr>
              <a:t>Recycle GPT</a:t>
            </a:r>
            <a:endParaRPr sz="2500" b="1">
              <a:latin typeface="Calibri"/>
              <a:ea typeface="Calibri"/>
              <a:cs typeface="Calibri"/>
              <a:sym typeface="Calibri"/>
            </a:endParaRPr>
          </a:p>
        </p:txBody>
      </p:sp>
      <p:sp>
        <p:nvSpPr>
          <p:cNvPr id="84" name="Google Shape;84;p17"/>
          <p:cNvSpPr txBox="1"/>
          <p:nvPr/>
        </p:nvSpPr>
        <p:spPr>
          <a:xfrm>
            <a:off x="152350" y="608225"/>
            <a:ext cx="3309900" cy="76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Recycle GPT</a:t>
            </a:r>
            <a:r>
              <a:rPr lang="en">
                <a:latin typeface="Calibri"/>
                <a:ea typeface="Calibri"/>
                <a:cs typeface="Calibri"/>
                <a:sym typeface="Calibri"/>
              </a:rPr>
              <a:t> - idea of caching and re-using (recycling) intermediate results in LLM</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https://www.youtube.com/watch?v=J7v2MIE_xls</a:t>
            </a:r>
            <a:r>
              <a:rPr lang="en" sz="1000">
                <a:latin typeface="Calibri"/>
                <a:ea typeface="Calibri"/>
                <a:cs typeface="Calibri"/>
                <a:sym typeface="Calibri"/>
              </a:rPr>
              <a:t> </a:t>
            </a:r>
            <a:endParaRPr sz="1000">
              <a:latin typeface="Calibri"/>
              <a:ea typeface="Calibri"/>
              <a:cs typeface="Calibri"/>
              <a:sym typeface="Calibri"/>
            </a:endParaRPr>
          </a:p>
        </p:txBody>
      </p:sp>
      <p:sp>
        <p:nvSpPr>
          <p:cNvPr id="85" name="Google Shape;85;p17"/>
          <p:cNvSpPr txBox="1"/>
          <p:nvPr/>
        </p:nvSpPr>
        <p:spPr>
          <a:xfrm>
            <a:off x="152350" y="3439100"/>
            <a:ext cx="55686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 95 - </a:t>
            </a:r>
            <a:r>
              <a:rPr lang="en" b="1">
                <a:solidFill>
                  <a:srgbClr val="FF0000"/>
                </a:solidFill>
                <a:latin typeface="Calibri"/>
                <a:ea typeface="Calibri"/>
                <a:cs typeface="Calibri"/>
                <a:sym typeface="Calibri"/>
              </a:rPr>
              <a:t>Open-Orca/OpenOrca-Platypus2-13B</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https://www.youtube.com/watch?v=N-qaMCwqRHI</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small - only 13b parameters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 merge between OpenOrca and Platypus2</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 performance is comparable with 65b models</a:t>
            </a:r>
            <a:endParaRPr>
              <a:latin typeface="Calibri"/>
              <a:ea typeface="Calibri"/>
              <a:cs typeface="Calibri"/>
              <a:sym typeface="Calibri"/>
            </a:endParaRPr>
          </a:p>
        </p:txBody>
      </p:sp>
      <p:sp>
        <p:nvSpPr>
          <p:cNvPr id="86" name="Google Shape;86;p17"/>
          <p:cNvSpPr txBox="1"/>
          <p:nvPr/>
        </p:nvSpPr>
        <p:spPr>
          <a:xfrm>
            <a:off x="0" y="2838550"/>
            <a:ext cx="416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solidFill>
                  <a:schemeClr val="dk1"/>
                </a:solidFill>
                <a:latin typeface="Calibri"/>
                <a:ea typeface="Calibri"/>
                <a:cs typeface="Calibri"/>
                <a:sym typeface="Calibri"/>
              </a:rPr>
              <a:t>Small - but powerful model</a:t>
            </a:r>
            <a:endParaRPr sz="2500" b="1">
              <a:latin typeface="Calibri"/>
              <a:ea typeface="Calibri"/>
              <a:cs typeface="Calibri"/>
              <a:sym typeface="Calibri"/>
            </a:endParaRPr>
          </a:p>
        </p:txBody>
      </p:sp>
      <p:sp>
        <p:nvSpPr>
          <p:cNvPr id="87" name="Google Shape;87;p17"/>
          <p:cNvSpPr txBox="1"/>
          <p:nvPr/>
        </p:nvSpPr>
        <p:spPr>
          <a:xfrm>
            <a:off x="5941975" y="80950"/>
            <a:ext cx="3137100" cy="2385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 - ORCAS</a:t>
            </a:r>
            <a:r>
              <a:rPr lang="en" sz="1300">
                <a:latin typeface="Calibri"/>
                <a:ea typeface="Calibri"/>
                <a:cs typeface="Calibri"/>
                <a:sym typeface="Calibri"/>
              </a:rPr>
              <a:t> = Open Resource for Click Analysis in Search ( paper 2020, </a:t>
            </a:r>
            <a:r>
              <a:rPr lang="en" sz="1300" u="sng">
                <a:solidFill>
                  <a:schemeClr val="hlink"/>
                </a:solidFill>
                <a:latin typeface="Calibri"/>
                <a:ea typeface="Calibri"/>
                <a:cs typeface="Calibri"/>
                <a:sym typeface="Calibri"/>
                <a:hlinkClick r:id="rId5"/>
              </a:rPr>
              <a:t>https://arxiv.org/abs/2006.05324</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 </a:t>
            </a:r>
            <a:r>
              <a:rPr lang="en" sz="1300" b="1">
                <a:solidFill>
                  <a:srgbClr val="FF0000"/>
                </a:solidFill>
                <a:latin typeface="Calibri"/>
                <a:ea typeface="Calibri"/>
                <a:cs typeface="Calibri"/>
                <a:sym typeface="Calibri"/>
              </a:rPr>
              <a:t>Orca</a:t>
            </a:r>
            <a:r>
              <a:rPr lang="en" sz="1300">
                <a:latin typeface="Calibri"/>
                <a:ea typeface="Calibri"/>
                <a:cs typeface="Calibri"/>
                <a:sym typeface="Calibri"/>
              </a:rPr>
              <a:t>: Progressive Learning from Complex </a:t>
            </a:r>
            <a:r>
              <a:rPr lang="en" sz="1300" b="1">
                <a:solidFill>
                  <a:srgbClr val="FF0000"/>
                </a:solidFill>
                <a:latin typeface="Calibri"/>
                <a:ea typeface="Calibri"/>
                <a:cs typeface="Calibri"/>
                <a:sym typeface="Calibri"/>
              </a:rPr>
              <a:t>Explanation Traces of GPT-4</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paper June 2023, </a:t>
            </a:r>
            <a:r>
              <a:rPr lang="en" sz="1300" u="sng">
                <a:solidFill>
                  <a:schemeClr val="hlink"/>
                </a:solidFill>
                <a:latin typeface="Calibri"/>
                <a:ea typeface="Calibri"/>
                <a:cs typeface="Calibri"/>
                <a:sym typeface="Calibri"/>
                <a:hlinkClick r:id="rId6"/>
              </a:rPr>
              <a:t>https://arxiv.org/abs/2306.02707</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 </a:t>
            </a:r>
            <a:r>
              <a:rPr lang="en" sz="1300" b="1">
                <a:solidFill>
                  <a:srgbClr val="FF0000"/>
                </a:solidFill>
                <a:latin typeface="Calibri"/>
                <a:ea typeface="Calibri"/>
                <a:cs typeface="Calibri"/>
                <a:sym typeface="Calibri"/>
              </a:rPr>
              <a:t>Open Orca Dataset</a:t>
            </a:r>
            <a:r>
              <a:rPr lang="en" sz="1300">
                <a:latin typeface="Calibri"/>
                <a:ea typeface="Calibri"/>
                <a:cs typeface="Calibri"/>
                <a:sym typeface="Calibri"/>
              </a:rPr>
              <a:t> Released! </a:t>
            </a:r>
            <a:br>
              <a:rPr lang="en" sz="1300">
                <a:latin typeface="Calibri"/>
                <a:ea typeface="Calibri"/>
                <a:cs typeface="Calibri"/>
                <a:sym typeface="Calibri"/>
              </a:rPr>
            </a:br>
            <a:r>
              <a:rPr lang="en" sz="1300">
                <a:latin typeface="Calibri"/>
                <a:ea typeface="Calibri"/>
                <a:cs typeface="Calibri"/>
                <a:sym typeface="Calibri"/>
              </a:rPr>
              <a:t>( June 2023, </a:t>
            </a:r>
            <a:r>
              <a:rPr lang="en" sz="1300" u="sng">
                <a:solidFill>
                  <a:schemeClr val="hlink"/>
                </a:solidFill>
                <a:latin typeface="Calibri"/>
                <a:ea typeface="Calibri"/>
                <a:cs typeface="Calibri"/>
                <a:sym typeface="Calibri"/>
                <a:hlinkClick r:id="rId7"/>
              </a:rPr>
              <a:t>ttps://huggingface.co/datasets/Open-Orca/OpenOrca</a:t>
            </a:r>
            <a:r>
              <a:rPr lang="en" sz="1300">
                <a:latin typeface="Calibri"/>
                <a:ea typeface="Calibri"/>
                <a:cs typeface="Calibri"/>
                <a:sym typeface="Calibri"/>
              </a:rPr>
              <a:t> )</a:t>
            </a:r>
            <a:endParaRPr sz="1300">
              <a:latin typeface="Calibri"/>
              <a:ea typeface="Calibri"/>
              <a:cs typeface="Calibri"/>
              <a:sym typeface="Calibri"/>
            </a:endParaRPr>
          </a:p>
        </p:txBody>
      </p:sp>
      <p:pic>
        <p:nvPicPr>
          <p:cNvPr id="88" name="Google Shape;88;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58125" y="425400"/>
            <a:ext cx="1205600" cy="675125"/>
          </a:xfrm>
          <a:prstGeom prst="rect">
            <a:avLst/>
          </a:prstGeom>
          <a:noFill/>
          <a:ln>
            <a:noFill/>
          </a:ln>
        </p:spPr>
      </p:pic>
      <p:sp>
        <p:nvSpPr>
          <p:cNvPr id="89" name="Google Shape;89;p17"/>
          <p:cNvSpPr txBox="1"/>
          <p:nvPr/>
        </p:nvSpPr>
        <p:spPr>
          <a:xfrm>
            <a:off x="152350" y="1732075"/>
            <a:ext cx="53178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Number of models in HuggingFace LLM Leaderboard: 885 models</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9"/>
              </a:rPr>
              <a:t>https://huggingface.co/spaces/HuggingFaceH4/open_llm_leaderboard</a:t>
            </a:r>
            <a:r>
              <a:rPr lang="en">
                <a:latin typeface="Calibri"/>
                <a:ea typeface="Calibri"/>
                <a:cs typeface="Calibri"/>
                <a:sym typeface="Calibri"/>
              </a:rPr>
              <a:t> </a:t>
            </a:r>
            <a:endParaRPr>
              <a:latin typeface="Calibri"/>
              <a:ea typeface="Calibri"/>
              <a:cs typeface="Calibri"/>
              <a:sym typeface="Calibri"/>
            </a:endParaRPr>
          </a:p>
        </p:txBody>
      </p:sp>
      <p:sp>
        <p:nvSpPr>
          <p:cNvPr id="90" name="Google Shape;90;p17"/>
          <p:cNvSpPr txBox="1"/>
          <p:nvPr/>
        </p:nvSpPr>
        <p:spPr>
          <a:xfrm>
            <a:off x="5941975" y="3716000"/>
            <a:ext cx="3000000" cy="985200"/>
          </a:xfrm>
          <a:prstGeom prst="rect">
            <a:avLst/>
          </a:prstGeom>
          <a:noFill/>
          <a:ln>
            <a:noFill/>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Curated dataset </a:t>
            </a:r>
            <a:r>
              <a:rPr lang="en" sz="1300" b="1">
                <a:solidFill>
                  <a:srgbClr val="FF0000"/>
                </a:solidFill>
                <a:latin typeface="Calibri"/>
                <a:ea typeface="Calibri"/>
                <a:cs typeface="Calibri"/>
                <a:sym typeface="Calibri"/>
              </a:rPr>
              <a:t>Open-Platypus</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"Platypus: Quick, Cheap, and Powerful Refinement of LLMs"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0"/>
              </a:rPr>
              <a:t>https://platypus-llm.github.io</a:t>
            </a:r>
            <a:r>
              <a:rPr lang="en" sz="1300">
                <a:latin typeface="Calibri"/>
                <a:ea typeface="Calibri"/>
                <a:cs typeface="Calibri"/>
                <a:sym typeface="Calibri"/>
              </a:rPr>
              <a:t> </a:t>
            </a:r>
            <a:endParaRPr sz="1300">
              <a:latin typeface="Calibri"/>
              <a:ea typeface="Calibri"/>
              <a:cs typeface="Calibri"/>
              <a:sym typeface="Calibri"/>
            </a:endParaRPr>
          </a:p>
        </p:txBody>
      </p:sp>
      <p:pic>
        <p:nvPicPr>
          <p:cNvPr id="91" name="Google Shape;91;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863723" y="2545568"/>
            <a:ext cx="1266377" cy="769500"/>
          </a:xfrm>
          <a:prstGeom prst="rect">
            <a:avLst/>
          </a:prstGeom>
          <a:noFill/>
          <a:ln>
            <a:noFill/>
          </a:ln>
        </p:spPr>
      </p:pic>
      <p:sp>
        <p:nvSpPr>
          <p:cNvPr id="92" name="Google Shape;92;p17"/>
          <p:cNvSpPr txBox="1"/>
          <p:nvPr/>
        </p:nvSpPr>
        <p:spPr>
          <a:xfrm>
            <a:off x="4982075" y="255750"/>
            <a:ext cx="557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Orca</a:t>
            </a:r>
            <a:endParaRPr sz="1300">
              <a:latin typeface="Calibri"/>
              <a:ea typeface="Calibri"/>
              <a:cs typeface="Calibri"/>
              <a:sym typeface="Calibri"/>
            </a:endParaRPr>
          </a:p>
        </p:txBody>
      </p:sp>
      <p:sp>
        <p:nvSpPr>
          <p:cNvPr id="93" name="Google Shape;93;p17"/>
          <p:cNvSpPr txBox="1"/>
          <p:nvPr/>
        </p:nvSpPr>
        <p:spPr>
          <a:xfrm>
            <a:off x="7227075" y="2545575"/>
            <a:ext cx="18519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Platypus (duck-billed) - semiaquatic, egg-laying mammal (Australia, Tasmania)</a:t>
            </a:r>
            <a:endParaRPr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0" y="0"/>
            <a:ext cx="6272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Google AdaTape, Google IDX</a:t>
            </a:r>
            <a:endParaRPr sz="2500" b="1">
              <a:latin typeface="Calibri"/>
              <a:ea typeface="Calibri"/>
              <a:cs typeface="Calibri"/>
              <a:sym typeface="Calibri"/>
            </a:endParaRPr>
          </a:p>
        </p:txBody>
      </p:sp>
      <p:sp>
        <p:nvSpPr>
          <p:cNvPr id="99" name="Google Shape;99;p18"/>
          <p:cNvSpPr txBox="1"/>
          <p:nvPr/>
        </p:nvSpPr>
        <p:spPr>
          <a:xfrm>
            <a:off x="5035350" y="535125"/>
            <a:ext cx="3981300" cy="163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Google </a:t>
            </a:r>
            <a:r>
              <a:rPr lang="en" b="1">
                <a:solidFill>
                  <a:srgbClr val="FF0000"/>
                </a:solidFill>
                <a:latin typeface="Calibri"/>
                <a:ea typeface="Calibri"/>
                <a:cs typeface="Calibri"/>
                <a:sym typeface="Calibri"/>
              </a:rPr>
              <a:t>Project IDX</a:t>
            </a:r>
            <a:endParaRPr b="1">
              <a:solidFill>
                <a:srgbClr val="FF0000"/>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Create Code in a Browser</a:t>
            </a: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New tool for building, managing and deploying web and multiplatform applications in the cloud</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https://www.techrepublic.com/article/google-cloud-new-project-idx/</a:t>
            </a:r>
            <a:r>
              <a:rPr lang="en" sz="1000">
                <a:latin typeface="Calibri"/>
                <a:ea typeface="Calibri"/>
                <a:cs typeface="Calibri"/>
                <a:sym typeface="Calibri"/>
              </a:rPr>
              <a:t> </a:t>
            </a:r>
            <a:endParaRPr sz="1000">
              <a:latin typeface="Calibri"/>
              <a:ea typeface="Calibri"/>
              <a:cs typeface="Calibri"/>
              <a:sym typeface="Calibri"/>
            </a:endParaRPr>
          </a:p>
        </p:txBody>
      </p:sp>
      <p:sp>
        <p:nvSpPr>
          <p:cNvPr id="100" name="Google Shape;100;p18"/>
          <p:cNvSpPr txBox="1"/>
          <p:nvPr/>
        </p:nvSpPr>
        <p:spPr>
          <a:xfrm>
            <a:off x="165075" y="535125"/>
            <a:ext cx="4598100" cy="354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Google </a:t>
            </a:r>
            <a:r>
              <a:rPr lang="en" sz="1300" b="1">
                <a:solidFill>
                  <a:srgbClr val="FF0000"/>
                </a:solidFill>
                <a:latin typeface="Calibri"/>
                <a:ea typeface="Calibri"/>
                <a:cs typeface="Calibri"/>
                <a:sym typeface="Calibri"/>
              </a:rPr>
              <a:t>AdaTape</a:t>
            </a:r>
            <a:r>
              <a:rPr lang="en" sz="1300">
                <a:latin typeface="Calibri"/>
                <a:ea typeface="Calibri"/>
                <a:cs typeface="Calibri"/>
                <a:sym typeface="Calibri"/>
              </a:rPr>
              <a:t> - a Transformer-based model architecture that uses a dynamic set of tokens to create elastic input sequences.</a:t>
            </a:r>
            <a:endParaRPr sz="13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https://ai.googleblog.com/2023/08/adatape-foundation-model-with-adaptive.html</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AdaTape uses an adaptive tape reading mechanism to determine a varying number of </a:t>
            </a:r>
            <a:r>
              <a:rPr lang="en" sz="1300" b="1">
                <a:solidFill>
                  <a:srgbClr val="FF0000"/>
                </a:solidFill>
                <a:latin typeface="Calibri"/>
                <a:ea typeface="Calibri"/>
                <a:cs typeface="Calibri"/>
                <a:sym typeface="Calibri"/>
              </a:rPr>
              <a:t>tape tokens</a:t>
            </a:r>
            <a:r>
              <a:rPr lang="en" sz="1300">
                <a:latin typeface="Calibri"/>
                <a:ea typeface="Calibri"/>
                <a:cs typeface="Calibri"/>
                <a:sym typeface="Calibri"/>
              </a:rPr>
              <a:t> that are added to each input based on input’s complexity.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AdaTape is very simple to implement, provides an effective knob to increase the accuracy when needed, but is also much more efficient compared to other adaptive baselines because it directly injects adaptivity into the input sequence instead of the model depth.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Adatape offers better performance on standard tasks, like image classification, as well as algorithmic tasks, while maintaining a favorable quality and cost tradeoff.</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0" y="0"/>
            <a:ext cx="711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Tool-LLM - much more powerful than Gorilla</a:t>
            </a:r>
            <a:endParaRPr sz="2500" b="1">
              <a:solidFill>
                <a:schemeClr val="dk1"/>
              </a:solidFill>
              <a:latin typeface="Calibri"/>
              <a:ea typeface="Calibri"/>
              <a:cs typeface="Calibri"/>
              <a:sym typeface="Calibri"/>
            </a:endParaRPr>
          </a:p>
        </p:txBody>
      </p:sp>
      <p:sp>
        <p:nvSpPr>
          <p:cNvPr id="106" name="Google Shape;106;p19"/>
          <p:cNvSpPr txBox="1"/>
          <p:nvPr/>
        </p:nvSpPr>
        <p:spPr>
          <a:xfrm>
            <a:off x="133825" y="1196050"/>
            <a:ext cx="40731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Tool-LLM</a:t>
            </a:r>
            <a:r>
              <a:rPr lang="en" sz="1300">
                <a:latin typeface="Calibri"/>
                <a:ea typeface="Calibri"/>
                <a:cs typeface="Calibri"/>
                <a:sym typeface="Calibri"/>
              </a:rPr>
              <a:t>:</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follow human instructions to use external tools (APIs)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working with over 16,000 real-world APIs </a:t>
            </a:r>
            <a:br>
              <a:rPr lang="en" sz="1300">
                <a:latin typeface="Calibri"/>
                <a:ea typeface="Calibri"/>
                <a:cs typeface="Calibri"/>
                <a:sym typeface="Calibri"/>
              </a:rPr>
            </a:br>
            <a:r>
              <a:rPr lang="en" sz="1300">
                <a:latin typeface="Calibri"/>
                <a:ea typeface="Calibri"/>
                <a:cs typeface="Calibri"/>
                <a:sym typeface="Calibri"/>
              </a:rPr>
              <a:t>from </a:t>
            </a:r>
            <a:r>
              <a:rPr lang="en" sz="1300" u="sng">
                <a:solidFill>
                  <a:schemeClr val="hlink"/>
                </a:solidFill>
                <a:latin typeface="Calibri"/>
                <a:ea typeface="Calibri"/>
                <a:cs typeface="Calibri"/>
                <a:sym typeface="Calibri"/>
                <a:hlinkClick r:id="rId3"/>
              </a:rPr>
              <a:t>https://rapidapi.com/hub</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Meta + Microsoft + Stanford + UC Berkeley</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can interact with various online services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can adapt to new APIs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available on GitHub</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much more powerful than Gorilla</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https://www.youtube.com/watch?v=N4R5BBb0o9g</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https://www.youtube.com/watch?v=DrFb_ogjVk0</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https://huggingface.co/papers/2307.16789</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https://github.com/OpenBMB/ToolBench</a:t>
            </a: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8"/>
              </a:rPr>
              <a:t>https://arxiv.org/abs/2307.16789</a:t>
            </a:r>
            <a:r>
              <a:rPr lang="en" sz="1300">
                <a:latin typeface="Calibri"/>
                <a:ea typeface="Calibri"/>
                <a:cs typeface="Calibri"/>
                <a:sym typeface="Calibri"/>
              </a:rPr>
              <a:t> - paper</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https://gorilla.cs.berkeley.edu</a:t>
            </a:r>
            <a:r>
              <a:rPr lang="en" sz="1300">
                <a:latin typeface="Calibri"/>
                <a:ea typeface="Calibri"/>
                <a:cs typeface="Calibri"/>
                <a:sym typeface="Calibri"/>
              </a:rPr>
              <a:t> </a:t>
            </a:r>
            <a:endParaRPr sz="1300">
              <a:latin typeface="Calibri"/>
              <a:ea typeface="Calibri"/>
              <a:cs typeface="Calibri"/>
              <a:sym typeface="Calibri"/>
            </a:endParaRPr>
          </a:p>
        </p:txBody>
      </p:sp>
      <p:pic>
        <p:nvPicPr>
          <p:cNvPr id="107" name="Google Shape;107;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419100" y="0"/>
            <a:ext cx="1724901" cy="875274"/>
          </a:xfrm>
          <a:prstGeom prst="rect">
            <a:avLst/>
          </a:prstGeom>
          <a:noFill/>
          <a:ln>
            <a:noFill/>
          </a:ln>
        </p:spPr>
      </p:pic>
      <p:sp>
        <p:nvSpPr>
          <p:cNvPr id="108" name="Google Shape;108;p19"/>
          <p:cNvSpPr txBox="1"/>
          <p:nvPr/>
        </p:nvSpPr>
        <p:spPr>
          <a:xfrm>
            <a:off x="4706400" y="1196050"/>
            <a:ext cx="43173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ToolBench</a:t>
            </a:r>
            <a:r>
              <a:rPr lang="en" sz="1300">
                <a:latin typeface="Calibri"/>
                <a:ea typeface="Calibri"/>
                <a:cs typeface="Calibri"/>
                <a:sym typeface="Calibri"/>
              </a:rPr>
              <a:t> - an instruction-tuning dataset for tool use. It is created automatically using ChatGPT from 16,464 real-world RESTful APIs spanning 49 categories from RapidAPI Hub. We prompt ChatGPT to generate diverse human instructions involving these APIs, then use ChatGPT to search for a valid solution path (chain of API calls) for each instruction.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DFSDT</a:t>
            </a:r>
            <a:r>
              <a:rPr lang="en" sz="1300">
                <a:solidFill>
                  <a:srgbClr val="FF0000"/>
                </a:solidFill>
                <a:latin typeface="Calibri"/>
                <a:ea typeface="Calibri"/>
                <a:cs typeface="Calibri"/>
                <a:sym typeface="Calibri"/>
              </a:rPr>
              <a:t> (depth-first search-based decision tree</a:t>
            </a:r>
            <a:r>
              <a:rPr lang="en" sz="1300">
                <a:latin typeface="Calibri"/>
                <a:ea typeface="Calibri"/>
                <a:cs typeface="Calibri"/>
                <a:sym typeface="Calibri"/>
              </a:rPr>
              <a:t>) - evaluate multiple reasoning traces and expand the search space.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ToolLLaMA</a:t>
            </a:r>
            <a:r>
              <a:rPr lang="en" sz="1300">
                <a:solidFill>
                  <a:schemeClr val="dk1"/>
                </a:solidFill>
                <a:latin typeface="Calibri"/>
                <a:ea typeface="Calibri"/>
                <a:cs typeface="Calibri"/>
                <a:sym typeface="Calibri"/>
              </a:rPr>
              <a:t> - </a:t>
            </a:r>
            <a:r>
              <a:rPr lang="en" sz="1300" b="1">
                <a:solidFill>
                  <a:srgbClr val="FF0000"/>
                </a:solidFill>
                <a:latin typeface="Calibri"/>
                <a:ea typeface="Calibri"/>
                <a:cs typeface="Calibri"/>
                <a:sym typeface="Calibri"/>
              </a:rPr>
              <a:t>LLaMA</a:t>
            </a:r>
            <a:r>
              <a:rPr lang="en" sz="1300">
                <a:latin typeface="Calibri"/>
                <a:ea typeface="Calibri"/>
                <a:cs typeface="Calibri"/>
                <a:sym typeface="Calibri"/>
              </a:rPr>
              <a:t> fine-tuned on </a:t>
            </a:r>
            <a:r>
              <a:rPr lang="en" sz="1300" b="1">
                <a:solidFill>
                  <a:srgbClr val="FF0000"/>
                </a:solidFill>
                <a:latin typeface="Calibri"/>
                <a:ea typeface="Calibri"/>
                <a:cs typeface="Calibri"/>
                <a:sym typeface="Calibri"/>
              </a:rPr>
              <a:t>ToolBench</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ToolEval</a:t>
            </a:r>
            <a:r>
              <a:rPr lang="en" sz="1300">
                <a:solidFill>
                  <a:schemeClr val="dk1"/>
                </a:solidFill>
                <a:latin typeface="Calibri"/>
                <a:ea typeface="Calibri"/>
                <a:cs typeface="Calibri"/>
                <a:sym typeface="Calibri"/>
              </a:rPr>
              <a:t> - automatic evaluator of tools, shows that </a:t>
            </a:r>
            <a:r>
              <a:rPr lang="en" sz="1300">
                <a:latin typeface="Calibri"/>
                <a:ea typeface="Calibri"/>
                <a:cs typeface="Calibri"/>
                <a:sym typeface="Calibri"/>
              </a:rPr>
              <a:t>ToolLLaMA demonstrates a remarkable ability to execute complex instructions and generalize to unseen APIs, and exhibits comparable performance to ChatGPT.</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0" y="0"/>
            <a:ext cx="1739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solidFill>
                  <a:schemeClr val="dk1"/>
                </a:solidFill>
                <a:latin typeface="Calibri"/>
                <a:ea typeface="Calibri"/>
                <a:cs typeface="Calibri"/>
                <a:sym typeface="Calibri"/>
              </a:rPr>
              <a:t>Cerebras</a:t>
            </a:r>
            <a:endParaRPr sz="2500" b="1">
              <a:latin typeface="Calibri"/>
              <a:ea typeface="Calibri"/>
              <a:cs typeface="Calibri"/>
              <a:sym typeface="Calibri"/>
            </a:endParaRPr>
          </a:p>
        </p:txBody>
      </p:sp>
      <p:sp>
        <p:nvSpPr>
          <p:cNvPr id="114" name="Google Shape;114;p20"/>
          <p:cNvSpPr txBox="1"/>
          <p:nvPr/>
        </p:nvSpPr>
        <p:spPr>
          <a:xfrm>
            <a:off x="111525" y="514350"/>
            <a:ext cx="4231875" cy="2185183"/>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latin typeface="Calibri"/>
                <a:ea typeface="Calibri"/>
                <a:cs typeface="Calibri"/>
                <a:sym typeface="Calibri"/>
              </a:rPr>
              <a:t>Company: </a:t>
            </a:r>
            <a:r>
              <a:rPr lang="en" sz="1300" dirty="0" err="1">
                <a:latin typeface="Calibri"/>
                <a:ea typeface="Calibri"/>
                <a:cs typeface="Calibri"/>
                <a:sym typeface="Calibri"/>
              </a:rPr>
              <a:t>Cerebras</a:t>
            </a: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latin typeface="Calibri"/>
                <a:ea typeface="Calibri"/>
                <a:cs typeface="Calibri"/>
                <a:sym typeface="Calibri"/>
              </a:rPr>
              <a:t>Condor Galaxy 1 Supercomputer - 4 </a:t>
            </a:r>
            <a:r>
              <a:rPr lang="en" sz="1300" dirty="0" err="1">
                <a:latin typeface="Calibri"/>
                <a:ea typeface="Calibri"/>
                <a:cs typeface="Calibri"/>
                <a:sym typeface="Calibri"/>
              </a:rPr>
              <a:t>ExaFLOPs</a:t>
            </a:r>
            <a:endParaRPr sz="1300" dirty="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dirty="0">
                <a:solidFill>
                  <a:schemeClr val="hlink"/>
                </a:solidFill>
                <a:latin typeface="Calibri"/>
                <a:ea typeface="Calibri"/>
                <a:cs typeface="Calibri"/>
                <a:sym typeface="Calibri"/>
                <a:hlinkClick r:id="rId3"/>
              </a:rPr>
              <a:t>https://www.cerebras.net/blog/introducing-condor-galaxy-1-a-4-exaflop-supercomputer-for-generative-ai/</a:t>
            </a:r>
            <a:endParaRPr sz="1300" dirty="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dirty="0">
                <a:solidFill>
                  <a:schemeClr val="hlink"/>
                </a:solidFill>
                <a:latin typeface="Calibri"/>
                <a:ea typeface="Calibri"/>
                <a:cs typeface="Calibri"/>
                <a:sym typeface="Calibri"/>
                <a:hlinkClick r:id="rId4"/>
              </a:rPr>
              <a:t>https://www.youtube.com/watch?v=7KJibx077bE</a:t>
            </a:r>
            <a:r>
              <a:rPr lang="en" sz="1300" dirty="0">
                <a:latin typeface="Calibri"/>
                <a:ea typeface="Calibri"/>
                <a:cs typeface="Calibri"/>
                <a:sym typeface="Calibri"/>
              </a:rPr>
              <a:t> </a:t>
            </a: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latin typeface="Calibri"/>
              <a:ea typeface="Calibri"/>
              <a:cs typeface="Calibri"/>
              <a:sym typeface="Calibri"/>
            </a:endParaRPr>
          </a:p>
          <a:p>
            <a:pPr marL="0" lvl="0" indent="0" algn="l" rtl="0">
              <a:spcBef>
                <a:spcPts val="0"/>
              </a:spcBef>
              <a:spcAft>
                <a:spcPts val="0"/>
              </a:spcAft>
              <a:buNone/>
            </a:pPr>
            <a:r>
              <a:rPr lang="en" sz="1300" dirty="0" err="1">
                <a:latin typeface="Calibri"/>
                <a:ea typeface="Calibri"/>
                <a:cs typeface="Calibri"/>
                <a:sym typeface="Calibri"/>
              </a:rPr>
              <a:t>Cerebras</a:t>
            </a:r>
            <a:r>
              <a:rPr lang="en" sz="1300" dirty="0">
                <a:latin typeface="Calibri"/>
                <a:ea typeface="Calibri"/>
                <a:cs typeface="Calibri"/>
                <a:sym typeface="Calibri"/>
              </a:rPr>
              <a:t> WSE-2 is </a:t>
            </a:r>
            <a:r>
              <a:rPr lang="en" sz="1300" b="1" dirty="0">
                <a:solidFill>
                  <a:srgbClr val="FF0000"/>
                </a:solidFill>
                <a:latin typeface="Calibri"/>
                <a:ea typeface="Calibri"/>
                <a:cs typeface="Calibri"/>
                <a:sym typeface="Calibri"/>
              </a:rPr>
              <a:t>~100 times faster</a:t>
            </a:r>
            <a:r>
              <a:rPr lang="en" sz="1300" dirty="0">
                <a:latin typeface="Calibri"/>
                <a:ea typeface="Calibri"/>
                <a:cs typeface="Calibri"/>
                <a:sym typeface="Calibri"/>
              </a:rPr>
              <a:t> than NVIDIA H100 chip</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Financed by Group G42 (Abu Dhabi, UAE)</a:t>
            </a:r>
            <a:endParaRPr sz="1300" dirty="0">
              <a:latin typeface="Calibri"/>
              <a:ea typeface="Calibri"/>
              <a:cs typeface="Calibri"/>
              <a:sym typeface="Calibri"/>
            </a:endParaRPr>
          </a:p>
        </p:txBody>
      </p:sp>
      <p:pic>
        <p:nvPicPr>
          <p:cNvPr id="115" name="Google Shape;115;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64624" y="2957700"/>
            <a:ext cx="4179375" cy="2185800"/>
          </a:xfrm>
          <a:prstGeom prst="rect">
            <a:avLst/>
          </a:prstGeom>
          <a:noFill/>
          <a:ln>
            <a:noFill/>
          </a:ln>
        </p:spPr>
      </p:pic>
      <p:pic>
        <p:nvPicPr>
          <p:cNvPr id="116" name="Google Shape;116;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0" y="2859900"/>
            <a:ext cx="4059732" cy="2283600"/>
          </a:xfrm>
          <a:prstGeom prst="rect">
            <a:avLst/>
          </a:prstGeom>
          <a:noFill/>
          <a:ln>
            <a:noFill/>
          </a:ln>
        </p:spPr>
      </p:pic>
      <p:graphicFrame>
        <p:nvGraphicFramePr>
          <p:cNvPr id="117" name="Google Shape;117;p20"/>
          <p:cNvGraphicFramePr/>
          <p:nvPr/>
        </p:nvGraphicFramePr>
        <p:xfrm>
          <a:off x="4487060" y="506112"/>
          <a:ext cx="4564175" cy="1828129"/>
        </p:xfrm>
        <a:graphic>
          <a:graphicData uri="http://schemas.openxmlformats.org/drawingml/2006/table">
            <a:tbl>
              <a:tblPr>
                <a:noFill/>
                <a:tableStyleId>{B99111C5-DF26-4726-9D47-B1335E150C38}</a:tableStyleId>
              </a:tblPr>
              <a:tblGrid>
                <a:gridCol w="879025">
                  <a:extLst>
                    <a:ext uri="{9D8B030D-6E8A-4147-A177-3AD203B41FA5}">
                      <a16:colId xmlns:a16="http://schemas.microsoft.com/office/drawing/2014/main" val="20000"/>
                    </a:ext>
                  </a:extLst>
                </a:gridCol>
                <a:gridCol w="639725">
                  <a:extLst>
                    <a:ext uri="{9D8B030D-6E8A-4147-A177-3AD203B41FA5}">
                      <a16:colId xmlns:a16="http://schemas.microsoft.com/office/drawing/2014/main" val="20001"/>
                    </a:ext>
                  </a:extLst>
                </a:gridCol>
                <a:gridCol w="989850">
                  <a:extLst>
                    <a:ext uri="{9D8B030D-6E8A-4147-A177-3AD203B41FA5}">
                      <a16:colId xmlns:a16="http://schemas.microsoft.com/office/drawing/2014/main" val="20002"/>
                    </a:ext>
                  </a:extLst>
                </a:gridCol>
                <a:gridCol w="1041500">
                  <a:extLst>
                    <a:ext uri="{9D8B030D-6E8A-4147-A177-3AD203B41FA5}">
                      <a16:colId xmlns:a16="http://schemas.microsoft.com/office/drawing/2014/main" val="20003"/>
                    </a:ext>
                  </a:extLst>
                </a:gridCol>
                <a:gridCol w="1014075">
                  <a:extLst>
                    <a:ext uri="{9D8B030D-6E8A-4147-A177-3AD203B41FA5}">
                      <a16:colId xmlns:a16="http://schemas.microsoft.com/office/drawing/2014/main" val="20004"/>
                    </a:ext>
                  </a:extLst>
                </a:gridCol>
              </a:tblGrid>
              <a:tr h="402100">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Condor Galaxy</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Phase 1 Done</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Phase 2 Q4 2023</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Phase 3 H1 2024</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Phase 4 H2 2024</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69050">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ExaFLOPS</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2</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4</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12</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36</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extLst>
                  <a:ext uri="{0D108BD9-81ED-4DB2-BD59-A6C34878D82A}">
                    <a16:rowId xmlns:a16="http://schemas.microsoft.com/office/drawing/2014/main" val="10001"/>
                  </a:ext>
                </a:extLst>
              </a:tr>
              <a:tr h="310225">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 CS-2</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32</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64</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192</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576</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269050">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 Centers</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1</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1</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3</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9</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7F7F7"/>
                    </a:solidFill>
                  </a:tcPr>
                </a:tc>
                <a:extLst>
                  <a:ext uri="{0D108BD9-81ED-4DB2-BD59-A6C34878D82A}">
                    <a16:rowId xmlns:a16="http://schemas.microsoft.com/office/drawing/2014/main" val="10003"/>
                  </a:ext>
                </a:extLst>
              </a:tr>
              <a:tr h="535150">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Milestone</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Largest CS-2 setup</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First 64-node Cerebras AI supercomputer</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First distrib. super-computer network</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solidFill>
                            <a:srgbClr val="777777"/>
                          </a:solidFill>
                          <a:highlight>
                            <a:srgbClr val="FFFFFF"/>
                          </a:highlight>
                        </a:rPr>
                        <a:t>Largest distrib. supercomputer network</a:t>
                      </a:r>
                      <a:endParaRPr sz="800">
                        <a:solidFill>
                          <a:srgbClr val="777777"/>
                        </a:solidFill>
                        <a:highlight>
                          <a:srgbClr val="FFFFFF"/>
                        </a:highlight>
                      </a:endParaRPr>
                    </a:p>
                  </a:txBody>
                  <a:tcPr marL="146050" marR="146050" marT="73025" marB="730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0" y="0"/>
            <a:ext cx="272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Miscellaneous</a:t>
            </a:r>
            <a:endParaRPr sz="2500" b="1">
              <a:latin typeface="Calibri"/>
              <a:ea typeface="Calibri"/>
              <a:cs typeface="Calibri"/>
              <a:sym typeface="Calibri"/>
            </a:endParaRPr>
          </a:p>
        </p:txBody>
      </p:sp>
      <p:sp>
        <p:nvSpPr>
          <p:cNvPr id="123" name="Google Shape;123;p21"/>
          <p:cNvSpPr txBox="1"/>
          <p:nvPr/>
        </p:nvSpPr>
        <p:spPr>
          <a:xfrm>
            <a:off x="123200" y="723725"/>
            <a:ext cx="40656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Saudi Arabia and the United Arab Emirates have joined the AI arms race, buying up thousands of Nvidia chips.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Cerebras is financed by Group G42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(Abu Dhabi, UAE). G42 is shelling out $100 million to Cerebras to have it build and manage a 32-node CS-2 cluster, known as Condor Galaxy-1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Saudi Arabia has also launched a program to educate 30,000 students in AI.</a:t>
            </a:r>
            <a:endParaRPr sz="1300">
              <a:latin typeface="Calibri"/>
              <a:ea typeface="Calibri"/>
              <a:cs typeface="Calibri"/>
              <a:sym typeface="Calibri"/>
            </a:endParaRPr>
          </a:p>
        </p:txBody>
      </p:sp>
      <p:pic>
        <p:nvPicPr>
          <p:cNvPr id="124" name="Google Shape;124;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83525" y="55475"/>
            <a:ext cx="4394675" cy="2901275"/>
          </a:xfrm>
          <a:prstGeom prst="rect">
            <a:avLst/>
          </a:prstGeom>
          <a:noFill/>
          <a:ln>
            <a:noFill/>
          </a:ln>
        </p:spPr>
      </p:pic>
      <p:sp>
        <p:nvSpPr>
          <p:cNvPr id="125" name="Google Shape;125;p21"/>
          <p:cNvSpPr txBox="1"/>
          <p:nvPr/>
        </p:nvSpPr>
        <p:spPr>
          <a:xfrm>
            <a:off x="4532050" y="4208813"/>
            <a:ext cx="640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Alpaca</a:t>
            </a:r>
            <a:endParaRPr sz="1300">
              <a:latin typeface="Calibri"/>
              <a:ea typeface="Calibri"/>
              <a:cs typeface="Calibri"/>
              <a:sym typeface="Calibri"/>
            </a:endParaRPr>
          </a:p>
        </p:txBody>
      </p:sp>
      <p:pic>
        <p:nvPicPr>
          <p:cNvPr id="126" name="Google Shape;126;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11830" y="3873025"/>
            <a:ext cx="978725" cy="948675"/>
          </a:xfrm>
          <a:prstGeom prst="rect">
            <a:avLst/>
          </a:prstGeom>
          <a:noFill/>
          <a:ln>
            <a:noFill/>
          </a:ln>
        </p:spPr>
      </p:pic>
      <p:pic>
        <p:nvPicPr>
          <p:cNvPr id="127" name="Google Shape;127;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394702" y="3278550"/>
            <a:ext cx="914890" cy="1017975"/>
          </a:xfrm>
          <a:prstGeom prst="rect">
            <a:avLst/>
          </a:prstGeom>
          <a:noFill/>
          <a:ln>
            <a:noFill/>
          </a:ln>
        </p:spPr>
      </p:pic>
      <p:sp>
        <p:nvSpPr>
          <p:cNvPr id="128" name="Google Shape;128;p21"/>
          <p:cNvSpPr txBox="1"/>
          <p:nvPr/>
        </p:nvSpPr>
        <p:spPr>
          <a:xfrm>
            <a:off x="123200" y="3094838"/>
            <a:ext cx="40656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Fine-tuned small variations of </a:t>
            </a:r>
            <a:r>
              <a:rPr lang="en" sz="1300" b="1">
                <a:solidFill>
                  <a:srgbClr val="FF0000"/>
                </a:solidFill>
                <a:latin typeface="Calibri"/>
                <a:ea typeface="Calibri"/>
                <a:cs typeface="Calibri"/>
                <a:sym typeface="Calibri"/>
              </a:rPr>
              <a:t>LLaMa</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Alpaca</a:t>
            </a:r>
            <a:r>
              <a:rPr lang="en" sz="1300">
                <a:solidFill>
                  <a:schemeClr val="dk1"/>
                </a:solidFill>
                <a:latin typeface="Calibri"/>
                <a:ea typeface="Calibri"/>
                <a:cs typeface="Calibri"/>
                <a:sym typeface="Calibri"/>
              </a:rPr>
              <a:t> - 7b model from Stanford</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https://crfm.stanford.edu/2023/03/13/alpaca.html</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https://github.com/tatsu-lab/stanford_alpaca</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Vicuna</a:t>
            </a:r>
            <a:r>
              <a:rPr lang="en" sz="1300">
                <a:latin typeface="Calibri"/>
                <a:ea typeface="Calibri"/>
                <a:cs typeface="Calibri"/>
                <a:sym typeface="Calibri"/>
              </a:rPr>
              <a:t> 13b chatbot (better than Alpaca):</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8"/>
              </a:rPr>
              <a:t>https://lmsys.org/blog/2023-03-30-vicuna/</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WizardLM</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https://github.com/nlpxucan/WizardLM</a:t>
            </a:r>
            <a:r>
              <a:rPr lang="en" sz="1300">
                <a:latin typeface="Calibri"/>
                <a:ea typeface="Calibri"/>
                <a:cs typeface="Calibri"/>
                <a:sym typeface="Calibri"/>
              </a:rPr>
              <a:t> </a:t>
            </a:r>
            <a:endParaRPr sz="1300">
              <a:latin typeface="Calibri"/>
              <a:ea typeface="Calibri"/>
              <a:cs typeface="Calibri"/>
              <a:sym typeface="Calibri"/>
            </a:endParaRPr>
          </a:p>
        </p:txBody>
      </p:sp>
      <p:sp>
        <p:nvSpPr>
          <p:cNvPr id="129" name="Google Shape;129;p21"/>
          <p:cNvSpPr txBox="1"/>
          <p:nvPr/>
        </p:nvSpPr>
        <p:spPr>
          <a:xfrm>
            <a:off x="5581088" y="4758600"/>
            <a:ext cx="640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Vicuna</a:t>
            </a:r>
            <a:endParaRPr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1721</Words>
  <Application>Microsoft Macintosh PowerPoint</Application>
  <PresentationFormat>On-screen Show (16:9)</PresentationFormat>
  <Paragraphs>226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3</cp:revision>
  <dcterms:modified xsi:type="dcterms:W3CDTF">2023-10-11T16:18:39Z</dcterms:modified>
</cp:coreProperties>
</file>