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77304b9b3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77304b9b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7304b9b32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7304b9b3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77123b3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77123b3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77123b3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77123b3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5b438a82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b438a82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730d5fa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730d5fa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83316b7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83316b7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756c55f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756c55f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7304b9b3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7304b9b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7304b9b3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7304b9b3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60a3baf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760a3ba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7304b9b3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7304b9b3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mlearning-ai/mac-m1-m2-gpu-support-in-pytorch-a-step-forward-but-slower-than-conventional-nvidia-gpu-40be9293b898"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medium.com/@smraiyyan/openai-secretly-launches-gptbot-a-new-web-crawler-for-ai-training-356787796d6b" TargetMode="External"/><Relationship Id="rId5" Type="http://schemas.openxmlformats.org/officeDocument/2006/relationships/image" Target="../media/image8.png"/><Relationship Id="rId4" Type="http://schemas.openxmlformats.org/officeDocument/2006/relationships/hyperlink" Target="https://seanvosler.medium.com/gpt-has-changed-brainstorming-forever-6-incredible-prompts-for-ideation-to-use-with-your-team-87b2ef75c25b"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blamouche.medium.com/a-quick-openais-language-models-comparison-9987ddb2a723" TargetMode="External"/><Relationship Id="rId3" Type="http://schemas.openxmlformats.org/officeDocument/2006/relationships/hyperlink" Target="https://openai.com/blog/gpt-3-5-turbo-fine-tuning-and-api-updates" TargetMode="External"/><Relationship Id="rId7"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www.digitaltrends.com/computing/ai-humor-jokes-holy-grail-machine-intelligenc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quora.com/Can-AI-be-programmed-to-have-a-sense-of-humo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tiiuae/falcon-40b-instruct"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huggingface.co/Aspik101/trurl-2-13b-pl-instruct_unloa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meta-llama/Llama-2-70b-chat-hf" TargetMode="External"/><Relationship Id="rId5" Type="http://schemas.openxmlformats.org/officeDocument/2006/relationships/hyperlink" Target="https://huggingface.co/upstage/llama-65b-instruct" TargetMode="External"/><Relationship Id="rId4" Type="http://schemas.openxmlformats.org/officeDocument/2006/relationships/hyperlink" Target="https://huggingface.co/garage-bAInd/Platypus2-70B-instruct" TargetMode="External"/><Relationship Id="rId9" Type="http://schemas.openxmlformats.org/officeDocument/2006/relationships/hyperlink" Target="https://huggingface.co/psmathur/orca_mini_v3_7b"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platypus-llm.github.io" TargetMode="External"/><Relationship Id="rId3" Type="http://schemas.openxmlformats.org/officeDocument/2006/relationships/hyperlink" Target="https://www.youtube.com/watch?v=N-qaMCwqRHI&amp;t=101"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huggingface.co/datasets/Open-Orca/OpenOrca" TargetMode="External"/><Relationship Id="rId11" Type="http://schemas.openxmlformats.org/officeDocument/2006/relationships/hyperlink" Target="https://huggingface.co/datasets" TargetMode="External"/><Relationship Id="rId5" Type="http://schemas.openxmlformats.org/officeDocument/2006/relationships/hyperlink" Target="https://arxiv.org/abs/2306.02707" TargetMode="External"/><Relationship Id="rId10" Type="http://schemas.openxmlformats.org/officeDocument/2006/relationships/hyperlink" Target="https://huggingface.co/datasets/garage-bAInd/Open-Platypus" TargetMode="External"/><Relationship Id="rId4" Type="http://schemas.openxmlformats.org/officeDocument/2006/relationships/hyperlink" Target="https://arxiv.org/abs/2006.05324"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datasets/allenai/dolm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blog.allenai.org/dolma-3-trillion-tokens-open-llm-corpus-9a0ff4b8da64" TargetMode="External"/><Relationship Id="rId4" Type="http://schemas.openxmlformats.org/officeDocument/2006/relationships/hyperlink" Target="https://github.com/allenai/dolm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private-gpt-fine-tune-llm-on-enterprise-data-7e663d808e6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ignificant-Gravitas/Auto-GP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en.wikipedia.org/wiki/Auto-GP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modular.com" TargetMode="External"/><Relationship Id="rId3" Type="http://schemas.openxmlformats.org/officeDocument/2006/relationships/hyperlink" Target="https://www.anthropic.com" TargetMode="External"/><Relationship Id="rId7" Type="http://schemas.openxmlformats.org/officeDocument/2006/relationships/hyperlink" Target="https://mistral.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inworld.ai" TargetMode="External"/><Relationship Id="rId11" Type="http://schemas.openxmlformats.org/officeDocument/2006/relationships/hyperlink" Target="https://www.viome.com" TargetMode="External"/><Relationship Id="rId5" Type="http://schemas.openxmlformats.org/officeDocument/2006/relationships/hyperlink" Target="https://hu.ma.ne" TargetMode="External"/><Relationship Id="rId10" Type="http://schemas.openxmlformats.org/officeDocument/2006/relationships/hyperlink" Target="https://www.synthesia.io" TargetMode="External"/><Relationship Id="rId4" Type="http://schemas.openxmlformats.org/officeDocument/2006/relationships/hyperlink" Target="https://www.genesistherapeutics.ai" TargetMode="External"/><Relationship Id="rId9" Type="http://schemas.openxmlformats.org/officeDocument/2006/relationships/hyperlink" Target="https://www.moveworks.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U24mPUHXuv8" TargetMode="External"/><Relationship Id="rId13" Type="http://schemas.openxmlformats.org/officeDocument/2006/relationships/image" Target="../media/image7.png"/><Relationship Id="rId3" Type="http://schemas.openxmlformats.org/officeDocument/2006/relationships/hyperlink" Target="https://ai.meta.com/blog/seamless-m4t/" TargetMode="External"/><Relationship Id="rId7" Type="http://schemas.openxmlformats.org/officeDocument/2006/relationships/hyperlink" Target="https://ai.meta.com/blog/code-llama-large-language-model-coding/" TargetMode="External"/><Relationship Id="rId12" Type="http://schemas.openxmlformats.org/officeDocument/2006/relationships/hyperlink" Target="https://labs.perplexity.ai"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bout.fb.com/news/2023/08/code-llama-ai-for-coding/" TargetMode="External"/><Relationship Id="rId11" Type="http://schemas.openxmlformats.org/officeDocument/2006/relationships/hyperlink" Target="https://ai.meta.com/research/publications/code-llama-open-foundation-models-for-code/" TargetMode="External"/><Relationship Id="rId5" Type="http://schemas.openxmlformats.org/officeDocument/2006/relationships/image" Target="../media/image6.png"/><Relationship Id="rId10" Type="http://schemas.openxmlformats.org/officeDocument/2006/relationships/hyperlink" Target="https://github.com/facebookresearch/codellama" TargetMode="External"/><Relationship Id="rId4" Type="http://schemas.openxmlformats.org/officeDocument/2006/relationships/hyperlink" Target="https://about.fb.com/news/2023/08/seamlessm4t-ai-translation-model/" TargetMode="External"/><Relationship Id="rId9" Type="http://schemas.openxmlformats.org/officeDocument/2006/relationships/hyperlink" Target="https://ai.meta.com/resources/models-and-libraries/llama-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556900" y="1656025"/>
            <a:ext cx="40302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August 25, 2023</a:t>
            </a:r>
            <a:endParaRPr sz="2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76769" y="-126810"/>
            <a:ext cx="274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Misc facts/ideas</a:t>
            </a:r>
            <a:endParaRPr sz="2500" b="1">
              <a:latin typeface="Calibri"/>
              <a:ea typeface="Calibri"/>
              <a:cs typeface="Calibri"/>
              <a:sym typeface="Calibri"/>
            </a:endParaRPr>
          </a:p>
        </p:txBody>
      </p:sp>
      <p:sp>
        <p:nvSpPr>
          <p:cNvPr id="126" name="Google Shape;126;p22"/>
          <p:cNvSpPr txBox="1"/>
          <p:nvPr/>
        </p:nvSpPr>
        <p:spPr>
          <a:xfrm>
            <a:off x="84049" y="3200778"/>
            <a:ext cx="3062400" cy="101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Salaries:</a:t>
            </a:r>
            <a:endParaRPr sz="900" b="1">
              <a:solidFill>
                <a:srgbClr val="3C78D8"/>
              </a:solidFill>
              <a:latin typeface="Roboto Mono"/>
              <a:ea typeface="Roboto Mono"/>
              <a:cs typeface="Roboto Mono"/>
              <a:sym typeface="Roboto Mono"/>
            </a:endParaRPr>
          </a:p>
          <a:p>
            <a:pPr marL="457200" lvl="0" indent="-285750" algn="l" rtl="0">
              <a:spcBef>
                <a:spcPts val="0"/>
              </a:spcBef>
              <a:spcAft>
                <a:spcPts val="0"/>
              </a:spcAft>
              <a:buClr>
                <a:srgbClr val="3C78D8"/>
              </a:buClr>
              <a:buSzPts val="900"/>
              <a:buFont typeface="Roboto Mono"/>
              <a:buChar char="●"/>
            </a:pPr>
            <a:r>
              <a:rPr lang="en" sz="900" b="1">
                <a:solidFill>
                  <a:srgbClr val="3C78D8"/>
                </a:solidFill>
                <a:latin typeface="Roboto Mono"/>
                <a:ea typeface="Roboto Mono"/>
                <a:cs typeface="Roboto Mono"/>
                <a:sym typeface="Roboto Mono"/>
              </a:rPr>
              <a:t>OpenAI Ilya Sutskever - $1.9Mln</a:t>
            </a:r>
            <a:endParaRPr sz="900" b="1">
              <a:solidFill>
                <a:srgbClr val="3C78D8"/>
              </a:solidFill>
              <a:latin typeface="Roboto Mono"/>
              <a:ea typeface="Roboto Mono"/>
              <a:cs typeface="Roboto Mono"/>
              <a:sym typeface="Roboto Mono"/>
            </a:endParaRPr>
          </a:p>
          <a:p>
            <a:pPr marL="457200" lvl="0" indent="-285750" algn="l" rtl="0">
              <a:spcBef>
                <a:spcPts val="0"/>
              </a:spcBef>
              <a:spcAft>
                <a:spcPts val="0"/>
              </a:spcAft>
              <a:buClr>
                <a:srgbClr val="3C78D8"/>
              </a:buClr>
              <a:buSzPts val="900"/>
              <a:buFont typeface="Roboto Mono"/>
              <a:buChar char="●"/>
            </a:pPr>
            <a:r>
              <a:rPr lang="en" sz="900" b="1">
                <a:solidFill>
                  <a:srgbClr val="3C78D8"/>
                </a:solidFill>
                <a:latin typeface="Roboto Mono"/>
                <a:ea typeface="Roboto Mono"/>
                <a:cs typeface="Roboto Mono"/>
                <a:sym typeface="Roboto Mono"/>
              </a:rPr>
              <a:t>OpenAI Senior Engineer - $900K</a:t>
            </a:r>
            <a:endParaRPr sz="900" b="1">
              <a:solidFill>
                <a:srgbClr val="3C78D8"/>
              </a:solidFill>
              <a:latin typeface="Roboto Mono"/>
              <a:ea typeface="Roboto Mono"/>
              <a:cs typeface="Roboto Mono"/>
              <a:sym typeface="Roboto Mono"/>
            </a:endParaRPr>
          </a:p>
          <a:p>
            <a:pPr marL="457200" lvl="0" indent="-285750" algn="l" rtl="0">
              <a:spcBef>
                <a:spcPts val="0"/>
              </a:spcBef>
              <a:spcAft>
                <a:spcPts val="0"/>
              </a:spcAft>
              <a:buClr>
                <a:srgbClr val="3C78D8"/>
              </a:buClr>
              <a:buSzPts val="900"/>
              <a:buFont typeface="Roboto Mono"/>
              <a:buChar char="●"/>
            </a:pPr>
            <a:r>
              <a:rPr lang="en" sz="900" b="1">
                <a:solidFill>
                  <a:srgbClr val="3C78D8"/>
                </a:solidFill>
                <a:latin typeface="Roboto Mono"/>
                <a:ea typeface="Roboto Mono"/>
                <a:cs typeface="Roboto Mono"/>
                <a:sym typeface="Roboto Mono"/>
              </a:rPr>
              <a:t>VP of AI           - $230-250K</a:t>
            </a:r>
            <a:endParaRPr sz="900" b="1">
              <a:solidFill>
                <a:srgbClr val="3C78D8"/>
              </a:solidFill>
              <a:latin typeface="Roboto Mono"/>
              <a:ea typeface="Roboto Mono"/>
              <a:cs typeface="Roboto Mono"/>
              <a:sym typeface="Roboto Mono"/>
            </a:endParaRPr>
          </a:p>
          <a:p>
            <a:pPr marL="457200" lvl="0" indent="-285750" algn="l" rtl="0">
              <a:spcBef>
                <a:spcPts val="0"/>
              </a:spcBef>
              <a:spcAft>
                <a:spcPts val="0"/>
              </a:spcAft>
              <a:buClr>
                <a:srgbClr val="3C78D8"/>
              </a:buClr>
              <a:buSzPts val="900"/>
              <a:buFont typeface="Roboto Mono"/>
              <a:buChar char="●"/>
            </a:pPr>
            <a:r>
              <a:rPr lang="en" sz="900" b="1">
                <a:solidFill>
                  <a:srgbClr val="3C78D8"/>
                </a:solidFill>
                <a:latin typeface="Roboto Mono"/>
                <a:ea typeface="Roboto Mono"/>
                <a:cs typeface="Roboto Mono"/>
                <a:sym typeface="Roboto Mono"/>
              </a:rPr>
              <a:t>Senior AI Engineer - $180-230K</a:t>
            </a:r>
            <a:endParaRPr sz="900" b="1">
              <a:solidFill>
                <a:srgbClr val="3C78D8"/>
              </a:solidFill>
              <a:latin typeface="Roboto Mono"/>
              <a:ea typeface="Roboto Mono"/>
              <a:cs typeface="Roboto Mono"/>
              <a:sym typeface="Roboto Mono"/>
            </a:endParaRPr>
          </a:p>
          <a:p>
            <a:pPr marL="457200" lvl="0" indent="-285750" algn="l" rtl="0">
              <a:spcBef>
                <a:spcPts val="0"/>
              </a:spcBef>
              <a:spcAft>
                <a:spcPts val="0"/>
              </a:spcAft>
              <a:buClr>
                <a:srgbClr val="3C78D8"/>
              </a:buClr>
              <a:buSzPts val="900"/>
              <a:buFont typeface="Roboto Mono"/>
              <a:buChar char="●"/>
            </a:pPr>
            <a:r>
              <a:rPr lang="en" sz="900" b="1">
                <a:solidFill>
                  <a:srgbClr val="3C78D8"/>
                </a:solidFill>
                <a:latin typeface="Roboto Mono"/>
                <a:ea typeface="Roboto Mono"/>
                <a:cs typeface="Roboto Mono"/>
                <a:sym typeface="Roboto Mono"/>
              </a:rPr>
              <a:t>AI Prompt Engineer -  $75-165K</a:t>
            </a:r>
            <a:endParaRPr sz="900" b="1">
              <a:solidFill>
                <a:srgbClr val="3C78D8"/>
              </a:solidFill>
              <a:latin typeface="Roboto Mono"/>
              <a:ea typeface="Roboto Mono"/>
              <a:cs typeface="Roboto Mono"/>
              <a:sym typeface="Roboto Mono"/>
            </a:endParaRPr>
          </a:p>
        </p:txBody>
      </p:sp>
      <p:sp>
        <p:nvSpPr>
          <p:cNvPr id="127" name="Google Shape;127;p22"/>
          <p:cNvSpPr txBox="1"/>
          <p:nvPr/>
        </p:nvSpPr>
        <p:spPr>
          <a:xfrm>
            <a:off x="3481161" y="2989785"/>
            <a:ext cx="3062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Apple M1/M2 GPU Support in PyTorch: faster than CPU, but slower than Nvidia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https://medium.com/mlearning-ai/mac-m1-m2-gpu-support-in-pytorch-a-step-forward-but-slower-than-conventional-nvidia-gpu-40be9293b898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8" name="Google Shape;128;p22"/>
          <p:cNvSpPr txBox="1"/>
          <p:nvPr/>
        </p:nvSpPr>
        <p:spPr>
          <a:xfrm>
            <a:off x="3484868" y="1088325"/>
            <a:ext cx="3062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Use LLM for brainstorming.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Examples of prompts: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https://seanvosler.medium.com/gpt-has-changed-brainstorming-forever-6-incredible-prompts-for-ideation-to-use-with-your-team-87b2ef75c25b</a:t>
            </a:r>
            <a:endParaRPr sz="700">
              <a:solidFill>
                <a:schemeClr val="dk1"/>
              </a:solidFill>
              <a:latin typeface="Calibri"/>
              <a:ea typeface="Calibri"/>
              <a:cs typeface="Calibri"/>
              <a:sym typeface="Calibri"/>
            </a:endParaRPr>
          </a:p>
        </p:txBody>
      </p:sp>
      <p:sp>
        <p:nvSpPr>
          <p:cNvPr id="129" name="Google Shape;129;p22"/>
          <p:cNvSpPr txBox="1"/>
          <p:nvPr/>
        </p:nvSpPr>
        <p:spPr>
          <a:xfrm>
            <a:off x="3484884" y="4077531"/>
            <a:ext cx="43626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C and C++ losing ground to </a:t>
            </a:r>
            <a:r>
              <a:rPr lang="en" sz="1300" b="1">
                <a:solidFill>
                  <a:srgbClr val="FF0000"/>
                </a:solidFill>
                <a:latin typeface="Calibri"/>
                <a:ea typeface="Calibri"/>
                <a:cs typeface="Calibri"/>
                <a:sym typeface="Calibri"/>
              </a:rPr>
              <a:t>Rust</a:t>
            </a:r>
            <a:r>
              <a:rPr lang="en" sz="1300">
                <a:solidFill>
                  <a:schemeClr val="dk1"/>
                </a:solidFill>
                <a:latin typeface="Calibri"/>
                <a:ea typeface="Calibri"/>
                <a:cs typeface="Calibri"/>
                <a:sym typeface="Calibri"/>
              </a:rPr>
              <a:t>. Elon Musk has noted that </a:t>
            </a:r>
            <a:r>
              <a:rPr lang="en" sz="1300" b="1">
                <a:solidFill>
                  <a:srgbClr val="FF0000"/>
                </a:solidFill>
                <a:latin typeface="Calibri"/>
                <a:ea typeface="Calibri"/>
                <a:cs typeface="Calibri"/>
                <a:sym typeface="Calibri"/>
              </a:rPr>
              <a:t>Rust</a:t>
            </a:r>
            <a:r>
              <a:rPr lang="en" sz="1300">
                <a:solidFill>
                  <a:schemeClr val="dk1"/>
                </a:solidFill>
                <a:latin typeface="Calibri"/>
                <a:ea typeface="Calibri"/>
                <a:cs typeface="Calibri"/>
                <a:sym typeface="Calibri"/>
              </a:rPr>
              <a:t> could be the language of the </a:t>
            </a:r>
            <a:r>
              <a:rPr lang="en" sz="1300" b="1">
                <a:solidFill>
                  <a:srgbClr val="FF0000"/>
                </a:solidFill>
                <a:latin typeface="Calibri"/>
                <a:ea typeface="Calibri"/>
                <a:cs typeface="Calibri"/>
                <a:sym typeface="Calibri"/>
              </a:rPr>
              <a:t>AGI</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Another technology - </a:t>
            </a:r>
            <a:r>
              <a:rPr lang="en" sz="1300" b="1">
                <a:solidFill>
                  <a:srgbClr val="FF0000"/>
                </a:solidFill>
                <a:latin typeface="Calibri"/>
                <a:ea typeface="Calibri"/>
                <a:cs typeface="Calibri"/>
                <a:sym typeface="Calibri"/>
              </a:rPr>
              <a:t>Wasm (WebAssembly)</a:t>
            </a:r>
            <a:r>
              <a:rPr lang="en" sz="1300">
                <a:solidFill>
                  <a:schemeClr val="dk1"/>
                </a:solidFill>
                <a:latin typeface="Calibri"/>
                <a:ea typeface="Calibri"/>
                <a:cs typeface="Calibri"/>
                <a:sym typeface="Calibri"/>
              </a:rPr>
              <a:t> - portable compilation for web clients, etc.</a:t>
            </a:r>
            <a:endParaRPr sz="1300">
              <a:solidFill>
                <a:schemeClr val="dk1"/>
              </a:solidFill>
              <a:latin typeface="Calibri"/>
              <a:ea typeface="Calibri"/>
              <a:cs typeface="Calibri"/>
              <a:sym typeface="Calibri"/>
            </a:endParaRPr>
          </a:p>
        </p:txBody>
      </p:sp>
      <p:sp>
        <p:nvSpPr>
          <p:cNvPr id="130" name="Google Shape;130;p22"/>
          <p:cNvSpPr txBox="1"/>
          <p:nvPr/>
        </p:nvSpPr>
        <p:spPr>
          <a:xfrm>
            <a:off x="3481169" y="2165601"/>
            <a:ext cx="3062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DataLang.io</a:t>
            </a:r>
            <a:r>
              <a:rPr lang="en" sz="1300">
                <a:solidFill>
                  <a:schemeClr val="dk1"/>
                </a:solidFill>
                <a:latin typeface="Calibri"/>
                <a:ea typeface="Calibri"/>
                <a:cs typeface="Calibri"/>
                <a:sym typeface="Calibri"/>
              </a:rPr>
              <a:t> - $19/mo - use ChatGPT to query you SQL database using natural language</a:t>
            </a:r>
            <a:endParaRPr sz="1300">
              <a:solidFill>
                <a:schemeClr val="dk1"/>
              </a:solidFill>
              <a:latin typeface="Calibri"/>
              <a:ea typeface="Calibri"/>
              <a:cs typeface="Calibri"/>
              <a:sym typeface="Calibri"/>
            </a:endParaRPr>
          </a:p>
        </p:txBody>
      </p:sp>
      <p:sp>
        <p:nvSpPr>
          <p:cNvPr id="131" name="Google Shape;131;p22"/>
          <p:cNvSpPr txBox="1"/>
          <p:nvPr/>
        </p:nvSpPr>
        <p:spPr>
          <a:xfrm>
            <a:off x="6612786" y="1268275"/>
            <a:ext cx="2499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3C78D8"/>
                </a:solidFill>
                <a:latin typeface="Calibri"/>
                <a:ea typeface="Calibri"/>
                <a:cs typeface="Calibri"/>
                <a:sym typeface="Calibri"/>
              </a:rPr>
              <a:t>"skate to where the puck is going to be" </a:t>
            </a:r>
            <a:r>
              <a:rPr lang="en" sz="1300">
                <a:solidFill>
                  <a:schemeClr val="dk1"/>
                </a:solidFill>
                <a:latin typeface="Calibri"/>
                <a:ea typeface="Calibri"/>
                <a:cs typeface="Calibri"/>
                <a:sym typeface="Calibri"/>
              </a:rPr>
              <a:t>- Wayne Gretzky</a:t>
            </a:r>
            <a:endParaRPr sz="1300">
              <a:solidFill>
                <a:schemeClr val="dk1"/>
              </a:solidFill>
              <a:latin typeface="Calibri"/>
              <a:ea typeface="Calibri"/>
              <a:cs typeface="Calibri"/>
              <a:sym typeface="Calibri"/>
            </a:endParaRPr>
          </a:p>
        </p:txBody>
      </p:sp>
      <p:pic>
        <p:nvPicPr>
          <p:cNvPr id="132" name="Google Shape;13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20250" y="54575"/>
            <a:ext cx="884676" cy="1151000"/>
          </a:xfrm>
          <a:prstGeom prst="rect">
            <a:avLst/>
          </a:prstGeom>
          <a:noFill/>
          <a:ln>
            <a:noFill/>
          </a:ln>
        </p:spPr>
      </p:pic>
      <p:sp>
        <p:nvSpPr>
          <p:cNvPr id="133" name="Google Shape;133;p22"/>
          <p:cNvSpPr txBox="1"/>
          <p:nvPr/>
        </p:nvSpPr>
        <p:spPr>
          <a:xfrm>
            <a:off x="84061" y="1925866"/>
            <a:ext cx="3327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Legal: US Federal Judge rules that AI-generated art cannot be copyrighted</a:t>
            </a:r>
            <a:endParaRPr sz="1300">
              <a:solidFill>
                <a:schemeClr val="dk1"/>
              </a:solidFill>
              <a:latin typeface="Calibri"/>
              <a:ea typeface="Calibri"/>
              <a:cs typeface="Calibri"/>
              <a:sym typeface="Calibri"/>
            </a:endParaRPr>
          </a:p>
        </p:txBody>
      </p:sp>
      <p:sp>
        <p:nvSpPr>
          <p:cNvPr id="134" name="Google Shape;134;p22"/>
          <p:cNvSpPr txBox="1"/>
          <p:nvPr/>
        </p:nvSpPr>
        <p:spPr>
          <a:xfrm>
            <a:off x="67569" y="346050"/>
            <a:ext cx="39933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OpenAI Launches </a:t>
            </a:r>
            <a:r>
              <a:rPr lang="en" sz="1300" b="1">
                <a:solidFill>
                  <a:srgbClr val="FF0000"/>
                </a:solidFill>
                <a:latin typeface="Calibri"/>
                <a:ea typeface="Calibri"/>
                <a:cs typeface="Calibri"/>
                <a:sym typeface="Calibri"/>
              </a:rPr>
              <a:t>GPTBot</a:t>
            </a:r>
            <a:r>
              <a:rPr lang="en" sz="1300">
                <a:latin typeface="Calibri"/>
                <a:ea typeface="Calibri"/>
                <a:cs typeface="Calibri"/>
                <a:sym typeface="Calibri"/>
              </a:rPr>
              <a:t> - a web crawler for AI training</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https://medium.com/@smraiyyan/openai-secretly-launches-gptbot-a-new-web-crawler-for-ai-training-356787796d6b</a:t>
            </a:r>
            <a:r>
              <a:rPr lang="en" sz="1000">
                <a:latin typeface="Calibri"/>
                <a:ea typeface="Calibri"/>
                <a:cs typeface="Calibri"/>
                <a:sym typeface="Calibri"/>
              </a:rPr>
              <a:t> </a:t>
            </a:r>
            <a:endParaRPr sz="1000">
              <a:latin typeface="Calibri"/>
              <a:ea typeface="Calibri"/>
              <a:cs typeface="Calibri"/>
              <a:sym typeface="Calibri"/>
            </a:endParaRPr>
          </a:p>
        </p:txBody>
      </p:sp>
      <p:sp>
        <p:nvSpPr>
          <p:cNvPr id="135" name="Google Shape;135;p22"/>
          <p:cNvSpPr txBox="1"/>
          <p:nvPr/>
        </p:nvSpPr>
        <p:spPr>
          <a:xfrm>
            <a:off x="6612775" y="1950400"/>
            <a:ext cx="2499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3C78D8"/>
                </a:solidFill>
                <a:latin typeface="Calibri"/>
                <a:ea typeface="Calibri"/>
                <a:cs typeface="Calibri"/>
                <a:sym typeface="Calibri"/>
              </a:rPr>
              <a:t>"Artificial intelligence (AI) won’t replace employees anytime soon. </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But people who use AI will replace people who don’t."</a:t>
            </a:r>
            <a:r>
              <a:rPr lang="en" sz="1300">
                <a:solidFill>
                  <a:schemeClr val="dk1"/>
                </a:solidFill>
                <a:latin typeface="Calibri"/>
                <a:ea typeface="Calibri"/>
                <a:cs typeface="Calibri"/>
                <a:sym typeface="Calibri"/>
              </a:rPr>
              <a:t>  - recent IBM report</a:t>
            </a:r>
            <a:endParaRPr sz="1300">
              <a:solidFill>
                <a:schemeClr val="dk1"/>
              </a:solidFill>
              <a:latin typeface="Calibri"/>
              <a:ea typeface="Calibri"/>
              <a:cs typeface="Calibri"/>
              <a:sym typeface="Calibri"/>
            </a:endParaRPr>
          </a:p>
        </p:txBody>
      </p:sp>
      <p:sp>
        <p:nvSpPr>
          <p:cNvPr id="136" name="Google Shape;136;p22"/>
          <p:cNvSpPr txBox="1"/>
          <p:nvPr/>
        </p:nvSpPr>
        <p:spPr>
          <a:xfrm>
            <a:off x="84038" y="4269019"/>
            <a:ext cx="2529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MidJourney</a:t>
            </a:r>
            <a:r>
              <a:rPr lang="en" sz="1300">
                <a:latin typeface="Calibri"/>
                <a:ea typeface="Calibri"/>
                <a:cs typeface="Calibri"/>
                <a:sym typeface="Calibri"/>
              </a:rPr>
              <a:t> </a:t>
            </a:r>
            <a:r>
              <a:rPr lang="en" sz="1300" b="1">
                <a:solidFill>
                  <a:srgbClr val="6AA84F"/>
                </a:solidFill>
                <a:latin typeface="Calibri"/>
                <a:ea typeface="Calibri"/>
                <a:cs typeface="Calibri"/>
                <a:sym typeface="Calibri"/>
              </a:rPr>
              <a:t>Image Inpainting</a:t>
            </a: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(modify part of the image)</a:t>
            </a:r>
            <a:endParaRPr sz="1300">
              <a:latin typeface="Calibri"/>
              <a:ea typeface="Calibri"/>
              <a:cs typeface="Calibri"/>
              <a:sym typeface="Calibri"/>
            </a:endParaRPr>
          </a:p>
        </p:txBody>
      </p:sp>
      <p:sp>
        <p:nvSpPr>
          <p:cNvPr id="137" name="Google Shape;137;p22"/>
          <p:cNvSpPr txBox="1"/>
          <p:nvPr/>
        </p:nvSpPr>
        <p:spPr>
          <a:xfrm>
            <a:off x="75530" y="1088337"/>
            <a:ext cx="33279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Legal: Big LLM providers are being sued for using copyrighted materials. They stopped citing sources or responding on direct quotes</a:t>
            </a:r>
            <a:endParaRPr sz="1300">
              <a:solidFill>
                <a:schemeClr val="dk1"/>
              </a:solidFill>
              <a:latin typeface="Calibri"/>
              <a:ea typeface="Calibri"/>
              <a:cs typeface="Calibri"/>
              <a:sym typeface="Calibri"/>
            </a:endParaRPr>
          </a:p>
        </p:txBody>
      </p:sp>
      <p:sp>
        <p:nvSpPr>
          <p:cNvPr id="138" name="Google Shape;138;p22"/>
          <p:cNvSpPr txBox="1"/>
          <p:nvPr/>
        </p:nvSpPr>
        <p:spPr>
          <a:xfrm>
            <a:off x="84049" y="2563325"/>
            <a:ext cx="3327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Entertainment &amp; media are disrupted by AI</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ChatGPT jobs increased x20 times</a:t>
            </a:r>
            <a:endParaRPr sz="1300">
              <a:solidFill>
                <a:schemeClr val="dk1"/>
              </a:solidFill>
              <a:latin typeface="Calibri"/>
              <a:ea typeface="Calibri"/>
              <a:cs typeface="Calibri"/>
              <a:sym typeface="Calibri"/>
            </a:endParaRPr>
          </a:p>
        </p:txBody>
      </p:sp>
      <p:sp>
        <p:nvSpPr>
          <p:cNvPr id="139" name="Google Shape;139;p22"/>
          <p:cNvSpPr txBox="1"/>
          <p:nvPr/>
        </p:nvSpPr>
        <p:spPr>
          <a:xfrm>
            <a:off x="6612787" y="3226365"/>
            <a:ext cx="2499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Python in Excel runs in a secure container on the Microsoft Cloud</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0" y="0"/>
            <a:ext cx="6819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GPT-3.5-turbo Fine-Tuning and API Updates</a:t>
            </a:r>
            <a:endParaRPr sz="2500" b="1">
              <a:latin typeface="Calibri"/>
              <a:ea typeface="Calibri"/>
              <a:cs typeface="Calibri"/>
              <a:sym typeface="Calibri"/>
            </a:endParaRPr>
          </a:p>
        </p:txBody>
      </p:sp>
      <p:sp>
        <p:nvSpPr>
          <p:cNvPr id="145" name="Google Shape;145;p23"/>
          <p:cNvSpPr txBox="1"/>
          <p:nvPr/>
        </p:nvSpPr>
        <p:spPr>
          <a:xfrm>
            <a:off x="198075" y="657925"/>
            <a:ext cx="46809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You can now fine-tune and serve your GPT-3 </a:t>
            </a:r>
            <a:br>
              <a:rPr lang="en" sz="1300">
                <a:latin typeface="Calibri"/>
                <a:ea typeface="Calibri"/>
                <a:cs typeface="Calibri"/>
                <a:sym typeface="Calibri"/>
              </a:rPr>
            </a:br>
            <a:r>
              <a:rPr lang="en" sz="1300">
                <a:latin typeface="Calibri"/>
                <a:ea typeface="Calibri"/>
                <a:cs typeface="Calibri"/>
                <a:sym typeface="Calibri"/>
              </a:rPr>
              <a:t>(GPT-4 coming later this year)</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https://openai.com/blog/gpt-3-5-turbo-fine-tuning-and-api-updates</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Step 1 - Prepare your data</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Step 2 - Upload files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Step 3 - Create a fine-tuning job</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Step 4 - Use a fine-tuned model</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Pricing (per 1K tokens): </a:t>
            </a:r>
            <a:br>
              <a:rPr lang="en" sz="1300">
                <a:latin typeface="Calibri"/>
                <a:ea typeface="Calibri"/>
                <a:cs typeface="Calibri"/>
                <a:sym typeface="Calibri"/>
              </a:rPr>
            </a:br>
            <a:r>
              <a:rPr lang="en" sz="1300">
                <a:latin typeface="Calibri"/>
                <a:ea typeface="Calibri"/>
                <a:cs typeface="Calibri"/>
                <a:sym typeface="Calibri"/>
              </a:rPr>
              <a:t>Training: $0.008, Usage input: $0.012, output: $0.016</a:t>
            </a:r>
            <a:br>
              <a:rPr lang="en" sz="1300">
                <a:latin typeface="Calibri"/>
                <a:ea typeface="Calibri"/>
                <a:cs typeface="Calibri"/>
                <a:sym typeface="Calibri"/>
              </a:rPr>
            </a:b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GPT-3 base models (</a:t>
            </a:r>
            <a:r>
              <a:rPr lang="en" sz="1300">
                <a:solidFill>
                  <a:srgbClr val="FF0000"/>
                </a:solidFill>
                <a:latin typeface="Calibri"/>
                <a:ea typeface="Calibri"/>
                <a:cs typeface="Calibri"/>
                <a:sym typeface="Calibri"/>
              </a:rPr>
              <a:t>ada, curie, babbage, and davinci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will be turned off on January 4th, 2024</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and will be substituted by </a:t>
            </a:r>
            <a:r>
              <a:rPr lang="en" sz="1300" b="1">
                <a:solidFill>
                  <a:srgbClr val="FF0000"/>
                </a:solidFill>
                <a:latin typeface="Calibri"/>
                <a:ea typeface="Calibri"/>
                <a:cs typeface="Calibri"/>
                <a:sym typeface="Calibri"/>
              </a:rPr>
              <a:t>babbage-002 and davinci-002</a:t>
            </a:r>
            <a:endParaRPr sz="1300" b="1">
              <a:solidFill>
                <a:srgbClr val="FF0000"/>
              </a:solidFill>
              <a:latin typeface="Calibri"/>
              <a:ea typeface="Calibri"/>
              <a:cs typeface="Calibri"/>
              <a:sym typeface="Calibri"/>
            </a:endParaRPr>
          </a:p>
        </p:txBody>
      </p:sp>
      <p:sp>
        <p:nvSpPr>
          <p:cNvPr id="146" name="Google Shape;146;p23"/>
          <p:cNvSpPr txBox="1"/>
          <p:nvPr/>
        </p:nvSpPr>
        <p:spPr>
          <a:xfrm>
            <a:off x="5946210" y="4126232"/>
            <a:ext cx="2999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ada</a:t>
            </a:r>
            <a:r>
              <a:rPr lang="en" sz="1300">
                <a:latin typeface="Calibri"/>
                <a:ea typeface="Calibri"/>
                <a:cs typeface="Calibri"/>
                <a:sym typeface="Calibri"/>
              </a:rPr>
              <a:t> 125m (40m): Augusta Ada Lovelace (1815-1852), a mathematician who is sometimes regarded as the world's first programmer</a:t>
            </a:r>
            <a:endParaRPr sz="1300">
              <a:latin typeface="Calibri"/>
              <a:ea typeface="Calibri"/>
              <a:cs typeface="Calibri"/>
              <a:sym typeface="Calibri"/>
            </a:endParaRPr>
          </a:p>
        </p:txBody>
      </p:sp>
      <p:pic>
        <p:nvPicPr>
          <p:cNvPr id="147" name="Google Shape;14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01433" y="4005882"/>
            <a:ext cx="820650" cy="1025800"/>
          </a:xfrm>
          <a:prstGeom prst="rect">
            <a:avLst/>
          </a:prstGeom>
          <a:noFill/>
          <a:ln>
            <a:noFill/>
          </a:ln>
        </p:spPr>
      </p:pic>
      <p:sp>
        <p:nvSpPr>
          <p:cNvPr id="148" name="Google Shape;148;p23"/>
          <p:cNvSpPr txBox="1"/>
          <p:nvPr/>
        </p:nvSpPr>
        <p:spPr>
          <a:xfrm>
            <a:off x="5991900" y="2901204"/>
            <a:ext cx="29997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curie</a:t>
            </a:r>
            <a:r>
              <a:rPr lang="en" sz="1300">
                <a:latin typeface="Calibri"/>
                <a:ea typeface="Calibri"/>
                <a:cs typeface="Calibri"/>
                <a:sym typeface="Calibri"/>
              </a:rPr>
              <a:t> 6.7b (0.09, 2.7): Marie Curie (1867-1934), Polish/French physicist and chemist who conducted pioneering research on radioactivity, Nobel Prize winner</a:t>
            </a:r>
            <a:endParaRPr sz="1300">
              <a:latin typeface="Calibri"/>
              <a:ea typeface="Calibri"/>
              <a:cs typeface="Calibri"/>
              <a:sym typeface="Calibri"/>
            </a:endParaRPr>
          </a:p>
        </p:txBody>
      </p:sp>
      <p:pic>
        <p:nvPicPr>
          <p:cNvPr id="149" name="Google Shape;149;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61334" y="1661314"/>
            <a:ext cx="882625" cy="1155439"/>
          </a:xfrm>
          <a:prstGeom prst="rect">
            <a:avLst/>
          </a:prstGeom>
          <a:noFill/>
          <a:ln>
            <a:noFill/>
          </a:ln>
        </p:spPr>
      </p:pic>
      <p:sp>
        <p:nvSpPr>
          <p:cNvPr id="150" name="Google Shape;150;p23"/>
          <p:cNvSpPr txBox="1"/>
          <p:nvPr/>
        </p:nvSpPr>
        <p:spPr>
          <a:xfrm>
            <a:off x="6034383" y="1635336"/>
            <a:ext cx="29997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babbage</a:t>
            </a:r>
            <a:r>
              <a:rPr lang="en" sz="1300">
                <a:latin typeface="Calibri"/>
                <a:ea typeface="Calibri"/>
                <a:cs typeface="Calibri"/>
                <a:sym typeface="Calibri"/>
              </a:rPr>
              <a:t> </a:t>
            </a:r>
            <a:r>
              <a:rPr lang="en" sz="1300">
                <a:solidFill>
                  <a:schemeClr val="dk1"/>
                </a:solidFill>
                <a:latin typeface="Calibri"/>
                <a:ea typeface="Calibri"/>
                <a:cs typeface="Calibri"/>
                <a:sym typeface="Calibri"/>
              </a:rPr>
              <a:t>1.2b (125m): </a:t>
            </a:r>
            <a:r>
              <a:rPr lang="en" sz="1300">
                <a:latin typeface="Calibri"/>
                <a:ea typeface="Calibri"/>
                <a:cs typeface="Calibri"/>
                <a:sym typeface="Calibri"/>
              </a:rPr>
              <a:t>Charles Babbage (1791-1871), an English mathematician, philosopher, inventor and mechanical engineer, originated the concept of a digital programmable computer</a:t>
            </a:r>
            <a:endParaRPr sz="1300">
              <a:latin typeface="Calibri"/>
              <a:ea typeface="Calibri"/>
              <a:cs typeface="Calibri"/>
              <a:sym typeface="Calibri"/>
            </a:endParaRPr>
          </a:p>
        </p:txBody>
      </p:sp>
      <p:pic>
        <p:nvPicPr>
          <p:cNvPr id="151" name="Google Shape;151;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54550" y="2854969"/>
            <a:ext cx="882625" cy="1102190"/>
          </a:xfrm>
          <a:prstGeom prst="rect">
            <a:avLst/>
          </a:prstGeom>
          <a:noFill/>
          <a:ln>
            <a:noFill/>
          </a:ln>
        </p:spPr>
      </p:pic>
      <p:sp>
        <p:nvSpPr>
          <p:cNvPr id="152" name="Google Shape;152;p23"/>
          <p:cNvSpPr txBox="1"/>
          <p:nvPr/>
        </p:nvSpPr>
        <p:spPr>
          <a:xfrm>
            <a:off x="5991900" y="558300"/>
            <a:ext cx="2999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davinci</a:t>
            </a:r>
            <a:r>
              <a:rPr lang="en" sz="1300">
                <a:latin typeface="Calibri"/>
                <a:ea typeface="Calibri"/>
                <a:cs typeface="Calibri"/>
                <a:sym typeface="Calibri"/>
              </a:rPr>
              <a:t> 175b (2.7, 6, 13): Leonardo da Vinci (1452-1519), Italian painter, draughtsman, engineer, scientist, theorist, sculptor, and architect</a:t>
            </a:r>
            <a:endParaRPr sz="1300">
              <a:latin typeface="Calibri"/>
              <a:ea typeface="Calibri"/>
              <a:cs typeface="Calibri"/>
              <a:sym typeface="Calibri"/>
            </a:endParaRPr>
          </a:p>
        </p:txBody>
      </p:sp>
      <p:pic>
        <p:nvPicPr>
          <p:cNvPr id="153" name="Google Shape;153;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62876" y="483900"/>
            <a:ext cx="882625" cy="1136717"/>
          </a:xfrm>
          <a:prstGeom prst="rect">
            <a:avLst/>
          </a:prstGeom>
          <a:noFill/>
          <a:ln>
            <a:noFill/>
          </a:ln>
        </p:spPr>
      </p:pic>
      <p:sp>
        <p:nvSpPr>
          <p:cNvPr id="154" name="Google Shape;154;p23"/>
          <p:cNvSpPr txBox="1"/>
          <p:nvPr/>
        </p:nvSpPr>
        <p:spPr>
          <a:xfrm>
            <a:off x="198075" y="4005875"/>
            <a:ext cx="4254600" cy="103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There is also a model "</a:t>
            </a:r>
            <a:r>
              <a:rPr lang="en" sz="1200" b="1">
                <a:solidFill>
                  <a:srgbClr val="FF0000"/>
                </a:solidFill>
                <a:latin typeface="Roboto"/>
                <a:ea typeface="Roboto"/>
                <a:cs typeface="Roboto"/>
                <a:sym typeface="Roboto"/>
              </a:rPr>
              <a:t>Code-cushman-001</a:t>
            </a:r>
            <a:r>
              <a:rPr lang="en" sz="1200">
                <a:solidFill>
                  <a:srgbClr val="343541"/>
                </a:solidFill>
                <a:latin typeface="Roboto"/>
                <a:ea typeface="Roboto"/>
                <a:cs typeface="Roboto"/>
                <a:sym typeface="Roboto"/>
              </a:rPr>
              <a:t>" (2.5b) named after Scott Cushman, a computer scientist</a:t>
            </a:r>
            <a:endParaRPr sz="1200">
              <a:solidFill>
                <a:srgbClr val="343541"/>
              </a:solidFill>
              <a:latin typeface="Roboto"/>
              <a:ea typeface="Roboto"/>
              <a:cs typeface="Roboto"/>
              <a:sym typeface="Roboto"/>
            </a:endParaRPr>
          </a:p>
          <a:p>
            <a:pPr marL="0" lvl="0" indent="0" algn="l" rtl="0">
              <a:spcBef>
                <a:spcPts val="0"/>
              </a:spcBef>
              <a:spcAft>
                <a:spcPts val="0"/>
              </a:spcAft>
              <a:buNone/>
            </a:pPr>
            <a:endParaRPr sz="1200">
              <a:solidFill>
                <a:srgbClr val="343541"/>
              </a:solidFill>
              <a:latin typeface="Roboto"/>
              <a:ea typeface="Roboto"/>
              <a:cs typeface="Roboto"/>
              <a:sym typeface="Roboto"/>
            </a:endParaRPr>
          </a:p>
          <a:p>
            <a:pPr marL="0" lvl="0" indent="0" algn="l" rtl="0">
              <a:spcBef>
                <a:spcPts val="0"/>
              </a:spcBef>
              <a:spcAft>
                <a:spcPts val="0"/>
              </a:spcAft>
              <a:buNone/>
            </a:pPr>
            <a:r>
              <a:rPr lang="en" sz="900" u="sng">
                <a:solidFill>
                  <a:schemeClr val="hlink"/>
                </a:solidFill>
                <a:latin typeface="Roboto"/>
                <a:ea typeface="Roboto"/>
                <a:cs typeface="Roboto"/>
                <a:sym typeface="Roboto"/>
                <a:hlinkClick r:id="rId8"/>
              </a:rPr>
              <a:t>https://blamouche.medium.com/a-quick-openais-language-models-comparison-9987ddb2a723</a:t>
            </a:r>
            <a:r>
              <a:rPr lang="en" sz="900">
                <a:solidFill>
                  <a:srgbClr val="343541"/>
                </a:solidFill>
                <a:latin typeface="Roboto"/>
                <a:ea typeface="Roboto"/>
                <a:cs typeface="Roboto"/>
                <a:sym typeface="Roboto"/>
              </a:rPr>
              <a:t> </a:t>
            </a:r>
            <a:endParaRPr sz="900">
              <a:solidFill>
                <a:srgbClr val="34354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59899" y="-106150"/>
            <a:ext cx="5697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Can AI Recognize and Generate Humor ?</a:t>
            </a:r>
            <a:endParaRPr sz="2500" b="1">
              <a:latin typeface="Calibri"/>
              <a:ea typeface="Calibri"/>
              <a:cs typeface="Calibri"/>
              <a:sym typeface="Calibri"/>
            </a:endParaRPr>
          </a:p>
        </p:txBody>
      </p:sp>
      <p:sp>
        <p:nvSpPr>
          <p:cNvPr id="160" name="Google Shape;160;p24"/>
          <p:cNvSpPr txBox="1"/>
          <p:nvPr/>
        </p:nvSpPr>
        <p:spPr>
          <a:xfrm>
            <a:off x="604974" y="635450"/>
            <a:ext cx="8005625"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The funny formula: Why machine-generated humor is the holy grail of A.I. (2021)</a:t>
            </a:r>
            <a:endParaRPr sz="1300" dirty="0">
              <a:latin typeface="Calibri"/>
              <a:ea typeface="Calibri"/>
              <a:cs typeface="Calibri"/>
              <a:sym typeface="Calibri"/>
            </a:endParaRPr>
          </a:p>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3"/>
              </a:rPr>
              <a:t>https://www.digitaltrends.com/computing/ai-humor-jokes-holy-grail-machine-intelligence/</a:t>
            </a:r>
            <a:r>
              <a:rPr lang="en" sz="1300" dirty="0">
                <a:latin typeface="Calibri"/>
                <a:ea typeface="Calibri"/>
                <a:cs typeface="Calibri"/>
                <a:sym typeface="Calibri"/>
              </a:rPr>
              <a:t> </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Can AI Be Programmed to Have a Sense of Humor</a:t>
            </a:r>
            <a:endParaRPr sz="1300" dirty="0">
              <a:latin typeface="Calibri"/>
              <a:ea typeface="Calibri"/>
              <a:cs typeface="Calibri"/>
              <a:sym typeface="Calibri"/>
            </a:endParaRPr>
          </a:p>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4"/>
              </a:rPr>
              <a:t>https://www.quora.com/Can-AI-be-programmed-to-have-a-sense-of-humor</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Sure it can. </a:t>
            </a:r>
            <a:r>
              <a:rPr lang="en" sz="1300" dirty="0">
                <a:latin typeface="Calibri"/>
                <a:ea typeface="Calibri"/>
                <a:cs typeface="Calibri"/>
                <a:sym typeface="Calibri"/>
              </a:rPr>
              <a:t>It has available to it all the humor of the internet, which is substantial.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It can “understand” that material by seeing patterns in the language and replicating that.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At a minimum, it can memorize humorous phrases and sprinkle those in as needed.</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The short answer is yes.</a:t>
            </a:r>
            <a:r>
              <a:rPr lang="en" sz="1300" dirty="0">
                <a:latin typeface="Calibri"/>
                <a:ea typeface="Calibri"/>
                <a:cs typeface="Calibri"/>
                <a:sym typeface="Calibri"/>
              </a:rPr>
              <a:t> The long answer is you could put together a dataset of jokes that you think are funny and train a language model on that data, probably starting from a pretrained language model to avoid having to create as large of a dataset. You could then start the joke (like “two people walk into a bar”) and ask the trained model to finish the joke by predicting what it thinks the most likely next tokens (words, morphemes, characters, </a:t>
            </a:r>
            <a:r>
              <a:rPr lang="en" sz="1300" dirty="0" err="1">
                <a:latin typeface="Calibri"/>
                <a:ea typeface="Calibri"/>
                <a:cs typeface="Calibri"/>
                <a:sym typeface="Calibri"/>
              </a:rPr>
              <a:t>etc</a:t>
            </a:r>
            <a:r>
              <a:rPr lang="en" sz="1300" dirty="0">
                <a:latin typeface="Calibri"/>
                <a:ea typeface="Calibri"/>
                <a:cs typeface="Calibri"/>
                <a:sym typeface="Calibri"/>
              </a:rPr>
              <a:t> depending on the model) are. This would be a way to emulate humor.</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Yes, AI can be programmed to have a sense of humor, but it's not an easy task. </a:t>
            </a:r>
            <a:r>
              <a:rPr lang="en" sz="1300" dirty="0">
                <a:latin typeface="Calibri"/>
                <a:ea typeface="Calibri"/>
                <a:cs typeface="Calibri"/>
                <a:sym typeface="Calibri"/>
              </a:rPr>
              <a:t>Humor is a complex and subjective concept that involves language, cultural context, social norms, and emotional intelligence, among other factors. Creating a sense of humor that resonates with people and is not offensive or inappropriate is still a challenge. </a:t>
            </a:r>
            <a:endParaRPr sz="1300"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342927" y="1056958"/>
            <a:ext cx="84480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AI writing recently has surprised even skeptics.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AI can generate plots and subplots, can crank-out the content - and even win prizes against human writers.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But can machines imitate the emotional depth of a human writer?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AI is lacking the human insights. But machines may immitate very well. For example, Hollywood is known for developing techniques to glue people to screens. There are tested templates and triggers for stirring emotions, squeezing tears, making people go "Aww :)" or "Oh My God!", etc. AI can be easily trained to use these or similar techniques.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One can argue though that t</a:t>
            </a:r>
            <a:r>
              <a:rPr lang="en">
                <a:latin typeface="Calibri"/>
                <a:ea typeface="Calibri"/>
                <a:cs typeface="Calibri"/>
                <a:sym typeface="Calibri"/>
              </a:rPr>
              <a:t>his approach lacks the depth, and that the machine doesn't understand the emotion. It simply mechanically applies the templates.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But so is a good AI-based chef who cooks a perfect meal following the recipe without having a personal ability to feel the taste and texture.</a:t>
            </a:r>
            <a:endParaRPr>
              <a:latin typeface="Calibri"/>
              <a:ea typeface="Calibri"/>
              <a:cs typeface="Calibri"/>
              <a:sym typeface="Calibri"/>
            </a:endParaRPr>
          </a:p>
        </p:txBody>
      </p:sp>
      <p:sp>
        <p:nvSpPr>
          <p:cNvPr id="166" name="Google Shape;166;p25"/>
          <p:cNvSpPr txBox="1"/>
          <p:nvPr/>
        </p:nvSpPr>
        <p:spPr>
          <a:xfrm>
            <a:off x="0" y="0"/>
            <a:ext cx="6326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Can AI Create a Phrase or Poem which touches the soul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Can AI Write an Emotional Poem or Song?</a:t>
            </a:r>
            <a:endParaRPr sz="2000" b="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0" name="Google Shape;60;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1" name="Google Shape;61;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0" y="0"/>
            <a:ext cx="5287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Open LLM Leaderboard</a:t>
            </a:r>
            <a:endParaRPr sz="2500" b="1">
              <a:latin typeface="Calibri"/>
              <a:ea typeface="Calibri"/>
              <a:cs typeface="Calibri"/>
              <a:sym typeface="Calibri"/>
            </a:endParaRPr>
          </a:p>
        </p:txBody>
      </p:sp>
      <p:sp>
        <p:nvSpPr>
          <p:cNvPr id="67" name="Google Shape;67;p15"/>
          <p:cNvSpPr txBox="1"/>
          <p:nvPr/>
        </p:nvSpPr>
        <p:spPr>
          <a:xfrm>
            <a:off x="193606" y="1525650"/>
            <a:ext cx="8744400" cy="332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Roboto Mono"/>
                <a:ea typeface="Roboto Mono"/>
                <a:cs typeface="Roboto Mono"/>
                <a:sym typeface="Roboto Mono"/>
                <a:hlinkClick r:id="rId3"/>
              </a:rPr>
              <a:t>https://huggingface.co/spaces/HuggingFaceH4/open_llm_leaderboard</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Aug 25, 2023 - 1078 entries</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Roboto Mono"/>
                <a:ea typeface="Roboto Mono"/>
                <a:cs typeface="Roboto Mono"/>
                <a:sym typeface="Roboto Mono"/>
              </a:rPr>
              <a:t>Original LLaMa 70B (July 18) is now on 84th place.</a:t>
            </a:r>
            <a:endParaRPr sz="12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Roboto Mono"/>
                <a:ea typeface="Roboto Mono"/>
                <a:cs typeface="Roboto Mono"/>
                <a:sym typeface="Roboto Mono"/>
              </a:rPr>
              <a:t>The top positions are </a:t>
            </a:r>
            <a:r>
              <a:rPr lang="en" sz="1200">
                <a:latin typeface="Roboto Mono"/>
                <a:ea typeface="Roboto Mono"/>
                <a:cs typeface="Roboto Mono"/>
                <a:sym typeface="Roboto Mono"/>
              </a:rPr>
              <a:t>occupied by improved (retrained/refined) versions of LLaMa</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First 38 positions are 70B models.</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The best 13B model is on 95th place (also LLaMa)</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The best 7B model is on 310th place (also LLaMa trained on orca dataset)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Falcon moved from 1st place to 157th place in less than 2 months.</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rank    size  avg_quality  link</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1      70B    </a:t>
            </a:r>
            <a:r>
              <a:rPr lang="en" sz="1200">
                <a:solidFill>
                  <a:schemeClr val="dk1"/>
                </a:solidFill>
                <a:latin typeface="Roboto Mono"/>
                <a:ea typeface="Roboto Mono"/>
                <a:cs typeface="Roboto Mono"/>
                <a:sym typeface="Roboto Mono"/>
              </a:rPr>
              <a:t>73.13      </a:t>
            </a:r>
            <a:r>
              <a:rPr lang="en" sz="1200" u="sng">
                <a:solidFill>
                  <a:schemeClr val="hlink"/>
                </a:solidFill>
                <a:latin typeface="Roboto Mono"/>
                <a:ea typeface="Roboto Mono"/>
                <a:cs typeface="Roboto Mono"/>
                <a:sym typeface="Roboto Mono"/>
                <a:hlinkClick r:id="rId4"/>
              </a:rPr>
              <a:t>https://huggingface.co/garage-bAInd/Platypus2-70B-instruct</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38      65B    69.94      </a:t>
            </a:r>
            <a:r>
              <a:rPr lang="en" sz="1200" u="sng">
                <a:solidFill>
                  <a:schemeClr val="hlink"/>
                </a:solidFill>
                <a:latin typeface="Roboto Mono"/>
                <a:ea typeface="Roboto Mono"/>
                <a:cs typeface="Roboto Mono"/>
                <a:sym typeface="Roboto Mono"/>
                <a:hlinkClick r:id="rId5"/>
              </a:rPr>
              <a:t>https://huggingface.co/upstage/llama-65b-instruct</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a:t>
            </a:r>
            <a:r>
              <a:rPr lang="en" sz="1200" b="1">
                <a:solidFill>
                  <a:srgbClr val="FF0000"/>
                </a:solidFill>
                <a:latin typeface="Roboto Mono"/>
                <a:ea typeface="Roboto Mono"/>
                <a:cs typeface="Roboto Mono"/>
                <a:sym typeface="Roboto Mono"/>
              </a:rPr>
              <a:t>84      70B     66.8</a:t>
            </a:r>
            <a:r>
              <a:rPr lang="en" sz="1200">
                <a:latin typeface="Roboto Mono"/>
                <a:ea typeface="Roboto Mono"/>
                <a:cs typeface="Roboto Mono"/>
                <a:sym typeface="Roboto Mono"/>
              </a:rPr>
              <a:t>      </a:t>
            </a:r>
            <a:r>
              <a:rPr lang="en" sz="1200" u="sng">
                <a:solidFill>
                  <a:schemeClr val="hlink"/>
                </a:solidFill>
                <a:latin typeface="Roboto Mono"/>
                <a:ea typeface="Roboto Mono"/>
                <a:cs typeface="Roboto Mono"/>
                <a:sym typeface="Roboto Mono"/>
                <a:hlinkClick r:id="rId6"/>
              </a:rPr>
              <a:t>https://huggingface.co/meta-llama/Llama-2-70b-chat-hf</a:t>
            </a:r>
            <a:r>
              <a:rPr lang="en" sz="1200">
                <a:latin typeface="Roboto Mono"/>
                <a:ea typeface="Roboto Mono"/>
                <a:cs typeface="Roboto Mono"/>
                <a:sym typeface="Roboto Mono"/>
              </a:rPr>
              <a:t> - Meta</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 95      13B    66.03      </a:t>
            </a:r>
            <a:r>
              <a:rPr lang="en" sz="1200" u="sng">
                <a:solidFill>
                  <a:schemeClr val="hlink"/>
                </a:solidFill>
                <a:latin typeface="Roboto Mono"/>
                <a:ea typeface="Roboto Mono"/>
                <a:cs typeface="Roboto Mono"/>
                <a:sym typeface="Roboto Mono"/>
                <a:hlinkClick r:id="rId7"/>
              </a:rPr>
              <a:t>https://huggingface.co/Aspik101/trurl-2-13b-pl-instruct_unload</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157      40b    63.47      </a:t>
            </a:r>
            <a:r>
              <a:rPr lang="en" sz="1200" u="sng">
                <a:solidFill>
                  <a:schemeClr val="hlink"/>
                </a:solidFill>
                <a:latin typeface="Roboto Mono"/>
                <a:ea typeface="Roboto Mono"/>
                <a:cs typeface="Roboto Mono"/>
                <a:sym typeface="Roboto Mono"/>
                <a:hlinkClick r:id="rId8"/>
              </a:rPr>
              <a:t>https://huggingface.co/tiiuae/falcon-40b-instruct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310       7b    59.86      </a:t>
            </a:r>
            <a:r>
              <a:rPr lang="en" sz="1200" u="sng">
                <a:solidFill>
                  <a:schemeClr val="hlink"/>
                </a:solidFill>
                <a:latin typeface="Roboto Mono"/>
                <a:ea typeface="Roboto Mono"/>
                <a:cs typeface="Roboto Mono"/>
                <a:sym typeface="Roboto Mono"/>
                <a:hlinkClick r:id="rId9"/>
              </a:rPr>
              <a:t>https://huggingface.co/psmathur/orca_mini_v3_7b</a:t>
            </a:r>
            <a:r>
              <a:rPr lang="en" sz="1200">
                <a:latin typeface="Roboto Mono"/>
                <a:ea typeface="Roboto Mono"/>
                <a:cs typeface="Roboto Mono"/>
                <a:sym typeface="Roboto Mono"/>
              </a:rPr>
              <a:t> </a:t>
            </a:r>
            <a:endParaRPr sz="1200">
              <a:latin typeface="Roboto Mono"/>
              <a:ea typeface="Roboto Mono"/>
              <a:cs typeface="Roboto Mono"/>
              <a:sym typeface="Roboto Mono"/>
            </a:endParaRPr>
          </a:p>
        </p:txBody>
      </p:sp>
      <p:sp>
        <p:nvSpPr>
          <p:cNvPr id="68" name="Google Shape;68;p15"/>
          <p:cNvSpPr txBox="1"/>
          <p:nvPr/>
        </p:nvSpPr>
        <p:spPr>
          <a:xfrm>
            <a:off x="2798025" y="644850"/>
            <a:ext cx="3389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 community develops multiple datasets and training protocols to improve models</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7515" y="-76200"/>
            <a:ext cx="4527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Datasets to improve models</a:t>
            </a:r>
            <a:endParaRPr sz="2500" b="1">
              <a:latin typeface="Calibri"/>
              <a:ea typeface="Calibri"/>
              <a:cs typeface="Calibri"/>
              <a:sym typeface="Calibri"/>
            </a:endParaRPr>
          </a:p>
        </p:txBody>
      </p:sp>
      <p:sp>
        <p:nvSpPr>
          <p:cNvPr id="74" name="Google Shape;74;p16"/>
          <p:cNvSpPr txBox="1"/>
          <p:nvPr/>
        </p:nvSpPr>
        <p:spPr>
          <a:xfrm>
            <a:off x="152350" y="2381416"/>
            <a:ext cx="55686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Example - </a:t>
            </a:r>
            <a:r>
              <a:rPr lang="en" b="1">
                <a:solidFill>
                  <a:srgbClr val="FF0000"/>
                </a:solidFill>
                <a:latin typeface="Calibri"/>
                <a:ea typeface="Calibri"/>
                <a:cs typeface="Calibri"/>
                <a:sym typeface="Calibri"/>
              </a:rPr>
              <a:t>Open-Orca/OpenOrca-Platypus2-13B</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https://www.youtube.com/watch?v=N-qaMCwqRHI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small - only 13b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 merge between OpenOrca and Platypus2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performance is comparable with 65b models</a:t>
            </a:r>
            <a:endParaRPr>
              <a:latin typeface="Calibri"/>
              <a:ea typeface="Calibri"/>
              <a:cs typeface="Calibri"/>
              <a:sym typeface="Calibri"/>
            </a:endParaRPr>
          </a:p>
        </p:txBody>
      </p:sp>
      <p:sp>
        <p:nvSpPr>
          <p:cNvPr id="75" name="Google Shape;75;p16"/>
          <p:cNvSpPr txBox="1"/>
          <p:nvPr/>
        </p:nvSpPr>
        <p:spPr>
          <a:xfrm>
            <a:off x="152350" y="746449"/>
            <a:ext cx="4210500" cy="1585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 - ORCAS</a:t>
            </a:r>
            <a:r>
              <a:rPr lang="en" sz="1300">
                <a:latin typeface="Calibri"/>
                <a:ea typeface="Calibri"/>
                <a:cs typeface="Calibri"/>
                <a:sym typeface="Calibri"/>
              </a:rPr>
              <a:t> = Open Resource for Click Analysis in Search ( paper 2020, </a:t>
            </a:r>
            <a:r>
              <a:rPr lang="en" sz="1300" u="sng">
                <a:solidFill>
                  <a:schemeClr val="hlink"/>
                </a:solidFill>
                <a:latin typeface="Calibri"/>
                <a:ea typeface="Calibri"/>
                <a:cs typeface="Calibri"/>
                <a:sym typeface="Calibri"/>
                <a:hlinkClick r:id="rId4"/>
              </a:rPr>
              <a:t>https://arxiv.org/abs/2006.05324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Orca</a:t>
            </a:r>
            <a:r>
              <a:rPr lang="en" sz="1300">
                <a:latin typeface="Calibri"/>
                <a:ea typeface="Calibri"/>
                <a:cs typeface="Calibri"/>
                <a:sym typeface="Calibri"/>
              </a:rPr>
              <a:t>: Progressive Learning from Complex </a:t>
            </a:r>
            <a:r>
              <a:rPr lang="en" sz="1300" b="1">
                <a:solidFill>
                  <a:srgbClr val="FF0000"/>
                </a:solidFill>
                <a:latin typeface="Calibri"/>
                <a:ea typeface="Calibri"/>
                <a:cs typeface="Calibri"/>
                <a:sym typeface="Calibri"/>
              </a:rPr>
              <a:t>Explanation Traces of GPT-4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paper June 2023, </a:t>
            </a:r>
            <a:r>
              <a:rPr lang="en" sz="1300" u="sng">
                <a:solidFill>
                  <a:schemeClr val="hlink"/>
                </a:solidFill>
                <a:latin typeface="Calibri"/>
                <a:ea typeface="Calibri"/>
                <a:cs typeface="Calibri"/>
                <a:sym typeface="Calibri"/>
                <a:hlinkClick r:id="rId5"/>
              </a:rPr>
              <a:t>https://arxiv.org/abs/2306.02707</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Open Orca Dataset</a:t>
            </a:r>
            <a:r>
              <a:rPr lang="en" sz="1300">
                <a:latin typeface="Calibri"/>
                <a:ea typeface="Calibri"/>
                <a:cs typeface="Calibri"/>
                <a:sym typeface="Calibri"/>
              </a:rPr>
              <a:t> Released! ( June 2023, </a:t>
            </a:r>
            <a:r>
              <a:rPr lang="en" sz="1300" u="sng">
                <a:solidFill>
                  <a:schemeClr val="hlink"/>
                </a:solidFill>
                <a:latin typeface="Calibri"/>
                <a:ea typeface="Calibri"/>
                <a:cs typeface="Calibri"/>
                <a:sym typeface="Calibri"/>
                <a:hlinkClick r:id="rId6"/>
              </a:rPr>
              <a:t>ttps://huggingface.co/datasets/Open-Orca/OpenOrca</a:t>
            </a:r>
            <a:r>
              <a:rPr lang="en" sz="1300">
                <a:latin typeface="Calibri"/>
                <a:ea typeface="Calibri"/>
                <a:cs typeface="Calibri"/>
                <a:sym typeface="Calibri"/>
              </a:rPr>
              <a:t> )</a:t>
            </a:r>
            <a:endParaRPr sz="1300">
              <a:latin typeface="Calibri"/>
              <a:ea typeface="Calibri"/>
              <a:cs typeface="Calibri"/>
              <a:sym typeface="Calibri"/>
            </a:endParaRPr>
          </a:p>
        </p:txBody>
      </p:sp>
      <p:pic>
        <p:nvPicPr>
          <p:cNvPr id="76" name="Google Shape;76;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428675" y="739050"/>
            <a:ext cx="1059475" cy="675125"/>
          </a:xfrm>
          <a:prstGeom prst="rect">
            <a:avLst/>
          </a:prstGeom>
          <a:noFill/>
          <a:ln>
            <a:noFill/>
          </a:ln>
        </p:spPr>
      </p:pic>
      <p:sp>
        <p:nvSpPr>
          <p:cNvPr id="77" name="Google Shape;77;p16"/>
          <p:cNvSpPr txBox="1"/>
          <p:nvPr/>
        </p:nvSpPr>
        <p:spPr>
          <a:xfrm>
            <a:off x="6086475" y="1209800"/>
            <a:ext cx="3000000" cy="985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Curated dataset </a:t>
            </a:r>
            <a:r>
              <a:rPr lang="en" sz="1300" b="1">
                <a:solidFill>
                  <a:srgbClr val="FF0000"/>
                </a:solidFill>
                <a:latin typeface="Calibri"/>
                <a:ea typeface="Calibri"/>
                <a:cs typeface="Calibri"/>
                <a:sym typeface="Calibri"/>
              </a:rPr>
              <a:t>Open-Platypus</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"Platypus: Quick, Cheap, and Powerful Refinement of LLMs"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https://platypus-llm.github.io</a:t>
            </a:r>
            <a:r>
              <a:rPr lang="en" sz="1300">
                <a:latin typeface="Calibri"/>
                <a:ea typeface="Calibri"/>
                <a:cs typeface="Calibri"/>
                <a:sym typeface="Calibri"/>
              </a:rPr>
              <a:t> </a:t>
            </a:r>
            <a:endParaRPr sz="1300">
              <a:latin typeface="Calibri"/>
              <a:ea typeface="Calibri"/>
              <a:cs typeface="Calibri"/>
              <a:sym typeface="Calibri"/>
            </a:endParaRPr>
          </a:p>
        </p:txBody>
      </p:sp>
      <p:pic>
        <p:nvPicPr>
          <p:cNvPr id="78" name="Google Shape;78;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781573" y="195668"/>
            <a:ext cx="1266377" cy="769500"/>
          </a:xfrm>
          <a:prstGeom prst="rect">
            <a:avLst/>
          </a:prstGeom>
          <a:noFill/>
          <a:ln>
            <a:noFill/>
          </a:ln>
        </p:spPr>
      </p:pic>
      <p:sp>
        <p:nvSpPr>
          <p:cNvPr id="79" name="Google Shape;79;p16"/>
          <p:cNvSpPr txBox="1"/>
          <p:nvPr/>
        </p:nvSpPr>
        <p:spPr>
          <a:xfrm>
            <a:off x="4606500" y="569400"/>
            <a:ext cx="557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Orca</a:t>
            </a:r>
            <a:endParaRPr sz="1300">
              <a:latin typeface="Calibri"/>
              <a:ea typeface="Calibri"/>
              <a:cs typeface="Calibri"/>
              <a:sym typeface="Calibri"/>
            </a:endParaRPr>
          </a:p>
        </p:txBody>
      </p:sp>
      <p:sp>
        <p:nvSpPr>
          <p:cNvPr id="80" name="Google Shape;80;p16"/>
          <p:cNvSpPr txBox="1"/>
          <p:nvPr/>
        </p:nvSpPr>
        <p:spPr>
          <a:xfrm>
            <a:off x="7144925" y="195675"/>
            <a:ext cx="18519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Platypus (duck-billed) - semiaquatic, egg-laying mammal (Australia, Tasmania)</a:t>
            </a:r>
            <a:endParaRPr sz="1300">
              <a:latin typeface="Calibri"/>
              <a:ea typeface="Calibri"/>
              <a:cs typeface="Calibri"/>
              <a:sym typeface="Calibri"/>
            </a:endParaRPr>
          </a:p>
        </p:txBody>
      </p:sp>
      <p:sp>
        <p:nvSpPr>
          <p:cNvPr id="81" name="Google Shape;81;p16"/>
          <p:cNvSpPr txBox="1"/>
          <p:nvPr/>
        </p:nvSpPr>
        <p:spPr>
          <a:xfrm>
            <a:off x="5851584" y="2896824"/>
            <a:ext cx="32349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Some datasets actually consists from many. For example, </a:t>
            </a:r>
            <a:r>
              <a:rPr lang="en" sz="1300" u="sng">
                <a:solidFill>
                  <a:schemeClr val="accent5"/>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garage-bAInd/Open-Platypus</a:t>
            </a:r>
            <a:r>
              <a:rPr lang="en" sz="1300">
                <a:solidFill>
                  <a:schemeClr val="dk1"/>
                </a:solidFill>
                <a:latin typeface="Calibri"/>
                <a:ea typeface="Calibri"/>
                <a:cs typeface="Calibri"/>
                <a:sym typeface="Calibri"/>
              </a:rPr>
              <a:t>  is comprised of 11 datasets:</a:t>
            </a:r>
            <a:br>
              <a:rPr lang="en" sz="1300">
                <a:solidFill>
                  <a:schemeClr val="dk1"/>
                </a:solidFill>
                <a:latin typeface="Calibri"/>
                <a:ea typeface="Calibri"/>
                <a:cs typeface="Calibri"/>
                <a:sym typeface="Calibri"/>
              </a:rPr>
            </a:br>
            <a:r>
              <a:rPr lang="en" sz="1300">
                <a:solidFill>
                  <a:srgbClr val="3C78D8"/>
                </a:solidFill>
                <a:latin typeface="Calibri"/>
                <a:ea typeface="Calibri"/>
                <a:cs typeface="Calibri"/>
                <a:sym typeface="Calibri"/>
              </a:rPr>
              <a:t>PRM800K, ScienceQA, SciBench, ReClor, TheoremQA, nuprl/leetcode-solutions-python-testgen-gpt4,  jondurbin/airoboros-gpt4-1.4.1, TigerResearch/tigerbot-kaggle-leetcodesolutions-en-2k  , openbookQA, ARB, timdettmers/openassistant-guanaco</a:t>
            </a:r>
            <a:endParaRPr sz="1300">
              <a:solidFill>
                <a:srgbClr val="3C78D8"/>
              </a:solidFill>
              <a:latin typeface="Calibri"/>
              <a:ea typeface="Calibri"/>
              <a:cs typeface="Calibri"/>
              <a:sym typeface="Calibri"/>
            </a:endParaRPr>
          </a:p>
        </p:txBody>
      </p:sp>
      <p:sp>
        <p:nvSpPr>
          <p:cNvPr id="82" name="Google Shape;82;p16"/>
          <p:cNvSpPr txBox="1"/>
          <p:nvPr/>
        </p:nvSpPr>
        <p:spPr>
          <a:xfrm>
            <a:off x="152350" y="3693165"/>
            <a:ext cx="5568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Some models in the </a:t>
            </a:r>
            <a:r>
              <a:rPr lang="en" sz="1300">
                <a:solidFill>
                  <a:schemeClr val="dk1"/>
                </a:solidFill>
                <a:latin typeface="Calibri"/>
                <a:ea typeface="Calibri"/>
                <a:cs typeface="Calibri"/>
                <a:sym typeface="Calibri"/>
              </a:rPr>
              <a:t>Huggingface LLM leaderboard have the term </a:t>
            </a:r>
            <a:r>
              <a:rPr lang="en" sz="1300">
                <a:latin typeface="Calibri"/>
                <a:ea typeface="Calibri"/>
                <a:cs typeface="Calibri"/>
                <a:sym typeface="Calibri"/>
              </a:rPr>
              <a:t>"</a:t>
            </a:r>
            <a:r>
              <a:rPr lang="en" sz="1300" b="1">
                <a:solidFill>
                  <a:srgbClr val="FF0000"/>
                </a:solidFill>
                <a:latin typeface="Calibri"/>
                <a:ea typeface="Calibri"/>
                <a:cs typeface="Calibri"/>
                <a:sym typeface="Calibri"/>
              </a:rPr>
              <a:t>instruct</a:t>
            </a:r>
            <a:r>
              <a:rPr lang="en" sz="1300">
                <a:latin typeface="Calibri"/>
                <a:ea typeface="Calibri"/>
                <a:cs typeface="Calibri"/>
                <a:sym typeface="Calibri"/>
              </a:rPr>
              <a:t>" in their names, for example: </a:t>
            </a:r>
            <a:r>
              <a:rPr lang="en" sz="1300">
                <a:solidFill>
                  <a:srgbClr val="3C78D8"/>
                </a:solidFill>
                <a:latin typeface="Calibri"/>
                <a:ea typeface="Calibri"/>
                <a:cs typeface="Calibri"/>
                <a:sym typeface="Calibri"/>
              </a:rPr>
              <a:t>upstage/Llama-2-70b-instruct-v2, garage-bAInd/Platypus2-70B-instruct, deepnight-research/llama-2-70B-inst</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This means that these models were "</a:t>
            </a:r>
            <a:r>
              <a:rPr lang="en" sz="1300" b="1">
                <a:solidFill>
                  <a:srgbClr val="FF0000"/>
                </a:solidFill>
                <a:latin typeface="Calibri"/>
                <a:ea typeface="Calibri"/>
                <a:cs typeface="Calibri"/>
                <a:sym typeface="Calibri"/>
              </a:rPr>
              <a:t>instruction-tuned</a:t>
            </a:r>
            <a:r>
              <a:rPr lang="en" sz="1300">
                <a:latin typeface="Calibri"/>
                <a:ea typeface="Calibri"/>
                <a:cs typeface="Calibri"/>
                <a:sym typeface="Calibri"/>
              </a:rPr>
              <a:t>" for certain common tasks to improve performance. </a:t>
            </a:r>
            <a:endParaRPr sz="1300">
              <a:latin typeface="Calibri"/>
              <a:ea typeface="Calibri"/>
              <a:cs typeface="Calibri"/>
              <a:sym typeface="Calibri"/>
            </a:endParaRPr>
          </a:p>
        </p:txBody>
      </p:sp>
      <p:sp>
        <p:nvSpPr>
          <p:cNvPr id="83" name="Google Shape;83;p16"/>
          <p:cNvSpPr txBox="1"/>
          <p:nvPr/>
        </p:nvSpPr>
        <p:spPr>
          <a:xfrm>
            <a:off x="76200" y="304800"/>
            <a:ext cx="4286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solidFill>
                  <a:schemeClr val="hlink"/>
                </a:solidFill>
                <a:latin typeface="Calibri"/>
                <a:ea typeface="Calibri"/>
                <a:cs typeface="Calibri"/>
                <a:sym typeface="Calibri"/>
                <a:hlinkClick r:id="rId11"/>
              </a:rPr>
              <a:t>https://huggingface.co/datasets</a:t>
            </a:r>
            <a:r>
              <a:rPr lang="en" sz="1300" b="1">
                <a:latin typeface="Calibri"/>
                <a:ea typeface="Calibri"/>
                <a:cs typeface="Calibri"/>
                <a:sym typeface="Calibri"/>
              </a:rPr>
              <a:t> - </a:t>
            </a:r>
            <a:r>
              <a:rPr lang="en" sz="1300" b="1">
                <a:solidFill>
                  <a:srgbClr val="FF0000"/>
                </a:solidFill>
                <a:latin typeface="Calibri"/>
                <a:ea typeface="Calibri"/>
                <a:cs typeface="Calibri"/>
                <a:sym typeface="Calibri"/>
              </a:rPr>
              <a:t>57,434 datasets</a:t>
            </a:r>
            <a:endParaRPr sz="1300" b="1">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0" y="0"/>
            <a:ext cx="273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AI2 Dolma Dataset</a:t>
            </a:r>
            <a:endParaRPr sz="2500" b="1">
              <a:latin typeface="Calibri"/>
              <a:ea typeface="Calibri"/>
              <a:cs typeface="Calibri"/>
              <a:sym typeface="Calibri"/>
            </a:endParaRPr>
          </a:p>
        </p:txBody>
      </p:sp>
      <p:sp>
        <p:nvSpPr>
          <p:cNvPr id="89" name="Google Shape;89;p17"/>
          <p:cNvSpPr txBox="1"/>
          <p:nvPr/>
        </p:nvSpPr>
        <p:spPr>
          <a:xfrm>
            <a:off x="309600" y="1790650"/>
            <a:ext cx="6865500" cy="303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F0000"/>
                </a:solidFill>
                <a:latin typeface="Calibri"/>
                <a:ea typeface="Calibri"/>
                <a:cs typeface="Calibri"/>
                <a:sym typeface="Calibri"/>
              </a:rPr>
              <a:t>AI2 Dolma: 3 Trillion Token Open Corpus for Language Model Pretraining</a:t>
            </a:r>
            <a:endParaRPr sz="16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Allen Institute for AI </a:t>
            </a:r>
            <a:r>
              <a:rPr lang="en" sz="1300">
                <a:latin typeface="Calibri"/>
                <a:ea typeface="Calibri"/>
                <a:cs typeface="Calibri"/>
                <a:sym typeface="Calibri"/>
              </a:rPr>
              <a:t>(Seattle, Washington) has been creating OLMo (Open Language Model) </a:t>
            </a:r>
            <a:br>
              <a:rPr lang="en" sz="1300">
                <a:latin typeface="Calibri"/>
                <a:ea typeface="Calibri"/>
                <a:cs typeface="Calibri"/>
                <a:sym typeface="Calibri"/>
              </a:rPr>
            </a:br>
            <a:r>
              <a:rPr lang="en" sz="1300">
                <a:latin typeface="Calibri"/>
                <a:ea typeface="Calibri"/>
                <a:cs typeface="Calibri"/>
                <a:sym typeface="Calibri"/>
              </a:rPr>
              <a:t>to promote the study of large-scale NLP systems.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just released the first data artifact in this project - </a:t>
            </a:r>
            <a:r>
              <a:rPr lang="en" sz="1300" b="1">
                <a:solidFill>
                  <a:srgbClr val="FF0000"/>
                </a:solidFill>
                <a:latin typeface="Calibri"/>
                <a:ea typeface="Calibri"/>
                <a:cs typeface="Calibri"/>
                <a:sym typeface="Calibri"/>
              </a:rPr>
              <a:t>Dolma</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Dolma</a:t>
            </a:r>
            <a:r>
              <a:rPr lang="en" sz="1300">
                <a:latin typeface="Calibri"/>
                <a:ea typeface="Calibri"/>
                <a:cs typeface="Calibri"/>
                <a:sym typeface="Calibri"/>
              </a:rPr>
              <a:t> is a dataset of </a:t>
            </a:r>
            <a:r>
              <a:rPr lang="en" sz="1300">
                <a:solidFill>
                  <a:srgbClr val="FF0000"/>
                </a:solidFill>
                <a:latin typeface="Calibri"/>
                <a:ea typeface="Calibri"/>
                <a:cs typeface="Calibri"/>
                <a:sym typeface="Calibri"/>
              </a:rPr>
              <a:t>3 trillion tokens</a:t>
            </a:r>
            <a:r>
              <a:rPr lang="en" sz="1300">
                <a:latin typeface="Calibri"/>
                <a:ea typeface="Calibri"/>
                <a:cs typeface="Calibri"/>
                <a:sym typeface="Calibri"/>
              </a:rPr>
              <a:t> from a diverse mix of web content, </a:t>
            </a:r>
            <a:br>
              <a:rPr lang="en" sz="1300">
                <a:latin typeface="Calibri"/>
                <a:ea typeface="Calibri"/>
                <a:cs typeface="Calibri"/>
                <a:sym typeface="Calibri"/>
              </a:rPr>
            </a:br>
            <a:r>
              <a:rPr lang="en" sz="1300">
                <a:latin typeface="Calibri"/>
                <a:ea typeface="Calibri"/>
                <a:cs typeface="Calibri"/>
                <a:sym typeface="Calibri"/>
              </a:rPr>
              <a:t>academic publications, code, books, and encyclopedic materials. </a:t>
            </a:r>
            <a:br>
              <a:rPr lang="en" sz="1300">
                <a:latin typeface="Calibri"/>
                <a:ea typeface="Calibri"/>
                <a:cs typeface="Calibri"/>
                <a:sym typeface="Calibri"/>
              </a:rPr>
            </a:br>
            <a:r>
              <a:rPr lang="en" sz="1300">
                <a:latin typeface="Calibri"/>
                <a:ea typeface="Calibri"/>
                <a:cs typeface="Calibri"/>
                <a:sym typeface="Calibri"/>
              </a:rPr>
              <a:t>For comparison, </a:t>
            </a:r>
            <a:r>
              <a:rPr lang="en" sz="1300">
                <a:solidFill>
                  <a:srgbClr val="FF0000"/>
                </a:solidFill>
                <a:latin typeface="Calibri"/>
                <a:ea typeface="Calibri"/>
                <a:cs typeface="Calibri"/>
                <a:sym typeface="Calibri"/>
              </a:rPr>
              <a:t>GPT-3 was trained on roughly 0.5 trillion tokens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Dolma</a:t>
            </a:r>
            <a:r>
              <a:rPr lang="en" sz="1300">
                <a:latin typeface="Calibri"/>
                <a:ea typeface="Calibri"/>
                <a:cs typeface="Calibri"/>
                <a:sym typeface="Calibri"/>
              </a:rPr>
              <a:t> is openly available for download on the HuggingFace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Dolma</a:t>
            </a:r>
            <a:r>
              <a:rPr lang="en" sz="1300">
                <a:latin typeface="Calibri"/>
                <a:ea typeface="Calibri"/>
                <a:cs typeface="Calibri"/>
                <a:sym typeface="Calibri"/>
              </a:rPr>
              <a:t> is the largest open dataset to date. Download size more than 5TB (gzip)</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https://huggingface.co/datasets/allenai/dolma</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https://github.com/allenai/dolma</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https://blog.allenai.org/dolma-3-trillion-tokens-open-llm-corpus-9a0ff4b8da64</a:t>
            </a:r>
            <a:endParaRPr sz="1300">
              <a:latin typeface="Calibri"/>
              <a:ea typeface="Calibri"/>
              <a:cs typeface="Calibri"/>
              <a:sym typeface="Calibri"/>
            </a:endParaRPr>
          </a:p>
        </p:txBody>
      </p:sp>
      <p:pic>
        <p:nvPicPr>
          <p:cNvPr id="90" name="Google Shape;9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06050" y="52925"/>
            <a:ext cx="2691699" cy="131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0" y="0"/>
            <a:ext cx="548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Private GPT - Fine-Tune LLM</a:t>
            </a:r>
            <a:endParaRPr sz="2500" b="1">
              <a:latin typeface="Calibri"/>
              <a:ea typeface="Calibri"/>
              <a:cs typeface="Calibri"/>
              <a:sym typeface="Calibri"/>
            </a:endParaRPr>
          </a:p>
        </p:txBody>
      </p:sp>
      <p:sp>
        <p:nvSpPr>
          <p:cNvPr id="96" name="Google Shape;96;p18"/>
          <p:cNvSpPr txBox="1"/>
          <p:nvPr/>
        </p:nvSpPr>
        <p:spPr>
          <a:xfrm>
            <a:off x="1170075" y="940700"/>
            <a:ext cx="65781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Fine-Tuning 7B parameter model allows to achieve performance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close to a much bigger model - and run on personal computer</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https://towardsdatascience.com/private-gpt-fine-tune-llm-on-enterprise-data-7e663d808e6a</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QLoRA</a:t>
            </a: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Quantized Low-Rank Adaptation</a:t>
            </a:r>
            <a:r>
              <a:rPr lang="en" sz="1300">
                <a:latin typeface="Calibri"/>
                <a:ea typeface="Calibri"/>
                <a:cs typeface="Calibri"/>
                <a:sym typeface="Calibri"/>
              </a:rPr>
              <a:t>" - two techniques:</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Lora</a:t>
            </a:r>
            <a:r>
              <a:rPr lang="en" sz="1300">
                <a:solidFill>
                  <a:schemeClr val="dk1"/>
                </a:solidFill>
                <a:latin typeface="Calibri"/>
                <a:ea typeface="Calibri"/>
                <a:cs typeface="Calibri"/>
                <a:sym typeface="Calibri"/>
              </a:rPr>
              <a:t> — Low-Rank Adapters - small sets of trainable parameters,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injected into each layer of the Transformer architecture while fine-tuning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Quantization</a:t>
            </a:r>
            <a:r>
              <a:rPr lang="en" sz="1300">
                <a:solidFill>
                  <a:schemeClr val="dk1"/>
                </a:solidFill>
                <a:latin typeface="Calibri"/>
                <a:ea typeface="Calibri"/>
                <a:cs typeface="Calibri"/>
                <a:sym typeface="Calibri"/>
              </a:rPr>
              <a:t> (decreasing FP accuracy to 4 bits)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QLoRA can fine-tune a 7B parameter model on a single 48GB GPU in about 24 hours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You can also do it on a 16GB GPU (will take longer).</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0" y="0"/>
            <a:ext cx="1537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Auto-GPT</a:t>
            </a:r>
            <a:endParaRPr sz="2500" b="1">
              <a:latin typeface="Calibri"/>
              <a:ea typeface="Calibri"/>
              <a:cs typeface="Calibri"/>
              <a:sym typeface="Calibri"/>
            </a:endParaRPr>
          </a:p>
        </p:txBody>
      </p:sp>
      <p:sp>
        <p:nvSpPr>
          <p:cNvPr id="102" name="Google Shape;102;p19"/>
          <p:cNvSpPr txBox="1"/>
          <p:nvPr/>
        </p:nvSpPr>
        <p:spPr>
          <a:xfrm>
            <a:off x="116725" y="757325"/>
            <a:ext cx="6046500" cy="403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F0000"/>
                </a:solidFill>
                <a:latin typeface="Calibri"/>
                <a:ea typeface="Calibri"/>
                <a:cs typeface="Calibri"/>
                <a:sym typeface="Calibri"/>
              </a:rPr>
              <a:t>Chat Agents (AI Agents) - next frontier</a:t>
            </a:r>
            <a:endParaRPr sz="16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Move from manually searching, clicking on menus, filling out the forms </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to using agents to automate all this.</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Agents integrate multiple commands/ prompts to autonomously achieve a desired objective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Agents engage the external environment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Agents store information, call APIs or tools, recursively learn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Agents make decisions (reasoning) along the way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Agents can learn your preferences and act as your co-pilot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AutoGPT is the fastest growing GitHub repo in history</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https://github.com/Significant-Gravitas/Auto-GPT</a:t>
            </a:r>
            <a:r>
              <a:rPr lang="en" sz="1300">
                <a:solidFill>
                  <a:srgbClr val="3C78D8"/>
                </a:solidFill>
                <a:latin typeface="Calibri"/>
                <a:ea typeface="Calibri"/>
                <a:cs typeface="Calibri"/>
                <a:sym typeface="Calibri"/>
              </a:rPr>
              <a:t>    (147K stars as of Aug 23, 2023)</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https://en.wikipedia.org/wiki/Auto-GPT</a:t>
            </a:r>
            <a:r>
              <a:rPr lang="en" sz="1300">
                <a:solidFill>
                  <a:srgbClr val="3C78D8"/>
                </a:solidFill>
                <a:latin typeface="Calibri"/>
                <a:ea typeface="Calibri"/>
                <a:cs typeface="Calibri"/>
                <a:sym typeface="Calibri"/>
              </a:rPr>
              <a:t> </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Auto-GPT is an "AI agent" that, given a goal in natural language, will attempt to achieve it by breaking it into sub-tasks and using the internet and other tools in an automatic loop. It uses OpenAI's GPT-4 or GPT-3.5 APIs, and is among the first examples of an application using GPT-4 to perform autonomous tasks.</a:t>
            </a:r>
            <a:endParaRPr sz="1300">
              <a:solidFill>
                <a:srgbClr val="3C78D8"/>
              </a:solidFill>
              <a:latin typeface="Calibri"/>
              <a:ea typeface="Calibri"/>
              <a:cs typeface="Calibri"/>
              <a:sym typeface="Calibri"/>
            </a:endParaRPr>
          </a:p>
        </p:txBody>
      </p:sp>
      <p:pic>
        <p:nvPicPr>
          <p:cNvPr id="103" name="Google Shape;10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48890" y="227391"/>
            <a:ext cx="1617075" cy="1617075"/>
          </a:xfrm>
          <a:prstGeom prst="rect">
            <a:avLst/>
          </a:prstGeom>
          <a:noFill/>
          <a:ln>
            <a:noFill/>
          </a:ln>
        </p:spPr>
      </p:pic>
      <p:sp>
        <p:nvSpPr>
          <p:cNvPr id="104" name="Google Shape;104;p19"/>
          <p:cNvSpPr txBox="1"/>
          <p:nvPr/>
        </p:nvSpPr>
        <p:spPr>
          <a:xfrm>
            <a:off x="6778025" y="1806975"/>
            <a:ext cx="2281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Toran Bruce Richards</a:t>
            </a:r>
            <a:r>
              <a:rPr lang="en" sz="1200">
                <a:latin typeface="Calibri"/>
                <a:ea typeface="Calibri"/>
                <a:cs typeface="Calibri"/>
                <a:sym typeface="Calibri"/>
              </a:rPr>
              <a:t> from UK,</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started Auto-GPT in March 2023,</a:t>
            </a: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it has 147K stars on GitHub as of August 23, 2023</a:t>
            </a:r>
            <a:endParaRPr sz="1200">
              <a:latin typeface="Calibri"/>
              <a:ea typeface="Calibri"/>
              <a:cs typeface="Calibri"/>
              <a:sym typeface="Calibri"/>
            </a:endParaRPr>
          </a:p>
          <a:p>
            <a:pPr marL="0" lvl="0" indent="0" algn="ctr" rtl="0">
              <a:spcBef>
                <a:spcPts val="0"/>
              </a:spcBef>
              <a:spcAft>
                <a:spcPts val="0"/>
              </a:spcAft>
              <a:buNone/>
            </a:pPr>
            <a:endParaRPr sz="1200">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(LangChain has ~60K stars)</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0" y="0"/>
            <a:ext cx="719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Examples of Recent Investments into AI Startups</a:t>
            </a:r>
            <a:endParaRPr sz="2500" b="1">
              <a:latin typeface="Calibri"/>
              <a:ea typeface="Calibri"/>
              <a:cs typeface="Calibri"/>
              <a:sym typeface="Calibri"/>
            </a:endParaRPr>
          </a:p>
        </p:txBody>
      </p:sp>
      <p:sp>
        <p:nvSpPr>
          <p:cNvPr id="110" name="Google Shape;110;p20"/>
          <p:cNvSpPr txBox="1"/>
          <p:nvPr/>
        </p:nvSpPr>
        <p:spPr>
          <a:xfrm>
            <a:off x="247210" y="1339500"/>
            <a:ext cx="86457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Anthropic</a:t>
            </a:r>
            <a:r>
              <a:rPr lang="en" sz="1300">
                <a:latin typeface="Calibri"/>
                <a:ea typeface="Calibri"/>
                <a:cs typeface="Calibri"/>
                <a:sym typeface="Calibri"/>
              </a:rPr>
              <a:t> (Generative AI company) raised </a:t>
            </a:r>
            <a:r>
              <a:rPr lang="en" sz="1300" b="1">
                <a:solidFill>
                  <a:srgbClr val="FF0000"/>
                </a:solidFill>
                <a:latin typeface="Calibri"/>
                <a:ea typeface="Calibri"/>
                <a:cs typeface="Calibri"/>
                <a:sym typeface="Calibri"/>
              </a:rPr>
              <a:t>$100M</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3"/>
              </a:rPr>
              <a:t>https://www.anthropic.com</a:t>
            </a:r>
            <a:endParaRPr sz="1300">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Genesis Therapeutics</a:t>
            </a:r>
            <a:r>
              <a:rPr lang="en" sz="1300">
                <a:solidFill>
                  <a:schemeClr val="dk1"/>
                </a:solidFill>
                <a:latin typeface="Calibri"/>
                <a:ea typeface="Calibri"/>
                <a:cs typeface="Calibri"/>
                <a:sym typeface="Calibri"/>
              </a:rPr>
              <a:t> (AI drug discovery company) raised </a:t>
            </a:r>
            <a:r>
              <a:rPr lang="en" sz="1300" b="1">
                <a:solidFill>
                  <a:srgbClr val="FF0000"/>
                </a:solidFill>
                <a:latin typeface="Calibri"/>
                <a:ea typeface="Calibri"/>
                <a:cs typeface="Calibri"/>
                <a:sym typeface="Calibri"/>
              </a:rPr>
              <a:t>$200M</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https://www.genesistherapeutics.ai</a:t>
            </a:r>
            <a:r>
              <a:rPr lang="en" sz="1300">
                <a:solidFill>
                  <a:schemeClr val="dk1"/>
                </a:solidFill>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Humane Inc.</a:t>
            </a:r>
            <a:r>
              <a:rPr lang="en" sz="1300">
                <a:solidFill>
                  <a:schemeClr val="dk1"/>
                </a:solidFill>
                <a:latin typeface="Calibri"/>
                <a:ea typeface="Calibri"/>
                <a:cs typeface="Calibri"/>
                <a:sym typeface="Calibri"/>
              </a:rPr>
              <a:t> (since 2018, pivoted to AI) - raised </a:t>
            </a:r>
            <a:r>
              <a:rPr lang="en" sz="1300" b="1">
                <a:solidFill>
                  <a:srgbClr val="FF0000"/>
                </a:solidFill>
                <a:latin typeface="Calibri"/>
                <a:ea typeface="Calibri"/>
                <a:cs typeface="Calibri"/>
                <a:sym typeface="Calibri"/>
              </a:rPr>
              <a:t>$100M</a:t>
            </a:r>
            <a:r>
              <a:rPr lang="en" sz="1300">
                <a:solidFill>
                  <a:schemeClr val="dk1"/>
                </a:solidFill>
                <a:latin typeface="Calibri"/>
                <a:ea typeface="Calibri"/>
                <a:cs typeface="Calibri"/>
                <a:sym typeface="Calibri"/>
              </a:rPr>
              <a:t> - </a:t>
            </a: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https://hu.ma.ne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Inworld</a:t>
            </a:r>
            <a:r>
              <a:rPr lang="en" sz="1300">
                <a:solidFill>
                  <a:schemeClr val="dk1"/>
                </a:solidFill>
                <a:latin typeface="Calibri"/>
                <a:ea typeface="Calibri"/>
                <a:cs typeface="Calibri"/>
                <a:sym typeface="Calibri"/>
              </a:rPr>
              <a:t> (Create Better Video Game Characters using AI) raises </a:t>
            </a:r>
            <a:r>
              <a:rPr lang="en" sz="1300" b="1">
                <a:solidFill>
                  <a:srgbClr val="FF0000"/>
                </a:solidFill>
                <a:latin typeface="Calibri"/>
                <a:ea typeface="Calibri"/>
                <a:cs typeface="Calibri"/>
                <a:sym typeface="Calibri"/>
              </a:rPr>
              <a:t>$50M</a:t>
            </a:r>
            <a:r>
              <a:rPr lang="en" sz="1300">
                <a:solidFill>
                  <a:schemeClr val="dk1"/>
                </a:solidFill>
                <a:latin typeface="Calibri"/>
                <a:ea typeface="Calibri"/>
                <a:cs typeface="Calibri"/>
                <a:sym typeface="Calibri"/>
              </a:rPr>
              <a:t> - </a:t>
            </a:r>
            <a:r>
              <a:rPr lang="en" sz="13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https://inworld.ai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Mistral AI</a:t>
            </a:r>
            <a:r>
              <a:rPr lang="en" sz="1300">
                <a:solidFill>
                  <a:schemeClr val="dk1"/>
                </a:solidFill>
                <a:latin typeface="Calibri"/>
                <a:ea typeface="Calibri"/>
                <a:cs typeface="Calibri"/>
                <a:sym typeface="Calibri"/>
              </a:rPr>
              <a:t> (generate AI models, people from DeepMind &amp; Meta) raises </a:t>
            </a:r>
            <a:r>
              <a:rPr lang="en" sz="1300" b="1">
                <a:solidFill>
                  <a:srgbClr val="FF0000"/>
                </a:solidFill>
                <a:latin typeface="Calibri"/>
                <a:ea typeface="Calibri"/>
                <a:cs typeface="Calibri"/>
                <a:sym typeface="Calibri"/>
              </a:rPr>
              <a:t>$113M</a:t>
            </a:r>
            <a:r>
              <a:rPr lang="en" sz="1300">
                <a:solidFill>
                  <a:schemeClr val="dk1"/>
                </a:solidFill>
                <a:latin typeface="Calibri"/>
                <a:ea typeface="Calibri"/>
                <a:cs typeface="Calibri"/>
                <a:sym typeface="Calibri"/>
              </a:rPr>
              <a:t> (France) - </a:t>
            </a: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https://mistral.ai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Modular</a:t>
            </a:r>
            <a:r>
              <a:rPr lang="en" sz="1300">
                <a:solidFill>
                  <a:schemeClr val="dk1"/>
                </a:solidFill>
                <a:latin typeface="Calibri"/>
                <a:ea typeface="Calibri"/>
                <a:cs typeface="Calibri"/>
                <a:sym typeface="Calibri"/>
              </a:rPr>
              <a:t> (tools to optimize and create AI models) secures </a:t>
            </a:r>
            <a:r>
              <a:rPr lang="en" sz="1300" b="1">
                <a:solidFill>
                  <a:srgbClr val="FF0000"/>
                </a:solidFill>
                <a:latin typeface="Calibri"/>
                <a:ea typeface="Calibri"/>
                <a:cs typeface="Calibri"/>
                <a:sym typeface="Calibri"/>
              </a:rPr>
              <a:t>$100M</a:t>
            </a:r>
            <a:r>
              <a:rPr lang="en" sz="1300">
                <a:solidFill>
                  <a:schemeClr val="dk1"/>
                </a:solidFill>
                <a:latin typeface="Calibri"/>
                <a:ea typeface="Calibri"/>
                <a:cs typeface="Calibri"/>
                <a:sym typeface="Calibri"/>
              </a:rPr>
              <a:t> - </a:t>
            </a:r>
            <a:r>
              <a:rPr lang="en" sz="13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https://www.modular.com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Moveworks</a:t>
            </a:r>
            <a:r>
              <a:rPr lang="en" sz="1300">
                <a:latin typeface="Calibri"/>
                <a:ea typeface="Calibri"/>
                <a:cs typeface="Calibri"/>
                <a:sym typeface="Calibri"/>
              </a:rPr>
              <a:t> (Conversational interface to every business system) raised </a:t>
            </a:r>
            <a:r>
              <a:rPr lang="en" sz="1300" b="1">
                <a:solidFill>
                  <a:srgbClr val="FF0000"/>
                </a:solidFill>
                <a:latin typeface="Calibri"/>
                <a:ea typeface="Calibri"/>
                <a:cs typeface="Calibri"/>
                <a:sym typeface="Calibri"/>
              </a:rPr>
              <a:t>$200M</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9"/>
              </a:rPr>
              <a:t>https://www.moveworks.com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Synthesia</a:t>
            </a:r>
            <a:r>
              <a:rPr lang="en" sz="1300">
                <a:latin typeface="Calibri"/>
                <a:ea typeface="Calibri"/>
                <a:cs typeface="Calibri"/>
                <a:sym typeface="Calibri"/>
              </a:rPr>
              <a:t> (</a:t>
            </a:r>
            <a:r>
              <a:rPr lang="en" sz="1300">
                <a:solidFill>
                  <a:schemeClr val="dk1"/>
                </a:solidFill>
                <a:latin typeface="Calibri"/>
                <a:ea typeface="Calibri"/>
                <a:cs typeface="Calibri"/>
                <a:sym typeface="Calibri"/>
              </a:rPr>
              <a:t>platform to use AI to generate </a:t>
            </a:r>
            <a:r>
              <a:rPr lang="en" sz="1300">
                <a:latin typeface="Calibri"/>
                <a:ea typeface="Calibri"/>
                <a:cs typeface="Calibri"/>
                <a:sym typeface="Calibri"/>
              </a:rPr>
              <a:t>video content) raised </a:t>
            </a:r>
            <a:r>
              <a:rPr lang="en" sz="1300" b="1">
                <a:solidFill>
                  <a:srgbClr val="FF0000"/>
                </a:solidFill>
                <a:latin typeface="Calibri"/>
                <a:ea typeface="Calibri"/>
                <a:cs typeface="Calibri"/>
                <a:sym typeface="Calibri"/>
              </a:rPr>
              <a:t>$50M</a:t>
            </a:r>
            <a:r>
              <a:rPr lang="en" sz="1300">
                <a:latin typeface="Calibri"/>
                <a:ea typeface="Calibri"/>
                <a:cs typeface="Calibri"/>
                <a:sym typeface="Calibri"/>
              </a:rPr>
              <a:t> in Series A funding - </a:t>
            </a:r>
            <a:r>
              <a:rPr lang="en" sz="1300" u="sng">
                <a:solidFill>
                  <a:schemeClr val="hlink"/>
                </a:solidFill>
                <a:latin typeface="Calibri"/>
                <a:ea typeface="Calibri"/>
                <a:cs typeface="Calibri"/>
                <a:sym typeface="Calibri"/>
                <a:hlinkClick r:id="rId10"/>
              </a:rPr>
              <a:t>https://www.synthesia.io</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Viome</a:t>
            </a:r>
            <a:r>
              <a:rPr lang="en" sz="1300">
                <a:solidFill>
                  <a:schemeClr val="dk1"/>
                </a:solidFill>
                <a:latin typeface="Calibri"/>
                <a:ea typeface="Calibri"/>
                <a:cs typeface="Calibri"/>
                <a:sym typeface="Calibri"/>
              </a:rPr>
              <a:t> (microbiome tests + AI =&gt; treatment ) raises </a:t>
            </a:r>
            <a:r>
              <a:rPr lang="en" sz="1300" b="1">
                <a:solidFill>
                  <a:srgbClr val="FF0000"/>
                </a:solidFill>
                <a:latin typeface="Calibri"/>
                <a:ea typeface="Calibri"/>
                <a:cs typeface="Calibri"/>
                <a:sym typeface="Calibri"/>
              </a:rPr>
              <a:t>$86.5M</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11"/>
              </a:rPr>
              <a:t>https://www.viome.com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AutoNum type="arabicPeriod"/>
            </a:pPr>
            <a:r>
              <a:rPr lang="en" sz="1300" b="1">
                <a:solidFill>
                  <a:srgbClr val="FF0000"/>
                </a:solidFill>
                <a:latin typeface="Calibri"/>
                <a:ea typeface="Calibri"/>
                <a:cs typeface="Calibri"/>
                <a:sym typeface="Calibri"/>
              </a:rPr>
              <a:t>xAI</a:t>
            </a:r>
            <a:r>
              <a:rPr lang="en" sz="1300">
                <a:solidFill>
                  <a:schemeClr val="dk1"/>
                </a:solidFill>
                <a:latin typeface="Calibri"/>
                <a:ea typeface="Calibri"/>
                <a:cs typeface="Calibri"/>
                <a:sym typeface="Calibri"/>
              </a:rPr>
              <a:t> (Elon Musk)</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0" y="0"/>
            <a:ext cx="410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 Speech and Text Translations</a:t>
            </a:r>
            <a:endParaRPr sz="2000" b="1">
              <a:latin typeface="Calibri"/>
              <a:ea typeface="Calibri"/>
              <a:cs typeface="Calibri"/>
              <a:sym typeface="Calibri"/>
            </a:endParaRPr>
          </a:p>
        </p:txBody>
      </p:sp>
      <p:sp>
        <p:nvSpPr>
          <p:cNvPr id="116" name="Google Shape;116;p21"/>
          <p:cNvSpPr txBox="1"/>
          <p:nvPr/>
        </p:nvSpPr>
        <p:spPr>
          <a:xfrm>
            <a:off x="62900" y="451600"/>
            <a:ext cx="41934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ChatGPT, Bard, Claude - all of them can translate between languages.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Meta's LLaMa was mostly English only.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now Meta introduces </a:t>
            </a:r>
            <a:r>
              <a:rPr lang="en" sz="1300">
                <a:latin typeface="Calibri"/>
                <a:ea typeface="Calibri"/>
                <a:cs typeface="Calibri"/>
                <a:sym typeface="Calibri"/>
              </a:rPr>
              <a:t>Meta </a:t>
            </a:r>
            <a:r>
              <a:rPr lang="en" sz="1300" b="1">
                <a:solidFill>
                  <a:srgbClr val="FF0000"/>
                </a:solidFill>
                <a:latin typeface="Calibri"/>
                <a:ea typeface="Calibri"/>
                <a:cs typeface="Calibri"/>
                <a:sym typeface="Calibri"/>
              </a:rPr>
              <a:t>SeamlessM4T</a:t>
            </a:r>
            <a:r>
              <a:rPr lang="en" sz="1300">
                <a:latin typeface="Calibri"/>
                <a:ea typeface="Calibri"/>
                <a:cs typeface="Calibri"/>
                <a:sym typeface="Calibri"/>
              </a:rPr>
              <a:t> - Multimodal AI Model for </a:t>
            </a:r>
            <a:r>
              <a:rPr lang="en" sz="1300" b="1">
                <a:latin typeface="Calibri"/>
                <a:ea typeface="Calibri"/>
                <a:cs typeface="Calibri"/>
                <a:sym typeface="Calibri"/>
              </a:rPr>
              <a:t>Speech and Text Translations</a:t>
            </a:r>
            <a:endParaRPr sz="1300" b="1">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https://ai.meta.com/blog/seamless-m4t/</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https://about.fb.com/news/2023/08/seamlessm4t-ai-translation-model/</a:t>
            </a:r>
            <a:endParaRPr sz="1000">
              <a:latin typeface="Calibri"/>
              <a:ea typeface="Calibri"/>
              <a:cs typeface="Calibri"/>
              <a:sym typeface="Calibri"/>
            </a:endParaRPr>
          </a:p>
        </p:txBody>
      </p:sp>
      <p:pic>
        <p:nvPicPr>
          <p:cNvPr id="117" name="Google Shape;117;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900" y="2355575"/>
            <a:ext cx="4163549" cy="2493801"/>
          </a:xfrm>
          <a:prstGeom prst="rect">
            <a:avLst/>
          </a:prstGeom>
          <a:noFill/>
          <a:ln>
            <a:noFill/>
          </a:ln>
        </p:spPr>
      </p:pic>
      <p:sp>
        <p:nvSpPr>
          <p:cNvPr id="118" name="Google Shape;118;p21"/>
          <p:cNvSpPr txBox="1"/>
          <p:nvPr/>
        </p:nvSpPr>
        <p:spPr>
          <a:xfrm>
            <a:off x="4442800" y="-12"/>
            <a:ext cx="410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 Code Llama - LLM for Coding </a:t>
            </a:r>
            <a:endParaRPr sz="2000" b="1">
              <a:latin typeface="Calibri"/>
              <a:ea typeface="Calibri"/>
              <a:cs typeface="Calibri"/>
              <a:sym typeface="Calibri"/>
            </a:endParaRPr>
          </a:p>
        </p:txBody>
      </p:sp>
      <p:sp>
        <p:nvSpPr>
          <p:cNvPr id="119" name="Google Shape;119;p21"/>
          <p:cNvSpPr txBox="1"/>
          <p:nvPr/>
        </p:nvSpPr>
        <p:spPr>
          <a:xfrm>
            <a:off x="4308625" y="451600"/>
            <a:ext cx="4770600" cy="226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free for research and commercial use.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built on top of Llama 2 and is available in three models:</a:t>
            </a:r>
            <a:br>
              <a:rPr lang="en" sz="13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 the foundational code model;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Python specialized for Python;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Instruct - fine-tuned for understanding natural language instructions.</a:t>
            </a:r>
            <a:endParaRPr sz="1100">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outperformed other LLMs on code tasks</a:t>
            </a:r>
            <a:endParaRPr sz="13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https://about.fb.com/news/2023/08/code-llama-ai-for-coding/</a:t>
            </a:r>
            <a:endParaRPr sz="9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https://ai.meta.com/blog/code-llama-large-language-model-coding/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https://www.youtube.com/watch?v=U24mPUHXuv8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https://ai.meta.com/resources/models-and-libraries/llama-downloads/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https://github.com/facebookresearch/codellama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https://ai.meta.com/research/publications/code-llama-open-foundation-models-for-code/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https://labs.perplexity.ai</a:t>
            </a:r>
            <a:r>
              <a:rPr lang="en" sz="900">
                <a:solidFill>
                  <a:schemeClr val="dk1"/>
                </a:solidFill>
                <a:latin typeface="Calibri"/>
                <a:ea typeface="Calibri"/>
                <a:cs typeface="Calibri"/>
                <a:sym typeface="Calibri"/>
              </a:rPr>
              <a:t>  (play with codellama-34b-instruct)</a:t>
            </a:r>
            <a:endParaRPr sz="900">
              <a:solidFill>
                <a:schemeClr val="dk1"/>
              </a:solidFill>
              <a:latin typeface="Calibri"/>
              <a:ea typeface="Calibri"/>
              <a:cs typeface="Calibri"/>
              <a:sym typeface="Calibri"/>
            </a:endParaRPr>
          </a:p>
        </p:txBody>
      </p:sp>
      <p:pic>
        <p:nvPicPr>
          <p:cNvPr id="120" name="Google Shape;120;p2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941711" y="2820500"/>
            <a:ext cx="3109489" cy="22625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2416</Words>
  <Application>Microsoft Macintosh PowerPoint</Application>
  <PresentationFormat>On-screen Show (16:9)</PresentationFormat>
  <Paragraphs>199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Mono</vt:lpstr>
      <vt:lpstr>Roboto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2023-08-25T21:02:52Z</dcterms:modified>
</cp:coreProperties>
</file>