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Roboto Mono" pitchFamily="49"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EBBDD40-C125-46AA-A8B9-88730A793EEF}">
  <a:tblStyle styleId="{2EBBDD40-C125-46AA-A8B9-88730A793EEF}"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778eacdd69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778eacdd6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778eacdd69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778eacdd69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778eacdd69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778eacdd69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744427ce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744427ce5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776d50cd1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776d50cd1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e5e8f4435d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e5e8f4435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778eacdd69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778eacdd69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5d3c59165e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5d3c59165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5b438a82e7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5b438a82e7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76074b40d1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76074b40d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75acda91b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75acda91b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3d60bc192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3d60bc192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e5e8f4435d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e5e8f4435d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75acda91b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75acda91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75acda91bc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75acda91b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778eacdd69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778eacdd69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edium.com/thirdai-blog/understanding-the-fundamental-limitations-of-vector-based-retrieval-for-building-llm-powered-48bb7b5a57b3"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hyperlink" Target="https://github.com/karpathy/randomfun/blob/master/knn_vs_svm.ipynb" TargetMode="External"/><Relationship Id="rId4" Type="http://schemas.openxmlformats.org/officeDocument/2006/relationships/hyperlink" Target="https://twitter.com/karpathy/status/1647025230546886658"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medium.com/thirdai-blog/neural-database-next-generation-context-retrieval-system-for-building-specialized-ai-agents-with-861ffa0516e7"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hyperlink" Target="https://medium.com/thirdai-blog/thirdais-private-and-personalizable-neural-database-enhancing-retrieval-augmented-generation-f3ad52c54952"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s://medium.com/thirdai-blog/announcing-bolt-a-deep-learning-engine-for-efficiently-training-and-deploying-large-models-on-bcb55dcd46ce"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huggingface.co/intfloat/e5-large-v2" TargetMode="External"/><Relationship Id="rId3" Type="http://schemas.openxmlformats.org/officeDocument/2006/relationships/hyperlink" Target="https://huggingface.co/spaces/mteb/leaderboard" TargetMode="External"/><Relationship Id="rId7" Type="http://schemas.openxmlformats.org/officeDocument/2006/relationships/hyperlink" Target="https://huggingface.co/thenlper/gte-base" TargetMode="External"/><Relationship Id="rId12" Type="http://schemas.openxmlformats.org/officeDocument/2006/relationships/hyperlink" Target="https://huggingface.co/intfloat/e5-base-v2"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hyperlink" Target="https://huggingface.co/thenlper/gte-large" TargetMode="External"/><Relationship Id="rId11" Type="http://schemas.openxmlformats.org/officeDocument/2006/relationships/hyperlink" Target="https://huggingface.co/hkunlp/instructor-large" TargetMode="External"/><Relationship Id="rId5" Type="http://schemas.openxmlformats.org/officeDocument/2006/relationships/hyperlink" Target="https://huggingface.co/BAAI/bge-base-en" TargetMode="External"/><Relationship Id="rId10" Type="http://schemas.openxmlformats.org/officeDocument/2006/relationships/hyperlink" Target="https://huggingface.co/hkunlp/instructor-xl" TargetMode="External"/><Relationship Id="rId4" Type="http://schemas.openxmlformats.org/officeDocument/2006/relationships/hyperlink" Target="https://huggingface.co/BAAI/bge-large-en" TargetMode="External"/><Relationship Id="rId9" Type="http://schemas.openxmlformats.org/officeDocument/2006/relationships/hyperlink" Target="https://huggingface.co/BAAI/bge-small-en"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centml.ai" TargetMode="External"/><Relationship Id="rId3" Type="http://schemas.openxmlformats.org/officeDocument/2006/relationships/image" Target="../media/image9.png"/><Relationship Id="rId7" Type="http://schemas.openxmlformats.org/officeDocument/2006/relationships/hyperlink" Target="https://www.coreweave.com"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s://www.penguinsolutions.com" TargetMode="External"/><Relationship Id="rId5" Type="http://schemas.openxmlformats.org/officeDocument/2006/relationships/hyperlink" Target="https://www.runpod.io/gpu-instance/pricing" TargetMode="External"/><Relationship Id="rId4" Type="http://schemas.openxmlformats.org/officeDocument/2006/relationships/hyperlink" Target="https://lambdalabs.com/service/gpu-cloud/pricing"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hackernoon.com/how-to-install-privategpt-a-local-chatgpt-like-instance-with-no-internet-required" TargetMode="External"/><Relationship Id="rId13" Type="http://schemas.openxmlformats.org/officeDocument/2006/relationships/hyperlink" Target="https://www.reddit.com/r/LocalLLaMA/comments/14ypuly/comment/jrultyo/" TargetMode="External"/><Relationship Id="rId3" Type="http://schemas.openxmlformats.org/officeDocument/2006/relationships/hyperlink" Target="https://www.timescale.com/blog/postgresql-as-a-vector-database-create-store-and-query-openai-embeddings-with-pgvector/" TargetMode="External"/><Relationship Id="rId7" Type="http://schemas.openxmlformats.org/officeDocument/2006/relationships/hyperlink" Target="https://github.com/imartinez/privateGPT/issues/282" TargetMode="External"/><Relationship Id="rId12" Type="http://schemas.openxmlformats.org/officeDocument/2006/relationships/hyperlink" Target="https://www.reddit.com/r/LocalLLaMA/comments/14162wo/use_localgpt_with_a_more_lightweight_model_than/"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hyperlink" Target="https://github.com/imartinez/privateGPT" TargetMode="External"/><Relationship Id="rId11" Type="http://schemas.openxmlformats.org/officeDocument/2006/relationships/hyperlink" Target="https://www.cloudbooklet.com/localgpt-the-future-of-document-management/" TargetMode="External"/><Relationship Id="rId5" Type="http://schemas.openxmlformats.org/officeDocument/2006/relationships/hyperlink" Target="https://www.youtube.com/watch?v=WzCS8z9GqHw" TargetMode="External"/><Relationship Id="rId10" Type="http://schemas.openxmlformats.org/officeDocument/2006/relationships/hyperlink" Target="https://github.com/PromtEngineer/localGPT" TargetMode="External"/><Relationship Id="rId4" Type="http://schemas.openxmlformats.org/officeDocument/2006/relationships/hyperlink" Target="https://medium.com/@martin-thissen/llama2-chat-on-your-local-computer-free-gpt-4-alternative-41b7638033a8" TargetMode="External"/><Relationship Id="rId9" Type="http://schemas.openxmlformats.org/officeDocument/2006/relationships/hyperlink" Target="https://www.youtube.com/watch?v=ZHrdCKqirKM"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bootcamp.uxdesign.cc/a-complete-guide-to-running-local-llm-models-3225e4913620" TargetMode="External"/><Relationship Id="rId3" Type="http://schemas.openxmlformats.org/officeDocument/2006/relationships/hyperlink" Target="https://towardsdatascience.com/running-llama-2-on-cpu-inference-for-document-q-a-3d636037a3d8" TargetMode="External"/><Relationship Id="rId7" Type="http://schemas.openxmlformats.org/officeDocument/2006/relationships/hyperlink" Target="https://medium.com/@karankakwani/build-and-run-llama2-llm-locally-a3b393c1570e"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https://itnext.io/how-to-run-llama-2-on-mac-m1-and-train-with-your-own-data-8aba7d5ef95e" TargetMode="External"/><Relationship Id="rId5" Type="http://schemas.openxmlformats.org/officeDocument/2006/relationships/hyperlink" Target="https://medium.com/@lei.shang/experimenting-agents-and-tools-with-llama-2-model-on-a-local-gpu-setup-3400406ee3d" TargetMode="External"/><Relationship Id="rId4" Type="http://schemas.openxmlformats.org/officeDocument/2006/relationships/hyperlink" Target="https://github.com/Troyanovsky/Local-LLM-Comparison-Colab-UI"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hardware-corner.net/guides/computer-to-run-llama-ai-model/"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s://github.com/facebookresearch/llama/issues/79"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youtube.com/watch?v=XRfbKOp4hF8" TargetMode="External"/><Relationship Id="rId3" Type="http://schemas.openxmlformats.org/officeDocument/2006/relationships/hyperlink" Target="https://ollama.ai" TargetMode="External"/><Relationship Id="rId7" Type="http://schemas.openxmlformats.org/officeDocument/2006/relationships/hyperlink" Target="https://www.youtube.com/watch?v=tIRx-Sm3xDQ"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python.langchain.com/docs/integrations/llms/ollama" TargetMode="External"/><Relationship Id="rId11" Type="http://schemas.openxmlformats.org/officeDocument/2006/relationships/image" Target="../media/image4.png"/><Relationship Id="rId5" Type="http://schemas.openxmlformats.org/officeDocument/2006/relationships/hyperlink" Target="https://github.com/jmorganca/ollama" TargetMode="External"/><Relationship Id="rId10" Type="http://schemas.openxmlformats.org/officeDocument/2006/relationships/image" Target="../media/image3.png"/><Relationship Id="rId4" Type="http://schemas.openxmlformats.org/officeDocument/2006/relationships/hyperlink" Target="https://ollama.ai/library" TargetMode="External"/><Relationship Id="rId9"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hyperlink" Target="https://huggingface.co/NousResearch/Nous-Hermes-Llama2-13b" TargetMode="External"/><Relationship Id="rId13" Type="http://schemas.openxmlformats.org/officeDocument/2006/relationships/hyperlink" Target="https://huggingface.co/WizardLM/WizardMath-7B-V1.0" TargetMode="External"/><Relationship Id="rId3" Type="http://schemas.openxmlformats.org/officeDocument/2006/relationships/hyperlink" Target="https://ollama.ai/library" TargetMode="External"/><Relationship Id="rId7" Type="http://schemas.openxmlformats.org/officeDocument/2006/relationships/hyperlink" Target="https://huggingface.co/artem9k/medllama-lora-13b" TargetMode="External"/><Relationship Id="rId12" Type="http://schemas.openxmlformats.org/officeDocument/2006/relationships/hyperlink" Target="https://huggingface.co/lmsys/vicuna-13b-v1.5-16k"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huggingface.co/totally-not-an-llm/EverythingLM-13b-16k" TargetMode="External"/><Relationship Id="rId11" Type="http://schemas.openxmlformats.org/officeDocument/2006/relationships/hyperlink" Target="https://huggingface.co/stabilityai/StableBeluga2" TargetMode="External"/><Relationship Id="rId5" Type="http://schemas.openxmlformats.org/officeDocument/2006/relationships/hyperlink" Target="https://huggingface.co/TheBloke/CodeUp-Llama-2-13B-Chat-HF-GGML" TargetMode="External"/><Relationship Id="rId15" Type="http://schemas.openxmlformats.org/officeDocument/2006/relationships/hyperlink" Target="https://huggingface.co/WizardLM/WizardLM-70B-V1.0" TargetMode="External"/><Relationship Id="rId10" Type="http://schemas.openxmlformats.org/officeDocument/2006/relationships/hyperlink" Target="https://huggingface.co/psmathur/orca_mini_3b" TargetMode="External"/><Relationship Id="rId4" Type="http://schemas.openxmlformats.org/officeDocument/2006/relationships/hyperlink" Target="https://huggingface.co/meta-llama/Llama-2-7b" TargetMode="External"/><Relationship Id="rId9" Type="http://schemas.openxmlformats.org/officeDocument/2006/relationships/hyperlink" Target="https://huggingface.co/Open-Orca/OpenOrca-Platypus2-13B" TargetMode="External"/><Relationship Id="rId14" Type="http://schemas.openxmlformats.org/officeDocument/2006/relationships/hyperlink" Target="https://huggingface.co/TheBloke/Wizard-Vicuna-13B-Uncensored-GPTQ"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medium.com/@lei.shang/run-llama-2-on-your-local-gpu-62ef019fc108"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hyperlink" Target="https://www.youtube.com/watch?v=6iHVJyX2e50" TargetMode="External"/><Relationship Id="rId4" Type="http://schemas.openxmlformats.org/officeDocument/2006/relationships/hyperlink" Target="https://ai.meta.com/resources/models-and-libraries/llama-downloads/"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gist.github.com/rain-1/8cc12b4b334052a21af8029aa9c4fafc"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medium.com/@swansburg.justin/how-to-use-llms-to-build-better-clustering-models-9b17a5491bb4" TargetMode="External"/><Relationship Id="rId7" Type="http://schemas.openxmlformats.org/officeDocument/2006/relationships/hyperlink" Target="https://github.com/KristiyanVachev/Question-Generation"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github.com/ramsrigouthamg/Questgen.ai" TargetMode="External"/><Relationship Id="rId5" Type="http://schemas.openxmlformats.org/officeDocument/2006/relationships/hyperlink" Target="https://www.lumoslearning.com/llwp/free-question-answer-generator-online.html" TargetMode="External"/><Relationship Id="rId4" Type="http://schemas.openxmlformats.org/officeDocument/2006/relationships/hyperlink" Target="https://jfan001.medium.com/improving-vector-search-by-converting-documents-to-question-answer-pairs-4ded4769326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1609500" y="2015125"/>
            <a:ext cx="59250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000" b="1">
                <a:solidFill>
                  <a:srgbClr val="3C78D8"/>
                </a:solidFill>
              </a:rPr>
              <a:t>Running LLM Locally</a:t>
            </a:r>
            <a:endParaRPr sz="2800" b="1">
              <a:solidFill>
                <a:srgbClr val="3C78D8"/>
              </a:solidFill>
            </a:endParaRPr>
          </a:p>
        </p:txBody>
      </p:sp>
      <p:sp>
        <p:nvSpPr>
          <p:cNvPr id="55" name="Google Shape;55;p13"/>
          <p:cNvSpPr txBox="1"/>
          <p:nvPr/>
        </p:nvSpPr>
        <p:spPr>
          <a:xfrm>
            <a:off x="6588575" y="4335250"/>
            <a:ext cx="2318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Calibri"/>
                <a:ea typeface="Calibri"/>
                <a:cs typeface="Calibri"/>
                <a:sym typeface="Calibri"/>
              </a:rPr>
              <a:t>Presented by Lev Selector</a:t>
            </a:r>
            <a:endParaRPr>
              <a:solidFill>
                <a:schemeClr val="dk1"/>
              </a:solidFill>
              <a:latin typeface="Calibri"/>
              <a:ea typeface="Calibri"/>
              <a:cs typeface="Calibri"/>
              <a:sym typeface="Calibri"/>
            </a:endParaRPr>
          </a:p>
          <a:p>
            <a:pPr marL="0" lvl="0" indent="0" algn="l" rtl="0">
              <a:spcBef>
                <a:spcPts val="0"/>
              </a:spcBef>
              <a:spcAft>
                <a:spcPts val="0"/>
              </a:spcAft>
              <a:buNone/>
            </a:pPr>
            <a:r>
              <a:rPr lang="en">
                <a:solidFill>
                  <a:schemeClr val="dk1"/>
                </a:solidFill>
                <a:latin typeface="Calibri"/>
                <a:ea typeface="Calibri"/>
                <a:cs typeface="Calibri"/>
                <a:sym typeface="Calibri"/>
              </a:rPr>
              <a:t>August 25,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p:nvPr/>
        </p:nvSpPr>
        <p:spPr>
          <a:xfrm>
            <a:off x="0" y="-76200"/>
            <a:ext cx="67071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Part 1/3 Understanding the Fundamental Limitations of Vector-Based Retrieval for Building LLM-Powered Chatbots</a:t>
            </a:r>
            <a:endParaRPr sz="2000" b="1">
              <a:latin typeface="Calibri"/>
              <a:ea typeface="Calibri"/>
              <a:cs typeface="Calibri"/>
              <a:sym typeface="Calibri"/>
            </a:endParaRPr>
          </a:p>
        </p:txBody>
      </p:sp>
      <p:sp>
        <p:nvSpPr>
          <p:cNvPr id="124" name="Google Shape;124;p22"/>
          <p:cNvSpPr txBox="1"/>
          <p:nvPr/>
        </p:nvSpPr>
        <p:spPr>
          <a:xfrm>
            <a:off x="40501" y="571800"/>
            <a:ext cx="8046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https://medium.com/thirdai-blog/understanding-the-fundamental-limitations-of-vector-based-retrieval-for-building-llm-powered-48bb7b5a57b3</a:t>
            </a:r>
            <a:endParaRPr sz="1300">
              <a:latin typeface="Calibri"/>
              <a:ea typeface="Calibri"/>
              <a:cs typeface="Calibri"/>
              <a:sym typeface="Calibri"/>
            </a:endParaRPr>
          </a:p>
        </p:txBody>
      </p:sp>
      <p:sp>
        <p:nvSpPr>
          <p:cNvPr id="125" name="Google Shape;125;p22"/>
          <p:cNvSpPr txBox="1"/>
          <p:nvPr/>
        </p:nvSpPr>
        <p:spPr>
          <a:xfrm>
            <a:off x="122475" y="910500"/>
            <a:ext cx="6028800" cy="985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Methods to improve indexing to make retrieval more relevant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a:t>
            </a:r>
            <a:r>
              <a:rPr lang="en" sz="1300">
                <a:latin typeface="Calibri"/>
                <a:ea typeface="Calibri"/>
                <a:cs typeface="Calibri"/>
                <a:sym typeface="Calibri"/>
              </a:rPr>
              <a:t>Cosine similarity may not be the best):</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4"/>
              </a:rPr>
              <a:t>https://twitter.com/karpathy/status/1647025230546886658</a:t>
            </a:r>
            <a:endParaRPr/>
          </a:p>
          <a:p>
            <a:pPr marL="457200" lvl="0" indent="-3111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5"/>
              </a:rPr>
              <a:t>https://github.com/karpathy/randomfun/blob/master/knn_vs_svm.ipynb</a:t>
            </a:r>
            <a:r>
              <a:rPr lang="en" sz="1300">
                <a:latin typeface="Calibri"/>
                <a:ea typeface="Calibri"/>
                <a:cs typeface="Calibri"/>
                <a:sym typeface="Calibri"/>
              </a:rPr>
              <a:t> </a:t>
            </a:r>
            <a:endParaRPr sz="1300">
              <a:latin typeface="Calibri"/>
              <a:ea typeface="Calibri"/>
              <a:cs typeface="Calibri"/>
              <a:sym typeface="Calibri"/>
            </a:endParaRPr>
          </a:p>
        </p:txBody>
      </p:sp>
      <p:sp>
        <p:nvSpPr>
          <p:cNvPr id="126" name="Google Shape;126;p22"/>
          <p:cNvSpPr txBox="1"/>
          <p:nvPr/>
        </p:nvSpPr>
        <p:spPr>
          <a:xfrm>
            <a:off x="1707625" y="2161350"/>
            <a:ext cx="5419800" cy="2586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Estimate for Pubmed</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35M abstracts, ~100M chunks, 100M embeddings.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If 1 chunk = 250 tokens, we get 25B tokens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Using Pinecone Vector DB  ~ $7K/month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 one time $125K for generating embeddings (using OpenAI API)</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 storage fees</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100M queries per month will require ~$250K/month for creating embeddings for queries and getting response from OpenAI</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Big companies can easily have 10-100 times more data.</a:t>
            </a:r>
            <a:endParaRPr sz="13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3"/>
          <p:cNvSpPr txBox="1"/>
          <p:nvPr/>
        </p:nvSpPr>
        <p:spPr>
          <a:xfrm>
            <a:off x="0" y="-76200"/>
            <a:ext cx="3009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Part 2/3  Neural Databases</a:t>
            </a:r>
            <a:endParaRPr sz="2000" b="1">
              <a:solidFill>
                <a:schemeClr val="dk1"/>
              </a:solidFill>
              <a:latin typeface="Calibri"/>
              <a:ea typeface="Calibri"/>
              <a:cs typeface="Calibri"/>
              <a:sym typeface="Calibri"/>
            </a:endParaRPr>
          </a:p>
        </p:txBody>
      </p:sp>
      <p:sp>
        <p:nvSpPr>
          <p:cNvPr id="132" name="Google Shape;132;p23"/>
          <p:cNvSpPr txBox="1"/>
          <p:nvPr/>
        </p:nvSpPr>
        <p:spPr>
          <a:xfrm>
            <a:off x="95125" y="509775"/>
            <a:ext cx="5659200" cy="4494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part 2/3: Neural Databases: A Next Generation Context Retrieval System for Building Specialized AI-Agents with ChatGPT</a:t>
            </a:r>
            <a:endParaRPr sz="1300">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https://medium.com/thirdai-blog/neural-database-next-generation-context-retrieval-system-for-building-specialized-ai-agents-with-861ffa0516e7</a:t>
            </a:r>
            <a:r>
              <a:rPr lang="en" sz="1000">
                <a:latin typeface="Calibri"/>
                <a:ea typeface="Calibri"/>
                <a:cs typeface="Calibri"/>
                <a:sym typeface="Calibri"/>
              </a:rPr>
              <a:t>  </a:t>
            </a:r>
            <a:endParaRPr sz="10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Problems with embeddings and similarity search: </a:t>
            </a:r>
            <a:endParaRPr sz="1300" b="1">
              <a:solidFill>
                <a:srgbClr val="FF0000"/>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Embeddings take mode disk space than original text</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Similarity search is slow and inaccurate</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Updates and Deletions are very slow</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Retrieval quality is difficult to evaluate and fix (Curse of Dimensionality)</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Embedding-Free Neural Databases (big hash):</a:t>
            </a:r>
            <a:endParaRPr sz="1300" b="1">
              <a:solidFill>
                <a:srgbClr val="FF0000"/>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Make a big hash, using LLM classifier as a hashing function. </a:t>
            </a:r>
            <a:br>
              <a:rPr lang="en" sz="1300">
                <a:latin typeface="Calibri"/>
                <a:ea typeface="Calibri"/>
                <a:cs typeface="Calibri"/>
                <a:sym typeface="Calibri"/>
              </a:rPr>
            </a:br>
            <a:r>
              <a:rPr lang="en" sz="1300">
                <a:latin typeface="Calibri"/>
                <a:ea typeface="Calibri"/>
                <a:cs typeface="Calibri"/>
                <a:sym typeface="Calibri"/>
              </a:rPr>
              <a:t>A 2.5 billion parameter neural network is sufficient to train and index the complete Pubmed 35M document dataset. </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A simple KEY, VALUE type tables, fast and easy insert-delete-update, easy to parallelize (sharding)</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Ultra-fast Inference</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Significant reduction in disk and compute requirements, in cost</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Continual Learning with Incrementally Teachable Indexing. Getting text pairs for training is not hard (they can be easily generated in self-supervised manner, or can be taken from any production system with user interaction.</a:t>
            </a:r>
            <a:endParaRPr sz="1300">
              <a:latin typeface="Calibri"/>
              <a:ea typeface="Calibri"/>
              <a:cs typeface="Calibri"/>
              <a:sym typeface="Calibri"/>
            </a:endParaRPr>
          </a:p>
        </p:txBody>
      </p:sp>
      <p:pic>
        <p:nvPicPr>
          <p:cNvPr id="133" name="Google Shape;133;p2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845825" y="569400"/>
            <a:ext cx="3145776" cy="1769499"/>
          </a:xfrm>
          <a:prstGeom prst="rect">
            <a:avLst/>
          </a:prstGeom>
          <a:noFill/>
          <a:ln w="9525" cap="flat" cmpd="sng">
            <a:solidFill>
              <a:srgbClr val="FF0000"/>
            </a:solidFill>
            <a:prstDash val="solid"/>
            <a:round/>
            <a:headEnd type="none" w="sm" len="sm"/>
            <a:tailEnd type="none" w="sm" len="sm"/>
          </a:ln>
        </p:spPr>
      </p:pic>
      <p:pic>
        <p:nvPicPr>
          <p:cNvPr id="134" name="Google Shape;134;p2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845825" y="2948499"/>
            <a:ext cx="3145776" cy="176949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p:nvPr/>
        </p:nvSpPr>
        <p:spPr>
          <a:xfrm>
            <a:off x="0" y="-76200"/>
            <a:ext cx="6944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Part 3/3  ThirdAI - Private and Personalizable Neural Database</a:t>
            </a:r>
            <a:endParaRPr sz="2500" b="1">
              <a:latin typeface="Calibri"/>
              <a:ea typeface="Calibri"/>
              <a:cs typeface="Calibri"/>
              <a:sym typeface="Calibri"/>
            </a:endParaRPr>
          </a:p>
        </p:txBody>
      </p:sp>
      <p:sp>
        <p:nvSpPr>
          <p:cNvPr id="140" name="Google Shape;140;p24"/>
          <p:cNvSpPr txBox="1"/>
          <p:nvPr/>
        </p:nvSpPr>
        <p:spPr>
          <a:xfrm>
            <a:off x="9" y="412725"/>
            <a:ext cx="89607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https://medium.com/thirdai-blog/thirdais-private-and-personalizable-neural-database-enhancing-retrieval-augmented-generation-f3ad52c54952</a:t>
            </a:r>
            <a:r>
              <a:rPr lang="en" sz="1000">
                <a:latin typeface="Calibri"/>
                <a:ea typeface="Calibri"/>
                <a:cs typeface="Calibri"/>
                <a:sym typeface="Calibri"/>
              </a:rPr>
              <a:t> </a:t>
            </a:r>
            <a:endParaRPr sz="1000">
              <a:latin typeface="Calibri"/>
              <a:ea typeface="Calibri"/>
              <a:cs typeface="Calibri"/>
              <a:sym typeface="Calibri"/>
            </a:endParaRPr>
          </a:p>
        </p:txBody>
      </p:sp>
      <p:sp>
        <p:nvSpPr>
          <p:cNvPr id="141" name="Google Shape;141;p24"/>
          <p:cNvSpPr txBox="1"/>
          <p:nvPr/>
        </p:nvSpPr>
        <p:spPr>
          <a:xfrm>
            <a:off x="91649" y="980025"/>
            <a:ext cx="5138100" cy="2385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part 3/3: ThirdAI’s Private and Personalizable Neural Database: </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Enhancing Retrieval-Augmented Generation (RAG)</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Making NeuralDB Commercially Viable on Commodity CPUs </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a:t>
            </a:r>
            <a:r>
              <a:rPr lang="en" sz="1300" b="1">
                <a:solidFill>
                  <a:srgbClr val="FF0000"/>
                </a:solidFill>
                <a:latin typeface="Calibri"/>
                <a:ea typeface="Calibri"/>
                <a:cs typeface="Calibri"/>
                <a:sym typeface="Calibri"/>
              </a:rPr>
              <a:t>no GPUs required</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Announcing BOLT: A Deep Learning Engine for Efficiently Training and Deploying Large Models on Commodity CPUs</a:t>
            </a:r>
            <a:endParaRPr sz="1300">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4"/>
              </a:rPr>
              <a:t>https://medium.com/thirdai-blog/announcing-bolt-a-deep-learning-engine-for-efficiently-training-and-deploying-large-models-on-bcb55dcd46ce</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p:txBody>
      </p:sp>
      <p:pic>
        <p:nvPicPr>
          <p:cNvPr id="142" name="Google Shape;142;p2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518100" y="980025"/>
            <a:ext cx="3437400" cy="1933550"/>
          </a:xfrm>
          <a:prstGeom prst="rect">
            <a:avLst/>
          </a:prstGeom>
          <a:noFill/>
          <a:ln w="9525" cap="flat" cmpd="sng">
            <a:solidFill>
              <a:srgbClr val="FF0000"/>
            </a:solidFill>
            <a:prstDash val="solid"/>
            <a:round/>
            <a:headEnd type="none" w="sm" len="sm"/>
            <a:tailEnd type="none" w="sm" len="sm"/>
          </a:ln>
        </p:spPr>
      </p:pic>
      <p:pic>
        <p:nvPicPr>
          <p:cNvPr id="143" name="Google Shape;143;p24"/>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518066" y="3022850"/>
            <a:ext cx="3437434" cy="19335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5"/>
          <p:cNvSpPr txBox="1"/>
          <p:nvPr/>
        </p:nvSpPr>
        <p:spPr>
          <a:xfrm>
            <a:off x="0" y="0"/>
            <a:ext cx="5484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Running Embedding Models</a:t>
            </a:r>
            <a:endParaRPr sz="2500" b="1">
              <a:latin typeface="Calibri"/>
              <a:ea typeface="Calibri"/>
              <a:cs typeface="Calibri"/>
              <a:sym typeface="Calibri"/>
            </a:endParaRPr>
          </a:p>
        </p:txBody>
      </p:sp>
      <p:sp>
        <p:nvSpPr>
          <p:cNvPr id="149" name="Google Shape;149;p25"/>
          <p:cNvSpPr txBox="1"/>
          <p:nvPr/>
        </p:nvSpPr>
        <p:spPr>
          <a:xfrm>
            <a:off x="5347875" y="92250"/>
            <a:ext cx="3695400" cy="384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3"/>
              </a:rPr>
              <a:t>https://huggingface.co/spaces/mteb/leaderboard</a:t>
            </a:r>
            <a:endParaRPr sz="1300">
              <a:latin typeface="Calibri"/>
              <a:ea typeface="Calibri"/>
              <a:cs typeface="Calibri"/>
              <a:sym typeface="Calibri"/>
            </a:endParaRPr>
          </a:p>
        </p:txBody>
      </p:sp>
      <p:graphicFrame>
        <p:nvGraphicFramePr>
          <p:cNvPr id="150" name="Google Shape;150;p25"/>
          <p:cNvGraphicFramePr/>
          <p:nvPr/>
        </p:nvGraphicFramePr>
        <p:xfrm>
          <a:off x="89350" y="546775"/>
          <a:ext cx="5931850" cy="2247032"/>
        </p:xfrm>
        <a:graphic>
          <a:graphicData uri="http://schemas.openxmlformats.org/drawingml/2006/table">
            <a:tbl>
              <a:tblPr>
                <a:noFill/>
                <a:tableStyleId>{2EBBDD40-C125-46AA-A8B9-88730A793EEF}</a:tableStyleId>
              </a:tblPr>
              <a:tblGrid>
                <a:gridCol w="376075">
                  <a:extLst>
                    <a:ext uri="{9D8B030D-6E8A-4147-A177-3AD203B41FA5}">
                      <a16:colId xmlns:a16="http://schemas.microsoft.com/office/drawing/2014/main" val="20000"/>
                    </a:ext>
                  </a:extLst>
                </a:gridCol>
                <a:gridCol w="963175">
                  <a:extLst>
                    <a:ext uri="{9D8B030D-6E8A-4147-A177-3AD203B41FA5}">
                      <a16:colId xmlns:a16="http://schemas.microsoft.com/office/drawing/2014/main" val="20001"/>
                    </a:ext>
                  </a:extLst>
                </a:gridCol>
                <a:gridCol w="723300">
                  <a:extLst>
                    <a:ext uri="{9D8B030D-6E8A-4147-A177-3AD203B41FA5}">
                      <a16:colId xmlns:a16="http://schemas.microsoft.com/office/drawing/2014/main" val="20002"/>
                    </a:ext>
                  </a:extLst>
                </a:gridCol>
                <a:gridCol w="876675">
                  <a:extLst>
                    <a:ext uri="{9D8B030D-6E8A-4147-A177-3AD203B41FA5}">
                      <a16:colId xmlns:a16="http://schemas.microsoft.com/office/drawing/2014/main" val="20003"/>
                    </a:ext>
                  </a:extLst>
                </a:gridCol>
                <a:gridCol w="720250">
                  <a:extLst>
                    <a:ext uri="{9D8B030D-6E8A-4147-A177-3AD203B41FA5}">
                      <a16:colId xmlns:a16="http://schemas.microsoft.com/office/drawing/2014/main" val="20004"/>
                    </a:ext>
                  </a:extLst>
                </a:gridCol>
                <a:gridCol w="734225">
                  <a:extLst>
                    <a:ext uri="{9D8B030D-6E8A-4147-A177-3AD203B41FA5}">
                      <a16:colId xmlns:a16="http://schemas.microsoft.com/office/drawing/2014/main" val="20005"/>
                    </a:ext>
                  </a:extLst>
                </a:gridCol>
                <a:gridCol w="703500">
                  <a:extLst>
                    <a:ext uri="{9D8B030D-6E8A-4147-A177-3AD203B41FA5}">
                      <a16:colId xmlns:a16="http://schemas.microsoft.com/office/drawing/2014/main" val="20006"/>
                    </a:ext>
                  </a:extLst>
                </a:gridCol>
                <a:gridCol w="834650">
                  <a:extLst>
                    <a:ext uri="{9D8B030D-6E8A-4147-A177-3AD203B41FA5}">
                      <a16:colId xmlns:a16="http://schemas.microsoft.com/office/drawing/2014/main" val="20007"/>
                    </a:ext>
                  </a:extLst>
                </a:gridCol>
              </a:tblGrid>
              <a:tr h="419375">
                <a:tc>
                  <a:txBody>
                    <a:bodyPr/>
                    <a:lstStyle/>
                    <a:p>
                      <a:pPr marL="0" lvl="0" indent="0" algn="ctr" rtl="0">
                        <a:lnSpc>
                          <a:spcPct val="115000"/>
                        </a:lnSpc>
                        <a:spcBef>
                          <a:spcPts val="0"/>
                        </a:spcBef>
                        <a:spcAft>
                          <a:spcPts val="0"/>
                        </a:spcAft>
                        <a:buNone/>
                      </a:pPr>
                      <a:r>
                        <a:rPr lang="en" sz="1000" b="1">
                          <a:latin typeface="Calibri"/>
                          <a:ea typeface="Calibri"/>
                          <a:cs typeface="Calibri"/>
                          <a:sym typeface="Calibri"/>
                        </a:rPr>
                        <a:t>Rank</a:t>
                      </a:r>
                      <a:endParaRPr sz="1000" b="1">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000" b="1">
                          <a:latin typeface="Calibri"/>
                          <a:ea typeface="Calibri"/>
                          <a:cs typeface="Calibri"/>
                          <a:sym typeface="Calibri"/>
                        </a:rPr>
                        <a:t>Model</a:t>
                      </a:r>
                      <a:endParaRPr sz="1000" b="1">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000" b="1">
                          <a:latin typeface="Calibri"/>
                          <a:ea typeface="Calibri"/>
                          <a:cs typeface="Calibri"/>
                          <a:sym typeface="Calibri"/>
                        </a:rPr>
                        <a:t>Model Size (GB)</a:t>
                      </a:r>
                      <a:endParaRPr sz="1000" b="1">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000" b="1">
                          <a:latin typeface="Calibri"/>
                          <a:ea typeface="Calibri"/>
                          <a:cs typeface="Calibri"/>
                          <a:sym typeface="Calibri"/>
                        </a:rPr>
                        <a:t>Embedding Dimensions</a:t>
                      </a:r>
                      <a:endParaRPr sz="1000" b="1">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000" b="1">
                          <a:latin typeface="Calibri"/>
                          <a:ea typeface="Calibri"/>
                          <a:cs typeface="Calibri"/>
                          <a:sym typeface="Calibri"/>
                        </a:rPr>
                        <a:t>N params (B)</a:t>
                      </a:r>
                      <a:endParaRPr sz="1000" b="1">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000" b="1">
                          <a:latin typeface="Calibri"/>
                          <a:ea typeface="Calibri"/>
                          <a:cs typeface="Calibri"/>
                          <a:sym typeface="Calibri"/>
                        </a:rPr>
                        <a:t>GPU VRAM (GB)</a:t>
                      </a:r>
                      <a:endParaRPr sz="1000" b="1">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000" b="1">
                          <a:latin typeface="Calibri"/>
                          <a:ea typeface="Calibri"/>
                          <a:cs typeface="Calibri"/>
                          <a:sym typeface="Calibri"/>
                        </a:rPr>
                        <a:t>Sequence Length</a:t>
                      </a:r>
                      <a:endParaRPr sz="1000" b="1">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000" b="1">
                          <a:latin typeface="Calibri"/>
                          <a:ea typeface="Calibri"/>
                          <a:cs typeface="Calibri"/>
                          <a:sym typeface="Calibri"/>
                        </a:rPr>
                        <a:t>Average </a:t>
                      </a:r>
                      <a:br>
                        <a:rPr lang="en" sz="1000" b="1">
                          <a:latin typeface="Calibri"/>
                          <a:ea typeface="Calibri"/>
                          <a:cs typeface="Calibri"/>
                          <a:sym typeface="Calibri"/>
                        </a:rPr>
                      </a:br>
                      <a:r>
                        <a:rPr lang="en" sz="1000" b="1">
                          <a:latin typeface="Calibri"/>
                          <a:ea typeface="Calibri"/>
                          <a:cs typeface="Calibri"/>
                          <a:sym typeface="Calibri"/>
                        </a:rPr>
                        <a:t>(56 datasets)</a:t>
                      </a:r>
                      <a:endParaRPr sz="1000" b="1">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200025">
                <a:tc>
                  <a:txBody>
                    <a:bodyPr/>
                    <a:lstStyle/>
                    <a:p>
                      <a:pPr marL="0" lvl="0" indent="0" algn="r" rtl="0">
                        <a:lnSpc>
                          <a:spcPct val="115000"/>
                        </a:lnSpc>
                        <a:spcBef>
                          <a:spcPts val="0"/>
                        </a:spcBef>
                        <a:spcAft>
                          <a:spcPts val="0"/>
                        </a:spcAft>
                        <a:buNone/>
                      </a:pPr>
                      <a:r>
                        <a:rPr lang="en" sz="1000">
                          <a:latin typeface="Calibri"/>
                          <a:ea typeface="Calibri"/>
                          <a:cs typeface="Calibri"/>
                          <a:sym typeface="Calibri"/>
                        </a:rPr>
                        <a:t>1</a:t>
                      </a:r>
                      <a:endParaRPr sz="10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000" u="sng">
                          <a:solidFill>
                            <a:schemeClr val="hlink"/>
                          </a:solidFill>
                          <a:latin typeface="Calibri"/>
                          <a:ea typeface="Calibri"/>
                          <a:cs typeface="Calibri"/>
                          <a:sym typeface="Calibri"/>
                          <a:hlinkClick r:id="rId4"/>
                        </a:rPr>
                        <a:t>bge-large-en</a:t>
                      </a:r>
                      <a:endParaRPr sz="1000" u="sng">
                        <a:solidFill>
                          <a:schemeClr val="hlink"/>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000">
                          <a:latin typeface="Calibri"/>
                          <a:ea typeface="Calibri"/>
                          <a:cs typeface="Calibri"/>
                          <a:sym typeface="Calibri"/>
                        </a:rPr>
                        <a:t>1.34</a:t>
                      </a:r>
                      <a:endParaRPr sz="10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000">
                          <a:latin typeface="Calibri"/>
                          <a:ea typeface="Calibri"/>
                          <a:cs typeface="Calibri"/>
                          <a:sym typeface="Calibri"/>
                        </a:rPr>
                        <a:t>1024</a:t>
                      </a:r>
                      <a:endParaRPr sz="10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000">
                          <a:latin typeface="Calibri"/>
                          <a:ea typeface="Calibri"/>
                          <a:cs typeface="Calibri"/>
                          <a:sym typeface="Calibri"/>
                        </a:rPr>
                        <a:t>12</a:t>
                      </a:r>
                      <a:endParaRPr sz="10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000">
                          <a:latin typeface="Calibri"/>
                          <a:ea typeface="Calibri"/>
                          <a:cs typeface="Calibri"/>
                          <a:sym typeface="Calibri"/>
                        </a:rPr>
                        <a:t>40</a:t>
                      </a:r>
                      <a:endParaRPr sz="10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000">
                          <a:latin typeface="Calibri"/>
                          <a:ea typeface="Calibri"/>
                          <a:cs typeface="Calibri"/>
                          <a:sym typeface="Calibri"/>
                        </a:rPr>
                        <a:t>512</a:t>
                      </a:r>
                      <a:endParaRPr sz="10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000">
                          <a:latin typeface="Calibri"/>
                          <a:ea typeface="Calibri"/>
                          <a:cs typeface="Calibri"/>
                          <a:sym typeface="Calibri"/>
                        </a:rPr>
                        <a:t>63.98</a:t>
                      </a:r>
                      <a:endParaRPr sz="10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r h="200025">
                <a:tc>
                  <a:txBody>
                    <a:bodyPr/>
                    <a:lstStyle/>
                    <a:p>
                      <a:pPr marL="0" lvl="0" indent="0" algn="r" rtl="0">
                        <a:lnSpc>
                          <a:spcPct val="115000"/>
                        </a:lnSpc>
                        <a:spcBef>
                          <a:spcPts val="0"/>
                        </a:spcBef>
                        <a:spcAft>
                          <a:spcPts val="0"/>
                        </a:spcAft>
                        <a:buNone/>
                      </a:pPr>
                      <a:r>
                        <a:rPr lang="en" sz="1000">
                          <a:latin typeface="Calibri"/>
                          <a:ea typeface="Calibri"/>
                          <a:cs typeface="Calibri"/>
                          <a:sym typeface="Calibri"/>
                        </a:rPr>
                        <a:t>2</a:t>
                      </a:r>
                      <a:endParaRPr sz="10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4CCCC"/>
                    </a:solidFill>
                  </a:tcPr>
                </a:tc>
                <a:tc>
                  <a:txBody>
                    <a:bodyPr/>
                    <a:lstStyle/>
                    <a:p>
                      <a:pPr marL="0" lvl="0" indent="0" algn="l" rtl="0">
                        <a:lnSpc>
                          <a:spcPct val="115000"/>
                        </a:lnSpc>
                        <a:spcBef>
                          <a:spcPts val="0"/>
                        </a:spcBef>
                        <a:spcAft>
                          <a:spcPts val="0"/>
                        </a:spcAft>
                        <a:buNone/>
                      </a:pPr>
                      <a:r>
                        <a:rPr lang="en" sz="1000" u="sng">
                          <a:solidFill>
                            <a:schemeClr val="hlink"/>
                          </a:solidFill>
                          <a:latin typeface="Calibri"/>
                          <a:ea typeface="Calibri"/>
                          <a:cs typeface="Calibri"/>
                          <a:sym typeface="Calibri"/>
                          <a:hlinkClick r:id="rId5"/>
                        </a:rPr>
                        <a:t>bge-base-en</a:t>
                      </a:r>
                      <a:endParaRPr sz="1000" u="sng">
                        <a:solidFill>
                          <a:schemeClr val="hlink"/>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4CCCC"/>
                    </a:solidFill>
                  </a:tcPr>
                </a:tc>
                <a:tc>
                  <a:txBody>
                    <a:bodyPr/>
                    <a:lstStyle/>
                    <a:p>
                      <a:pPr marL="0" lvl="0" indent="0" algn="ctr" rtl="0">
                        <a:lnSpc>
                          <a:spcPct val="115000"/>
                        </a:lnSpc>
                        <a:spcBef>
                          <a:spcPts val="0"/>
                        </a:spcBef>
                        <a:spcAft>
                          <a:spcPts val="0"/>
                        </a:spcAft>
                        <a:buNone/>
                      </a:pPr>
                      <a:r>
                        <a:rPr lang="en" sz="1000">
                          <a:latin typeface="Calibri"/>
                          <a:ea typeface="Calibri"/>
                          <a:cs typeface="Calibri"/>
                          <a:sym typeface="Calibri"/>
                        </a:rPr>
                        <a:t>0.44</a:t>
                      </a:r>
                      <a:endParaRPr sz="10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4CCCC"/>
                    </a:solidFill>
                  </a:tcPr>
                </a:tc>
                <a:tc>
                  <a:txBody>
                    <a:bodyPr/>
                    <a:lstStyle/>
                    <a:p>
                      <a:pPr marL="0" lvl="0" indent="0" algn="ctr" rtl="0">
                        <a:lnSpc>
                          <a:spcPct val="115000"/>
                        </a:lnSpc>
                        <a:spcBef>
                          <a:spcPts val="0"/>
                        </a:spcBef>
                        <a:spcAft>
                          <a:spcPts val="0"/>
                        </a:spcAft>
                        <a:buNone/>
                      </a:pPr>
                      <a:r>
                        <a:rPr lang="en" sz="1000">
                          <a:latin typeface="Calibri"/>
                          <a:ea typeface="Calibri"/>
                          <a:cs typeface="Calibri"/>
                          <a:sym typeface="Calibri"/>
                        </a:rPr>
                        <a:t>768</a:t>
                      </a:r>
                      <a:endParaRPr sz="10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4CCCC"/>
                    </a:solidFill>
                  </a:tcPr>
                </a:tc>
                <a:tc>
                  <a:txBody>
                    <a:bodyPr/>
                    <a:lstStyle/>
                    <a:p>
                      <a:pPr marL="0" lvl="0" indent="0" algn="ctr" rtl="0">
                        <a:lnSpc>
                          <a:spcPct val="115000"/>
                        </a:lnSpc>
                        <a:spcBef>
                          <a:spcPts val="0"/>
                        </a:spcBef>
                        <a:spcAft>
                          <a:spcPts val="0"/>
                        </a:spcAft>
                        <a:buNone/>
                      </a:pPr>
                      <a:r>
                        <a:rPr lang="en" sz="1000">
                          <a:latin typeface="Calibri"/>
                          <a:ea typeface="Calibri"/>
                          <a:cs typeface="Calibri"/>
                          <a:sym typeface="Calibri"/>
                        </a:rPr>
                        <a:t>0.2</a:t>
                      </a:r>
                      <a:endParaRPr sz="10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4CCCC"/>
                    </a:solidFill>
                  </a:tcPr>
                </a:tc>
                <a:tc>
                  <a:txBody>
                    <a:bodyPr/>
                    <a:lstStyle/>
                    <a:p>
                      <a:pPr marL="0" lvl="0" indent="0" algn="ctr" rtl="0">
                        <a:lnSpc>
                          <a:spcPct val="115000"/>
                        </a:lnSpc>
                        <a:spcBef>
                          <a:spcPts val="0"/>
                        </a:spcBef>
                        <a:spcAft>
                          <a:spcPts val="0"/>
                        </a:spcAft>
                        <a:buNone/>
                      </a:pPr>
                      <a:r>
                        <a:rPr lang="en" sz="1000">
                          <a:latin typeface="Calibri"/>
                          <a:ea typeface="Calibri"/>
                          <a:cs typeface="Calibri"/>
                          <a:sym typeface="Calibri"/>
                        </a:rPr>
                        <a:t>4</a:t>
                      </a:r>
                      <a:endParaRPr sz="10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4CCCC"/>
                    </a:solidFill>
                  </a:tcPr>
                </a:tc>
                <a:tc>
                  <a:txBody>
                    <a:bodyPr/>
                    <a:lstStyle/>
                    <a:p>
                      <a:pPr marL="0" lvl="0" indent="0" algn="ctr" rtl="0">
                        <a:lnSpc>
                          <a:spcPct val="115000"/>
                        </a:lnSpc>
                        <a:spcBef>
                          <a:spcPts val="0"/>
                        </a:spcBef>
                        <a:spcAft>
                          <a:spcPts val="0"/>
                        </a:spcAft>
                        <a:buNone/>
                      </a:pPr>
                      <a:r>
                        <a:rPr lang="en" sz="1000">
                          <a:latin typeface="Calibri"/>
                          <a:ea typeface="Calibri"/>
                          <a:cs typeface="Calibri"/>
                          <a:sym typeface="Calibri"/>
                        </a:rPr>
                        <a:t>512</a:t>
                      </a:r>
                      <a:endParaRPr sz="10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4CCCC"/>
                    </a:solidFill>
                  </a:tcPr>
                </a:tc>
                <a:tc>
                  <a:txBody>
                    <a:bodyPr/>
                    <a:lstStyle/>
                    <a:p>
                      <a:pPr marL="0" lvl="0" indent="0" algn="ctr" rtl="0">
                        <a:lnSpc>
                          <a:spcPct val="115000"/>
                        </a:lnSpc>
                        <a:spcBef>
                          <a:spcPts val="0"/>
                        </a:spcBef>
                        <a:spcAft>
                          <a:spcPts val="0"/>
                        </a:spcAft>
                        <a:buNone/>
                      </a:pPr>
                      <a:r>
                        <a:rPr lang="en" sz="1000">
                          <a:latin typeface="Calibri"/>
                          <a:ea typeface="Calibri"/>
                          <a:cs typeface="Calibri"/>
                          <a:sym typeface="Calibri"/>
                        </a:rPr>
                        <a:t>63.36</a:t>
                      </a:r>
                      <a:endParaRPr sz="10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4CCCC"/>
                    </a:solidFill>
                  </a:tcPr>
                </a:tc>
                <a:extLst>
                  <a:ext uri="{0D108BD9-81ED-4DB2-BD59-A6C34878D82A}">
                    <a16:rowId xmlns:a16="http://schemas.microsoft.com/office/drawing/2014/main" val="10002"/>
                  </a:ext>
                </a:extLst>
              </a:tr>
              <a:tr h="200025">
                <a:tc>
                  <a:txBody>
                    <a:bodyPr/>
                    <a:lstStyle/>
                    <a:p>
                      <a:pPr marL="0" lvl="0" indent="0" algn="r" rtl="0">
                        <a:lnSpc>
                          <a:spcPct val="115000"/>
                        </a:lnSpc>
                        <a:spcBef>
                          <a:spcPts val="0"/>
                        </a:spcBef>
                        <a:spcAft>
                          <a:spcPts val="0"/>
                        </a:spcAft>
                        <a:buNone/>
                      </a:pPr>
                      <a:r>
                        <a:rPr lang="en" sz="1000">
                          <a:latin typeface="Calibri"/>
                          <a:ea typeface="Calibri"/>
                          <a:cs typeface="Calibri"/>
                          <a:sym typeface="Calibri"/>
                        </a:rPr>
                        <a:t>3</a:t>
                      </a:r>
                      <a:endParaRPr sz="10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000" u="sng">
                          <a:solidFill>
                            <a:schemeClr val="hlink"/>
                          </a:solidFill>
                          <a:latin typeface="Calibri"/>
                          <a:ea typeface="Calibri"/>
                          <a:cs typeface="Calibri"/>
                          <a:sym typeface="Calibri"/>
                          <a:hlinkClick r:id="rId6"/>
                        </a:rPr>
                        <a:t>gte-large</a:t>
                      </a:r>
                      <a:endParaRPr sz="1000" u="sng">
                        <a:solidFill>
                          <a:schemeClr val="hlink"/>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000">
                          <a:latin typeface="Calibri"/>
                          <a:ea typeface="Calibri"/>
                          <a:cs typeface="Calibri"/>
                          <a:sym typeface="Calibri"/>
                        </a:rPr>
                        <a:t>0.67</a:t>
                      </a:r>
                      <a:endParaRPr sz="10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000">
                          <a:latin typeface="Calibri"/>
                          <a:ea typeface="Calibri"/>
                          <a:cs typeface="Calibri"/>
                          <a:sym typeface="Calibri"/>
                        </a:rPr>
                        <a:t>1024</a:t>
                      </a:r>
                      <a:endParaRPr sz="10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000">
                          <a:latin typeface="Calibri"/>
                          <a:ea typeface="Calibri"/>
                          <a:cs typeface="Calibri"/>
                          <a:sym typeface="Calibri"/>
                        </a:rPr>
                        <a:t>7</a:t>
                      </a:r>
                      <a:endParaRPr sz="10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000">
                          <a:latin typeface="Calibri"/>
                          <a:ea typeface="Calibri"/>
                          <a:cs typeface="Calibri"/>
                          <a:sym typeface="Calibri"/>
                        </a:rPr>
                        <a:t>22</a:t>
                      </a:r>
                      <a:endParaRPr sz="10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000">
                          <a:latin typeface="Calibri"/>
                          <a:ea typeface="Calibri"/>
                          <a:cs typeface="Calibri"/>
                          <a:sym typeface="Calibri"/>
                        </a:rPr>
                        <a:t>512</a:t>
                      </a:r>
                      <a:endParaRPr sz="10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000">
                          <a:latin typeface="Calibri"/>
                          <a:ea typeface="Calibri"/>
                          <a:cs typeface="Calibri"/>
                          <a:sym typeface="Calibri"/>
                        </a:rPr>
                        <a:t>63.13</a:t>
                      </a:r>
                      <a:endParaRPr sz="10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extLst>
                  <a:ext uri="{0D108BD9-81ED-4DB2-BD59-A6C34878D82A}">
                    <a16:rowId xmlns:a16="http://schemas.microsoft.com/office/drawing/2014/main" val="10003"/>
                  </a:ext>
                </a:extLst>
              </a:tr>
              <a:tr h="200025">
                <a:tc>
                  <a:txBody>
                    <a:bodyPr/>
                    <a:lstStyle/>
                    <a:p>
                      <a:pPr marL="0" lvl="0" indent="0" algn="r" rtl="0">
                        <a:lnSpc>
                          <a:spcPct val="115000"/>
                        </a:lnSpc>
                        <a:spcBef>
                          <a:spcPts val="0"/>
                        </a:spcBef>
                        <a:spcAft>
                          <a:spcPts val="0"/>
                        </a:spcAft>
                        <a:buNone/>
                      </a:pPr>
                      <a:r>
                        <a:rPr lang="en" sz="1000">
                          <a:latin typeface="Calibri"/>
                          <a:ea typeface="Calibri"/>
                          <a:cs typeface="Calibri"/>
                          <a:sym typeface="Calibri"/>
                        </a:rPr>
                        <a:t>4</a:t>
                      </a:r>
                      <a:endParaRPr sz="10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4CCCC"/>
                    </a:solidFill>
                  </a:tcPr>
                </a:tc>
                <a:tc>
                  <a:txBody>
                    <a:bodyPr/>
                    <a:lstStyle/>
                    <a:p>
                      <a:pPr marL="0" lvl="0" indent="0" algn="l" rtl="0">
                        <a:lnSpc>
                          <a:spcPct val="115000"/>
                        </a:lnSpc>
                        <a:spcBef>
                          <a:spcPts val="0"/>
                        </a:spcBef>
                        <a:spcAft>
                          <a:spcPts val="0"/>
                        </a:spcAft>
                        <a:buNone/>
                      </a:pPr>
                      <a:r>
                        <a:rPr lang="en" sz="1000" u="sng">
                          <a:solidFill>
                            <a:schemeClr val="hlink"/>
                          </a:solidFill>
                          <a:latin typeface="Calibri"/>
                          <a:ea typeface="Calibri"/>
                          <a:cs typeface="Calibri"/>
                          <a:sym typeface="Calibri"/>
                          <a:hlinkClick r:id="rId7"/>
                        </a:rPr>
                        <a:t>gte-base</a:t>
                      </a:r>
                      <a:endParaRPr sz="1000" u="sng">
                        <a:solidFill>
                          <a:schemeClr val="hlink"/>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4CCCC"/>
                    </a:solidFill>
                  </a:tcPr>
                </a:tc>
                <a:tc>
                  <a:txBody>
                    <a:bodyPr/>
                    <a:lstStyle/>
                    <a:p>
                      <a:pPr marL="0" lvl="0" indent="0" algn="ctr" rtl="0">
                        <a:lnSpc>
                          <a:spcPct val="115000"/>
                        </a:lnSpc>
                        <a:spcBef>
                          <a:spcPts val="0"/>
                        </a:spcBef>
                        <a:spcAft>
                          <a:spcPts val="0"/>
                        </a:spcAft>
                        <a:buNone/>
                      </a:pPr>
                      <a:r>
                        <a:rPr lang="en" sz="1000">
                          <a:latin typeface="Calibri"/>
                          <a:ea typeface="Calibri"/>
                          <a:cs typeface="Calibri"/>
                          <a:sym typeface="Calibri"/>
                        </a:rPr>
                        <a:t>0.22</a:t>
                      </a:r>
                      <a:endParaRPr sz="10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4CCCC"/>
                    </a:solidFill>
                  </a:tcPr>
                </a:tc>
                <a:tc>
                  <a:txBody>
                    <a:bodyPr/>
                    <a:lstStyle/>
                    <a:p>
                      <a:pPr marL="0" lvl="0" indent="0" algn="ctr" rtl="0">
                        <a:lnSpc>
                          <a:spcPct val="115000"/>
                        </a:lnSpc>
                        <a:spcBef>
                          <a:spcPts val="0"/>
                        </a:spcBef>
                        <a:spcAft>
                          <a:spcPts val="0"/>
                        </a:spcAft>
                        <a:buNone/>
                      </a:pPr>
                      <a:r>
                        <a:rPr lang="en" sz="1000">
                          <a:latin typeface="Calibri"/>
                          <a:ea typeface="Calibri"/>
                          <a:cs typeface="Calibri"/>
                          <a:sym typeface="Calibri"/>
                        </a:rPr>
                        <a:t>768</a:t>
                      </a:r>
                      <a:endParaRPr sz="10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4CCCC"/>
                    </a:solidFill>
                  </a:tcPr>
                </a:tc>
                <a:tc>
                  <a:txBody>
                    <a:bodyPr/>
                    <a:lstStyle/>
                    <a:p>
                      <a:pPr marL="0" lvl="0" indent="0" algn="ctr" rtl="0">
                        <a:lnSpc>
                          <a:spcPct val="115000"/>
                        </a:lnSpc>
                        <a:spcBef>
                          <a:spcPts val="0"/>
                        </a:spcBef>
                        <a:spcAft>
                          <a:spcPts val="0"/>
                        </a:spcAft>
                        <a:buNone/>
                      </a:pPr>
                      <a:r>
                        <a:rPr lang="en" sz="1000">
                          <a:latin typeface="Calibri"/>
                          <a:ea typeface="Calibri"/>
                          <a:cs typeface="Calibri"/>
                          <a:sym typeface="Calibri"/>
                        </a:rPr>
                        <a:t>0.14</a:t>
                      </a:r>
                      <a:endParaRPr sz="10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4CCCC"/>
                    </a:solidFill>
                  </a:tcPr>
                </a:tc>
                <a:tc>
                  <a:txBody>
                    <a:bodyPr/>
                    <a:lstStyle/>
                    <a:p>
                      <a:pPr marL="0" lvl="0" indent="0" algn="ctr" rtl="0">
                        <a:lnSpc>
                          <a:spcPct val="115000"/>
                        </a:lnSpc>
                        <a:spcBef>
                          <a:spcPts val="0"/>
                        </a:spcBef>
                        <a:spcAft>
                          <a:spcPts val="0"/>
                        </a:spcAft>
                        <a:buNone/>
                      </a:pPr>
                      <a:r>
                        <a:rPr lang="en" sz="1000">
                          <a:latin typeface="Calibri"/>
                          <a:ea typeface="Calibri"/>
                          <a:cs typeface="Calibri"/>
                          <a:sym typeface="Calibri"/>
                        </a:rPr>
                        <a:t>6</a:t>
                      </a:r>
                      <a:endParaRPr sz="10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4CCCC"/>
                    </a:solidFill>
                  </a:tcPr>
                </a:tc>
                <a:tc>
                  <a:txBody>
                    <a:bodyPr/>
                    <a:lstStyle/>
                    <a:p>
                      <a:pPr marL="0" lvl="0" indent="0" algn="ctr" rtl="0">
                        <a:lnSpc>
                          <a:spcPct val="115000"/>
                        </a:lnSpc>
                        <a:spcBef>
                          <a:spcPts val="0"/>
                        </a:spcBef>
                        <a:spcAft>
                          <a:spcPts val="0"/>
                        </a:spcAft>
                        <a:buNone/>
                      </a:pPr>
                      <a:r>
                        <a:rPr lang="en" sz="1000">
                          <a:latin typeface="Calibri"/>
                          <a:ea typeface="Calibri"/>
                          <a:cs typeface="Calibri"/>
                          <a:sym typeface="Calibri"/>
                        </a:rPr>
                        <a:t>512</a:t>
                      </a:r>
                      <a:endParaRPr sz="10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4CCCC"/>
                    </a:solidFill>
                  </a:tcPr>
                </a:tc>
                <a:tc>
                  <a:txBody>
                    <a:bodyPr/>
                    <a:lstStyle/>
                    <a:p>
                      <a:pPr marL="0" lvl="0" indent="0" algn="ctr" rtl="0">
                        <a:lnSpc>
                          <a:spcPct val="115000"/>
                        </a:lnSpc>
                        <a:spcBef>
                          <a:spcPts val="0"/>
                        </a:spcBef>
                        <a:spcAft>
                          <a:spcPts val="0"/>
                        </a:spcAft>
                        <a:buNone/>
                      </a:pPr>
                      <a:r>
                        <a:rPr lang="en" sz="1000">
                          <a:latin typeface="Calibri"/>
                          <a:ea typeface="Calibri"/>
                          <a:cs typeface="Calibri"/>
                          <a:sym typeface="Calibri"/>
                        </a:rPr>
                        <a:t>62.39</a:t>
                      </a:r>
                      <a:endParaRPr sz="10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4CCCC"/>
                    </a:solidFill>
                  </a:tcPr>
                </a:tc>
                <a:extLst>
                  <a:ext uri="{0D108BD9-81ED-4DB2-BD59-A6C34878D82A}">
                    <a16:rowId xmlns:a16="http://schemas.microsoft.com/office/drawing/2014/main" val="10004"/>
                  </a:ext>
                </a:extLst>
              </a:tr>
              <a:tr h="200025">
                <a:tc>
                  <a:txBody>
                    <a:bodyPr/>
                    <a:lstStyle/>
                    <a:p>
                      <a:pPr marL="0" lvl="0" indent="0" algn="r" rtl="0">
                        <a:lnSpc>
                          <a:spcPct val="115000"/>
                        </a:lnSpc>
                        <a:spcBef>
                          <a:spcPts val="0"/>
                        </a:spcBef>
                        <a:spcAft>
                          <a:spcPts val="0"/>
                        </a:spcAft>
                        <a:buNone/>
                      </a:pPr>
                      <a:r>
                        <a:rPr lang="en" sz="1000">
                          <a:latin typeface="Calibri"/>
                          <a:ea typeface="Calibri"/>
                          <a:cs typeface="Calibri"/>
                          <a:sym typeface="Calibri"/>
                        </a:rPr>
                        <a:t>5</a:t>
                      </a:r>
                      <a:endParaRPr sz="10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000" u="sng">
                          <a:solidFill>
                            <a:schemeClr val="hlink"/>
                          </a:solidFill>
                          <a:latin typeface="Calibri"/>
                          <a:ea typeface="Calibri"/>
                          <a:cs typeface="Calibri"/>
                          <a:sym typeface="Calibri"/>
                          <a:hlinkClick r:id="rId8"/>
                        </a:rPr>
                        <a:t>e5-large-v2</a:t>
                      </a:r>
                      <a:endParaRPr sz="1000" u="sng">
                        <a:solidFill>
                          <a:schemeClr val="hlink"/>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000">
                          <a:latin typeface="Calibri"/>
                          <a:ea typeface="Calibri"/>
                          <a:cs typeface="Calibri"/>
                          <a:sym typeface="Calibri"/>
                        </a:rPr>
                        <a:t>1.34</a:t>
                      </a:r>
                      <a:endParaRPr sz="10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000">
                          <a:latin typeface="Calibri"/>
                          <a:ea typeface="Calibri"/>
                          <a:cs typeface="Calibri"/>
                          <a:sym typeface="Calibri"/>
                        </a:rPr>
                        <a:t>1024</a:t>
                      </a:r>
                      <a:endParaRPr sz="10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000">
                          <a:latin typeface="Calibri"/>
                          <a:ea typeface="Calibri"/>
                          <a:cs typeface="Calibri"/>
                          <a:sym typeface="Calibri"/>
                        </a:rPr>
                        <a:t>7</a:t>
                      </a:r>
                      <a:endParaRPr sz="10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000">
                          <a:latin typeface="Calibri"/>
                          <a:ea typeface="Calibri"/>
                          <a:cs typeface="Calibri"/>
                          <a:sym typeface="Calibri"/>
                        </a:rPr>
                        <a:t>22</a:t>
                      </a:r>
                      <a:endParaRPr sz="10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000">
                          <a:latin typeface="Calibri"/>
                          <a:ea typeface="Calibri"/>
                          <a:cs typeface="Calibri"/>
                          <a:sym typeface="Calibri"/>
                        </a:rPr>
                        <a:t>512</a:t>
                      </a:r>
                      <a:endParaRPr sz="10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000">
                          <a:latin typeface="Calibri"/>
                          <a:ea typeface="Calibri"/>
                          <a:cs typeface="Calibri"/>
                          <a:sym typeface="Calibri"/>
                        </a:rPr>
                        <a:t>62.25</a:t>
                      </a:r>
                      <a:endParaRPr sz="10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extLst>
                  <a:ext uri="{0D108BD9-81ED-4DB2-BD59-A6C34878D82A}">
                    <a16:rowId xmlns:a16="http://schemas.microsoft.com/office/drawing/2014/main" val="10005"/>
                  </a:ext>
                </a:extLst>
              </a:tr>
              <a:tr h="200025">
                <a:tc>
                  <a:txBody>
                    <a:bodyPr/>
                    <a:lstStyle/>
                    <a:p>
                      <a:pPr marL="0" lvl="0" indent="0" algn="r" rtl="0">
                        <a:lnSpc>
                          <a:spcPct val="115000"/>
                        </a:lnSpc>
                        <a:spcBef>
                          <a:spcPts val="0"/>
                        </a:spcBef>
                        <a:spcAft>
                          <a:spcPts val="0"/>
                        </a:spcAft>
                        <a:buNone/>
                      </a:pPr>
                      <a:r>
                        <a:rPr lang="en" sz="1000">
                          <a:latin typeface="Calibri"/>
                          <a:ea typeface="Calibri"/>
                          <a:cs typeface="Calibri"/>
                          <a:sym typeface="Calibri"/>
                        </a:rPr>
                        <a:t>6</a:t>
                      </a:r>
                      <a:endParaRPr sz="10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000" u="sng">
                          <a:solidFill>
                            <a:schemeClr val="hlink"/>
                          </a:solidFill>
                          <a:latin typeface="Calibri"/>
                          <a:ea typeface="Calibri"/>
                          <a:cs typeface="Calibri"/>
                          <a:sym typeface="Calibri"/>
                          <a:hlinkClick r:id="rId9"/>
                        </a:rPr>
                        <a:t>bge-small-en</a:t>
                      </a:r>
                      <a:endParaRPr sz="1000" u="sng">
                        <a:solidFill>
                          <a:schemeClr val="hlink"/>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000">
                          <a:latin typeface="Calibri"/>
                          <a:ea typeface="Calibri"/>
                          <a:cs typeface="Calibri"/>
                          <a:sym typeface="Calibri"/>
                        </a:rPr>
                        <a:t>0.13</a:t>
                      </a:r>
                      <a:endParaRPr sz="10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000">
                          <a:latin typeface="Calibri"/>
                          <a:ea typeface="Calibri"/>
                          <a:cs typeface="Calibri"/>
                          <a:sym typeface="Calibri"/>
                        </a:rPr>
                        <a:t>384</a:t>
                      </a:r>
                      <a:endParaRPr sz="10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000">
                          <a:latin typeface="Calibri"/>
                          <a:ea typeface="Calibri"/>
                          <a:cs typeface="Calibri"/>
                          <a:sym typeface="Calibri"/>
                        </a:rPr>
                        <a:t>0.04</a:t>
                      </a:r>
                      <a:endParaRPr sz="10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000">
                          <a:latin typeface="Calibri"/>
                          <a:ea typeface="Calibri"/>
                          <a:cs typeface="Calibri"/>
                          <a:sym typeface="Calibri"/>
                        </a:rPr>
                        <a:t>2</a:t>
                      </a:r>
                      <a:endParaRPr sz="10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000">
                          <a:latin typeface="Calibri"/>
                          <a:ea typeface="Calibri"/>
                          <a:cs typeface="Calibri"/>
                          <a:sym typeface="Calibri"/>
                        </a:rPr>
                        <a:t>512</a:t>
                      </a:r>
                      <a:endParaRPr sz="10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000">
                          <a:latin typeface="Calibri"/>
                          <a:ea typeface="Calibri"/>
                          <a:cs typeface="Calibri"/>
                          <a:sym typeface="Calibri"/>
                        </a:rPr>
                        <a:t>62.11</a:t>
                      </a:r>
                      <a:endParaRPr sz="10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extLst>
                  <a:ext uri="{0D108BD9-81ED-4DB2-BD59-A6C34878D82A}">
                    <a16:rowId xmlns:a16="http://schemas.microsoft.com/office/drawing/2014/main" val="10006"/>
                  </a:ext>
                </a:extLst>
              </a:tr>
              <a:tr h="200025">
                <a:tc>
                  <a:txBody>
                    <a:bodyPr/>
                    <a:lstStyle/>
                    <a:p>
                      <a:pPr marL="0" lvl="0" indent="0" algn="r" rtl="0">
                        <a:lnSpc>
                          <a:spcPct val="115000"/>
                        </a:lnSpc>
                        <a:spcBef>
                          <a:spcPts val="0"/>
                        </a:spcBef>
                        <a:spcAft>
                          <a:spcPts val="0"/>
                        </a:spcAft>
                        <a:buNone/>
                      </a:pPr>
                      <a:r>
                        <a:rPr lang="en" sz="1000">
                          <a:latin typeface="Calibri"/>
                          <a:ea typeface="Calibri"/>
                          <a:cs typeface="Calibri"/>
                          <a:sym typeface="Calibri"/>
                        </a:rPr>
                        <a:t>7</a:t>
                      </a:r>
                      <a:endParaRPr sz="10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000" u="sng">
                          <a:solidFill>
                            <a:schemeClr val="hlink"/>
                          </a:solidFill>
                          <a:latin typeface="Calibri"/>
                          <a:ea typeface="Calibri"/>
                          <a:cs typeface="Calibri"/>
                          <a:sym typeface="Calibri"/>
                          <a:hlinkClick r:id="rId10"/>
                        </a:rPr>
                        <a:t>instructor-xl</a:t>
                      </a:r>
                      <a:endParaRPr sz="1000" u="sng">
                        <a:solidFill>
                          <a:schemeClr val="hlink"/>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000">
                          <a:latin typeface="Calibri"/>
                          <a:ea typeface="Calibri"/>
                          <a:cs typeface="Calibri"/>
                          <a:sym typeface="Calibri"/>
                        </a:rPr>
                        <a:t>4.96</a:t>
                      </a:r>
                      <a:endParaRPr sz="10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000">
                          <a:latin typeface="Calibri"/>
                          <a:ea typeface="Calibri"/>
                          <a:cs typeface="Calibri"/>
                          <a:sym typeface="Calibri"/>
                        </a:rPr>
                        <a:t>768</a:t>
                      </a:r>
                      <a:endParaRPr sz="10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000">
                          <a:latin typeface="Calibri"/>
                          <a:ea typeface="Calibri"/>
                          <a:cs typeface="Calibri"/>
                          <a:sym typeface="Calibri"/>
                        </a:rPr>
                        <a:t>1.4</a:t>
                      </a:r>
                      <a:endParaRPr sz="10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000">
                          <a:latin typeface="Calibri"/>
                          <a:ea typeface="Calibri"/>
                          <a:cs typeface="Calibri"/>
                          <a:sym typeface="Calibri"/>
                        </a:rPr>
                        <a:t>16</a:t>
                      </a:r>
                      <a:endParaRPr sz="10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000">
                          <a:latin typeface="Calibri"/>
                          <a:ea typeface="Calibri"/>
                          <a:cs typeface="Calibri"/>
                          <a:sym typeface="Calibri"/>
                        </a:rPr>
                        <a:t>512</a:t>
                      </a:r>
                      <a:endParaRPr sz="10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000">
                          <a:latin typeface="Calibri"/>
                          <a:ea typeface="Calibri"/>
                          <a:cs typeface="Calibri"/>
                          <a:sym typeface="Calibri"/>
                        </a:rPr>
                        <a:t>61.79</a:t>
                      </a:r>
                      <a:endParaRPr sz="10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extLst>
                  <a:ext uri="{0D108BD9-81ED-4DB2-BD59-A6C34878D82A}">
                    <a16:rowId xmlns:a16="http://schemas.microsoft.com/office/drawing/2014/main" val="10007"/>
                  </a:ext>
                </a:extLst>
              </a:tr>
              <a:tr h="200025">
                <a:tc>
                  <a:txBody>
                    <a:bodyPr/>
                    <a:lstStyle/>
                    <a:p>
                      <a:pPr marL="0" lvl="0" indent="0" algn="r" rtl="0">
                        <a:lnSpc>
                          <a:spcPct val="115000"/>
                        </a:lnSpc>
                        <a:spcBef>
                          <a:spcPts val="0"/>
                        </a:spcBef>
                        <a:spcAft>
                          <a:spcPts val="0"/>
                        </a:spcAft>
                        <a:buNone/>
                      </a:pPr>
                      <a:r>
                        <a:rPr lang="en" sz="1000">
                          <a:latin typeface="Calibri"/>
                          <a:ea typeface="Calibri"/>
                          <a:cs typeface="Calibri"/>
                          <a:sym typeface="Calibri"/>
                        </a:rPr>
                        <a:t>8</a:t>
                      </a:r>
                      <a:endParaRPr sz="10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000" u="sng">
                          <a:solidFill>
                            <a:schemeClr val="hlink"/>
                          </a:solidFill>
                          <a:latin typeface="Calibri"/>
                          <a:ea typeface="Calibri"/>
                          <a:cs typeface="Calibri"/>
                          <a:sym typeface="Calibri"/>
                          <a:hlinkClick r:id="rId11"/>
                        </a:rPr>
                        <a:t>instructor-large</a:t>
                      </a:r>
                      <a:endParaRPr sz="1000" u="sng">
                        <a:solidFill>
                          <a:schemeClr val="hlink"/>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000">
                          <a:latin typeface="Calibri"/>
                          <a:ea typeface="Calibri"/>
                          <a:cs typeface="Calibri"/>
                          <a:sym typeface="Calibri"/>
                        </a:rPr>
                        <a:t>1.34</a:t>
                      </a:r>
                      <a:endParaRPr sz="10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000">
                          <a:latin typeface="Calibri"/>
                          <a:ea typeface="Calibri"/>
                          <a:cs typeface="Calibri"/>
                          <a:sym typeface="Calibri"/>
                        </a:rPr>
                        <a:t>768</a:t>
                      </a:r>
                      <a:endParaRPr sz="10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000">
                          <a:latin typeface="Calibri"/>
                          <a:ea typeface="Calibri"/>
                          <a:cs typeface="Calibri"/>
                          <a:sym typeface="Calibri"/>
                        </a:rPr>
                        <a:t>0.14</a:t>
                      </a:r>
                      <a:endParaRPr sz="10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000">
                          <a:latin typeface="Calibri"/>
                          <a:ea typeface="Calibri"/>
                          <a:cs typeface="Calibri"/>
                          <a:sym typeface="Calibri"/>
                        </a:rPr>
                        <a:t>11</a:t>
                      </a:r>
                      <a:endParaRPr sz="10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000">
                          <a:latin typeface="Calibri"/>
                          <a:ea typeface="Calibri"/>
                          <a:cs typeface="Calibri"/>
                          <a:sym typeface="Calibri"/>
                        </a:rPr>
                        <a:t>512</a:t>
                      </a:r>
                      <a:endParaRPr sz="10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000">
                          <a:latin typeface="Calibri"/>
                          <a:ea typeface="Calibri"/>
                          <a:cs typeface="Calibri"/>
                          <a:sym typeface="Calibri"/>
                        </a:rPr>
                        <a:t>61.59</a:t>
                      </a:r>
                      <a:endParaRPr sz="10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extLst>
                  <a:ext uri="{0D108BD9-81ED-4DB2-BD59-A6C34878D82A}">
                    <a16:rowId xmlns:a16="http://schemas.microsoft.com/office/drawing/2014/main" val="10008"/>
                  </a:ext>
                </a:extLst>
              </a:tr>
              <a:tr h="200025">
                <a:tc>
                  <a:txBody>
                    <a:bodyPr/>
                    <a:lstStyle/>
                    <a:p>
                      <a:pPr marL="0" lvl="0" indent="0" algn="r" rtl="0">
                        <a:lnSpc>
                          <a:spcPct val="115000"/>
                        </a:lnSpc>
                        <a:spcBef>
                          <a:spcPts val="0"/>
                        </a:spcBef>
                        <a:spcAft>
                          <a:spcPts val="0"/>
                        </a:spcAft>
                        <a:buNone/>
                      </a:pPr>
                      <a:r>
                        <a:rPr lang="en" sz="1000">
                          <a:latin typeface="Calibri"/>
                          <a:ea typeface="Calibri"/>
                          <a:cs typeface="Calibri"/>
                          <a:sym typeface="Calibri"/>
                        </a:rPr>
                        <a:t>9</a:t>
                      </a:r>
                      <a:endParaRPr sz="10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000" u="sng">
                          <a:solidFill>
                            <a:schemeClr val="hlink"/>
                          </a:solidFill>
                          <a:latin typeface="Calibri"/>
                          <a:ea typeface="Calibri"/>
                          <a:cs typeface="Calibri"/>
                          <a:sym typeface="Calibri"/>
                          <a:hlinkClick r:id="rId12"/>
                        </a:rPr>
                        <a:t>e5-base-v2</a:t>
                      </a:r>
                      <a:endParaRPr sz="1000" u="sng">
                        <a:solidFill>
                          <a:schemeClr val="hlink"/>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000">
                          <a:latin typeface="Calibri"/>
                          <a:ea typeface="Calibri"/>
                          <a:cs typeface="Calibri"/>
                          <a:sym typeface="Calibri"/>
                        </a:rPr>
                        <a:t>0.44</a:t>
                      </a:r>
                      <a:endParaRPr sz="10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000">
                          <a:latin typeface="Calibri"/>
                          <a:ea typeface="Calibri"/>
                          <a:cs typeface="Calibri"/>
                          <a:sym typeface="Calibri"/>
                        </a:rPr>
                        <a:t>768</a:t>
                      </a:r>
                      <a:endParaRPr sz="10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000">
                          <a:latin typeface="Calibri"/>
                          <a:ea typeface="Calibri"/>
                          <a:cs typeface="Calibri"/>
                          <a:sym typeface="Calibri"/>
                        </a:rPr>
                        <a:t>0.14</a:t>
                      </a:r>
                      <a:endParaRPr sz="10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000">
                          <a:latin typeface="Calibri"/>
                          <a:ea typeface="Calibri"/>
                          <a:cs typeface="Calibri"/>
                          <a:sym typeface="Calibri"/>
                        </a:rPr>
                        <a:t>6</a:t>
                      </a:r>
                      <a:endParaRPr sz="10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000">
                          <a:latin typeface="Calibri"/>
                          <a:ea typeface="Calibri"/>
                          <a:cs typeface="Calibri"/>
                          <a:sym typeface="Calibri"/>
                        </a:rPr>
                        <a:t>512</a:t>
                      </a:r>
                      <a:endParaRPr sz="10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000">
                          <a:latin typeface="Calibri"/>
                          <a:ea typeface="Calibri"/>
                          <a:cs typeface="Calibri"/>
                          <a:sym typeface="Calibri"/>
                        </a:rPr>
                        <a:t>61.5</a:t>
                      </a:r>
                      <a:endParaRPr sz="10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extLst>
                  <a:ext uri="{0D108BD9-81ED-4DB2-BD59-A6C34878D82A}">
                    <a16:rowId xmlns:a16="http://schemas.microsoft.com/office/drawing/2014/main" val="10009"/>
                  </a:ext>
                </a:extLst>
              </a:tr>
            </a:tbl>
          </a:graphicData>
        </a:graphic>
      </p:graphicFrame>
      <p:sp>
        <p:nvSpPr>
          <p:cNvPr id="151" name="Google Shape;151;p25"/>
          <p:cNvSpPr txBox="1"/>
          <p:nvPr/>
        </p:nvSpPr>
        <p:spPr>
          <a:xfrm>
            <a:off x="3708491" y="3829625"/>
            <a:ext cx="3000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000">
              <a:latin typeface="Calibri"/>
              <a:ea typeface="Calibri"/>
              <a:cs typeface="Calibri"/>
              <a:sym typeface="Calibri"/>
            </a:endParaRPr>
          </a:p>
        </p:txBody>
      </p:sp>
      <p:sp>
        <p:nvSpPr>
          <p:cNvPr id="152" name="Google Shape;152;p25"/>
          <p:cNvSpPr txBox="1"/>
          <p:nvPr/>
        </p:nvSpPr>
        <p:spPr>
          <a:xfrm>
            <a:off x="6110775" y="546775"/>
            <a:ext cx="2932500" cy="1108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0500" algn="l" rtl="0">
              <a:spcBef>
                <a:spcPts val="0"/>
              </a:spcBef>
              <a:spcAft>
                <a:spcPts val="0"/>
              </a:spcAft>
              <a:buSzPts val="1200"/>
              <a:buFont typeface="Calibri"/>
              <a:buChar char="●"/>
            </a:pPr>
            <a:r>
              <a:rPr lang="en" sz="1200">
                <a:latin typeface="Calibri"/>
                <a:ea typeface="Calibri"/>
                <a:cs typeface="Calibri"/>
                <a:sym typeface="Calibri"/>
              </a:rPr>
              <a:t>We need a GPU with enough VRAM</a:t>
            </a:r>
            <a:endParaRPr sz="1200">
              <a:latin typeface="Calibri"/>
              <a:ea typeface="Calibri"/>
              <a:cs typeface="Calibri"/>
              <a:sym typeface="Calibri"/>
            </a:endParaRPr>
          </a:p>
          <a:p>
            <a:pPr marL="228600" lvl="0" indent="-190500" algn="l" rtl="0">
              <a:spcBef>
                <a:spcPts val="0"/>
              </a:spcBef>
              <a:spcAft>
                <a:spcPts val="0"/>
              </a:spcAft>
              <a:buSzPts val="1200"/>
              <a:buFont typeface="Calibri"/>
              <a:buChar char="●"/>
            </a:pPr>
            <a:r>
              <a:rPr lang="en" sz="1200">
                <a:latin typeface="Calibri"/>
                <a:ea typeface="Calibri"/>
                <a:cs typeface="Calibri"/>
                <a:sym typeface="Calibri"/>
              </a:rPr>
              <a:t>"large" models require 22-40 GB</a:t>
            </a:r>
            <a:endParaRPr sz="1200">
              <a:latin typeface="Calibri"/>
              <a:ea typeface="Calibri"/>
              <a:cs typeface="Calibri"/>
              <a:sym typeface="Calibri"/>
            </a:endParaRPr>
          </a:p>
          <a:p>
            <a:pPr marL="228600" lvl="0" indent="-190500" algn="l" rtl="0">
              <a:spcBef>
                <a:spcPts val="0"/>
              </a:spcBef>
              <a:spcAft>
                <a:spcPts val="0"/>
              </a:spcAft>
              <a:buSzPts val="1200"/>
              <a:buFont typeface="Calibri"/>
              <a:buChar char="●"/>
            </a:pPr>
            <a:r>
              <a:rPr lang="en" sz="1200">
                <a:highlight>
                  <a:srgbClr val="F4CCCC"/>
                </a:highlight>
                <a:latin typeface="Calibri"/>
                <a:ea typeface="Calibri"/>
                <a:cs typeface="Calibri"/>
                <a:sym typeface="Calibri"/>
              </a:rPr>
              <a:t>"base" models require 4-6 GB</a:t>
            </a:r>
            <a:endParaRPr sz="1200">
              <a:highlight>
                <a:srgbClr val="F4CCCC"/>
              </a:highlight>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Follow the links to huggingface and GitHub for instructions and examples</a:t>
            </a:r>
            <a:endParaRPr sz="1200">
              <a:latin typeface="Calibri"/>
              <a:ea typeface="Calibri"/>
              <a:cs typeface="Calibri"/>
              <a:sym typeface="Calibri"/>
            </a:endParaRPr>
          </a:p>
        </p:txBody>
      </p:sp>
      <p:sp>
        <p:nvSpPr>
          <p:cNvPr id="153" name="Google Shape;153;p25"/>
          <p:cNvSpPr txBox="1"/>
          <p:nvPr/>
        </p:nvSpPr>
        <p:spPr>
          <a:xfrm>
            <a:off x="89350" y="2906075"/>
            <a:ext cx="4770000" cy="2185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6AA84F"/>
                </a:solidFill>
                <a:latin typeface="Roboto Mono"/>
                <a:ea typeface="Roboto Mono"/>
                <a:cs typeface="Roboto Mono"/>
                <a:sym typeface="Roboto Mono"/>
              </a:rPr>
              <a:t># bge-base-en model was integrated into LangChain </a:t>
            </a:r>
            <a:br>
              <a:rPr lang="en" sz="1000">
                <a:solidFill>
                  <a:srgbClr val="6AA84F"/>
                </a:solidFill>
                <a:latin typeface="Roboto Mono"/>
                <a:ea typeface="Roboto Mono"/>
                <a:cs typeface="Roboto Mono"/>
                <a:sym typeface="Roboto Mono"/>
              </a:rPr>
            </a:br>
            <a:r>
              <a:rPr lang="en" sz="1000">
                <a:solidFill>
                  <a:srgbClr val="6AA84F"/>
                </a:solidFill>
                <a:latin typeface="Roboto Mono"/>
                <a:ea typeface="Roboto Mono"/>
                <a:cs typeface="Roboto Mono"/>
                <a:sym typeface="Roboto Mono"/>
              </a:rPr>
              <a:t># on August 9, 2023</a:t>
            </a:r>
            <a:endParaRPr sz="1000">
              <a:solidFill>
                <a:srgbClr val="6AA84F"/>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6AA84F"/>
                </a:solidFill>
                <a:latin typeface="Roboto Mono"/>
                <a:ea typeface="Roboto Mono"/>
                <a:cs typeface="Roboto Mono"/>
                <a:sym typeface="Roboto Mono"/>
              </a:rPr>
              <a:t># pip install -U sentence-transformers</a:t>
            </a:r>
            <a:endParaRPr sz="1000">
              <a:solidFill>
                <a:srgbClr val="6AA84F"/>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6AA84F"/>
                </a:solidFill>
                <a:latin typeface="Roboto Mono"/>
                <a:ea typeface="Roboto Mono"/>
                <a:cs typeface="Roboto Mono"/>
                <a:sym typeface="Roboto Mono"/>
              </a:rPr>
              <a:t># pip install -U langchain</a:t>
            </a:r>
            <a:endParaRPr sz="1000">
              <a:solidFill>
                <a:srgbClr val="6AA84F"/>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from langchain.embeddings import HuggingFaceBgeEmbeddings</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model_name = "BAAI/bge-base-en"</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model_kwargs = {'device': 'cuda'}</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encode_kwargs = {'normalize_embeddings': True} </a:t>
            </a:r>
            <a:br>
              <a:rPr lang="en" sz="1000">
                <a:solidFill>
                  <a:srgbClr val="3C78D8"/>
                </a:solidFill>
                <a:latin typeface="Roboto Mono"/>
                <a:ea typeface="Roboto Mono"/>
                <a:cs typeface="Roboto Mono"/>
                <a:sym typeface="Roboto Mono"/>
              </a:rPr>
            </a:br>
            <a:r>
              <a:rPr lang="en" sz="1000">
                <a:solidFill>
                  <a:srgbClr val="3C78D8"/>
                </a:solidFill>
                <a:latin typeface="Roboto Mono"/>
                <a:ea typeface="Roboto Mono"/>
                <a:cs typeface="Roboto Mono"/>
                <a:sym typeface="Roboto Mono"/>
              </a:rPr>
              <a:t>model_norm = HuggingFaceBgeEmbeddings(</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model_name=model_name,</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model_kwargs=model_kwargs,</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encode_kwargs=encode_kwargs</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a:t>
            </a:r>
            <a:endParaRPr sz="1000">
              <a:solidFill>
                <a:srgbClr val="3C78D8"/>
              </a:solidFill>
              <a:latin typeface="Roboto Mono"/>
              <a:ea typeface="Roboto Mono"/>
              <a:cs typeface="Roboto Mono"/>
              <a:sym typeface="Roboto Mono"/>
            </a:endParaRPr>
          </a:p>
        </p:txBody>
      </p:sp>
      <p:sp>
        <p:nvSpPr>
          <p:cNvPr id="154" name="Google Shape;154;p25"/>
          <p:cNvSpPr txBox="1"/>
          <p:nvPr/>
        </p:nvSpPr>
        <p:spPr>
          <a:xfrm>
            <a:off x="4917800" y="2910942"/>
            <a:ext cx="4141200" cy="126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6AA84F"/>
                </a:solidFill>
                <a:latin typeface="Roboto Mono"/>
                <a:ea typeface="Roboto Mono"/>
                <a:cs typeface="Roboto Mono"/>
                <a:sym typeface="Roboto Mono"/>
              </a:rPr>
              <a:t># The gte-base model is NOT included in LangChain</a:t>
            </a:r>
            <a:br>
              <a:rPr lang="en" sz="1000">
                <a:solidFill>
                  <a:srgbClr val="6AA84F"/>
                </a:solidFill>
                <a:latin typeface="Roboto Mono"/>
                <a:ea typeface="Roboto Mono"/>
                <a:cs typeface="Roboto Mono"/>
                <a:sym typeface="Roboto Mono"/>
              </a:rPr>
            </a:br>
            <a:r>
              <a:rPr lang="en" sz="1000">
                <a:solidFill>
                  <a:srgbClr val="6AA84F"/>
                </a:solidFill>
                <a:latin typeface="Roboto Mono"/>
                <a:ea typeface="Roboto Mono"/>
                <a:cs typeface="Roboto Mono"/>
                <a:sym typeface="Roboto Mono"/>
              </a:rPr>
              <a:t># You need to use PyTorch, etc.</a:t>
            </a:r>
            <a:endParaRPr sz="1000">
              <a:solidFill>
                <a:srgbClr val="6AA84F"/>
              </a:solidFill>
              <a:latin typeface="Roboto Mono"/>
              <a:ea typeface="Roboto Mono"/>
              <a:cs typeface="Roboto Mono"/>
              <a:sym typeface="Roboto Mono"/>
            </a:endParaRPr>
          </a:p>
          <a:p>
            <a:pPr marL="0" lvl="0" indent="0" algn="l" rtl="0">
              <a:spcBef>
                <a:spcPts val="0"/>
              </a:spcBef>
              <a:spcAft>
                <a:spcPts val="0"/>
              </a:spcAft>
              <a:buNone/>
            </a:pPr>
            <a:endParaRPr sz="1000">
              <a:solidFill>
                <a:srgbClr val="6AA84F"/>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import torch.nn.functional as F</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from torch import Tensor</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from transformers import AutoTokenizer, AutoModel</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a:t>
            </a:r>
            <a:endParaRPr sz="1000">
              <a:solidFill>
                <a:srgbClr val="3C78D8"/>
              </a:solidFill>
              <a:latin typeface="Roboto Mono"/>
              <a:ea typeface="Roboto Mono"/>
              <a:cs typeface="Roboto Mono"/>
              <a:sym typeface="Roboto Mon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6"/>
          <p:cNvSpPr txBox="1"/>
          <p:nvPr/>
        </p:nvSpPr>
        <p:spPr>
          <a:xfrm>
            <a:off x="0" y="0"/>
            <a:ext cx="44622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Pricing of hardware and hosting</a:t>
            </a:r>
            <a:endParaRPr sz="2500" b="1">
              <a:latin typeface="Calibri"/>
              <a:ea typeface="Calibri"/>
              <a:cs typeface="Calibri"/>
              <a:sym typeface="Calibri"/>
            </a:endParaRPr>
          </a:p>
        </p:txBody>
      </p:sp>
      <p:sp>
        <p:nvSpPr>
          <p:cNvPr id="160" name="Google Shape;160;p26"/>
          <p:cNvSpPr txBox="1"/>
          <p:nvPr/>
        </p:nvSpPr>
        <p:spPr>
          <a:xfrm>
            <a:off x="62375" y="907325"/>
            <a:ext cx="4714500" cy="61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You can get a good desktop with </a:t>
            </a:r>
            <a:r>
              <a:rPr lang="en" b="1">
                <a:solidFill>
                  <a:srgbClr val="3C78D8"/>
                </a:solidFill>
                <a:latin typeface="Calibri"/>
                <a:ea typeface="Calibri"/>
                <a:cs typeface="Calibri"/>
                <a:sym typeface="Calibri"/>
              </a:rPr>
              <a:t>128GB RAM  &amp;  24GB VRAM</a:t>
            </a:r>
            <a:endParaRPr b="1">
              <a:solidFill>
                <a:srgbClr val="3C78D8"/>
              </a:solidFill>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for less than </a:t>
            </a:r>
            <a:r>
              <a:rPr lang="en" b="1">
                <a:solidFill>
                  <a:srgbClr val="FF0000"/>
                </a:solidFill>
                <a:latin typeface="Calibri"/>
                <a:ea typeface="Calibri"/>
                <a:cs typeface="Calibri"/>
                <a:sym typeface="Calibri"/>
              </a:rPr>
              <a:t>$2K </a:t>
            </a:r>
            <a:r>
              <a:rPr lang="en" b="1">
                <a:solidFill>
                  <a:srgbClr val="6AA84F"/>
                </a:solidFill>
                <a:latin typeface="Calibri"/>
                <a:ea typeface="Calibri"/>
                <a:cs typeface="Calibri"/>
                <a:sym typeface="Calibri"/>
              </a:rPr>
              <a:t>(refurbished), or ~</a:t>
            </a:r>
            <a:r>
              <a:rPr lang="en" b="1">
                <a:solidFill>
                  <a:srgbClr val="FF0000"/>
                </a:solidFill>
                <a:latin typeface="Calibri"/>
                <a:ea typeface="Calibri"/>
                <a:cs typeface="Calibri"/>
                <a:sym typeface="Calibri"/>
              </a:rPr>
              <a:t>$3K </a:t>
            </a:r>
            <a:r>
              <a:rPr lang="en" b="1">
                <a:solidFill>
                  <a:srgbClr val="6AA84F"/>
                </a:solidFill>
                <a:latin typeface="Calibri"/>
                <a:ea typeface="Calibri"/>
                <a:cs typeface="Calibri"/>
                <a:sym typeface="Calibri"/>
              </a:rPr>
              <a:t>new</a:t>
            </a:r>
            <a:endParaRPr b="1">
              <a:solidFill>
                <a:srgbClr val="6AA84F"/>
              </a:solidFill>
              <a:latin typeface="Calibri"/>
              <a:ea typeface="Calibri"/>
              <a:cs typeface="Calibri"/>
              <a:sym typeface="Calibri"/>
            </a:endParaRPr>
          </a:p>
        </p:txBody>
      </p:sp>
      <p:pic>
        <p:nvPicPr>
          <p:cNvPr id="161" name="Google Shape;161;p2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2375" y="1711750"/>
            <a:ext cx="4714501" cy="2381455"/>
          </a:xfrm>
          <a:prstGeom prst="rect">
            <a:avLst/>
          </a:prstGeom>
          <a:noFill/>
          <a:ln w="9525" cap="flat" cmpd="sng">
            <a:solidFill>
              <a:srgbClr val="FF0000"/>
            </a:solidFill>
            <a:prstDash val="solid"/>
            <a:round/>
            <a:headEnd type="none" w="sm" len="sm"/>
            <a:tailEnd type="none" w="sm" len="sm"/>
          </a:ln>
        </p:spPr>
      </p:pic>
      <p:sp>
        <p:nvSpPr>
          <p:cNvPr id="162" name="Google Shape;162;p26"/>
          <p:cNvSpPr txBox="1"/>
          <p:nvPr/>
        </p:nvSpPr>
        <p:spPr>
          <a:xfrm>
            <a:off x="4901700" y="910542"/>
            <a:ext cx="4155300" cy="15393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1300" b="1">
                <a:solidFill>
                  <a:srgbClr val="FF0000"/>
                </a:solidFill>
                <a:latin typeface="Calibri"/>
                <a:ea typeface="Calibri"/>
                <a:cs typeface="Calibri"/>
                <a:sym typeface="Calibri"/>
              </a:rPr>
              <a:t>LambdaLabs</a:t>
            </a:r>
            <a:endParaRPr sz="1300" b="1">
              <a:solidFill>
                <a:srgbClr val="FF0000"/>
              </a:solidFill>
              <a:latin typeface="Calibri"/>
              <a:ea typeface="Calibri"/>
              <a:cs typeface="Calibri"/>
              <a:sym typeface="Calibri"/>
            </a:endParaRPr>
          </a:p>
          <a:p>
            <a:pPr marL="0" lvl="0" indent="0" algn="l" rtl="0">
              <a:lnSpc>
                <a:spcPct val="100000"/>
              </a:lnSpc>
              <a:spcBef>
                <a:spcPts val="0"/>
              </a:spcBef>
              <a:spcAft>
                <a:spcPts val="0"/>
              </a:spcAft>
              <a:buNone/>
            </a:pPr>
            <a:r>
              <a:rPr lang="en" sz="1300" u="sng">
                <a:solidFill>
                  <a:schemeClr val="hlink"/>
                </a:solidFill>
                <a:latin typeface="Calibri"/>
                <a:ea typeface="Calibri"/>
                <a:cs typeface="Calibri"/>
                <a:sym typeface="Calibri"/>
                <a:hlinkClick r:id="rId4"/>
              </a:rPr>
              <a:t>https://lambda</a:t>
            </a:r>
            <a:r>
              <a:rPr lang="en" sz="1300" u="sng">
                <a:solidFill>
                  <a:schemeClr val="hlink"/>
                </a:solidFill>
                <a:latin typeface="Calibri"/>
                <a:ea typeface="Calibri"/>
                <a:cs typeface="Calibri"/>
                <a:sym typeface="Calibri"/>
                <a:hlinkClick r:id="rId4"/>
              </a:rPr>
              <a:t>l</a:t>
            </a:r>
            <a:r>
              <a:rPr lang="en" sz="1300" u="sng">
                <a:solidFill>
                  <a:schemeClr val="hlink"/>
                </a:solidFill>
                <a:latin typeface="Calibri"/>
                <a:ea typeface="Calibri"/>
                <a:cs typeface="Calibri"/>
                <a:sym typeface="Calibri"/>
                <a:hlinkClick r:id="rId4"/>
              </a:rPr>
              <a:t>abs.com/service/gpu-cloud/pricing</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lnSpc>
                <a:spcPct val="100000"/>
              </a:lnSpc>
              <a:spcBef>
                <a:spcPts val="1200"/>
              </a:spcBef>
              <a:spcAft>
                <a:spcPts val="1200"/>
              </a:spcAft>
              <a:buNone/>
            </a:pPr>
            <a:r>
              <a:rPr lang="en" sz="1300">
                <a:latin typeface="Calibri"/>
                <a:ea typeface="Calibri"/>
                <a:cs typeface="Calibri"/>
                <a:sym typeface="Calibri"/>
              </a:rPr>
              <a:t>For example, for 1x NVIDIA RTX A6000 with 48GB VRAM, 14 cores, 100 GB RAM, the on-demand price is </a:t>
            </a:r>
            <a:r>
              <a:rPr lang="en" sz="1300" b="1">
                <a:solidFill>
                  <a:srgbClr val="FF0000"/>
                </a:solidFill>
                <a:latin typeface="Calibri"/>
                <a:ea typeface="Calibri"/>
                <a:cs typeface="Calibri"/>
                <a:sym typeface="Calibri"/>
              </a:rPr>
              <a:t>$0.80/hr </a:t>
            </a:r>
            <a:r>
              <a:rPr lang="en" sz="1300">
                <a:latin typeface="Calibri"/>
                <a:ea typeface="Calibri"/>
                <a:cs typeface="Calibri"/>
                <a:sym typeface="Calibri"/>
              </a:rPr>
              <a:t> ($570/mo). If we make a 1-year commitment, we can probably reduce this price in half to ~</a:t>
            </a:r>
            <a:r>
              <a:rPr lang="en" sz="1300" b="1">
                <a:solidFill>
                  <a:srgbClr val="FF0000"/>
                </a:solidFill>
                <a:latin typeface="Calibri"/>
                <a:ea typeface="Calibri"/>
                <a:cs typeface="Calibri"/>
                <a:sym typeface="Calibri"/>
              </a:rPr>
              <a:t>$3,600/year</a:t>
            </a:r>
            <a:endParaRPr sz="1300" b="1">
              <a:solidFill>
                <a:srgbClr val="FF0000"/>
              </a:solidFill>
              <a:latin typeface="Calibri"/>
              <a:ea typeface="Calibri"/>
              <a:cs typeface="Calibri"/>
              <a:sym typeface="Calibri"/>
            </a:endParaRPr>
          </a:p>
        </p:txBody>
      </p:sp>
      <p:sp>
        <p:nvSpPr>
          <p:cNvPr id="163" name="Google Shape;163;p26"/>
          <p:cNvSpPr txBox="1"/>
          <p:nvPr/>
        </p:nvSpPr>
        <p:spPr>
          <a:xfrm>
            <a:off x="4895483" y="2713219"/>
            <a:ext cx="4155300" cy="138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Also look at:</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5"/>
              </a:rPr>
              <a:t>https://www.runpod.io/gpu-instance/pricing</a:t>
            </a:r>
            <a:r>
              <a:rPr lang="en" sz="1300">
                <a:latin typeface="Calibri"/>
                <a:ea typeface="Calibri"/>
                <a:cs typeface="Calibri"/>
                <a:sym typeface="Calibri"/>
              </a:rPr>
              <a:t> </a:t>
            </a:r>
            <a:br>
              <a:rPr lang="en" sz="1300">
                <a:latin typeface="Calibri"/>
                <a:ea typeface="Calibri"/>
                <a:cs typeface="Calibri"/>
                <a:sym typeface="Calibri"/>
              </a:rPr>
            </a:br>
            <a:r>
              <a:rPr lang="en" sz="1300">
                <a:latin typeface="Calibri"/>
                <a:ea typeface="Calibri"/>
                <a:cs typeface="Calibri"/>
                <a:sym typeface="Calibri"/>
              </a:rPr>
              <a:t>RTX 3090 24GB VRAM </a:t>
            </a:r>
            <a:r>
              <a:rPr lang="en" sz="1300" b="1">
                <a:solidFill>
                  <a:srgbClr val="FF0000"/>
                </a:solidFill>
                <a:latin typeface="Calibri"/>
                <a:ea typeface="Calibri"/>
                <a:cs typeface="Calibri"/>
                <a:sym typeface="Calibri"/>
              </a:rPr>
              <a:t>$0.44/hr </a:t>
            </a:r>
            <a:r>
              <a:rPr lang="en" sz="1300">
                <a:latin typeface="Calibri"/>
                <a:ea typeface="Calibri"/>
                <a:cs typeface="Calibri"/>
                <a:sym typeface="Calibri"/>
              </a:rPr>
              <a:t>- cheaper than Lambda</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6"/>
              </a:rPr>
              <a:t>https://www.penguinsolutions.com</a:t>
            </a:r>
            <a:r>
              <a:rPr lang="en" sz="1300">
                <a:latin typeface="Calibri"/>
                <a:ea typeface="Calibri"/>
                <a:cs typeface="Calibri"/>
                <a:sym typeface="Calibri"/>
              </a:rPr>
              <a:t> </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7"/>
              </a:rPr>
              <a:t>https://www.coreweave.com</a:t>
            </a:r>
            <a:r>
              <a:rPr lang="en" sz="1300">
                <a:latin typeface="Calibri"/>
                <a:ea typeface="Calibri"/>
                <a:cs typeface="Calibri"/>
                <a:sym typeface="Calibri"/>
              </a:rPr>
              <a:t> </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8"/>
              </a:rPr>
              <a:t>https://centml.ai</a:t>
            </a:r>
            <a:r>
              <a:rPr lang="en" sz="1300">
                <a:latin typeface="Calibri"/>
                <a:ea typeface="Calibri"/>
                <a:cs typeface="Calibri"/>
                <a:sym typeface="Calibri"/>
              </a:rPr>
              <a:t> </a:t>
            </a:r>
            <a:endParaRPr sz="13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7"/>
          <p:cNvSpPr txBox="1"/>
          <p:nvPr/>
        </p:nvSpPr>
        <p:spPr>
          <a:xfrm>
            <a:off x="0" y="0"/>
            <a:ext cx="29175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Resources - 1</a:t>
            </a:r>
            <a:endParaRPr sz="2500" b="1">
              <a:latin typeface="Calibri"/>
              <a:ea typeface="Calibri"/>
              <a:cs typeface="Calibri"/>
              <a:sym typeface="Calibri"/>
            </a:endParaRPr>
          </a:p>
        </p:txBody>
      </p:sp>
      <p:sp>
        <p:nvSpPr>
          <p:cNvPr id="169" name="Google Shape;169;p27"/>
          <p:cNvSpPr txBox="1"/>
          <p:nvPr/>
        </p:nvSpPr>
        <p:spPr>
          <a:xfrm>
            <a:off x="91659" y="678450"/>
            <a:ext cx="8960700" cy="3786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SzPts val="1300"/>
              <a:buFont typeface="Calibri"/>
              <a:buChar char="●"/>
            </a:pPr>
            <a:r>
              <a:rPr lang="en" sz="1300">
                <a:latin typeface="Calibri"/>
                <a:ea typeface="Calibri"/>
                <a:cs typeface="Calibri"/>
                <a:sym typeface="Calibri"/>
              </a:rPr>
              <a:t>PostgreSQL as a Vector Database: Create, Store, and Query OpenAI Embeddings With pgvector</a:t>
            </a:r>
            <a:br>
              <a:rPr lang="en" sz="1300">
                <a:latin typeface="Calibri"/>
                <a:ea typeface="Calibri"/>
                <a:cs typeface="Calibri"/>
                <a:sym typeface="Calibri"/>
              </a:rPr>
            </a:br>
            <a:r>
              <a:rPr lang="en" sz="1300" u="sng">
                <a:solidFill>
                  <a:schemeClr val="hlink"/>
                </a:solidFill>
                <a:latin typeface="Calibri"/>
                <a:ea typeface="Calibri"/>
                <a:cs typeface="Calibri"/>
                <a:sym typeface="Calibri"/>
                <a:hlinkClick r:id="rId3"/>
              </a:rPr>
              <a:t>https://www.timescale.com/blog/postgresql-as-a-vector-database-create-store-and-query-openai-embeddings-with-pgvector/</a:t>
            </a:r>
            <a:r>
              <a:rPr lang="en" sz="1300">
                <a:latin typeface="Calibri"/>
                <a:ea typeface="Calibri"/>
                <a:cs typeface="Calibri"/>
                <a:sym typeface="Calibri"/>
              </a:rPr>
              <a:t> </a:t>
            </a:r>
            <a:br>
              <a:rPr lang="en" sz="1300">
                <a:latin typeface="Calibri"/>
                <a:ea typeface="Calibri"/>
                <a:cs typeface="Calibri"/>
                <a:sym typeface="Calibri"/>
              </a:rPr>
            </a:b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Run Llama2-Chat on Your Local Computer</a:t>
            </a:r>
            <a:br>
              <a:rPr lang="en" sz="1300">
                <a:latin typeface="Calibri"/>
                <a:ea typeface="Calibri"/>
                <a:cs typeface="Calibri"/>
                <a:sym typeface="Calibri"/>
              </a:rPr>
            </a:br>
            <a:r>
              <a:rPr lang="en" sz="1300" u="sng">
                <a:solidFill>
                  <a:schemeClr val="hlink"/>
                </a:solidFill>
                <a:latin typeface="Calibri"/>
                <a:ea typeface="Calibri"/>
                <a:cs typeface="Calibri"/>
                <a:sym typeface="Calibri"/>
                <a:hlinkClick r:id="rId4"/>
              </a:rPr>
              <a:t>https://medium.com/@martin-thissen/llama2-chat-on-your-local-computer-free-gpt-4-alternative-41b7638033a8</a:t>
            </a:r>
            <a:r>
              <a:rPr lang="en" sz="1300">
                <a:latin typeface="Calibri"/>
                <a:ea typeface="Calibri"/>
                <a:cs typeface="Calibri"/>
                <a:sym typeface="Calibri"/>
              </a:rPr>
              <a:t> </a:t>
            </a:r>
            <a:br>
              <a:rPr lang="en" sz="1300">
                <a:latin typeface="Calibri"/>
                <a:ea typeface="Calibri"/>
                <a:cs typeface="Calibri"/>
                <a:sym typeface="Calibri"/>
              </a:rPr>
            </a:br>
            <a:r>
              <a:rPr lang="en" sz="1300" u="sng">
                <a:solidFill>
                  <a:schemeClr val="hlink"/>
                </a:solidFill>
                <a:latin typeface="Calibri"/>
                <a:ea typeface="Calibri"/>
                <a:cs typeface="Calibri"/>
                <a:sym typeface="Calibri"/>
                <a:hlinkClick r:id="rId5"/>
              </a:rPr>
              <a:t>https://www.youtube.com/watch?v=WzCS8z9GqHw</a:t>
            </a:r>
            <a:r>
              <a:rPr lang="en" sz="1300">
                <a:latin typeface="Calibri"/>
                <a:ea typeface="Calibri"/>
                <a:cs typeface="Calibri"/>
                <a:sym typeface="Calibri"/>
              </a:rPr>
              <a:t> </a:t>
            </a:r>
            <a:br>
              <a:rPr lang="en" sz="1300">
                <a:latin typeface="Calibri"/>
                <a:ea typeface="Calibri"/>
                <a:cs typeface="Calibri"/>
                <a:sym typeface="Calibri"/>
              </a:rPr>
            </a:b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privateGPT</a:t>
            </a:r>
            <a:r>
              <a:rPr lang="en" sz="1300">
                <a:latin typeface="Calibri"/>
                <a:ea typeface="Calibri"/>
                <a:cs typeface="Calibri"/>
                <a:sym typeface="Calibri"/>
              </a:rPr>
              <a:t> ( LangChain, GPT4All, LlamaCpp, Chroma and SentenceTransformers - May 2023)</a:t>
            </a:r>
            <a:br>
              <a:rPr lang="en" sz="1300">
                <a:latin typeface="Calibri"/>
                <a:ea typeface="Calibri"/>
                <a:cs typeface="Calibri"/>
                <a:sym typeface="Calibri"/>
              </a:rPr>
            </a:br>
            <a:r>
              <a:rPr lang="en" sz="1300" u="sng">
                <a:solidFill>
                  <a:schemeClr val="hlink"/>
                </a:solidFill>
                <a:latin typeface="Calibri"/>
                <a:ea typeface="Calibri"/>
                <a:cs typeface="Calibri"/>
                <a:sym typeface="Calibri"/>
                <a:hlinkClick r:id="rId6"/>
              </a:rPr>
              <a:t>https://github.com/imartinez/privateGPT</a:t>
            </a:r>
            <a:r>
              <a:rPr lang="en" sz="1300">
                <a:solidFill>
                  <a:schemeClr val="dk1"/>
                </a:solidFill>
                <a:latin typeface="Calibri"/>
                <a:ea typeface="Calibri"/>
                <a:cs typeface="Calibri"/>
                <a:sym typeface="Calibri"/>
              </a:rPr>
              <a:t> </a:t>
            </a:r>
            <a:br>
              <a:rPr lang="en" sz="1300">
                <a:solidFill>
                  <a:schemeClr val="dk1"/>
                </a:solidFill>
                <a:latin typeface="Calibri"/>
                <a:ea typeface="Calibri"/>
                <a:cs typeface="Calibri"/>
                <a:sym typeface="Calibri"/>
              </a:rPr>
            </a:br>
            <a:r>
              <a:rPr lang="en" sz="1300" u="sng">
                <a:solidFill>
                  <a:schemeClr val="hlink"/>
                </a:solidFill>
                <a:latin typeface="Calibri"/>
                <a:ea typeface="Calibri"/>
                <a:cs typeface="Calibri"/>
                <a:sym typeface="Calibri"/>
                <a:hlinkClick r:id="rId7"/>
              </a:rPr>
              <a:t>https://github.com/imartinez/privateGPT/issues/282</a:t>
            </a:r>
            <a:r>
              <a:rPr lang="en" sz="1300">
                <a:latin typeface="Calibri"/>
                <a:ea typeface="Calibri"/>
                <a:cs typeface="Calibri"/>
                <a:sym typeface="Calibri"/>
              </a:rPr>
              <a:t> </a:t>
            </a:r>
            <a:br>
              <a:rPr lang="en" sz="1300">
                <a:latin typeface="Calibri"/>
                <a:ea typeface="Calibri"/>
                <a:cs typeface="Calibri"/>
                <a:sym typeface="Calibri"/>
              </a:rPr>
            </a:br>
            <a:r>
              <a:rPr lang="en" sz="1300" u="sng">
                <a:solidFill>
                  <a:schemeClr val="hlink"/>
                </a:solidFill>
                <a:latin typeface="Calibri"/>
                <a:ea typeface="Calibri"/>
                <a:cs typeface="Calibri"/>
                <a:sym typeface="Calibri"/>
                <a:hlinkClick r:id="rId8"/>
              </a:rPr>
              <a:t>https://hackernoon.com/how-to-install-privategpt-a-local-chatgpt-like-instance-with-no-internet-required</a:t>
            </a:r>
            <a:r>
              <a:rPr lang="en" sz="1300">
                <a:latin typeface="Calibri"/>
                <a:ea typeface="Calibri"/>
                <a:cs typeface="Calibri"/>
                <a:sym typeface="Calibri"/>
              </a:rPr>
              <a:t> </a:t>
            </a:r>
            <a:br>
              <a:rPr lang="en" sz="1300">
                <a:latin typeface="Calibri"/>
                <a:ea typeface="Calibri"/>
                <a:cs typeface="Calibri"/>
                <a:sym typeface="Calibri"/>
              </a:rPr>
            </a:br>
            <a:r>
              <a:rPr lang="en" sz="1300" u="sng">
                <a:solidFill>
                  <a:schemeClr val="hlink"/>
                </a:solidFill>
                <a:latin typeface="Calibri"/>
                <a:ea typeface="Calibri"/>
                <a:cs typeface="Calibri"/>
                <a:sym typeface="Calibri"/>
                <a:hlinkClick r:id="rId9"/>
              </a:rPr>
              <a:t>https://www.youtube.com/watch?v=ZHrdCKqirKM</a:t>
            </a:r>
            <a:r>
              <a:rPr lang="en" sz="1300">
                <a:latin typeface="Calibri"/>
                <a:ea typeface="Calibri"/>
                <a:cs typeface="Calibri"/>
                <a:sym typeface="Calibri"/>
              </a:rPr>
              <a:t> </a:t>
            </a:r>
            <a:br>
              <a:rPr lang="en" sz="1300">
                <a:latin typeface="Calibri"/>
                <a:ea typeface="Calibri"/>
                <a:cs typeface="Calibri"/>
                <a:sym typeface="Calibri"/>
              </a:rPr>
            </a:b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LocalGPT</a:t>
            </a:r>
            <a:r>
              <a:rPr lang="en" sz="1300">
                <a:latin typeface="Calibri"/>
                <a:ea typeface="Calibri"/>
                <a:cs typeface="Calibri"/>
                <a:sym typeface="Calibri"/>
              </a:rPr>
              <a:t> - inspired by the original </a:t>
            </a:r>
            <a:r>
              <a:rPr lang="en" sz="1300" b="1">
                <a:solidFill>
                  <a:srgbClr val="FF0000"/>
                </a:solidFill>
                <a:latin typeface="Calibri"/>
                <a:ea typeface="Calibri"/>
                <a:cs typeface="Calibri"/>
                <a:sym typeface="Calibri"/>
              </a:rPr>
              <a:t>privateGPT</a:t>
            </a:r>
            <a:r>
              <a:rPr lang="en" sz="1300">
                <a:latin typeface="Calibri"/>
                <a:ea typeface="Calibri"/>
                <a:cs typeface="Calibri"/>
                <a:sym typeface="Calibri"/>
              </a:rPr>
              <a:t>, run ChatGPT locally - conda python, C++</a:t>
            </a:r>
            <a:br>
              <a:rPr lang="en" sz="1300">
                <a:latin typeface="Calibri"/>
                <a:ea typeface="Calibri"/>
                <a:cs typeface="Calibri"/>
                <a:sym typeface="Calibri"/>
              </a:rPr>
            </a:br>
            <a:r>
              <a:rPr lang="en" sz="1300" u="sng">
                <a:solidFill>
                  <a:schemeClr val="hlink"/>
                </a:solidFill>
                <a:latin typeface="Calibri"/>
                <a:ea typeface="Calibri"/>
                <a:cs typeface="Calibri"/>
                <a:sym typeface="Calibri"/>
                <a:hlinkClick r:id="rId10"/>
              </a:rPr>
              <a:t>https://github.com/PromtEngineer/localGPT</a:t>
            </a:r>
            <a:r>
              <a:rPr lang="en" sz="1300">
                <a:latin typeface="Calibri"/>
                <a:ea typeface="Calibri"/>
                <a:cs typeface="Calibri"/>
                <a:sym typeface="Calibri"/>
              </a:rPr>
              <a:t>  </a:t>
            </a:r>
            <a:br>
              <a:rPr lang="en" sz="1300">
                <a:latin typeface="Calibri"/>
                <a:ea typeface="Calibri"/>
                <a:cs typeface="Calibri"/>
                <a:sym typeface="Calibri"/>
              </a:rPr>
            </a:br>
            <a:r>
              <a:rPr lang="en" sz="1300" u="sng">
                <a:solidFill>
                  <a:schemeClr val="hlink"/>
                </a:solidFill>
                <a:latin typeface="Calibri"/>
                <a:ea typeface="Calibri"/>
                <a:cs typeface="Calibri"/>
                <a:sym typeface="Calibri"/>
                <a:hlinkClick r:id="rId11"/>
              </a:rPr>
              <a:t>https://www.cloudbooklet.com/localgpt-the-future-of-document-management/</a:t>
            </a:r>
            <a:r>
              <a:rPr lang="en" sz="1300">
                <a:latin typeface="Calibri"/>
                <a:ea typeface="Calibri"/>
                <a:cs typeface="Calibri"/>
                <a:sym typeface="Calibri"/>
              </a:rPr>
              <a:t>  </a:t>
            </a:r>
            <a:r>
              <a:rPr lang="en" sz="1300" u="sng">
                <a:solidFill>
                  <a:schemeClr val="hlink"/>
                </a:solidFill>
                <a:latin typeface="Calibri"/>
                <a:ea typeface="Calibri"/>
                <a:cs typeface="Calibri"/>
                <a:sym typeface="Calibri"/>
                <a:hlinkClick r:id="rId12"/>
              </a:rPr>
              <a:t>https://www.reddit.com/r/LocalLLaMA/comments/14162wo/use_localgpt_with_a_more_lightweight_model_than/</a:t>
            </a:r>
            <a:r>
              <a:rPr lang="en" sz="1300">
                <a:latin typeface="Calibri"/>
                <a:ea typeface="Calibri"/>
                <a:cs typeface="Calibri"/>
                <a:sym typeface="Calibri"/>
              </a:rPr>
              <a:t>  </a:t>
            </a:r>
            <a:r>
              <a:rPr lang="en" sz="1300" u="sng">
                <a:solidFill>
                  <a:schemeClr val="hlink"/>
                </a:solidFill>
                <a:latin typeface="Calibri"/>
                <a:ea typeface="Calibri"/>
                <a:cs typeface="Calibri"/>
                <a:sym typeface="Calibri"/>
                <a:hlinkClick r:id="rId13"/>
              </a:rPr>
              <a:t>https://www.reddit.com/r/LocalLLaMA/comments/14ypuly/comment/jrultyo/</a:t>
            </a:r>
            <a:r>
              <a:rPr lang="en" sz="1300">
                <a:latin typeface="Calibri"/>
                <a:ea typeface="Calibri"/>
                <a:cs typeface="Calibri"/>
                <a:sym typeface="Calibri"/>
              </a:rPr>
              <a:t> </a:t>
            </a:r>
            <a:endParaRPr sz="13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8"/>
          <p:cNvSpPr txBox="1"/>
          <p:nvPr/>
        </p:nvSpPr>
        <p:spPr>
          <a:xfrm>
            <a:off x="0" y="0"/>
            <a:ext cx="29829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Resources - 2</a:t>
            </a:r>
            <a:endParaRPr sz="2500" b="1">
              <a:latin typeface="Calibri"/>
              <a:ea typeface="Calibri"/>
              <a:cs typeface="Calibri"/>
              <a:sym typeface="Calibri"/>
            </a:endParaRPr>
          </a:p>
        </p:txBody>
      </p:sp>
      <p:sp>
        <p:nvSpPr>
          <p:cNvPr id="175" name="Google Shape;175;p28"/>
          <p:cNvSpPr txBox="1"/>
          <p:nvPr/>
        </p:nvSpPr>
        <p:spPr>
          <a:xfrm>
            <a:off x="265199" y="874200"/>
            <a:ext cx="8701800" cy="358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SzPts val="1300"/>
              <a:buFont typeface="Calibri"/>
              <a:buChar char="●"/>
            </a:pPr>
            <a:r>
              <a:rPr lang="en" sz="1300">
                <a:latin typeface="Calibri"/>
                <a:ea typeface="Calibri"/>
                <a:cs typeface="Calibri"/>
                <a:sym typeface="Calibri"/>
              </a:rPr>
              <a:t>Run a 7b model locally on CPU</a:t>
            </a:r>
            <a:br>
              <a:rPr lang="en" sz="1300">
                <a:latin typeface="Calibri"/>
                <a:ea typeface="Calibri"/>
                <a:cs typeface="Calibri"/>
                <a:sym typeface="Calibri"/>
              </a:rPr>
            </a:br>
            <a:r>
              <a:rPr lang="en" sz="1300" u="sng">
                <a:solidFill>
                  <a:schemeClr val="hlink"/>
                </a:solidFill>
                <a:latin typeface="Calibri"/>
                <a:ea typeface="Calibri"/>
                <a:cs typeface="Calibri"/>
                <a:sym typeface="Calibri"/>
                <a:hlinkClick r:id="rId3"/>
              </a:rPr>
              <a:t>https://towardsdatascience.com/running-llama-2-on-cpu-inference-for-document-q-a-3d636037a3d8</a:t>
            </a:r>
            <a:r>
              <a:rPr lang="en" sz="1300">
                <a:latin typeface="Calibri"/>
                <a:ea typeface="Calibri"/>
                <a:cs typeface="Calibri"/>
                <a:sym typeface="Calibri"/>
              </a:rPr>
              <a:t> </a:t>
            </a:r>
            <a:br>
              <a:rPr lang="en" sz="1300">
                <a:latin typeface="Calibri"/>
                <a:ea typeface="Calibri"/>
                <a:cs typeface="Calibri"/>
                <a:sym typeface="Calibri"/>
              </a:rPr>
            </a:b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Comparing quality of the local LLMs. The best - Llama-2-13B-chat</a:t>
            </a:r>
            <a:br>
              <a:rPr lang="en" sz="1300">
                <a:latin typeface="Calibri"/>
                <a:ea typeface="Calibri"/>
                <a:cs typeface="Calibri"/>
                <a:sym typeface="Calibri"/>
              </a:rPr>
            </a:br>
            <a:r>
              <a:rPr lang="en" sz="1300" u="sng">
                <a:solidFill>
                  <a:schemeClr val="hlink"/>
                </a:solidFill>
                <a:latin typeface="Calibri"/>
                <a:ea typeface="Calibri"/>
                <a:cs typeface="Calibri"/>
                <a:sym typeface="Calibri"/>
                <a:hlinkClick r:id="rId4"/>
              </a:rPr>
              <a:t>https://github.com/Troyanovsky/Local-LLM-Comparison-Colab-UI</a:t>
            </a:r>
            <a:r>
              <a:rPr lang="en" sz="1300">
                <a:latin typeface="Calibri"/>
                <a:ea typeface="Calibri"/>
                <a:cs typeface="Calibri"/>
                <a:sym typeface="Calibri"/>
              </a:rPr>
              <a:t> </a:t>
            </a:r>
            <a:br>
              <a:rPr lang="en" sz="1300">
                <a:latin typeface="Calibri"/>
                <a:ea typeface="Calibri"/>
                <a:cs typeface="Calibri"/>
                <a:sym typeface="Calibri"/>
              </a:rPr>
            </a:b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Building local agents and tools (Linux, GPU, llama2-7b)</a:t>
            </a:r>
            <a:br>
              <a:rPr lang="en" sz="1300">
                <a:latin typeface="Calibri"/>
                <a:ea typeface="Calibri"/>
                <a:cs typeface="Calibri"/>
                <a:sym typeface="Calibri"/>
              </a:rPr>
            </a:br>
            <a:r>
              <a:rPr lang="en" sz="1300" u="sng">
                <a:solidFill>
                  <a:schemeClr val="hlink"/>
                </a:solidFill>
                <a:latin typeface="Calibri"/>
                <a:ea typeface="Calibri"/>
                <a:cs typeface="Calibri"/>
                <a:sym typeface="Calibri"/>
                <a:hlinkClick r:id="rId5"/>
              </a:rPr>
              <a:t>https://medium.com/@lei.shang/experimenting-agents-and-tools-with-llama-2-model-on-a-local-gpu-setup-3400406ee3d</a:t>
            </a:r>
            <a:r>
              <a:rPr lang="en" sz="1300">
                <a:latin typeface="Calibri"/>
                <a:ea typeface="Calibri"/>
                <a:cs typeface="Calibri"/>
                <a:sym typeface="Calibri"/>
              </a:rPr>
              <a:t> </a:t>
            </a:r>
            <a:br>
              <a:rPr lang="en" sz="1300">
                <a:latin typeface="Calibri"/>
                <a:ea typeface="Calibri"/>
                <a:cs typeface="Calibri"/>
                <a:sym typeface="Calibri"/>
              </a:rPr>
            </a:b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Running llama2 on Mac</a:t>
            </a:r>
            <a:br>
              <a:rPr lang="en" sz="1300">
                <a:latin typeface="Calibri"/>
                <a:ea typeface="Calibri"/>
                <a:cs typeface="Calibri"/>
                <a:sym typeface="Calibri"/>
              </a:rPr>
            </a:br>
            <a:r>
              <a:rPr lang="en" sz="1300" u="sng">
                <a:solidFill>
                  <a:schemeClr val="hlink"/>
                </a:solidFill>
                <a:latin typeface="Calibri"/>
                <a:ea typeface="Calibri"/>
                <a:cs typeface="Calibri"/>
                <a:sym typeface="Calibri"/>
                <a:hlinkClick r:id="rId6"/>
              </a:rPr>
              <a:t>https://itnext.io/how-to-run-llama-2-on-mac-m1-and-train-with-your-own-data-8aba7d5ef95e</a:t>
            </a:r>
            <a:br>
              <a:rPr lang="en" sz="1300">
                <a:latin typeface="Calibri"/>
                <a:ea typeface="Calibri"/>
                <a:cs typeface="Calibri"/>
                <a:sym typeface="Calibri"/>
              </a:rPr>
            </a:b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Build and Run Llama2 LLM locally</a:t>
            </a:r>
            <a:br>
              <a:rPr lang="en" sz="1300">
                <a:latin typeface="Calibri"/>
                <a:ea typeface="Calibri"/>
                <a:cs typeface="Calibri"/>
                <a:sym typeface="Calibri"/>
              </a:rPr>
            </a:br>
            <a:r>
              <a:rPr lang="en" sz="1300" u="sng">
                <a:solidFill>
                  <a:schemeClr val="accent5"/>
                </a:solidFill>
                <a:latin typeface="Calibri"/>
                <a:ea typeface="Calibri"/>
                <a:cs typeface="Calibri"/>
                <a:sym typeface="Calibri"/>
                <a:hlinkClick r:id="rId7">
                  <a:extLst>
                    <a:ext uri="{A12FA001-AC4F-418D-AE19-62706E023703}">
                      <ahyp:hlinkClr xmlns:ahyp="http://schemas.microsoft.com/office/drawing/2018/hyperlinkcolor" val="tx"/>
                    </a:ext>
                  </a:extLst>
                </a:hlinkClick>
              </a:rPr>
              <a:t>https://medium.com/@karankakwani/build-and-run-llama2-llm-locally-a3b393c1570e</a:t>
            </a:r>
            <a:r>
              <a:rPr lang="en" sz="1300">
                <a:solidFill>
                  <a:schemeClr val="dk1"/>
                </a:solidFill>
                <a:latin typeface="Calibri"/>
                <a:ea typeface="Calibri"/>
                <a:cs typeface="Calibri"/>
                <a:sym typeface="Calibri"/>
              </a:rPr>
              <a:t> </a:t>
            </a:r>
            <a:br>
              <a:rPr lang="en" sz="1300">
                <a:solidFill>
                  <a:schemeClr val="dk1"/>
                </a:solidFill>
                <a:latin typeface="Calibri"/>
                <a:ea typeface="Calibri"/>
                <a:cs typeface="Calibri"/>
                <a:sym typeface="Calibri"/>
              </a:rPr>
            </a:br>
            <a:endParaRPr sz="130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solidFill>
                  <a:schemeClr val="dk1"/>
                </a:solidFill>
                <a:latin typeface="Calibri"/>
                <a:ea typeface="Calibri"/>
                <a:cs typeface="Calibri"/>
                <a:sym typeface="Calibri"/>
              </a:rPr>
              <a:t>A Complete Guide to Running Local LLM Models</a:t>
            </a:r>
            <a:br>
              <a:rPr lang="en" sz="1300">
                <a:solidFill>
                  <a:schemeClr val="dk1"/>
                </a:solidFill>
                <a:latin typeface="Calibri"/>
                <a:ea typeface="Calibri"/>
                <a:cs typeface="Calibri"/>
                <a:sym typeface="Calibri"/>
              </a:rPr>
            </a:br>
            <a:r>
              <a:rPr lang="en" sz="1300" u="sng">
                <a:solidFill>
                  <a:schemeClr val="accent5"/>
                </a:solidFill>
                <a:latin typeface="Calibri"/>
                <a:ea typeface="Calibri"/>
                <a:cs typeface="Calibri"/>
                <a:sym typeface="Calibri"/>
                <a:hlinkClick r:id="rId8">
                  <a:extLst>
                    <a:ext uri="{A12FA001-AC4F-418D-AE19-62706E023703}">
                      <ahyp:hlinkClr xmlns:ahyp="http://schemas.microsoft.com/office/drawing/2018/hyperlinkcolor" val="tx"/>
                    </a:ext>
                  </a:extLst>
                </a:hlinkClick>
              </a:rPr>
              <a:t>https://bootcamp.uxdesign.cc/a-complete-guide-to-running-local-llm-models-3225e4913620</a:t>
            </a:r>
            <a:endParaRPr sz="13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9"/>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7000" b="1">
                <a:solidFill>
                  <a:srgbClr val="3C78D8"/>
                </a:solidFill>
                <a:latin typeface="Calibri"/>
                <a:ea typeface="Calibri"/>
                <a:cs typeface="Calibri"/>
                <a:sym typeface="Calibri"/>
              </a:rPr>
              <a:t>Thank You!</a:t>
            </a:r>
            <a:endParaRPr sz="7000" b="1">
              <a:solidFill>
                <a:srgbClr val="3C78D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Google Shape;60;p1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05238" y="1203525"/>
            <a:ext cx="2094075" cy="2094075"/>
          </a:xfrm>
          <a:prstGeom prst="rect">
            <a:avLst/>
          </a:prstGeom>
          <a:noFill/>
          <a:ln>
            <a:noFill/>
          </a:ln>
        </p:spPr>
      </p:pic>
      <p:sp>
        <p:nvSpPr>
          <p:cNvPr id="61" name="Google Shape;61;p14"/>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About the Speaker</a:t>
            </a:r>
            <a:endParaRPr sz="2500" b="1">
              <a:latin typeface="Calibri"/>
              <a:ea typeface="Calibri"/>
              <a:cs typeface="Calibri"/>
              <a:sym typeface="Calibri"/>
            </a:endParaRPr>
          </a:p>
        </p:txBody>
      </p:sp>
      <p:sp>
        <p:nvSpPr>
          <p:cNvPr id="62" name="Google Shape;62;p14"/>
          <p:cNvSpPr txBox="1"/>
          <p:nvPr/>
        </p:nvSpPr>
        <p:spPr>
          <a:xfrm>
            <a:off x="3330175" y="878750"/>
            <a:ext cx="5621700" cy="358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2500" b="1">
                <a:latin typeface="Calibri"/>
                <a:ea typeface="Calibri"/>
                <a:cs typeface="Calibri"/>
                <a:sym typeface="Calibri"/>
              </a:rPr>
              <a:t>Lev Selector, Ph.D.</a:t>
            </a:r>
            <a:endParaRPr sz="2500" b="1">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800">
                <a:latin typeface="Calibri"/>
                <a:ea typeface="Calibri"/>
                <a:cs typeface="Calibri"/>
                <a:sym typeface="Calibri"/>
              </a:rPr>
              <a:t>BixBeta CTO &amp; Co-Founder</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40+ years of software engineering, data science, and building teams (hiring, training, and managing)</a:t>
            </a:r>
            <a:endParaRPr sz="1600">
              <a:solidFill>
                <a:schemeClr val="dk1"/>
              </a:solidFill>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Ph.D. in mathematical modeling and computer simulations</a:t>
            </a:r>
            <a:endParaRPr sz="16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600">
              <a:latin typeface="Calibri"/>
              <a:ea typeface="Calibri"/>
              <a:cs typeface="Calibri"/>
              <a:sym typeface="Calibri"/>
            </a:endParaRPr>
          </a:p>
          <a:p>
            <a:pPr marL="0" lvl="0" indent="0" algn="l" rtl="0">
              <a:spcBef>
                <a:spcPts val="0"/>
              </a:spcBef>
              <a:spcAft>
                <a:spcPts val="0"/>
              </a:spcAft>
              <a:buNone/>
            </a:pPr>
            <a:r>
              <a:rPr lang="en" sz="1600">
                <a:latin typeface="Calibri"/>
                <a:ea typeface="Calibri"/>
                <a:cs typeface="Calibri"/>
                <a:sym typeface="Calibri"/>
              </a:rPr>
              <a:t>Interests: </a:t>
            </a:r>
            <a:endParaRPr sz="16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Generative AI, Using LLM with your data</a:t>
            </a:r>
            <a:endParaRPr sz="1600">
              <a:solidFill>
                <a:schemeClr val="dk1"/>
              </a:solidFill>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latin typeface="Calibri"/>
                <a:ea typeface="Calibri"/>
                <a:cs typeface="Calibri"/>
                <a:sym typeface="Calibri"/>
              </a:rPr>
              <a:t>crypto, accounting</a:t>
            </a:r>
            <a:endParaRPr sz="16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latin typeface="Calibri"/>
                <a:ea typeface="Calibri"/>
                <a:cs typeface="Calibri"/>
                <a:sym typeface="Calibri"/>
              </a:rPr>
              <a:t>cloud architecture, fin-tech, application security</a:t>
            </a:r>
            <a:endParaRPr sz="1600">
              <a:latin typeface="Calibri"/>
              <a:ea typeface="Calibri"/>
              <a:cs typeface="Calibri"/>
              <a:sym typeface="Calibri"/>
            </a:endParaRPr>
          </a:p>
          <a:p>
            <a:pPr marL="0" lvl="0" indent="0" algn="l" rtl="0">
              <a:spcBef>
                <a:spcPts val="0"/>
              </a:spcBef>
              <a:spcAft>
                <a:spcPts val="0"/>
              </a:spcAft>
              <a:buNone/>
            </a:pPr>
            <a:endParaRPr sz="1600">
              <a:latin typeface="Calibri"/>
              <a:ea typeface="Calibri"/>
              <a:cs typeface="Calibri"/>
              <a:sym typeface="Calibri"/>
            </a:endParaRPr>
          </a:p>
          <a:p>
            <a:pPr marL="0" lvl="0" indent="0" algn="l" rtl="0">
              <a:spcBef>
                <a:spcPts val="0"/>
              </a:spcBef>
              <a:spcAft>
                <a:spcPts val="0"/>
              </a:spcAft>
              <a:buNone/>
            </a:pPr>
            <a:r>
              <a:rPr lang="en" sz="1600">
                <a:latin typeface="Calibri"/>
                <a:ea typeface="Calibri"/>
                <a:cs typeface="Calibri"/>
                <a:sym typeface="Calibri"/>
              </a:rPr>
              <a:t>Find me on Linkedin, GitHub, YouTube, Google to connect</a:t>
            </a:r>
            <a:endParaRPr sz="16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p:nvPr/>
        </p:nvSpPr>
        <p:spPr>
          <a:xfrm>
            <a:off x="0" y="0"/>
            <a:ext cx="38973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Use 4-bit quantized model</a:t>
            </a:r>
            <a:endParaRPr sz="2500" b="1">
              <a:latin typeface="Calibri"/>
              <a:ea typeface="Calibri"/>
              <a:cs typeface="Calibri"/>
              <a:sym typeface="Calibri"/>
            </a:endParaRPr>
          </a:p>
        </p:txBody>
      </p:sp>
      <p:sp>
        <p:nvSpPr>
          <p:cNvPr id="68" name="Google Shape;68;p15"/>
          <p:cNvSpPr txBox="1"/>
          <p:nvPr/>
        </p:nvSpPr>
        <p:spPr>
          <a:xfrm>
            <a:off x="1577850" y="1173125"/>
            <a:ext cx="5219700" cy="2770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32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A </a:t>
            </a:r>
            <a:r>
              <a:rPr lang="en" b="1">
                <a:solidFill>
                  <a:srgbClr val="FF0000"/>
                </a:solidFill>
                <a:latin typeface="Calibri"/>
                <a:ea typeface="Calibri"/>
                <a:cs typeface="Calibri"/>
                <a:sym typeface="Calibri"/>
              </a:rPr>
              <a:t>4-bit quantized LLaMA model </a:t>
            </a:r>
            <a:r>
              <a:rPr lang="en">
                <a:solidFill>
                  <a:schemeClr val="dk1"/>
                </a:solidFill>
                <a:latin typeface="Calibri"/>
                <a:ea typeface="Calibri"/>
                <a:cs typeface="Calibri"/>
                <a:sym typeface="Calibri"/>
              </a:rPr>
              <a:t>is a large language model (LLM) that has been compressed by representing its weights in 4 bits instead of the usual 32 bits. </a:t>
            </a:r>
            <a:endParaRPr>
              <a:solidFill>
                <a:schemeClr val="dk1"/>
              </a:solidFill>
              <a:latin typeface="Calibri"/>
              <a:ea typeface="Calibri"/>
              <a:cs typeface="Calibri"/>
              <a:sym typeface="Calibri"/>
            </a:endParaRPr>
          </a:p>
          <a:p>
            <a:pPr marL="228600" lvl="0" indent="-2032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This </a:t>
            </a:r>
            <a:r>
              <a:rPr lang="en" b="1">
                <a:solidFill>
                  <a:srgbClr val="FF0000"/>
                </a:solidFill>
                <a:latin typeface="Calibri"/>
                <a:ea typeface="Calibri"/>
                <a:cs typeface="Calibri"/>
                <a:sym typeface="Calibri"/>
              </a:rPr>
              <a:t>reduces the model's memory footprint</a:t>
            </a:r>
            <a:r>
              <a:rPr lang="en">
                <a:solidFill>
                  <a:schemeClr val="dk1"/>
                </a:solidFill>
                <a:latin typeface="Calibri"/>
                <a:ea typeface="Calibri"/>
                <a:cs typeface="Calibri"/>
                <a:sym typeface="Calibri"/>
              </a:rPr>
              <a:t> and computational requirements, making it more efficient to train and deploy.</a:t>
            </a:r>
            <a:endParaRPr>
              <a:solidFill>
                <a:schemeClr val="dk1"/>
              </a:solidFill>
              <a:latin typeface="Calibri"/>
              <a:ea typeface="Calibri"/>
              <a:cs typeface="Calibri"/>
              <a:sym typeface="Calibri"/>
            </a:endParaRPr>
          </a:p>
          <a:p>
            <a:pPr marL="228600" lvl="0" indent="-2032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The 4-bit quantized version of the LLaMA model has been shown to achieve comparable performance to the full-precision model on a variety of tasks, such as text generation, translation, and question answering.</a:t>
            </a:r>
            <a:endParaRPr>
              <a:solidFill>
                <a:schemeClr val="dk1"/>
              </a:solidFill>
              <a:latin typeface="Calibri"/>
              <a:ea typeface="Calibri"/>
              <a:cs typeface="Calibri"/>
              <a:sym typeface="Calibri"/>
            </a:endParaRPr>
          </a:p>
          <a:p>
            <a:pPr marL="228600" lvl="0" indent="-2032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The compression is done using the GPTQ (Gradient-Preserving Quantization) - a neural network-based quantization algorithm that minimizes the loss in accuracy caused by quantization.</a:t>
            </a:r>
            <a:endParaRPr>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graphicFrame>
        <p:nvGraphicFramePr>
          <p:cNvPr id="73" name="Google Shape;73;p16"/>
          <p:cNvGraphicFramePr/>
          <p:nvPr/>
        </p:nvGraphicFramePr>
        <p:xfrm>
          <a:off x="306129" y="1128975"/>
          <a:ext cx="8546825" cy="2458728"/>
        </p:xfrm>
        <a:graphic>
          <a:graphicData uri="http://schemas.openxmlformats.org/drawingml/2006/table">
            <a:tbl>
              <a:tblPr>
                <a:noFill/>
                <a:tableStyleId>{2EBBDD40-C125-46AA-A8B9-88730A793EEF}</a:tableStyleId>
              </a:tblPr>
              <a:tblGrid>
                <a:gridCol w="786850">
                  <a:extLst>
                    <a:ext uri="{9D8B030D-6E8A-4147-A177-3AD203B41FA5}">
                      <a16:colId xmlns:a16="http://schemas.microsoft.com/office/drawing/2014/main" val="20000"/>
                    </a:ext>
                  </a:extLst>
                </a:gridCol>
                <a:gridCol w="688350">
                  <a:extLst>
                    <a:ext uri="{9D8B030D-6E8A-4147-A177-3AD203B41FA5}">
                      <a16:colId xmlns:a16="http://schemas.microsoft.com/office/drawing/2014/main" val="20001"/>
                    </a:ext>
                  </a:extLst>
                </a:gridCol>
                <a:gridCol w="808225">
                  <a:extLst>
                    <a:ext uri="{9D8B030D-6E8A-4147-A177-3AD203B41FA5}">
                      <a16:colId xmlns:a16="http://schemas.microsoft.com/office/drawing/2014/main" val="20002"/>
                    </a:ext>
                  </a:extLst>
                </a:gridCol>
                <a:gridCol w="808225">
                  <a:extLst>
                    <a:ext uri="{9D8B030D-6E8A-4147-A177-3AD203B41FA5}">
                      <a16:colId xmlns:a16="http://schemas.microsoft.com/office/drawing/2014/main" val="20003"/>
                    </a:ext>
                  </a:extLst>
                </a:gridCol>
                <a:gridCol w="3800350">
                  <a:extLst>
                    <a:ext uri="{9D8B030D-6E8A-4147-A177-3AD203B41FA5}">
                      <a16:colId xmlns:a16="http://schemas.microsoft.com/office/drawing/2014/main" val="20004"/>
                    </a:ext>
                  </a:extLst>
                </a:gridCol>
                <a:gridCol w="1654825">
                  <a:extLst>
                    <a:ext uri="{9D8B030D-6E8A-4147-A177-3AD203B41FA5}">
                      <a16:colId xmlns:a16="http://schemas.microsoft.com/office/drawing/2014/main" val="20005"/>
                    </a:ext>
                  </a:extLst>
                </a:gridCol>
              </a:tblGrid>
              <a:tr h="588100">
                <a:tc>
                  <a:txBody>
                    <a:bodyPr/>
                    <a:lstStyle/>
                    <a:p>
                      <a:pPr marL="0" lvl="0" indent="0" algn="l" rtl="0">
                        <a:lnSpc>
                          <a:spcPct val="115000"/>
                        </a:lnSpc>
                        <a:spcBef>
                          <a:spcPts val="0"/>
                        </a:spcBef>
                        <a:spcAft>
                          <a:spcPts val="0"/>
                        </a:spcAft>
                        <a:buNone/>
                      </a:pPr>
                      <a:r>
                        <a:rPr lang="en" sz="1100" b="1">
                          <a:solidFill>
                            <a:srgbClr val="202124"/>
                          </a:solidFill>
                          <a:latin typeface="Calibri"/>
                          <a:ea typeface="Calibri"/>
                          <a:cs typeface="Calibri"/>
                          <a:sym typeface="Calibri"/>
                        </a:rPr>
                        <a:t>Model</a:t>
                      </a:r>
                      <a:endParaRPr sz="1100" b="1">
                        <a:solidFill>
                          <a:srgbClr val="202124"/>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tc>
                  <a:txBody>
                    <a:bodyPr/>
                    <a:lstStyle/>
                    <a:p>
                      <a:pPr marL="0" lvl="0" indent="0" algn="ctr" rtl="0">
                        <a:lnSpc>
                          <a:spcPct val="115000"/>
                        </a:lnSpc>
                        <a:spcBef>
                          <a:spcPts val="0"/>
                        </a:spcBef>
                        <a:spcAft>
                          <a:spcPts val="0"/>
                        </a:spcAft>
                        <a:buNone/>
                      </a:pPr>
                      <a:r>
                        <a:rPr lang="en" sz="1100" b="1">
                          <a:solidFill>
                            <a:srgbClr val="202124"/>
                          </a:solidFill>
                          <a:latin typeface="Calibri"/>
                          <a:ea typeface="Calibri"/>
                          <a:cs typeface="Calibri"/>
                          <a:sym typeface="Calibri"/>
                        </a:rPr>
                        <a:t>Weight</a:t>
                      </a:r>
                      <a:endParaRPr sz="1100" b="1">
                        <a:solidFill>
                          <a:srgbClr val="202124"/>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tc>
                  <a:txBody>
                    <a:bodyPr/>
                    <a:lstStyle/>
                    <a:p>
                      <a:pPr marL="0" lvl="0" indent="0" algn="ctr" rtl="0">
                        <a:lnSpc>
                          <a:spcPct val="115000"/>
                        </a:lnSpc>
                        <a:spcBef>
                          <a:spcPts val="0"/>
                        </a:spcBef>
                        <a:spcAft>
                          <a:spcPts val="0"/>
                        </a:spcAft>
                        <a:buNone/>
                      </a:pPr>
                      <a:r>
                        <a:rPr lang="en" sz="1100" b="1">
                          <a:solidFill>
                            <a:srgbClr val="202124"/>
                          </a:solidFill>
                          <a:latin typeface="Calibri"/>
                          <a:ea typeface="Calibri"/>
                          <a:cs typeface="Calibri"/>
                          <a:sym typeface="Calibri"/>
                        </a:rPr>
                        <a:t>System</a:t>
                      </a:r>
                      <a:br>
                        <a:rPr lang="en" sz="1100" b="1">
                          <a:solidFill>
                            <a:srgbClr val="202124"/>
                          </a:solidFill>
                          <a:latin typeface="Calibri"/>
                          <a:ea typeface="Calibri"/>
                          <a:cs typeface="Calibri"/>
                          <a:sym typeface="Calibri"/>
                        </a:rPr>
                      </a:br>
                      <a:r>
                        <a:rPr lang="en" sz="1100" b="1">
                          <a:solidFill>
                            <a:srgbClr val="202124"/>
                          </a:solidFill>
                          <a:latin typeface="Calibri"/>
                          <a:ea typeface="Calibri"/>
                          <a:cs typeface="Calibri"/>
                          <a:sym typeface="Calibri"/>
                        </a:rPr>
                        <a:t>RAM</a:t>
                      </a:r>
                      <a:endParaRPr sz="1100" b="1">
                        <a:solidFill>
                          <a:srgbClr val="202124"/>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tc>
                  <a:txBody>
                    <a:bodyPr/>
                    <a:lstStyle/>
                    <a:p>
                      <a:pPr marL="0" lvl="0" indent="0" algn="ctr" rtl="0">
                        <a:lnSpc>
                          <a:spcPct val="115000"/>
                        </a:lnSpc>
                        <a:spcBef>
                          <a:spcPts val="0"/>
                        </a:spcBef>
                        <a:spcAft>
                          <a:spcPts val="0"/>
                        </a:spcAft>
                        <a:buNone/>
                      </a:pPr>
                      <a:r>
                        <a:rPr lang="en" sz="1100" b="1">
                          <a:solidFill>
                            <a:srgbClr val="202124"/>
                          </a:solidFill>
                          <a:latin typeface="Calibri"/>
                          <a:ea typeface="Calibri"/>
                          <a:cs typeface="Calibri"/>
                          <a:sym typeface="Calibri"/>
                        </a:rPr>
                        <a:t>VRAM</a:t>
                      </a:r>
                      <a:endParaRPr sz="1100" b="1">
                        <a:solidFill>
                          <a:srgbClr val="202124"/>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tc>
                  <a:txBody>
                    <a:bodyPr/>
                    <a:lstStyle/>
                    <a:p>
                      <a:pPr marL="0" lvl="0" indent="0" algn="l" rtl="0">
                        <a:lnSpc>
                          <a:spcPct val="115000"/>
                        </a:lnSpc>
                        <a:spcBef>
                          <a:spcPts val="0"/>
                        </a:spcBef>
                        <a:spcAft>
                          <a:spcPts val="0"/>
                        </a:spcAft>
                        <a:buNone/>
                      </a:pPr>
                      <a:r>
                        <a:rPr lang="en" sz="1100" b="1">
                          <a:solidFill>
                            <a:srgbClr val="202124"/>
                          </a:solidFill>
                          <a:latin typeface="Calibri"/>
                          <a:ea typeface="Calibri"/>
                          <a:cs typeface="Calibri"/>
                          <a:sym typeface="Calibri"/>
                        </a:rPr>
                        <a:t>Examples of graphics card</a:t>
                      </a:r>
                      <a:endParaRPr sz="1100" b="1">
                        <a:solidFill>
                          <a:srgbClr val="202124"/>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tc>
                  <a:txBody>
                    <a:bodyPr/>
                    <a:lstStyle/>
                    <a:p>
                      <a:pPr marL="0" lvl="0" indent="0" algn="l" rtl="0">
                        <a:lnSpc>
                          <a:spcPct val="115000"/>
                        </a:lnSpc>
                        <a:spcBef>
                          <a:spcPts val="0"/>
                        </a:spcBef>
                        <a:spcAft>
                          <a:spcPts val="0"/>
                        </a:spcAft>
                        <a:buNone/>
                      </a:pPr>
                      <a:r>
                        <a:rPr lang="en" sz="1100" b="1">
                          <a:solidFill>
                            <a:srgbClr val="202124"/>
                          </a:solidFill>
                          <a:latin typeface="Calibri"/>
                          <a:ea typeface="Calibri"/>
                          <a:cs typeface="Calibri"/>
                          <a:sym typeface="Calibri"/>
                        </a:rPr>
                        <a:t>tokens/sec using ExLlama,  </a:t>
                      </a:r>
                      <a:endParaRPr sz="1100" b="1">
                        <a:solidFill>
                          <a:srgbClr val="202124"/>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100" b="1">
                          <a:solidFill>
                            <a:srgbClr val="202124"/>
                          </a:solidFill>
                          <a:latin typeface="Calibri"/>
                          <a:ea typeface="Calibri"/>
                          <a:cs typeface="Calibri"/>
                          <a:sym typeface="Calibri"/>
                        </a:rPr>
                        <a:t>Nvidia RTX 4090, </a:t>
                      </a:r>
                      <a:br>
                        <a:rPr lang="en" sz="1100" b="1">
                          <a:solidFill>
                            <a:srgbClr val="202124"/>
                          </a:solidFill>
                          <a:latin typeface="Calibri"/>
                          <a:ea typeface="Calibri"/>
                          <a:cs typeface="Calibri"/>
                          <a:sym typeface="Calibri"/>
                        </a:rPr>
                      </a:br>
                      <a:r>
                        <a:rPr lang="en" sz="1100" b="1">
                          <a:solidFill>
                            <a:srgbClr val="202124"/>
                          </a:solidFill>
                          <a:latin typeface="Calibri"/>
                          <a:ea typeface="Calibri"/>
                          <a:cs typeface="Calibri"/>
                          <a:sym typeface="Calibri"/>
                        </a:rPr>
                        <a:t>Intel i9-12900K,</a:t>
                      </a:r>
                      <a:endParaRPr sz="1100" b="1">
                        <a:solidFill>
                          <a:srgbClr val="202124"/>
                        </a:solidFill>
                        <a:latin typeface="Calibri"/>
                        <a:ea typeface="Calibri"/>
                        <a:cs typeface="Calibri"/>
                        <a:sym typeface="Calibri"/>
                      </a:endParaRPr>
                    </a:p>
                    <a:p>
                      <a:pPr marL="0" lvl="0" indent="0" algn="l" rtl="0">
                        <a:lnSpc>
                          <a:spcPct val="115000"/>
                        </a:lnSpc>
                        <a:spcBef>
                          <a:spcPts val="0"/>
                        </a:spcBef>
                        <a:spcAft>
                          <a:spcPts val="0"/>
                        </a:spcAft>
                        <a:buNone/>
                      </a:pPr>
                      <a:r>
                        <a:rPr lang="en" sz="1100" b="1">
                          <a:solidFill>
                            <a:srgbClr val="202124"/>
                          </a:solidFill>
                          <a:latin typeface="Calibri"/>
                          <a:ea typeface="Calibri"/>
                          <a:cs typeface="Calibri"/>
                          <a:sym typeface="Calibri"/>
                        </a:rPr>
                        <a:t>sequence 2,048 tokens</a:t>
                      </a:r>
                      <a:endParaRPr sz="1100" b="1">
                        <a:solidFill>
                          <a:srgbClr val="202124"/>
                        </a:solidFill>
                        <a:latin typeface="Calibri"/>
                        <a:ea typeface="Calibri"/>
                        <a:cs typeface="Calibri"/>
                        <a:sym typeface="Calibri"/>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extLst>
                  <a:ext uri="{0D108BD9-81ED-4DB2-BD59-A6C34878D82A}">
                    <a16:rowId xmlns:a16="http://schemas.microsoft.com/office/drawing/2014/main" val="10000"/>
                  </a:ext>
                </a:extLst>
              </a:tr>
              <a:tr h="335950">
                <a:tc>
                  <a:txBody>
                    <a:bodyPr/>
                    <a:lstStyle/>
                    <a:p>
                      <a:pPr marL="0" lvl="0" indent="0" algn="l" rtl="0">
                        <a:lnSpc>
                          <a:spcPct val="115000"/>
                        </a:lnSpc>
                        <a:spcBef>
                          <a:spcPts val="0"/>
                        </a:spcBef>
                        <a:spcAft>
                          <a:spcPts val="0"/>
                        </a:spcAft>
                        <a:buNone/>
                      </a:pPr>
                      <a:r>
                        <a:rPr lang="en" sz="1100">
                          <a:solidFill>
                            <a:srgbClr val="202124"/>
                          </a:solidFill>
                          <a:latin typeface="Calibri"/>
                          <a:ea typeface="Calibri"/>
                          <a:cs typeface="Calibri"/>
                          <a:sym typeface="Calibri"/>
                        </a:rPr>
                        <a:t>LLaMa-7B</a:t>
                      </a:r>
                      <a:endParaRPr sz="1100">
                        <a:solidFill>
                          <a:srgbClr val="202124"/>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tc>
                  <a:txBody>
                    <a:bodyPr/>
                    <a:lstStyle/>
                    <a:p>
                      <a:pPr marL="0" lvl="0" indent="0" algn="ctr" rtl="0">
                        <a:lnSpc>
                          <a:spcPct val="115000"/>
                        </a:lnSpc>
                        <a:spcBef>
                          <a:spcPts val="0"/>
                        </a:spcBef>
                        <a:spcAft>
                          <a:spcPts val="0"/>
                        </a:spcAft>
                        <a:buNone/>
                      </a:pPr>
                      <a:r>
                        <a:rPr lang="en" sz="1100" b="1">
                          <a:solidFill>
                            <a:srgbClr val="202124"/>
                          </a:solidFill>
                          <a:latin typeface="Calibri"/>
                          <a:ea typeface="Calibri"/>
                          <a:cs typeface="Calibri"/>
                          <a:sym typeface="Calibri"/>
                        </a:rPr>
                        <a:t>3.5GB</a:t>
                      </a:r>
                      <a:endParaRPr sz="1100" b="1">
                        <a:solidFill>
                          <a:srgbClr val="202124"/>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tc>
                  <a:txBody>
                    <a:bodyPr/>
                    <a:lstStyle/>
                    <a:p>
                      <a:pPr marL="0" lvl="0" indent="0" algn="ctr" rtl="0">
                        <a:lnSpc>
                          <a:spcPct val="115000"/>
                        </a:lnSpc>
                        <a:spcBef>
                          <a:spcPts val="0"/>
                        </a:spcBef>
                        <a:spcAft>
                          <a:spcPts val="0"/>
                        </a:spcAft>
                        <a:buNone/>
                      </a:pPr>
                      <a:r>
                        <a:rPr lang="en" sz="1100">
                          <a:solidFill>
                            <a:srgbClr val="202124"/>
                          </a:solidFill>
                          <a:latin typeface="Calibri"/>
                          <a:ea typeface="Calibri"/>
                          <a:cs typeface="Calibri"/>
                          <a:sym typeface="Calibri"/>
                        </a:rPr>
                        <a:t>16 GB</a:t>
                      </a:r>
                      <a:endParaRPr sz="1100">
                        <a:solidFill>
                          <a:srgbClr val="202124"/>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tc>
                  <a:txBody>
                    <a:bodyPr/>
                    <a:lstStyle/>
                    <a:p>
                      <a:pPr marL="0" lvl="0" indent="0" algn="ctr" rtl="0">
                        <a:lnSpc>
                          <a:spcPct val="115000"/>
                        </a:lnSpc>
                        <a:spcBef>
                          <a:spcPts val="0"/>
                        </a:spcBef>
                        <a:spcAft>
                          <a:spcPts val="0"/>
                        </a:spcAft>
                        <a:buNone/>
                      </a:pPr>
                      <a:r>
                        <a:rPr lang="en" sz="1100">
                          <a:solidFill>
                            <a:srgbClr val="202124"/>
                          </a:solidFill>
                          <a:latin typeface="Calibri"/>
                          <a:ea typeface="Calibri"/>
                          <a:cs typeface="Calibri"/>
                          <a:sym typeface="Calibri"/>
                        </a:rPr>
                        <a:t>6-10 GB</a:t>
                      </a:r>
                      <a:endParaRPr sz="1100">
                        <a:solidFill>
                          <a:srgbClr val="202124"/>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tc>
                  <a:txBody>
                    <a:bodyPr/>
                    <a:lstStyle/>
                    <a:p>
                      <a:pPr marL="0" lvl="0" indent="0" algn="l" rtl="0">
                        <a:lnSpc>
                          <a:spcPct val="115000"/>
                        </a:lnSpc>
                        <a:spcBef>
                          <a:spcPts val="0"/>
                        </a:spcBef>
                        <a:spcAft>
                          <a:spcPts val="0"/>
                        </a:spcAft>
                        <a:buNone/>
                      </a:pPr>
                      <a:r>
                        <a:rPr lang="en" sz="1100">
                          <a:solidFill>
                            <a:srgbClr val="202124"/>
                          </a:solidFill>
                          <a:latin typeface="Calibri"/>
                          <a:ea typeface="Calibri"/>
                          <a:cs typeface="Calibri"/>
                          <a:sym typeface="Calibri"/>
                        </a:rPr>
                        <a:t>RTX 1660, 2060, AMD 5700xt, </a:t>
                      </a:r>
                      <a:r>
                        <a:rPr lang="en" sz="1100" b="1">
                          <a:solidFill>
                            <a:srgbClr val="FF0000"/>
                          </a:solidFill>
                          <a:latin typeface="Calibri"/>
                          <a:ea typeface="Calibri"/>
                          <a:cs typeface="Calibri"/>
                          <a:sym typeface="Calibri"/>
                        </a:rPr>
                        <a:t>RTX 3050, 3060</a:t>
                      </a:r>
                      <a:endParaRPr sz="1100" b="1">
                        <a:solidFill>
                          <a:srgbClr val="FF0000"/>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tc>
                  <a:txBody>
                    <a:bodyPr/>
                    <a:lstStyle/>
                    <a:p>
                      <a:pPr marL="0" lvl="0" indent="0" algn="l" rtl="0">
                        <a:lnSpc>
                          <a:spcPct val="115000"/>
                        </a:lnSpc>
                        <a:spcBef>
                          <a:spcPts val="0"/>
                        </a:spcBef>
                        <a:spcAft>
                          <a:spcPts val="0"/>
                        </a:spcAft>
                        <a:buNone/>
                      </a:pPr>
                      <a:r>
                        <a:rPr lang="en" sz="1100">
                          <a:solidFill>
                            <a:srgbClr val="202124"/>
                          </a:solidFill>
                          <a:latin typeface="Calibri"/>
                          <a:ea typeface="Calibri"/>
                          <a:cs typeface="Calibri"/>
                          <a:sym typeface="Calibri"/>
                        </a:rPr>
                        <a:t>138 t/s (5GB VRAM)</a:t>
                      </a:r>
                      <a:endParaRPr sz="1100">
                        <a:solidFill>
                          <a:srgbClr val="202124"/>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extLst>
                  <a:ext uri="{0D108BD9-81ED-4DB2-BD59-A6C34878D82A}">
                    <a16:rowId xmlns:a16="http://schemas.microsoft.com/office/drawing/2014/main" val="10001"/>
                  </a:ext>
                </a:extLst>
              </a:tr>
              <a:tr h="416400">
                <a:tc>
                  <a:txBody>
                    <a:bodyPr/>
                    <a:lstStyle/>
                    <a:p>
                      <a:pPr marL="0" lvl="0" indent="0" algn="l" rtl="0">
                        <a:lnSpc>
                          <a:spcPct val="115000"/>
                        </a:lnSpc>
                        <a:spcBef>
                          <a:spcPts val="0"/>
                        </a:spcBef>
                        <a:spcAft>
                          <a:spcPts val="0"/>
                        </a:spcAft>
                        <a:buNone/>
                      </a:pPr>
                      <a:r>
                        <a:rPr lang="en" sz="1100">
                          <a:solidFill>
                            <a:srgbClr val="202124"/>
                          </a:solidFill>
                          <a:latin typeface="Calibri"/>
                          <a:ea typeface="Calibri"/>
                          <a:cs typeface="Calibri"/>
                          <a:sym typeface="Calibri"/>
                        </a:rPr>
                        <a:t>LLaMa-13B</a:t>
                      </a:r>
                      <a:endParaRPr sz="1100">
                        <a:solidFill>
                          <a:srgbClr val="202124"/>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tc>
                  <a:txBody>
                    <a:bodyPr/>
                    <a:lstStyle/>
                    <a:p>
                      <a:pPr marL="0" lvl="0" indent="0" algn="ctr" rtl="0">
                        <a:lnSpc>
                          <a:spcPct val="115000"/>
                        </a:lnSpc>
                        <a:spcBef>
                          <a:spcPts val="0"/>
                        </a:spcBef>
                        <a:spcAft>
                          <a:spcPts val="0"/>
                        </a:spcAft>
                        <a:buNone/>
                      </a:pPr>
                      <a:r>
                        <a:rPr lang="en" sz="1100">
                          <a:solidFill>
                            <a:srgbClr val="202124"/>
                          </a:solidFill>
                          <a:latin typeface="Calibri"/>
                          <a:ea typeface="Calibri"/>
                          <a:cs typeface="Calibri"/>
                          <a:sym typeface="Calibri"/>
                        </a:rPr>
                        <a:t>6.5GB</a:t>
                      </a:r>
                      <a:endParaRPr sz="1100">
                        <a:solidFill>
                          <a:srgbClr val="202124"/>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tc>
                  <a:txBody>
                    <a:bodyPr/>
                    <a:lstStyle/>
                    <a:p>
                      <a:pPr marL="0" lvl="0" indent="0" algn="ctr" rtl="0">
                        <a:lnSpc>
                          <a:spcPct val="115000"/>
                        </a:lnSpc>
                        <a:spcBef>
                          <a:spcPts val="0"/>
                        </a:spcBef>
                        <a:spcAft>
                          <a:spcPts val="0"/>
                        </a:spcAft>
                        <a:buNone/>
                      </a:pPr>
                      <a:r>
                        <a:rPr lang="en" sz="1100">
                          <a:solidFill>
                            <a:srgbClr val="202124"/>
                          </a:solidFill>
                          <a:latin typeface="Calibri"/>
                          <a:ea typeface="Calibri"/>
                          <a:cs typeface="Calibri"/>
                          <a:sym typeface="Calibri"/>
                        </a:rPr>
                        <a:t>32 GB</a:t>
                      </a:r>
                      <a:endParaRPr sz="1100">
                        <a:solidFill>
                          <a:srgbClr val="202124"/>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tc>
                  <a:txBody>
                    <a:bodyPr/>
                    <a:lstStyle/>
                    <a:p>
                      <a:pPr marL="0" lvl="0" indent="0" algn="ctr" rtl="0">
                        <a:lnSpc>
                          <a:spcPct val="115000"/>
                        </a:lnSpc>
                        <a:spcBef>
                          <a:spcPts val="0"/>
                        </a:spcBef>
                        <a:spcAft>
                          <a:spcPts val="0"/>
                        </a:spcAft>
                        <a:buNone/>
                      </a:pPr>
                      <a:r>
                        <a:rPr lang="en" sz="1100">
                          <a:solidFill>
                            <a:srgbClr val="202124"/>
                          </a:solidFill>
                          <a:latin typeface="Calibri"/>
                          <a:ea typeface="Calibri"/>
                          <a:cs typeface="Calibri"/>
                          <a:sym typeface="Calibri"/>
                        </a:rPr>
                        <a:t>10-18 GB</a:t>
                      </a:r>
                      <a:endParaRPr sz="1100">
                        <a:solidFill>
                          <a:srgbClr val="202124"/>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tc>
                  <a:txBody>
                    <a:bodyPr/>
                    <a:lstStyle/>
                    <a:p>
                      <a:pPr marL="0" lvl="0" indent="0" algn="l" rtl="0">
                        <a:lnSpc>
                          <a:spcPct val="115000"/>
                        </a:lnSpc>
                        <a:spcBef>
                          <a:spcPts val="0"/>
                        </a:spcBef>
                        <a:spcAft>
                          <a:spcPts val="0"/>
                        </a:spcAft>
                        <a:buNone/>
                      </a:pPr>
                      <a:r>
                        <a:rPr lang="en" sz="1100">
                          <a:solidFill>
                            <a:srgbClr val="202124"/>
                          </a:solidFill>
                          <a:latin typeface="Calibri"/>
                          <a:ea typeface="Calibri"/>
                          <a:cs typeface="Calibri"/>
                          <a:sym typeface="Calibri"/>
                        </a:rPr>
                        <a:t>AMD 6900xt, RTX 2060 12GB, </a:t>
                      </a:r>
                      <a:r>
                        <a:rPr lang="en" sz="1100" b="1">
                          <a:solidFill>
                            <a:srgbClr val="FF0000"/>
                          </a:solidFill>
                          <a:latin typeface="Calibri"/>
                          <a:ea typeface="Calibri"/>
                          <a:cs typeface="Calibri"/>
                          <a:sym typeface="Calibri"/>
                        </a:rPr>
                        <a:t>3060 12GB, 3080</a:t>
                      </a:r>
                      <a:r>
                        <a:rPr lang="en" sz="1100">
                          <a:solidFill>
                            <a:srgbClr val="202124"/>
                          </a:solidFill>
                          <a:latin typeface="Calibri"/>
                          <a:ea typeface="Calibri"/>
                          <a:cs typeface="Calibri"/>
                          <a:sym typeface="Calibri"/>
                        </a:rPr>
                        <a:t>, </a:t>
                      </a:r>
                      <a:r>
                        <a:rPr lang="en" sz="1100" b="1">
                          <a:solidFill>
                            <a:srgbClr val="FF0000"/>
                          </a:solidFill>
                          <a:latin typeface="Calibri"/>
                          <a:ea typeface="Calibri"/>
                          <a:cs typeface="Calibri"/>
                          <a:sym typeface="Calibri"/>
                        </a:rPr>
                        <a:t>3090, </a:t>
                      </a:r>
                      <a:r>
                        <a:rPr lang="en" sz="1100">
                          <a:solidFill>
                            <a:srgbClr val="202124"/>
                          </a:solidFill>
                          <a:latin typeface="Calibri"/>
                          <a:ea typeface="Calibri"/>
                          <a:cs typeface="Calibri"/>
                          <a:sym typeface="Calibri"/>
                        </a:rPr>
                        <a:t>A2000</a:t>
                      </a:r>
                      <a:endParaRPr sz="1100">
                        <a:solidFill>
                          <a:srgbClr val="202124"/>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tc>
                  <a:txBody>
                    <a:bodyPr/>
                    <a:lstStyle/>
                    <a:p>
                      <a:pPr marL="0" lvl="0" indent="0" algn="l" rtl="0">
                        <a:lnSpc>
                          <a:spcPct val="115000"/>
                        </a:lnSpc>
                        <a:spcBef>
                          <a:spcPts val="0"/>
                        </a:spcBef>
                        <a:spcAft>
                          <a:spcPts val="0"/>
                        </a:spcAft>
                        <a:buNone/>
                      </a:pPr>
                      <a:r>
                        <a:rPr lang="en" sz="1100">
                          <a:solidFill>
                            <a:srgbClr val="202124"/>
                          </a:solidFill>
                          <a:latin typeface="Calibri"/>
                          <a:ea typeface="Calibri"/>
                          <a:cs typeface="Calibri"/>
                          <a:sym typeface="Calibri"/>
                        </a:rPr>
                        <a:t>85 t/s (9GB VRAM)</a:t>
                      </a:r>
                      <a:endParaRPr sz="1100">
                        <a:solidFill>
                          <a:srgbClr val="202124"/>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extLst>
                  <a:ext uri="{0D108BD9-81ED-4DB2-BD59-A6C34878D82A}">
                    <a16:rowId xmlns:a16="http://schemas.microsoft.com/office/drawing/2014/main" val="10002"/>
                  </a:ext>
                </a:extLst>
              </a:tr>
              <a:tr h="416400">
                <a:tc>
                  <a:txBody>
                    <a:bodyPr/>
                    <a:lstStyle/>
                    <a:p>
                      <a:pPr marL="0" lvl="0" indent="0" algn="l" rtl="0">
                        <a:lnSpc>
                          <a:spcPct val="115000"/>
                        </a:lnSpc>
                        <a:spcBef>
                          <a:spcPts val="0"/>
                        </a:spcBef>
                        <a:spcAft>
                          <a:spcPts val="0"/>
                        </a:spcAft>
                        <a:buNone/>
                      </a:pPr>
                      <a:r>
                        <a:rPr lang="en" sz="1100">
                          <a:solidFill>
                            <a:srgbClr val="202124"/>
                          </a:solidFill>
                          <a:latin typeface="Calibri"/>
                          <a:ea typeface="Calibri"/>
                          <a:cs typeface="Calibri"/>
                          <a:sym typeface="Calibri"/>
                        </a:rPr>
                        <a:t>LLaMa-30B</a:t>
                      </a:r>
                      <a:endParaRPr sz="1100">
                        <a:solidFill>
                          <a:srgbClr val="202124"/>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tc>
                  <a:txBody>
                    <a:bodyPr/>
                    <a:lstStyle/>
                    <a:p>
                      <a:pPr marL="0" lvl="0" indent="0" algn="ctr" rtl="0">
                        <a:lnSpc>
                          <a:spcPct val="115000"/>
                        </a:lnSpc>
                        <a:spcBef>
                          <a:spcPts val="0"/>
                        </a:spcBef>
                        <a:spcAft>
                          <a:spcPts val="0"/>
                        </a:spcAft>
                        <a:buNone/>
                      </a:pPr>
                      <a:r>
                        <a:rPr lang="en" sz="1100">
                          <a:solidFill>
                            <a:srgbClr val="202124"/>
                          </a:solidFill>
                          <a:latin typeface="Calibri"/>
                          <a:ea typeface="Calibri"/>
                          <a:cs typeface="Calibri"/>
                          <a:sym typeface="Calibri"/>
                        </a:rPr>
                        <a:t>15.8GB</a:t>
                      </a:r>
                      <a:endParaRPr sz="1100">
                        <a:solidFill>
                          <a:srgbClr val="202124"/>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tc>
                  <a:txBody>
                    <a:bodyPr/>
                    <a:lstStyle/>
                    <a:p>
                      <a:pPr marL="0" lvl="0" indent="0" algn="ctr" rtl="0">
                        <a:lnSpc>
                          <a:spcPct val="115000"/>
                        </a:lnSpc>
                        <a:spcBef>
                          <a:spcPts val="0"/>
                        </a:spcBef>
                        <a:spcAft>
                          <a:spcPts val="0"/>
                        </a:spcAft>
                        <a:buNone/>
                      </a:pPr>
                      <a:r>
                        <a:rPr lang="en" sz="1100">
                          <a:solidFill>
                            <a:srgbClr val="202124"/>
                          </a:solidFill>
                          <a:latin typeface="Calibri"/>
                          <a:ea typeface="Calibri"/>
                          <a:cs typeface="Calibri"/>
                          <a:sym typeface="Calibri"/>
                        </a:rPr>
                        <a:t>64 GB</a:t>
                      </a:r>
                      <a:endParaRPr sz="1100">
                        <a:solidFill>
                          <a:srgbClr val="202124"/>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tc>
                  <a:txBody>
                    <a:bodyPr/>
                    <a:lstStyle/>
                    <a:p>
                      <a:pPr marL="0" lvl="0" indent="0" algn="ctr" rtl="0">
                        <a:lnSpc>
                          <a:spcPct val="115000"/>
                        </a:lnSpc>
                        <a:spcBef>
                          <a:spcPts val="0"/>
                        </a:spcBef>
                        <a:spcAft>
                          <a:spcPts val="0"/>
                        </a:spcAft>
                        <a:buNone/>
                      </a:pPr>
                      <a:r>
                        <a:rPr lang="en" sz="1100">
                          <a:solidFill>
                            <a:srgbClr val="202124"/>
                          </a:solidFill>
                          <a:latin typeface="Calibri"/>
                          <a:ea typeface="Calibri"/>
                          <a:cs typeface="Calibri"/>
                          <a:sym typeface="Calibri"/>
                        </a:rPr>
                        <a:t>20-24 GB</a:t>
                      </a:r>
                      <a:endParaRPr sz="1100">
                        <a:solidFill>
                          <a:srgbClr val="202124"/>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tc>
                  <a:txBody>
                    <a:bodyPr/>
                    <a:lstStyle/>
                    <a:p>
                      <a:pPr marL="0" lvl="0" indent="0" algn="l" rtl="0">
                        <a:lnSpc>
                          <a:spcPct val="115000"/>
                        </a:lnSpc>
                        <a:spcBef>
                          <a:spcPts val="0"/>
                        </a:spcBef>
                        <a:spcAft>
                          <a:spcPts val="0"/>
                        </a:spcAft>
                        <a:buNone/>
                      </a:pPr>
                      <a:r>
                        <a:rPr lang="en" sz="1100">
                          <a:solidFill>
                            <a:srgbClr val="202124"/>
                          </a:solidFill>
                          <a:latin typeface="Calibri"/>
                          <a:ea typeface="Calibri"/>
                          <a:cs typeface="Calibri"/>
                          <a:sym typeface="Calibri"/>
                        </a:rPr>
                        <a:t>RTX 3080 20GB, A4500, A5000, </a:t>
                      </a:r>
                      <a:r>
                        <a:rPr lang="en" sz="1100" b="1">
                          <a:solidFill>
                            <a:srgbClr val="FF0000"/>
                          </a:solidFill>
                          <a:latin typeface="Calibri"/>
                          <a:ea typeface="Calibri"/>
                          <a:cs typeface="Calibri"/>
                          <a:sym typeface="Calibri"/>
                        </a:rPr>
                        <a:t>3090, 4090</a:t>
                      </a:r>
                      <a:r>
                        <a:rPr lang="en" sz="1100">
                          <a:solidFill>
                            <a:srgbClr val="202124"/>
                          </a:solidFill>
                          <a:latin typeface="Calibri"/>
                          <a:ea typeface="Calibri"/>
                          <a:cs typeface="Calibri"/>
                          <a:sym typeface="Calibri"/>
                        </a:rPr>
                        <a:t>, 6000, Tesla V100</a:t>
                      </a:r>
                      <a:endParaRPr sz="1100">
                        <a:solidFill>
                          <a:srgbClr val="202124"/>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tc>
                  <a:txBody>
                    <a:bodyPr/>
                    <a:lstStyle/>
                    <a:p>
                      <a:pPr marL="0" lvl="0" indent="0" algn="l" rtl="0">
                        <a:lnSpc>
                          <a:spcPct val="115000"/>
                        </a:lnSpc>
                        <a:spcBef>
                          <a:spcPts val="0"/>
                        </a:spcBef>
                        <a:spcAft>
                          <a:spcPts val="0"/>
                        </a:spcAft>
                        <a:buNone/>
                      </a:pPr>
                      <a:r>
                        <a:rPr lang="en" sz="1100">
                          <a:solidFill>
                            <a:srgbClr val="202124"/>
                          </a:solidFill>
                          <a:latin typeface="Calibri"/>
                          <a:ea typeface="Calibri"/>
                          <a:cs typeface="Calibri"/>
                          <a:sym typeface="Calibri"/>
                        </a:rPr>
                        <a:t>35 t/s (20GB VRAM)</a:t>
                      </a:r>
                      <a:endParaRPr sz="1100">
                        <a:solidFill>
                          <a:srgbClr val="202124"/>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extLst>
                  <a:ext uri="{0D108BD9-81ED-4DB2-BD59-A6C34878D82A}">
                    <a16:rowId xmlns:a16="http://schemas.microsoft.com/office/drawing/2014/main" val="10003"/>
                  </a:ext>
                </a:extLst>
              </a:tr>
              <a:tr h="492100">
                <a:tc>
                  <a:txBody>
                    <a:bodyPr/>
                    <a:lstStyle/>
                    <a:p>
                      <a:pPr marL="0" lvl="0" indent="0" algn="l" rtl="0">
                        <a:lnSpc>
                          <a:spcPct val="115000"/>
                        </a:lnSpc>
                        <a:spcBef>
                          <a:spcPts val="0"/>
                        </a:spcBef>
                        <a:spcAft>
                          <a:spcPts val="0"/>
                        </a:spcAft>
                        <a:buNone/>
                      </a:pPr>
                      <a:r>
                        <a:rPr lang="en" sz="1100">
                          <a:solidFill>
                            <a:srgbClr val="202124"/>
                          </a:solidFill>
                          <a:latin typeface="Calibri"/>
                          <a:ea typeface="Calibri"/>
                          <a:cs typeface="Calibri"/>
                          <a:sym typeface="Calibri"/>
                        </a:rPr>
                        <a:t>LLaMa-65B</a:t>
                      </a:r>
                      <a:endParaRPr sz="1100">
                        <a:solidFill>
                          <a:srgbClr val="202124"/>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tc>
                  <a:txBody>
                    <a:bodyPr/>
                    <a:lstStyle/>
                    <a:p>
                      <a:pPr marL="0" lvl="0" indent="0" algn="ctr" rtl="0">
                        <a:lnSpc>
                          <a:spcPct val="115000"/>
                        </a:lnSpc>
                        <a:spcBef>
                          <a:spcPts val="0"/>
                        </a:spcBef>
                        <a:spcAft>
                          <a:spcPts val="0"/>
                        </a:spcAft>
                        <a:buNone/>
                      </a:pPr>
                      <a:r>
                        <a:rPr lang="en" sz="1100">
                          <a:solidFill>
                            <a:srgbClr val="202124"/>
                          </a:solidFill>
                          <a:latin typeface="Calibri"/>
                          <a:ea typeface="Calibri"/>
                          <a:cs typeface="Calibri"/>
                          <a:sym typeface="Calibri"/>
                        </a:rPr>
                        <a:t>31.2GB</a:t>
                      </a:r>
                      <a:endParaRPr sz="1100">
                        <a:solidFill>
                          <a:srgbClr val="202124"/>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tc>
                  <a:txBody>
                    <a:bodyPr/>
                    <a:lstStyle/>
                    <a:p>
                      <a:pPr marL="0" lvl="0" indent="0" algn="ctr" rtl="0">
                        <a:lnSpc>
                          <a:spcPct val="115000"/>
                        </a:lnSpc>
                        <a:spcBef>
                          <a:spcPts val="0"/>
                        </a:spcBef>
                        <a:spcAft>
                          <a:spcPts val="0"/>
                        </a:spcAft>
                        <a:buNone/>
                      </a:pPr>
                      <a:r>
                        <a:rPr lang="en" sz="1100">
                          <a:solidFill>
                            <a:srgbClr val="202124"/>
                          </a:solidFill>
                          <a:latin typeface="Calibri"/>
                          <a:ea typeface="Calibri"/>
                          <a:cs typeface="Calibri"/>
                          <a:sym typeface="Calibri"/>
                        </a:rPr>
                        <a:t>128 GB</a:t>
                      </a:r>
                      <a:endParaRPr sz="1100">
                        <a:solidFill>
                          <a:srgbClr val="202124"/>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tc>
                  <a:txBody>
                    <a:bodyPr/>
                    <a:lstStyle/>
                    <a:p>
                      <a:pPr marL="0" lvl="0" indent="0" algn="ctr" rtl="0">
                        <a:lnSpc>
                          <a:spcPct val="115000"/>
                        </a:lnSpc>
                        <a:spcBef>
                          <a:spcPts val="0"/>
                        </a:spcBef>
                        <a:spcAft>
                          <a:spcPts val="0"/>
                        </a:spcAft>
                        <a:buNone/>
                      </a:pPr>
                      <a:r>
                        <a:rPr lang="en" sz="1100">
                          <a:solidFill>
                            <a:srgbClr val="202124"/>
                          </a:solidFill>
                          <a:latin typeface="Calibri"/>
                          <a:ea typeface="Calibri"/>
                          <a:cs typeface="Calibri"/>
                          <a:sym typeface="Calibri"/>
                        </a:rPr>
                        <a:t>48GB</a:t>
                      </a:r>
                      <a:endParaRPr sz="1100">
                        <a:solidFill>
                          <a:srgbClr val="202124"/>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tc>
                  <a:txBody>
                    <a:bodyPr/>
                    <a:lstStyle/>
                    <a:p>
                      <a:pPr marL="0" lvl="0" indent="0" algn="l" rtl="0">
                        <a:lnSpc>
                          <a:spcPct val="115000"/>
                        </a:lnSpc>
                        <a:spcBef>
                          <a:spcPts val="0"/>
                        </a:spcBef>
                        <a:spcAft>
                          <a:spcPts val="0"/>
                        </a:spcAft>
                        <a:buNone/>
                      </a:pPr>
                      <a:r>
                        <a:rPr lang="en" sz="1100">
                          <a:solidFill>
                            <a:srgbClr val="202124"/>
                          </a:solidFill>
                          <a:latin typeface="Calibri"/>
                          <a:ea typeface="Calibri"/>
                          <a:cs typeface="Calibri"/>
                          <a:sym typeface="Calibri"/>
                        </a:rPr>
                        <a:t>A100 40GB, </a:t>
                      </a:r>
                      <a:r>
                        <a:rPr lang="en" sz="1100" b="1">
                          <a:solidFill>
                            <a:srgbClr val="FF0000"/>
                          </a:solidFill>
                          <a:latin typeface="Calibri"/>
                          <a:ea typeface="Calibri"/>
                          <a:cs typeface="Calibri"/>
                          <a:sym typeface="Calibri"/>
                        </a:rPr>
                        <a:t>2x3090, 2x4090</a:t>
                      </a:r>
                      <a:r>
                        <a:rPr lang="en" sz="1100">
                          <a:solidFill>
                            <a:srgbClr val="202124"/>
                          </a:solidFill>
                          <a:latin typeface="Calibri"/>
                          <a:ea typeface="Calibri"/>
                          <a:cs typeface="Calibri"/>
                          <a:sym typeface="Calibri"/>
                        </a:rPr>
                        <a:t>, A40, RTX A6000, 8000, Titan Ada</a:t>
                      </a:r>
                      <a:endParaRPr sz="1100">
                        <a:solidFill>
                          <a:srgbClr val="202124"/>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tc>
                  <a:txBody>
                    <a:bodyPr/>
                    <a:lstStyle/>
                    <a:p>
                      <a:pPr marL="0" lvl="0" indent="0" algn="l" rtl="0">
                        <a:lnSpc>
                          <a:spcPct val="115000"/>
                        </a:lnSpc>
                        <a:spcBef>
                          <a:spcPts val="0"/>
                        </a:spcBef>
                        <a:spcAft>
                          <a:spcPts val="0"/>
                        </a:spcAft>
                        <a:buNone/>
                      </a:pPr>
                      <a:endParaRPr sz="1100">
                        <a:solidFill>
                          <a:srgbClr val="202124"/>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extLst>
                  <a:ext uri="{0D108BD9-81ED-4DB2-BD59-A6C34878D82A}">
                    <a16:rowId xmlns:a16="http://schemas.microsoft.com/office/drawing/2014/main" val="10004"/>
                  </a:ext>
                </a:extLst>
              </a:tr>
            </a:tbl>
          </a:graphicData>
        </a:graphic>
      </p:graphicFrame>
      <p:sp>
        <p:nvSpPr>
          <p:cNvPr id="74" name="Google Shape;74;p16"/>
          <p:cNvSpPr txBox="1"/>
          <p:nvPr/>
        </p:nvSpPr>
        <p:spPr>
          <a:xfrm>
            <a:off x="0" y="0"/>
            <a:ext cx="54603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GPU (VRAM) requirements for 4-bit quantized LLaMA models</a:t>
            </a:r>
            <a:endParaRPr b="1"/>
          </a:p>
          <a:p>
            <a:pPr marL="0" lvl="0" indent="0" algn="l" rtl="0">
              <a:spcBef>
                <a:spcPts val="0"/>
              </a:spcBef>
              <a:spcAft>
                <a:spcPts val="0"/>
              </a:spcAft>
              <a:buNone/>
            </a:pPr>
            <a:r>
              <a:rPr lang="en" sz="1200"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https://www.hardware-corner.net/guides/computer-to-run-llama-ai-model/</a:t>
            </a:r>
            <a:r>
              <a:rPr lang="en" sz="1200">
                <a:solidFill>
                  <a:schemeClr val="dk1"/>
                </a:solidFill>
                <a:latin typeface="Calibri"/>
                <a:ea typeface="Calibri"/>
                <a:cs typeface="Calibri"/>
                <a:sym typeface="Calibri"/>
              </a:rPr>
              <a:t> </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4"/>
              </a:rPr>
              <a:t>https://github.com/facebookresearch/llama/issues/79</a:t>
            </a:r>
            <a:r>
              <a:rPr lang="en" sz="1200">
                <a:solidFill>
                  <a:schemeClr val="dk1"/>
                </a:solidFill>
                <a:latin typeface="Calibri"/>
                <a:ea typeface="Calibri"/>
                <a:cs typeface="Calibri"/>
                <a:sym typeface="Calibri"/>
              </a:rPr>
              <a:t> </a:t>
            </a:r>
            <a:endParaRPr b="1"/>
          </a:p>
        </p:txBody>
      </p:sp>
      <p:sp>
        <p:nvSpPr>
          <p:cNvPr id="75" name="Google Shape;75;p16"/>
          <p:cNvSpPr txBox="1"/>
          <p:nvPr/>
        </p:nvSpPr>
        <p:spPr>
          <a:xfrm>
            <a:off x="1093350" y="3940625"/>
            <a:ext cx="6957300" cy="985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System RAM: you need approx twice more system RAM than VRAM.</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CPU: Intel Core i9-10900K ($360) or i7-12700K ($320), or Ryzen 9 5900x ($350). </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Or even better, spend $5K for a AMD Ryzen Threadripper 3990X with 64 cores and 128 threads  :)</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High-end gaming CPU is better than a server CPU.</a:t>
            </a:r>
            <a:endParaRPr sz="1300">
              <a:latin typeface="Calibri"/>
              <a:ea typeface="Calibri"/>
              <a:cs typeface="Calibri"/>
              <a:sym typeface="Calibri"/>
            </a:endParaRPr>
          </a:p>
        </p:txBody>
      </p:sp>
      <p:sp>
        <p:nvSpPr>
          <p:cNvPr id="76" name="Google Shape;76;p16"/>
          <p:cNvSpPr txBox="1"/>
          <p:nvPr/>
        </p:nvSpPr>
        <p:spPr>
          <a:xfrm>
            <a:off x="6269450" y="86475"/>
            <a:ext cx="2531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3C78D8"/>
                </a:solidFill>
                <a:latin typeface="Calibri"/>
                <a:ea typeface="Calibri"/>
                <a:cs typeface="Calibri"/>
                <a:sym typeface="Calibri"/>
              </a:rPr>
              <a:t>The desktop to run 13B model </a:t>
            </a:r>
            <a:br>
              <a:rPr lang="en" b="1">
                <a:solidFill>
                  <a:srgbClr val="3C78D8"/>
                </a:solidFill>
                <a:latin typeface="Calibri"/>
                <a:ea typeface="Calibri"/>
                <a:cs typeface="Calibri"/>
                <a:sym typeface="Calibri"/>
              </a:rPr>
            </a:br>
            <a:r>
              <a:rPr lang="en" b="1">
                <a:solidFill>
                  <a:srgbClr val="3C78D8"/>
                </a:solidFill>
                <a:latin typeface="Calibri"/>
                <a:ea typeface="Calibri"/>
                <a:cs typeface="Calibri"/>
                <a:sym typeface="Calibri"/>
              </a:rPr>
              <a:t>can be built for under $3K</a:t>
            </a:r>
            <a:endParaRPr b="1">
              <a:solidFill>
                <a:srgbClr val="3C78D8"/>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16285" y="0"/>
            <a:ext cx="39735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b="1">
                <a:solidFill>
                  <a:schemeClr val="dk1"/>
                </a:solidFill>
                <a:latin typeface="Calibri"/>
                <a:ea typeface="Calibri"/>
                <a:cs typeface="Calibri"/>
                <a:sym typeface="Calibri"/>
              </a:rPr>
              <a:t>Ollama - Run LLaMa2 7B on Macbook</a:t>
            </a:r>
            <a:endParaRPr sz="1900" b="1">
              <a:latin typeface="Calibri"/>
              <a:ea typeface="Calibri"/>
              <a:cs typeface="Calibri"/>
              <a:sym typeface="Calibri"/>
            </a:endParaRPr>
          </a:p>
        </p:txBody>
      </p:sp>
      <p:sp>
        <p:nvSpPr>
          <p:cNvPr id="82" name="Google Shape;82;p17"/>
          <p:cNvSpPr txBox="1"/>
          <p:nvPr/>
        </p:nvSpPr>
        <p:spPr>
          <a:xfrm>
            <a:off x="50725" y="553625"/>
            <a:ext cx="4457400" cy="1985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Ollama: The Easiest Way to Run Uncensored Llama2 on a Mac</a:t>
            </a:r>
            <a:br>
              <a:rPr lang="en" sz="1300">
                <a:latin typeface="Calibri"/>
                <a:ea typeface="Calibri"/>
                <a:cs typeface="Calibri"/>
                <a:sym typeface="Calibri"/>
              </a:rPr>
            </a:br>
            <a:r>
              <a:rPr lang="en" sz="1300">
                <a:latin typeface="Calibri"/>
                <a:ea typeface="Calibri"/>
                <a:cs typeface="Calibri"/>
                <a:sym typeface="Calibri"/>
              </a:rPr>
              <a:t>.. </a:t>
            </a:r>
            <a:r>
              <a:rPr lang="en" sz="1300" u="sng">
                <a:solidFill>
                  <a:schemeClr val="hlink"/>
                </a:solidFill>
                <a:latin typeface="Calibri"/>
                <a:ea typeface="Calibri"/>
                <a:cs typeface="Calibri"/>
                <a:sym typeface="Calibri"/>
                <a:hlinkClick r:id="rId3"/>
              </a:rPr>
              <a:t>https://ollama.ai</a:t>
            </a:r>
            <a:br>
              <a:rPr lang="en" sz="1300">
                <a:latin typeface="Calibri"/>
                <a:ea typeface="Calibri"/>
                <a:cs typeface="Calibri"/>
                <a:sym typeface="Calibri"/>
              </a:rPr>
            </a:br>
            <a:r>
              <a:rPr lang="en" sz="1300">
                <a:latin typeface="Calibri"/>
                <a:ea typeface="Calibri"/>
                <a:cs typeface="Calibri"/>
                <a:sym typeface="Calibri"/>
              </a:rPr>
              <a:t>.. </a:t>
            </a:r>
            <a:r>
              <a:rPr lang="en" sz="1300" u="sng">
                <a:solidFill>
                  <a:schemeClr val="hlink"/>
                </a:solidFill>
                <a:latin typeface="Calibri"/>
                <a:ea typeface="Calibri"/>
                <a:cs typeface="Calibri"/>
                <a:sym typeface="Calibri"/>
                <a:hlinkClick r:id="rId4"/>
              </a:rPr>
              <a:t>https://ollama.ai/library</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 </a:t>
            </a:r>
            <a:r>
              <a:rPr lang="en" sz="1300" u="sng">
                <a:solidFill>
                  <a:schemeClr val="hlink"/>
                </a:solidFill>
                <a:latin typeface="Calibri"/>
                <a:ea typeface="Calibri"/>
                <a:cs typeface="Calibri"/>
                <a:sym typeface="Calibri"/>
                <a:hlinkClick r:id="rId5"/>
              </a:rPr>
              <a:t>https://github.com/jmorganca/ollama</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 </a:t>
            </a:r>
            <a:r>
              <a:rPr lang="en" sz="1300" u="sng">
                <a:solidFill>
                  <a:schemeClr val="hlink"/>
                </a:solidFill>
                <a:latin typeface="Calibri"/>
                <a:ea typeface="Calibri"/>
                <a:cs typeface="Calibri"/>
                <a:sym typeface="Calibri"/>
                <a:hlinkClick r:id="rId6"/>
              </a:rPr>
              <a:t>https://python.langchain.com/docs/integrations/llms/ollama</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 </a:t>
            </a:r>
            <a:r>
              <a:rPr lang="en" sz="1300" u="sng">
                <a:solidFill>
                  <a:schemeClr val="hlink"/>
                </a:solidFill>
                <a:latin typeface="Calibri"/>
                <a:ea typeface="Calibri"/>
                <a:cs typeface="Calibri"/>
                <a:sym typeface="Calibri"/>
                <a:hlinkClick r:id="rId7"/>
              </a:rPr>
              <a:t>https://www.youtube.com/watch?v=tIRx-Sm3xDQ</a:t>
            </a:r>
            <a:r>
              <a:rPr lang="en" sz="1300">
                <a:latin typeface="Calibri"/>
                <a:ea typeface="Calibri"/>
                <a:cs typeface="Calibri"/>
                <a:sym typeface="Calibri"/>
              </a:rPr>
              <a:t> - demo</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 </a:t>
            </a:r>
            <a:r>
              <a:rPr lang="en" sz="1300" u="sng">
                <a:solidFill>
                  <a:schemeClr val="hlink"/>
                </a:solidFill>
                <a:latin typeface="Calibri"/>
                <a:ea typeface="Calibri"/>
                <a:cs typeface="Calibri"/>
                <a:sym typeface="Calibri"/>
                <a:hlinkClick r:id="rId8"/>
              </a:rPr>
              <a:t>https://www.youtube.com/watch?v=XRfbKOp4hF8</a:t>
            </a:r>
            <a:r>
              <a:rPr lang="en" sz="1300">
                <a:latin typeface="Calibri"/>
                <a:ea typeface="Calibri"/>
                <a:cs typeface="Calibri"/>
                <a:sym typeface="Calibri"/>
              </a:rPr>
              <a:t> - updates</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Download the app, move to Applications, start. </a:t>
            </a:r>
            <a:br>
              <a:rPr lang="en" sz="1300">
                <a:latin typeface="Calibri"/>
                <a:ea typeface="Calibri"/>
                <a:cs typeface="Calibri"/>
                <a:sym typeface="Calibri"/>
              </a:rPr>
            </a:br>
            <a:r>
              <a:rPr lang="en" sz="1300">
                <a:latin typeface="Calibri"/>
                <a:ea typeface="Calibri"/>
                <a:cs typeface="Calibri"/>
                <a:sym typeface="Calibri"/>
              </a:rPr>
              <a:t>Then use from terminal.</a:t>
            </a:r>
            <a:endParaRPr sz="900">
              <a:solidFill>
                <a:srgbClr val="3C78D8"/>
              </a:solidFill>
              <a:latin typeface="Roboto Mono"/>
              <a:ea typeface="Roboto Mono"/>
              <a:cs typeface="Roboto Mono"/>
              <a:sym typeface="Roboto Mono"/>
            </a:endParaRPr>
          </a:p>
        </p:txBody>
      </p:sp>
      <p:pic>
        <p:nvPicPr>
          <p:cNvPr id="83" name="Google Shape;83;p17"/>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220953" y="2587350"/>
            <a:ext cx="1344172" cy="1512900"/>
          </a:xfrm>
          <a:prstGeom prst="rect">
            <a:avLst/>
          </a:prstGeom>
          <a:noFill/>
          <a:ln>
            <a:noFill/>
          </a:ln>
        </p:spPr>
      </p:pic>
      <p:pic>
        <p:nvPicPr>
          <p:cNvPr id="84" name="Google Shape;84;p17"/>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1935133" y="2590425"/>
            <a:ext cx="2572992" cy="1512901"/>
          </a:xfrm>
          <a:prstGeom prst="rect">
            <a:avLst/>
          </a:prstGeom>
          <a:noFill/>
          <a:ln>
            <a:noFill/>
          </a:ln>
        </p:spPr>
      </p:pic>
      <p:pic>
        <p:nvPicPr>
          <p:cNvPr id="85" name="Google Shape;85;p17"/>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50725" y="4138975"/>
            <a:ext cx="4457399" cy="945065"/>
          </a:xfrm>
          <a:prstGeom prst="rect">
            <a:avLst/>
          </a:prstGeom>
          <a:noFill/>
          <a:ln>
            <a:noFill/>
          </a:ln>
        </p:spPr>
      </p:pic>
      <p:sp>
        <p:nvSpPr>
          <p:cNvPr id="86" name="Google Shape;86;p17"/>
          <p:cNvSpPr txBox="1"/>
          <p:nvPr/>
        </p:nvSpPr>
        <p:spPr>
          <a:xfrm>
            <a:off x="4629683" y="48805"/>
            <a:ext cx="4457399" cy="4616618"/>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err="1">
                <a:solidFill>
                  <a:srgbClr val="3C78D8"/>
                </a:solidFill>
                <a:latin typeface="Roboto Mono"/>
                <a:ea typeface="Roboto Mono"/>
                <a:cs typeface="Roboto Mono"/>
                <a:sym typeface="Roboto Mono"/>
              </a:rPr>
              <a:t>ollama</a:t>
            </a:r>
            <a:r>
              <a:rPr lang="en" sz="1000" dirty="0">
                <a:solidFill>
                  <a:srgbClr val="3C78D8"/>
                </a:solidFill>
                <a:latin typeface="Roboto Mono"/>
                <a:ea typeface="Roboto Mono"/>
                <a:cs typeface="Roboto Mono"/>
                <a:sym typeface="Roboto Mono"/>
              </a:rPr>
              <a:t> pull llama2                # 3.8 GB,  7b</a:t>
            </a:r>
            <a:endParaRPr sz="1000" dirty="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dirty="0" err="1">
                <a:solidFill>
                  <a:srgbClr val="3C78D8"/>
                </a:solidFill>
                <a:latin typeface="Roboto Mono"/>
                <a:ea typeface="Roboto Mono"/>
                <a:cs typeface="Roboto Mono"/>
                <a:sym typeface="Roboto Mono"/>
              </a:rPr>
              <a:t>ollama</a:t>
            </a:r>
            <a:r>
              <a:rPr lang="en" sz="1000" dirty="0">
                <a:solidFill>
                  <a:srgbClr val="3C78D8"/>
                </a:solidFill>
                <a:latin typeface="Roboto Mono"/>
                <a:ea typeface="Roboto Mono"/>
                <a:cs typeface="Roboto Mono"/>
                <a:sym typeface="Roboto Mono"/>
              </a:rPr>
              <a:t> pull llama2-uncensored     # 3.8 GB,  7b</a:t>
            </a:r>
            <a:endParaRPr sz="1000" dirty="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dirty="0" err="1">
                <a:solidFill>
                  <a:srgbClr val="3C78D8"/>
                </a:solidFill>
                <a:latin typeface="Roboto Mono"/>
                <a:ea typeface="Roboto Mono"/>
                <a:cs typeface="Roboto Mono"/>
                <a:sym typeface="Roboto Mono"/>
              </a:rPr>
              <a:t>ollama</a:t>
            </a:r>
            <a:r>
              <a:rPr lang="en" sz="1000" dirty="0">
                <a:solidFill>
                  <a:srgbClr val="3C78D8"/>
                </a:solidFill>
                <a:latin typeface="Roboto Mono"/>
                <a:ea typeface="Roboto Mono"/>
                <a:cs typeface="Roboto Mono"/>
                <a:sym typeface="Roboto Mono"/>
              </a:rPr>
              <a:t> pull open-orca-platypus2   # 7.3 GB, 13b</a:t>
            </a:r>
            <a:endParaRPr sz="1000" dirty="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dirty="0" err="1">
                <a:solidFill>
                  <a:srgbClr val="3C78D8"/>
                </a:solidFill>
                <a:latin typeface="Roboto Mono"/>
                <a:ea typeface="Roboto Mono"/>
                <a:cs typeface="Roboto Mono"/>
                <a:sym typeface="Roboto Mono"/>
              </a:rPr>
              <a:t>ollama</a:t>
            </a:r>
            <a:r>
              <a:rPr lang="en" sz="1000" dirty="0">
                <a:solidFill>
                  <a:srgbClr val="3C78D8"/>
                </a:solidFill>
                <a:latin typeface="Roboto Mono"/>
                <a:ea typeface="Roboto Mono"/>
                <a:cs typeface="Roboto Mono"/>
                <a:sym typeface="Roboto Mono"/>
              </a:rPr>
              <a:t> list </a:t>
            </a:r>
            <a:r>
              <a:rPr lang="en" sz="1000" dirty="0">
                <a:solidFill>
                  <a:schemeClr val="dk1"/>
                </a:solidFill>
                <a:latin typeface="Roboto Mono"/>
                <a:ea typeface="Roboto Mono"/>
                <a:cs typeface="Roboto Mono"/>
                <a:sym typeface="Roboto Mono"/>
              </a:rPr>
              <a:t> </a:t>
            </a:r>
            <a:r>
              <a:rPr lang="en" sz="1000" dirty="0">
                <a:solidFill>
                  <a:srgbClr val="6AA84F"/>
                </a:solidFill>
                <a:latin typeface="Roboto Mono"/>
                <a:ea typeface="Roboto Mono"/>
                <a:cs typeface="Roboto Mono"/>
                <a:sym typeface="Roboto Mono"/>
              </a:rPr>
              <a:t># show downloaded libraries</a:t>
            </a:r>
            <a:endParaRPr sz="1000" dirty="0">
              <a:solidFill>
                <a:srgbClr val="6AA84F"/>
              </a:solidFill>
              <a:latin typeface="Roboto Mono"/>
              <a:ea typeface="Roboto Mono"/>
              <a:cs typeface="Roboto Mono"/>
              <a:sym typeface="Roboto Mono"/>
            </a:endParaRPr>
          </a:p>
          <a:p>
            <a:pPr marL="0" lvl="0" indent="0" algn="l" rtl="0">
              <a:spcBef>
                <a:spcPts val="0"/>
              </a:spcBef>
              <a:spcAft>
                <a:spcPts val="0"/>
              </a:spcAft>
              <a:buNone/>
            </a:pPr>
            <a:r>
              <a:rPr lang="en" sz="1300" dirty="0">
                <a:solidFill>
                  <a:schemeClr val="dk1"/>
                </a:solidFill>
                <a:latin typeface="Calibri"/>
                <a:ea typeface="Calibri"/>
                <a:cs typeface="Calibri"/>
                <a:sym typeface="Calibri"/>
              </a:rPr>
              <a:t>All available models: </a:t>
            </a:r>
            <a:r>
              <a:rPr lang="en" sz="1300" dirty="0">
                <a:latin typeface="Calibri"/>
                <a:ea typeface="Calibri"/>
                <a:cs typeface="Calibri"/>
                <a:sym typeface="Calibri"/>
              </a:rPr>
              <a:t> </a:t>
            </a:r>
            <a:r>
              <a:rPr lang="en" sz="1300" u="sng" dirty="0">
                <a:solidFill>
                  <a:schemeClr val="accent5"/>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https://ollama.ai/library</a:t>
            </a:r>
            <a:r>
              <a:rPr lang="en" sz="1300" dirty="0">
                <a:solidFill>
                  <a:schemeClr val="dk1"/>
                </a:solidFill>
                <a:latin typeface="Calibri"/>
                <a:ea typeface="Calibri"/>
                <a:cs typeface="Calibri"/>
                <a:sym typeface="Calibri"/>
              </a:rPr>
              <a:t> </a:t>
            </a:r>
            <a:endParaRPr sz="1300" dirty="0">
              <a:solidFill>
                <a:schemeClr val="dk1"/>
              </a:solidFill>
              <a:latin typeface="Calibri"/>
              <a:ea typeface="Calibri"/>
              <a:cs typeface="Calibri"/>
              <a:sym typeface="Calibri"/>
            </a:endParaRPr>
          </a:p>
          <a:p>
            <a:pPr marL="0" lvl="0" indent="0" algn="l" rtl="0">
              <a:spcBef>
                <a:spcPts val="0"/>
              </a:spcBef>
              <a:spcAft>
                <a:spcPts val="0"/>
              </a:spcAft>
              <a:buNone/>
            </a:pPr>
            <a:r>
              <a:rPr lang="en" sz="1300" dirty="0">
                <a:latin typeface="Calibri"/>
                <a:ea typeface="Calibri"/>
                <a:cs typeface="Calibri"/>
                <a:sym typeface="Calibri"/>
              </a:rPr>
              <a:t>Downloaded models are stored in </a:t>
            </a:r>
            <a:r>
              <a:rPr lang="en" sz="1000" dirty="0">
                <a:solidFill>
                  <a:srgbClr val="3C78D8"/>
                </a:solidFill>
                <a:latin typeface="Roboto Mono"/>
                <a:ea typeface="Roboto Mono"/>
                <a:cs typeface="Roboto Mono"/>
                <a:sym typeface="Roboto Mono"/>
              </a:rPr>
              <a:t>  ~/.</a:t>
            </a:r>
            <a:r>
              <a:rPr lang="en" sz="1000" dirty="0" err="1">
                <a:solidFill>
                  <a:srgbClr val="3C78D8"/>
                </a:solidFill>
                <a:latin typeface="Roboto Mono"/>
                <a:ea typeface="Roboto Mono"/>
                <a:cs typeface="Roboto Mono"/>
                <a:sym typeface="Roboto Mono"/>
              </a:rPr>
              <a:t>ollama</a:t>
            </a:r>
            <a:r>
              <a:rPr lang="en" sz="1000" dirty="0">
                <a:solidFill>
                  <a:srgbClr val="3C78D8"/>
                </a:solidFill>
                <a:latin typeface="Roboto Mono"/>
                <a:ea typeface="Roboto Mono"/>
                <a:cs typeface="Roboto Mono"/>
                <a:sym typeface="Roboto Mono"/>
              </a:rPr>
              <a:t>/models/blobs/</a:t>
            </a:r>
            <a:endParaRPr sz="1300" b="1" dirty="0">
              <a:solidFill>
                <a:srgbClr val="3C78D8"/>
              </a:solidFill>
              <a:latin typeface="Calibri"/>
              <a:ea typeface="Calibri"/>
              <a:cs typeface="Calibri"/>
              <a:sym typeface="Calibri"/>
            </a:endParaRPr>
          </a:p>
          <a:p>
            <a:pPr marL="0" lvl="0" indent="0" algn="l" rtl="0">
              <a:spcBef>
                <a:spcPts val="0"/>
              </a:spcBef>
              <a:spcAft>
                <a:spcPts val="0"/>
              </a:spcAft>
              <a:buNone/>
            </a:pPr>
            <a:endParaRPr sz="1300" dirty="0">
              <a:latin typeface="Calibri"/>
              <a:ea typeface="Calibri"/>
              <a:cs typeface="Calibri"/>
              <a:sym typeface="Calibri"/>
            </a:endParaRPr>
          </a:p>
          <a:p>
            <a:pPr marL="0" lvl="0" indent="0" algn="l" rtl="0">
              <a:spcBef>
                <a:spcPts val="0"/>
              </a:spcBef>
              <a:spcAft>
                <a:spcPts val="0"/>
              </a:spcAft>
              <a:buNone/>
            </a:pPr>
            <a:r>
              <a:rPr lang="en" sz="1300" dirty="0">
                <a:latin typeface="Calibri"/>
                <a:ea typeface="Calibri"/>
                <a:cs typeface="Calibri"/>
                <a:sym typeface="Calibri"/>
              </a:rPr>
              <a:t>Add option </a:t>
            </a:r>
            <a:r>
              <a:rPr lang="en" sz="1300" b="1" dirty="0">
                <a:solidFill>
                  <a:srgbClr val="6AA84F"/>
                </a:solidFill>
                <a:latin typeface="Calibri"/>
                <a:ea typeface="Calibri"/>
                <a:cs typeface="Calibri"/>
                <a:sym typeface="Calibri"/>
              </a:rPr>
              <a:t>"--verbose"</a:t>
            </a:r>
            <a:r>
              <a:rPr lang="en" sz="1300" dirty="0">
                <a:latin typeface="Calibri"/>
                <a:ea typeface="Calibri"/>
                <a:cs typeface="Calibri"/>
                <a:sym typeface="Calibri"/>
              </a:rPr>
              <a:t> to see stats </a:t>
            </a:r>
            <a:endParaRPr sz="1300" dirty="0">
              <a:latin typeface="Calibri"/>
              <a:ea typeface="Calibri"/>
              <a:cs typeface="Calibri"/>
              <a:sym typeface="Calibri"/>
            </a:endParaRPr>
          </a:p>
          <a:p>
            <a:pPr marL="0" lvl="0" indent="0" algn="l" rtl="0">
              <a:spcBef>
                <a:spcPts val="0"/>
              </a:spcBef>
              <a:spcAft>
                <a:spcPts val="0"/>
              </a:spcAft>
              <a:buNone/>
            </a:pPr>
            <a:r>
              <a:rPr lang="en" sz="900" dirty="0" err="1">
                <a:solidFill>
                  <a:srgbClr val="3C78D8"/>
                </a:solidFill>
                <a:latin typeface="Roboto Mono"/>
                <a:ea typeface="Roboto Mono"/>
                <a:cs typeface="Roboto Mono"/>
                <a:sym typeface="Roboto Mono"/>
              </a:rPr>
              <a:t>ollama</a:t>
            </a:r>
            <a:r>
              <a:rPr lang="en" sz="900" dirty="0">
                <a:solidFill>
                  <a:srgbClr val="3C78D8"/>
                </a:solidFill>
                <a:latin typeface="Roboto Mono"/>
                <a:ea typeface="Roboto Mono"/>
                <a:cs typeface="Roboto Mono"/>
                <a:sym typeface="Roboto Mono"/>
              </a:rPr>
              <a:t> run llama2-uncensored:latest --verbose</a:t>
            </a:r>
            <a:endParaRPr sz="1300" dirty="0">
              <a:latin typeface="Calibri"/>
              <a:ea typeface="Calibri"/>
              <a:cs typeface="Calibri"/>
              <a:sym typeface="Calibri"/>
            </a:endParaRPr>
          </a:p>
          <a:p>
            <a:pPr marL="0" lvl="0" indent="0" algn="l" rtl="0">
              <a:spcBef>
                <a:spcPts val="0"/>
              </a:spcBef>
              <a:spcAft>
                <a:spcPts val="0"/>
              </a:spcAft>
              <a:buNone/>
            </a:pPr>
            <a:r>
              <a:rPr lang="en" sz="1300" dirty="0">
                <a:latin typeface="Calibri"/>
                <a:ea typeface="Calibri"/>
                <a:cs typeface="Calibri"/>
                <a:sym typeface="Calibri"/>
              </a:rPr>
              <a:t>Prompt eval rate (tokens/s) :</a:t>
            </a:r>
            <a:endParaRPr sz="1300" dirty="0">
              <a:latin typeface="Calibri"/>
              <a:ea typeface="Calibri"/>
              <a:cs typeface="Calibri"/>
              <a:sym typeface="Calibri"/>
            </a:endParaRPr>
          </a:p>
          <a:p>
            <a:pPr marL="0" marR="0" lvl="0" indent="0" algn="l" rtl="0">
              <a:lnSpc>
                <a:spcPct val="100000"/>
              </a:lnSpc>
              <a:spcBef>
                <a:spcPts val="0"/>
              </a:spcBef>
              <a:spcAft>
                <a:spcPts val="0"/>
              </a:spcAft>
              <a:buNone/>
            </a:pPr>
            <a:r>
              <a:rPr lang="en" sz="1000" dirty="0">
                <a:solidFill>
                  <a:srgbClr val="3C78D8"/>
                </a:solidFill>
                <a:latin typeface="Roboto Mono"/>
                <a:ea typeface="Roboto Mono"/>
                <a:cs typeface="Roboto Mono"/>
                <a:sym typeface="Roboto Mono"/>
              </a:rPr>
              <a:t>  14 for llama2</a:t>
            </a:r>
            <a:endParaRPr sz="1000" dirty="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dirty="0">
                <a:solidFill>
                  <a:srgbClr val="3C78D8"/>
                </a:solidFill>
                <a:latin typeface="Roboto Mono"/>
                <a:ea typeface="Roboto Mono"/>
                <a:cs typeface="Roboto Mono"/>
                <a:sym typeface="Roboto Mono"/>
              </a:rPr>
              <a:t>   7 for orca</a:t>
            </a:r>
            <a:endParaRPr sz="1300" dirty="0">
              <a:latin typeface="Calibri"/>
              <a:ea typeface="Calibri"/>
              <a:cs typeface="Calibri"/>
              <a:sym typeface="Calibri"/>
            </a:endParaRPr>
          </a:p>
          <a:p>
            <a:pPr marL="0" lvl="0" indent="0" algn="l" rtl="0">
              <a:spcBef>
                <a:spcPts val="0"/>
              </a:spcBef>
              <a:spcAft>
                <a:spcPts val="0"/>
              </a:spcAft>
              <a:buNone/>
            </a:pPr>
            <a:endParaRPr sz="1300" dirty="0">
              <a:latin typeface="Calibri"/>
              <a:ea typeface="Calibri"/>
              <a:cs typeface="Calibri"/>
              <a:sym typeface="Calibri"/>
            </a:endParaRPr>
          </a:p>
          <a:p>
            <a:pPr marL="0" lvl="0" indent="0" algn="l" rtl="0">
              <a:spcBef>
                <a:spcPts val="0"/>
              </a:spcBef>
              <a:spcAft>
                <a:spcPts val="0"/>
              </a:spcAft>
              <a:buNone/>
            </a:pPr>
            <a:r>
              <a:rPr lang="en" sz="1300" dirty="0">
                <a:latin typeface="Calibri"/>
                <a:ea typeface="Calibri"/>
                <a:cs typeface="Calibri"/>
                <a:sym typeface="Calibri"/>
              </a:rPr>
              <a:t>When running model, you can use commands starting with "/",</a:t>
            </a:r>
            <a:endParaRPr sz="1300" dirty="0">
              <a:latin typeface="Calibri"/>
              <a:ea typeface="Calibri"/>
              <a:cs typeface="Calibri"/>
              <a:sym typeface="Calibri"/>
            </a:endParaRPr>
          </a:p>
          <a:p>
            <a:pPr marL="0" lvl="0" indent="0" algn="l" rtl="0">
              <a:spcBef>
                <a:spcPts val="0"/>
              </a:spcBef>
              <a:spcAft>
                <a:spcPts val="0"/>
              </a:spcAft>
              <a:buNone/>
            </a:pPr>
            <a:r>
              <a:rPr lang="en" sz="1300" dirty="0">
                <a:latin typeface="Calibri"/>
                <a:ea typeface="Calibri"/>
                <a:cs typeface="Calibri"/>
                <a:sym typeface="Calibri"/>
              </a:rPr>
              <a:t>for example:</a:t>
            </a:r>
            <a:r>
              <a:rPr lang="en" sz="1000" dirty="0">
                <a:solidFill>
                  <a:srgbClr val="3C78D8"/>
                </a:solidFill>
                <a:latin typeface="Roboto Mono"/>
                <a:ea typeface="Roboto Mono"/>
                <a:cs typeface="Roboto Mono"/>
                <a:sym typeface="Roboto Mono"/>
              </a:rPr>
              <a:t> /show</a:t>
            </a:r>
            <a:endParaRPr sz="1300" b="1" dirty="0">
              <a:solidFill>
                <a:srgbClr val="3C78D8"/>
              </a:solidFill>
              <a:latin typeface="Calibri"/>
              <a:ea typeface="Calibri"/>
              <a:cs typeface="Calibri"/>
              <a:sym typeface="Calibri"/>
            </a:endParaRPr>
          </a:p>
          <a:p>
            <a:pPr marL="0" lvl="0" indent="0" algn="l" rtl="0">
              <a:spcBef>
                <a:spcPts val="0"/>
              </a:spcBef>
              <a:spcAft>
                <a:spcPts val="0"/>
              </a:spcAft>
              <a:buNone/>
            </a:pPr>
            <a:endParaRPr sz="1300" dirty="0">
              <a:latin typeface="Calibri"/>
              <a:ea typeface="Calibri"/>
              <a:cs typeface="Calibri"/>
              <a:sym typeface="Calibri"/>
            </a:endParaRPr>
          </a:p>
          <a:p>
            <a:pPr marL="0" lvl="0" indent="0" algn="l" rtl="0">
              <a:spcBef>
                <a:spcPts val="0"/>
              </a:spcBef>
              <a:spcAft>
                <a:spcPts val="0"/>
              </a:spcAft>
              <a:buNone/>
            </a:pPr>
            <a:r>
              <a:rPr lang="en" sz="1300" dirty="0">
                <a:latin typeface="Calibri"/>
                <a:ea typeface="Calibri"/>
                <a:cs typeface="Calibri"/>
                <a:sym typeface="Calibri"/>
              </a:rPr>
              <a:t>You can use it as API:</a:t>
            </a:r>
            <a:br>
              <a:rPr lang="en" sz="1300" dirty="0">
                <a:latin typeface="Calibri"/>
                <a:ea typeface="Calibri"/>
                <a:cs typeface="Calibri"/>
                <a:sym typeface="Calibri"/>
              </a:rPr>
            </a:br>
            <a:r>
              <a:rPr lang="en" sz="1000" dirty="0">
                <a:solidFill>
                  <a:srgbClr val="3C78D8"/>
                </a:solidFill>
                <a:latin typeface="Roboto Mono"/>
                <a:ea typeface="Roboto Mono"/>
                <a:cs typeface="Roboto Mono"/>
                <a:sym typeface="Roboto Mono"/>
              </a:rPr>
              <a:t>curl -X POST http://localhost:11434/</a:t>
            </a:r>
            <a:r>
              <a:rPr lang="en" sz="1000" dirty="0" err="1">
                <a:solidFill>
                  <a:srgbClr val="3C78D8"/>
                </a:solidFill>
                <a:latin typeface="Roboto Mono"/>
                <a:ea typeface="Roboto Mono"/>
                <a:cs typeface="Roboto Mono"/>
                <a:sym typeface="Roboto Mono"/>
              </a:rPr>
              <a:t>api</a:t>
            </a:r>
            <a:r>
              <a:rPr lang="en" sz="1000" dirty="0">
                <a:solidFill>
                  <a:srgbClr val="3C78D8"/>
                </a:solidFill>
                <a:latin typeface="Roboto Mono"/>
                <a:ea typeface="Roboto Mono"/>
                <a:cs typeface="Roboto Mono"/>
                <a:sym typeface="Roboto Mono"/>
              </a:rPr>
              <a:t>/generate -d '{</a:t>
            </a:r>
            <a:endParaRPr sz="1000" dirty="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dirty="0">
                <a:solidFill>
                  <a:srgbClr val="3C78D8"/>
                </a:solidFill>
                <a:latin typeface="Roboto Mono"/>
                <a:ea typeface="Roboto Mono"/>
                <a:cs typeface="Roboto Mono"/>
                <a:sym typeface="Roboto Mono"/>
              </a:rPr>
              <a:t>  "model": "llama2",</a:t>
            </a:r>
            <a:endParaRPr sz="1000" dirty="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dirty="0">
                <a:solidFill>
                  <a:srgbClr val="3C78D8"/>
                </a:solidFill>
                <a:latin typeface="Roboto Mono"/>
                <a:ea typeface="Roboto Mono"/>
                <a:cs typeface="Roboto Mono"/>
                <a:sym typeface="Roboto Mono"/>
              </a:rPr>
              <a:t>  "</a:t>
            </a:r>
            <a:r>
              <a:rPr lang="en" sz="1000" dirty="0" err="1">
                <a:solidFill>
                  <a:srgbClr val="3C78D8"/>
                </a:solidFill>
                <a:latin typeface="Roboto Mono"/>
                <a:ea typeface="Roboto Mono"/>
                <a:cs typeface="Roboto Mono"/>
                <a:sym typeface="Roboto Mono"/>
              </a:rPr>
              <a:t>prompt":"Why</a:t>
            </a:r>
            <a:r>
              <a:rPr lang="en" sz="1000" dirty="0">
                <a:solidFill>
                  <a:srgbClr val="3C78D8"/>
                </a:solidFill>
                <a:latin typeface="Roboto Mono"/>
                <a:ea typeface="Roboto Mono"/>
                <a:cs typeface="Roboto Mono"/>
                <a:sym typeface="Roboto Mono"/>
              </a:rPr>
              <a:t> is the sky blue?"</a:t>
            </a:r>
            <a:endParaRPr sz="1000" dirty="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dirty="0">
                <a:solidFill>
                  <a:srgbClr val="3C78D8"/>
                </a:solidFill>
                <a:latin typeface="Roboto Mono"/>
                <a:ea typeface="Roboto Mono"/>
                <a:cs typeface="Roboto Mono"/>
                <a:sym typeface="Roboto Mono"/>
              </a:rPr>
              <a:t>}'</a:t>
            </a:r>
            <a:endParaRPr sz="1000" dirty="0">
              <a:solidFill>
                <a:srgbClr val="3C78D8"/>
              </a:solidFill>
              <a:latin typeface="Roboto Mono"/>
              <a:ea typeface="Roboto Mono"/>
              <a:cs typeface="Roboto Mono"/>
              <a:sym typeface="Roboto Mono"/>
            </a:endParaRPr>
          </a:p>
          <a:p>
            <a:pPr marL="0" lvl="0" indent="0" algn="l" rtl="0">
              <a:spcBef>
                <a:spcPts val="0"/>
              </a:spcBef>
              <a:spcAft>
                <a:spcPts val="0"/>
              </a:spcAft>
              <a:buNone/>
            </a:pPr>
            <a:endParaRPr sz="1000" dirty="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300" dirty="0">
                <a:latin typeface="Calibri"/>
                <a:ea typeface="Calibri"/>
                <a:cs typeface="Calibri"/>
                <a:sym typeface="Calibri"/>
              </a:rPr>
              <a:t>When the model is running (printing the response) the memory usage is a bit more than 2GB for orca and 1.5 GB for llama2. </a:t>
            </a:r>
            <a:endParaRPr sz="1000" dirty="0">
              <a:solidFill>
                <a:srgbClr val="3C78D8"/>
              </a:solidFill>
              <a:latin typeface="Roboto Mono"/>
              <a:ea typeface="Roboto Mono"/>
              <a:cs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p:nvPr/>
        </p:nvSpPr>
        <p:spPr>
          <a:xfrm>
            <a:off x="16285" y="0"/>
            <a:ext cx="39735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b="1">
                <a:solidFill>
                  <a:schemeClr val="dk1"/>
                </a:solidFill>
                <a:latin typeface="Calibri"/>
                <a:ea typeface="Calibri"/>
                <a:cs typeface="Calibri"/>
                <a:sym typeface="Calibri"/>
              </a:rPr>
              <a:t>Ollama - Models</a:t>
            </a:r>
            <a:endParaRPr sz="1900" b="1">
              <a:latin typeface="Calibri"/>
              <a:ea typeface="Calibri"/>
              <a:cs typeface="Calibri"/>
              <a:sym typeface="Calibri"/>
            </a:endParaRPr>
          </a:p>
        </p:txBody>
      </p:sp>
      <p:sp>
        <p:nvSpPr>
          <p:cNvPr id="92" name="Google Shape;92;p18"/>
          <p:cNvSpPr txBox="1"/>
          <p:nvPr/>
        </p:nvSpPr>
        <p:spPr>
          <a:xfrm>
            <a:off x="1013350" y="630800"/>
            <a:ext cx="7131000" cy="398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 </a:t>
            </a:r>
            <a:r>
              <a:rPr lang="en" sz="1300" u="sng">
                <a:solidFill>
                  <a:schemeClr val="hlink"/>
                </a:solidFill>
                <a:latin typeface="Calibri"/>
                <a:ea typeface="Calibri"/>
                <a:cs typeface="Calibri"/>
                <a:sym typeface="Calibri"/>
                <a:hlinkClick r:id="rId3"/>
              </a:rPr>
              <a:t>https://ollama.ai/library</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llama2 (7b, 13b, 70b, </a:t>
            </a:r>
            <a:r>
              <a:rPr lang="en" sz="1300" u="sng">
                <a:solidFill>
                  <a:schemeClr val="hlink"/>
                </a:solidFill>
                <a:latin typeface="Calibri"/>
                <a:ea typeface="Calibri"/>
                <a:cs typeface="Calibri"/>
                <a:sym typeface="Calibri"/>
                <a:hlinkClick r:id="rId4"/>
              </a:rPr>
              <a:t>https://huggingface.co/meta-llama/Llama-2-7b</a:t>
            </a:r>
            <a:r>
              <a:rPr lang="en" sz="1300">
                <a:latin typeface="Calibri"/>
                <a:ea typeface="Calibri"/>
                <a:cs typeface="Calibri"/>
                <a:sym typeface="Calibri"/>
              </a:rPr>
              <a:t> )</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llama2-uncensored </a:t>
            </a:r>
            <a:r>
              <a:rPr lang="en" sz="1300">
                <a:solidFill>
                  <a:schemeClr val="dk1"/>
                </a:solidFill>
                <a:latin typeface="Calibri"/>
                <a:ea typeface="Calibri"/>
                <a:cs typeface="Calibri"/>
                <a:sym typeface="Calibri"/>
              </a:rPr>
              <a:t>(7b, 13b, 70b)</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codeup (13b, </a:t>
            </a:r>
            <a:r>
              <a:rPr lang="en" sz="1300" u="sng">
                <a:solidFill>
                  <a:schemeClr val="hlink"/>
                </a:solidFill>
                <a:latin typeface="Calibri"/>
                <a:ea typeface="Calibri"/>
                <a:cs typeface="Calibri"/>
                <a:sym typeface="Calibri"/>
                <a:hlinkClick r:id="rId5"/>
              </a:rPr>
              <a:t>https://huggingface.co/TheBloke/CodeUp-Llama-2-13B-Chat-HF-GGML</a:t>
            </a:r>
            <a:r>
              <a:rPr lang="en" sz="1300">
                <a:solidFill>
                  <a:schemeClr val="dk1"/>
                </a:solidFill>
                <a:latin typeface="Calibri"/>
                <a:ea typeface="Calibri"/>
                <a:cs typeface="Calibri"/>
                <a:sym typeface="Calibri"/>
              </a:rPr>
              <a:t> </a:t>
            </a:r>
            <a:r>
              <a:rPr lang="en" sz="1300">
                <a:latin typeface="Calibri"/>
                <a:ea typeface="Calibri"/>
                <a:cs typeface="Calibri"/>
                <a:sym typeface="Calibri"/>
              </a:rPr>
              <a:t>)</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everythinglm (13b EverythingLM, </a:t>
            </a:r>
            <a:r>
              <a:rPr lang="en" sz="1300" u="sng">
                <a:solidFill>
                  <a:schemeClr val="hlink"/>
                </a:solidFill>
                <a:latin typeface="Calibri"/>
                <a:ea typeface="Calibri"/>
                <a:cs typeface="Calibri"/>
                <a:sym typeface="Calibri"/>
                <a:hlinkClick r:id="rId6"/>
              </a:rPr>
              <a:t>https://huggingface.co/totally-not-an-llm/EverythingLM-13b-16k</a:t>
            </a:r>
            <a:r>
              <a:rPr lang="en" sz="1300">
                <a:latin typeface="Calibri"/>
                <a:ea typeface="Calibri"/>
                <a:cs typeface="Calibri"/>
                <a:sym typeface="Calibri"/>
              </a:rPr>
              <a:t> )</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llama2-chinese</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medllama2 (7b, medical, </a:t>
            </a:r>
            <a:r>
              <a:rPr lang="en" sz="1300" u="sng">
                <a:solidFill>
                  <a:schemeClr val="hlink"/>
                </a:solidFill>
                <a:latin typeface="Calibri"/>
                <a:ea typeface="Calibri"/>
                <a:cs typeface="Calibri"/>
                <a:sym typeface="Calibri"/>
                <a:hlinkClick r:id="rId7"/>
              </a:rPr>
              <a:t>https://huggingface.co/artem9k/medllama-lora-13b</a:t>
            </a:r>
            <a:r>
              <a:rPr lang="en" sz="1300">
                <a:latin typeface="Calibri"/>
                <a:ea typeface="Calibri"/>
                <a:cs typeface="Calibri"/>
                <a:sym typeface="Calibri"/>
              </a:rPr>
              <a:t> )</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nous-hermes (7b, 13b, </a:t>
            </a:r>
            <a:r>
              <a:rPr lang="en" sz="1300" u="sng">
                <a:solidFill>
                  <a:schemeClr val="hlink"/>
                </a:solidFill>
                <a:latin typeface="Calibri"/>
                <a:ea typeface="Calibri"/>
                <a:cs typeface="Calibri"/>
                <a:sym typeface="Calibri"/>
                <a:hlinkClick r:id="rId8"/>
              </a:rPr>
              <a:t>https://huggingface.co/NousResearch/Nous-Hermes-Llama2-13b</a:t>
            </a:r>
            <a:r>
              <a:rPr lang="en" sz="1300">
                <a:latin typeface="Calibri"/>
                <a:ea typeface="Calibri"/>
                <a:cs typeface="Calibri"/>
                <a:sym typeface="Calibri"/>
              </a:rPr>
              <a:t> )</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open-orca-platypus2 (13b, </a:t>
            </a:r>
            <a:r>
              <a:rPr lang="en" sz="1300" u="sng">
                <a:solidFill>
                  <a:schemeClr val="hlink"/>
                </a:solidFill>
                <a:latin typeface="Calibri"/>
                <a:ea typeface="Calibri"/>
                <a:cs typeface="Calibri"/>
                <a:sym typeface="Calibri"/>
                <a:hlinkClick r:id="rId9"/>
              </a:rPr>
              <a:t>https://huggingface.co/Open-Orca/OpenOrca-Platypus2-13B</a:t>
            </a:r>
            <a:r>
              <a:rPr lang="en" sz="1300">
                <a:latin typeface="Calibri"/>
                <a:ea typeface="Calibri"/>
                <a:cs typeface="Calibri"/>
                <a:sym typeface="Calibri"/>
              </a:rPr>
              <a:t> )</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orca-mini (3b, 7b, 13b, 70b, </a:t>
            </a:r>
            <a:r>
              <a:rPr lang="en" sz="1300" u="sng">
                <a:solidFill>
                  <a:schemeClr val="hlink"/>
                </a:solidFill>
                <a:latin typeface="Calibri"/>
                <a:ea typeface="Calibri"/>
                <a:cs typeface="Calibri"/>
                <a:sym typeface="Calibri"/>
                <a:hlinkClick r:id="rId10"/>
              </a:rPr>
              <a:t>https://huggingface.co/psmathur/orca_mini_3b</a:t>
            </a:r>
            <a:r>
              <a:rPr lang="en" sz="1300">
                <a:latin typeface="Calibri"/>
                <a:ea typeface="Calibri"/>
                <a:cs typeface="Calibri"/>
                <a:sym typeface="Calibri"/>
              </a:rPr>
              <a:t> )</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stable-beluga (7b, 13b, 70b, </a:t>
            </a:r>
            <a:r>
              <a:rPr lang="en" sz="1300" u="sng">
                <a:solidFill>
                  <a:schemeClr val="hlink"/>
                </a:solidFill>
                <a:latin typeface="Calibri"/>
                <a:ea typeface="Calibri"/>
                <a:cs typeface="Calibri"/>
                <a:sym typeface="Calibri"/>
                <a:hlinkClick r:id="rId11"/>
              </a:rPr>
              <a:t>https://huggingface.co/stabilityai/StableBeluga2</a:t>
            </a:r>
            <a:r>
              <a:rPr lang="en" sz="1300">
                <a:latin typeface="Calibri"/>
                <a:ea typeface="Calibri"/>
                <a:cs typeface="Calibri"/>
                <a:sym typeface="Calibri"/>
              </a:rPr>
              <a:t> )</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vicuna (7b, 13b, 33b, </a:t>
            </a:r>
            <a:r>
              <a:rPr lang="en" sz="1300" u="sng">
                <a:solidFill>
                  <a:schemeClr val="hlink"/>
                </a:solidFill>
                <a:latin typeface="Calibri"/>
                <a:ea typeface="Calibri"/>
                <a:cs typeface="Calibri"/>
                <a:sym typeface="Calibri"/>
                <a:hlinkClick r:id="rId12"/>
              </a:rPr>
              <a:t>https://huggingface.co/lmsys/vicuna-13b-v1.5-16k</a:t>
            </a:r>
            <a:r>
              <a:rPr lang="en" sz="1300">
                <a:latin typeface="Calibri"/>
                <a:ea typeface="Calibri"/>
                <a:cs typeface="Calibri"/>
                <a:sym typeface="Calibri"/>
              </a:rPr>
              <a:t> )</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wizard-math (7b, 13b, 70b, </a:t>
            </a:r>
            <a:r>
              <a:rPr lang="en" sz="1300" u="sng">
                <a:solidFill>
                  <a:schemeClr val="hlink"/>
                </a:solidFill>
                <a:latin typeface="Calibri"/>
                <a:ea typeface="Calibri"/>
                <a:cs typeface="Calibri"/>
                <a:sym typeface="Calibri"/>
                <a:hlinkClick r:id="rId13"/>
              </a:rPr>
              <a:t>https://huggingface.co/WizardLM/WizardMath-7B-V1.0</a:t>
            </a:r>
            <a:r>
              <a:rPr lang="en" sz="1300">
                <a:latin typeface="Calibri"/>
                <a:ea typeface="Calibri"/>
                <a:cs typeface="Calibri"/>
                <a:sym typeface="Calibri"/>
              </a:rPr>
              <a:t> )</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wizard-vicuna(13b, </a:t>
            </a:r>
            <a:r>
              <a:rPr lang="en" sz="1300" u="sng">
                <a:solidFill>
                  <a:schemeClr val="hlink"/>
                </a:solidFill>
                <a:latin typeface="Calibri"/>
                <a:ea typeface="Calibri"/>
                <a:cs typeface="Calibri"/>
                <a:sym typeface="Calibri"/>
                <a:hlinkClick r:id="rId14"/>
              </a:rPr>
              <a:t>https://huggingface.co/TheBloke/Wizard-Vicuna-13B-Uncensored-GPTQ</a:t>
            </a:r>
            <a:r>
              <a:rPr lang="en" sz="1300">
                <a:latin typeface="Calibri"/>
                <a:ea typeface="Calibri"/>
                <a:cs typeface="Calibri"/>
                <a:sym typeface="Calibri"/>
              </a:rPr>
              <a:t> )</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wizard-vicuna-uncensored</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wizardlm (70b, </a:t>
            </a:r>
            <a:r>
              <a:rPr lang="en" sz="1300" u="sng">
                <a:solidFill>
                  <a:schemeClr val="hlink"/>
                </a:solidFill>
                <a:latin typeface="Calibri"/>
                <a:ea typeface="Calibri"/>
                <a:cs typeface="Calibri"/>
                <a:sym typeface="Calibri"/>
                <a:hlinkClick r:id="rId15"/>
              </a:rPr>
              <a:t>https://huggingface.co/WizardLM/WizardLM-70B-V1.0</a:t>
            </a:r>
            <a:r>
              <a:rPr lang="en" sz="1300">
                <a:latin typeface="Calibri"/>
                <a:ea typeface="Calibri"/>
                <a:cs typeface="Calibri"/>
                <a:sym typeface="Calibri"/>
              </a:rPr>
              <a:t> )</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wizardlm-uncensored</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p:nvPr/>
        </p:nvSpPr>
        <p:spPr>
          <a:xfrm>
            <a:off x="0" y="0"/>
            <a:ext cx="48039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LLaMa-2-7B on Local GPU</a:t>
            </a:r>
            <a:endParaRPr sz="2500" b="1">
              <a:latin typeface="Calibri"/>
              <a:ea typeface="Calibri"/>
              <a:cs typeface="Calibri"/>
              <a:sym typeface="Calibri"/>
            </a:endParaRPr>
          </a:p>
        </p:txBody>
      </p:sp>
      <p:sp>
        <p:nvSpPr>
          <p:cNvPr id="98" name="Google Shape;98;p19"/>
          <p:cNvSpPr txBox="1"/>
          <p:nvPr/>
        </p:nvSpPr>
        <p:spPr>
          <a:xfrm>
            <a:off x="53850" y="498000"/>
            <a:ext cx="43572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https://medium.com/@lei.shang/run-llama-2-on-your-local-gpu-62ef019fc108</a:t>
            </a:r>
            <a:r>
              <a:rPr lang="en" sz="1000">
                <a:latin typeface="Calibri"/>
                <a:ea typeface="Calibri"/>
                <a:cs typeface="Calibri"/>
                <a:sym typeface="Calibri"/>
              </a:rPr>
              <a:t> </a:t>
            </a:r>
            <a:endParaRPr sz="1000">
              <a:latin typeface="Calibri"/>
              <a:ea typeface="Calibri"/>
              <a:cs typeface="Calibri"/>
              <a:sym typeface="Calibri"/>
            </a:endParaRPr>
          </a:p>
        </p:txBody>
      </p:sp>
      <p:sp>
        <p:nvSpPr>
          <p:cNvPr id="99" name="Google Shape;99;p19"/>
          <p:cNvSpPr txBox="1"/>
          <p:nvPr/>
        </p:nvSpPr>
        <p:spPr>
          <a:xfrm>
            <a:off x="96300" y="911800"/>
            <a:ext cx="4707600" cy="58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Hugging Face recommends using 1x Nvidia A10G.</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Nvidia RTX 3090 (24GB) is a bit better.</a:t>
            </a:r>
            <a:endParaRPr sz="1300">
              <a:latin typeface="Calibri"/>
              <a:ea typeface="Calibri"/>
              <a:cs typeface="Calibri"/>
              <a:sym typeface="Calibri"/>
            </a:endParaRPr>
          </a:p>
        </p:txBody>
      </p:sp>
      <p:sp>
        <p:nvSpPr>
          <p:cNvPr id="100" name="Google Shape;100;p19"/>
          <p:cNvSpPr txBox="1"/>
          <p:nvPr/>
        </p:nvSpPr>
        <p:spPr>
          <a:xfrm>
            <a:off x="96300" y="1591525"/>
            <a:ext cx="4707600" cy="1339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1150" algn="l" rtl="0">
              <a:spcBef>
                <a:spcPts val="0"/>
              </a:spcBef>
              <a:spcAft>
                <a:spcPts val="0"/>
              </a:spcAft>
              <a:buSzPts val="1300"/>
              <a:buFont typeface="Calibri"/>
              <a:buChar char="●"/>
            </a:pPr>
            <a:r>
              <a:rPr lang="en" sz="1300">
                <a:latin typeface="Calibri"/>
                <a:ea typeface="Calibri"/>
                <a:cs typeface="Calibri"/>
                <a:sym typeface="Calibri"/>
              </a:rPr>
              <a:t>Sign up at ai.meta.com to get approval for model download</a:t>
            </a:r>
            <a:br>
              <a:rPr lang="en" sz="1300">
                <a:latin typeface="Calibri"/>
                <a:ea typeface="Calibri"/>
                <a:cs typeface="Calibri"/>
                <a:sym typeface="Calibri"/>
              </a:rPr>
            </a:br>
            <a:r>
              <a:rPr lang="en" sz="1000" u="sng">
                <a:solidFill>
                  <a:schemeClr val="hlink"/>
                </a:solidFill>
                <a:latin typeface="Calibri"/>
                <a:ea typeface="Calibri"/>
                <a:cs typeface="Calibri"/>
                <a:sym typeface="Calibri"/>
                <a:hlinkClick r:id="rId4"/>
              </a:rPr>
              <a:t>https://ai.meta.com/resources/models-and-libraries/llama-downloads/</a:t>
            </a:r>
            <a:r>
              <a:rPr lang="en" sz="1000">
                <a:latin typeface="Calibri"/>
                <a:ea typeface="Calibri"/>
                <a:cs typeface="Calibri"/>
                <a:sym typeface="Calibri"/>
              </a:rPr>
              <a:t>  </a:t>
            </a:r>
            <a:endParaRPr sz="10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Obtain a User Access Token from Hugging Face</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Follow this video "Llama 2 in LangChain — FIRST Open Source Conversational Agent!"</a:t>
            </a:r>
            <a:br>
              <a:rPr lang="en" sz="1300">
                <a:latin typeface="Calibri"/>
                <a:ea typeface="Calibri"/>
                <a:cs typeface="Calibri"/>
                <a:sym typeface="Calibri"/>
              </a:rPr>
            </a:br>
            <a:r>
              <a:rPr lang="en" sz="1000" u="sng">
                <a:solidFill>
                  <a:schemeClr val="hlink"/>
                </a:solidFill>
                <a:latin typeface="Calibri"/>
                <a:ea typeface="Calibri"/>
                <a:cs typeface="Calibri"/>
                <a:sym typeface="Calibri"/>
                <a:hlinkClick r:id="rId5"/>
              </a:rPr>
              <a:t>https://www.youtube.com/watch?v=6iHVJyX2e50</a:t>
            </a:r>
            <a:r>
              <a:rPr lang="en" sz="1300">
                <a:latin typeface="Calibri"/>
                <a:ea typeface="Calibri"/>
                <a:cs typeface="Calibri"/>
                <a:sym typeface="Calibri"/>
              </a:rPr>
              <a:t> </a:t>
            </a:r>
            <a:endParaRPr sz="1300">
              <a:latin typeface="Calibri"/>
              <a:ea typeface="Calibri"/>
              <a:cs typeface="Calibri"/>
              <a:sym typeface="Calibri"/>
            </a:endParaRPr>
          </a:p>
        </p:txBody>
      </p:sp>
      <p:sp>
        <p:nvSpPr>
          <p:cNvPr id="101" name="Google Shape;101;p19"/>
          <p:cNvSpPr txBox="1"/>
          <p:nvPr/>
        </p:nvSpPr>
        <p:spPr>
          <a:xfrm>
            <a:off x="4894500" y="152400"/>
            <a:ext cx="4249500" cy="4802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600">
                <a:solidFill>
                  <a:srgbClr val="3C78D8"/>
                </a:solidFill>
                <a:latin typeface="Roboto Mono"/>
                <a:ea typeface="Roboto Mono"/>
                <a:cs typeface="Roboto Mono"/>
                <a:sym typeface="Roboto Mono"/>
              </a:rPr>
              <a:t>import torch</a:t>
            </a:r>
            <a:endParaRPr sz="6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600">
                <a:solidFill>
                  <a:srgbClr val="3C78D8"/>
                </a:solidFill>
                <a:latin typeface="Roboto Mono"/>
                <a:ea typeface="Roboto Mono"/>
                <a:cs typeface="Roboto Mono"/>
                <a:sym typeface="Roboto Mono"/>
              </a:rPr>
              <a:t>import transformers</a:t>
            </a:r>
            <a:endParaRPr sz="6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600">
                <a:solidFill>
                  <a:srgbClr val="3C78D8"/>
                </a:solidFill>
                <a:latin typeface="Roboto Mono"/>
                <a:ea typeface="Roboto Mono"/>
                <a:cs typeface="Roboto Mono"/>
                <a:sym typeface="Roboto Mono"/>
              </a:rPr>
              <a:t>from torch import cuda, bfloat16</a:t>
            </a:r>
            <a:endParaRPr sz="600">
              <a:solidFill>
                <a:srgbClr val="3C78D8"/>
              </a:solidFill>
              <a:latin typeface="Roboto Mono"/>
              <a:ea typeface="Roboto Mono"/>
              <a:cs typeface="Roboto Mono"/>
              <a:sym typeface="Roboto Mono"/>
            </a:endParaRPr>
          </a:p>
          <a:p>
            <a:pPr marL="0" lvl="0" indent="0" algn="l" rtl="0">
              <a:spcBef>
                <a:spcPts val="0"/>
              </a:spcBef>
              <a:spcAft>
                <a:spcPts val="0"/>
              </a:spcAft>
              <a:buNone/>
            </a:pPr>
            <a:endParaRPr sz="6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600">
                <a:solidFill>
                  <a:srgbClr val="3C78D8"/>
                </a:solidFill>
                <a:latin typeface="Roboto Mono"/>
                <a:ea typeface="Roboto Mono"/>
                <a:cs typeface="Roboto Mono"/>
                <a:sym typeface="Roboto Mono"/>
              </a:rPr>
              <a:t>model_id = 'meta-llama/Llama-2-7b-chat-hf'</a:t>
            </a:r>
            <a:endParaRPr sz="600">
              <a:solidFill>
                <a:srgbClr val="3C78D8"/>
              </a:solidFill>
              <a:latin typeface="Roboto Mono"/>
              <a:ea typeface="Roboto Mono"/>
              <a:cs typeface="Roboto Mono"/>
              <a:sym typeface="Roboto Mono"/>
            </a:endParaRPr>
          </a:p>
          <a:p>
            <a:pPr marL="0" lvl="0" indent="0" algn="l" rtl="0">
              <a:spcBef>
                <a:spcPts val="0"/>
              </a:spcBef>
              <a:spcAft>
                <a:spcPts val="0"/>
              </a:spcAft>
              <a:buNone/>
            </a:pPr>
            <a:endParaRPr sz="6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600">
                <a:solidFill>
                  <a:srgbClr val="3C78D8"/>
                </a:solidFill>
                <a:latin typeface="Roboto Mono"/>
                <a:ea typeface="Roboto Mono"/>
                <a:cs typeface="Roboto Mono"/>
                <a:sym typeface="Roboto Mono"/>
              </a:rPr>
              <a:t>device = f'cuda:{cuda.current_device()}' if cuda.is_available() else 'cpu'</a:t>
            </a:r>
            <a:endParaRPr sz="6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600">
                <a:solidFill>
                  <a:srgbClr val="3C78D8"/>
                </a:solidFill>
                <a:latin typeface="Roboto Mono"/>
                <a:ea typeface="Roboto Mono"/>
                <a:cs typeface="Roboto Mono"/>
                <a:sym typeface="Roboto Mono"/>
              </a:rPr>
              <a:t>device_name = torch.cuda.get_device_name()</a:t>
            </a:r>
            <a:endParaRPr sz="6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600">
                <a:solidFill>
                  <a:srgbClr val="3C78D8"/>
                </a:solidFill>
                <a:latin typeface="Roboto Mono"/>
                <a:ea typeface="Roboto Mono"/>
                <a:cs typeface="Roboto Mono"/>
                <a:sym typeface="Roboto Mono"/>
              </a:rPr>
              <a:t>print(f"Using device: {device} ({device_name})")</a:t>
            </a:r>
            <a:endParaRPr sz="600">
              <a:solidFill>
                <a:srgbClr val="3C78D8"/>
              </a:solidFill>
              <a:latin typeface="Roboto Mono"/>
              <a:ea typeface="Roboto Mono"/>
              <a:cs typeface="Roboto Mono"/>
              <a:sym typeface="Roboto Mono"/>
            </a:endParaRPr>
          </a:p>
          <a:p>
            <a:pPr marL="0" lvl="0" indent="0" algn="l" rtl="0">
              <a:spcBef>
                <a:spcPts val="0"/>
              </a:spcBef>
              <a:spcAft>
                <a:spcPts val="0"/>
              </a:spcAft>
              <a:buNone/>
            </a:pPr>
            <a:endParaRPr sz="6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600">
                <a:solidFill>
                  <a:srgbClr val="3C78D8"/>
                </a:solidFill>
                <a:latin typeface="Roboto Mono"/>
                <a:ea typeface="Roboto Mono"/>
                <a:cs typeface="Roboto Mono"/>
                <a:sym typeface="Roboto Mono"/>
              </a:rPr>
              <a:t>bnb_config = transformers.BitsAndBytesConfig(</a:t>
            </a:r>
            <a:endParaRPr sz="6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600">
                <a:solidFill>
                  <a:srgbClr val="3C78D8"/>
                </a:solidFill>
                <a:latin typeface="Roboto Mono"/>
                <a:ea typeface="Roboto Mono"/>
                <a:cs typeface="Roboto Mono"/>
                <a:sym typeface="Roboto Mono"/>
              </a:rPr>
              <a:t>    load_in_4bit=True,</a:t>
            </a:r>
            <a:endParaRPr sz="6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600">
                <a:solidFill>
                  <a:srgbClr val="3C78D8"/>
                </a:solidFill>
                <a:latin typeface="Roboto Mono"/>
                <a:ea typeface="Roboto Mono"/>
                <a:cs typeface="Roboto Mono"/>
                <a:sym typeface="Roboto Mono"/>
              </a:rPr>
              <a:t>    bnb_4bit_quant_type='nf4',</a:t>
            </a:r>
            <a:endParaRPr sz="6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600">
                <a:solidFill>
                  <a:srgbClr val="3C78D8"/>
                </a:solidFill>
                <a:latin typeface="Roboto Mono"/>
                <a:ea typeface="Roboto Mono"/>
                <a:cs typeface="Roboto Mono"/>
                <a:sym typeface="Roboto Mono"/>
              </a:rPr>
              <a:t>    bnb_4bit_use_double_quant=True,</a:t>
            </a:r>
            <a:endParaRPr sz="6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600">
                <a:solidFill>
                  <a:srgbClr val="3C78D8"/>
                </a:solidFill>
                <a:latin typeface="Roboto Mono"/>
                <a:ea typeface="Roboto Mono"/>
                <a:cs typeface="Roboto Mono"/>
                <a:sym typeface="Roboto Mono"/>
              </a:rPr>
              <a:t>    bnb_4bit_compute_dtype=bfloat16</a:t>
            </a:r>
            <a:endParaRPr sz="6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600">
                <a:solidFill>
                  <a:srgbClr val="3C78D8"/>
                </a:solidFill>
                <a:latin typeface="Roboto Mono"/>
                <a:ea typeface="Roboto Mono"/>
                <a:cs typeface="Roboto Mono"/>
                <a:sym typeface="Roboto Mono"/>
              </a:rPr>
              <a:t>)</a:t>
            </a:r>
            <a:endParaRPr sz="600">
              <a:solidFill>
                <a:srgbClr val="3C78D8"/>
              </a:solidFill>
              <a:latin typeface="Roboto Mono"/>
              <a:ea typeface="Roboto Mono"/>
              <a:cs typeface="Roboto Mono"/>
              <a:sym typeface="Roboto Mono"/>
            </a:endParaRPr>
          </a:p>
          <a:p>
            <a:pPr marL="0" lvl="0" indent="0" algn="l" rtl="0">
              <a:spcBef>
                <a:spcPts val="0"/>
              </a:spcBef>
              <a:spcAft>
                <a:spcPts val="0"/>
              </a:spcAft>
              <a:buNone/>
            </a:pPr>
            <a:endParaRPr sz="6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600">
                <a:solidFill>
                  <a:srgbClr val="3C78D8"/>
                </a:solidFill>
                <a:latin typeface="Roboto Mono"/>
                <a:ea typeface="Roboto Mono"/>
                <a:cs typeface="Roboto Mono"/>
                <a:sym typeface="Roboto Mono"/>
              </a:rPr>
              <a:t>hf_auth = &lt;Copy&amp;paste your User Access Token from Hugging Face&gt;</a:t>
            </a:r>
            <a:endParaRPr sz="6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600">
                <a:solidFill>
                  <a:srgbClr val="3C78D8"/>
                </a:solidFill>
                <a:latin typeface="Roboto Mono"/>
                <a:ea typeface="Roboto Mono"/>
                <a:cs typeface="Roboto Mono"/>
                <a:sym typeface="Roboto Mono"/>
              </a:rPr>
              <a:t>model_config = transformers.AutoConfig.from_pretrained(</a:t>
            </a:r>
            <a:endParaRPr sz="6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600">
                <a:solidFill>
                  <a:srgbClr val="3C78D8"/>
                </a:solidFill>
                <a:latin typeface="Roboto Mono"/>
                <a:ea typeface="Roboto Mono"/>
                <a:cs typeface="Roboto Mono"/>
                <a:sym typeface="Roboto Mono"/>
              </a:rPr>
              <a:t>    model_id,</a:t>
            </a:r>
            <a:endParaRPr sz="6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600">
                <a:solidFill>
                  <a:srgbClr val="3C78D8"/>
                </a:solidFill>
                <a:latin typeface="Roboto Mono"/>
                <a:ea typeface="Roboto Mono"/>
                <a:cs typeface="Roboto Mono"/>
                <a:sym typeface="Roboto Mono"/>
              </a:rPr>
              <a:t>    use_auth_token=hf_auth</a:t>
            </a:r>
            <a:endParaRPr sz="6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600">
                <a:solidFill>
                  <a:srgbClr val="3C78D8"/>
                </a:solidFill>
                <a:latin typeface="Roboto Mono"/>
                <a:ea typeface="Roboto Mono"/>
                <a:cs typeface="Roboto Mono"/>
                <a:sym typeface="Roboto Mono"/>
              </a:rPr>
              <a:t>)</a:t>
            </a:r>
            <a:endParaRPr sz="600">
              <a:solidFill>
                <a:srgbClr val="3C78D8"/>
              </a:solidFill>
              <a:latin typeface="Roboto Mono"/>
              <a:ea typeface="Roboto Mono"/>
              <a:cs typeface="Roboto Mono"/>
              <a:sym typeface="Roboto Mono"/>
            </a:endParaRPr>
          </a:p>
          <a:p>
            <a:pPr marL="0" lvl="0" indent="0" algn="l" rtl="0">
              <a:spcBef>
                <a:spcPts val="0"/>
              </a:spcBef>
              <a:spcAft>
                <a:spcPts val="0"/>
              </a:spcAft>
              <a:buNone/>
            </a:pPr>
            <a:endParaRPr sz="6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600">
                <a:solidFill>
                  <a:srgbClr val="3C78D8"/>
                </a:solidFill>
                <a:latin typeface="Roboto Mono"/>
                <a:ea typeface="Roboto Mono"/>
                <a:cs typeface="Roboto Mono"/>
                <a:sym typeface="Roboto Mono"/>
              </a:rPr>
              <a:t>model = transformers.AutoModelForCausalLM.from_pretrained(</a:t>
            </a:r>
            <a:endParaRPr sz="6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600">
                <a:solidFill>
                  <a:srgbClr val="3C78D8"/>
                </a:solidFill>
                <a:latin typeface="Roboto Mono"/>
                <a:ea typeface="Roboto Mono"/>
                <a:cs typeface="Roboto Mono"/>
                <a:sym typeface="Roboto Mono"/>
              </a:rPr>
              <a:t>    model_id,</a:t>
            </a:r>
            <a:endParaRPr sz="6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600">
                <a:solidFill>
                  <a:srgbClr val="3C78D8"/>
                </a:solidFill>
                <a:latin typeface="Roboto Mono"/>
                <a:ea typeface="Roboto Mono"/>
                <a:cs typeface="Roboto Mono"/>
                <a:sym typeface="Roboto Mono"/>
              </a:rPr>
              <a:t>    trust_remote_code=True,</a:t>
            </a:r>
            <a:endParaRPr sz="6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600">
                <a:solidFill>
                  <a:srgbClr val="3C78D8"/>
                </a:solidFill>
                <a:latin typeface="Roboto Mono"/>
                <a:ea typeface="Roboto Mono"/>
                <a:cs typeface="Roboto Mono"/>
                <a:sym typeface="Roboto Mono"/>
              </a:rPr>
              <a:t>    config=model_config,</a:t>
            </a:r>
            <a:endParaRPr sz="6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600">
                <a:solidFill>
                  <a:srgbClr val="3C78D8"/>
                </a:solidFill>
                <a:latin typeface="Roboto Mono"/>
                <a:ea typeface="Roboto Mono"/>
                <a:cs typeface="Roboto Mono"/>
                <a:sym typeface="Roboto Mono"/>
              </a:rPr>
              <a:t>    quantization_config=bnb_config,</a:t>
            </a:r>
            <a:endParaRPr sz="6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600">
                <a:solidFill>
                  <a:srgbClr val="3C78D8"/>
                </a:solidFill>
                <a:latin typeface="Roboto Mono"/>
                <a:ea typeface="Roboto Mono"/>
                <a:cs typeface="Roboto Mono"/>
                <a:sym typeface="Roboto Mono"/>
              </a:rPr>
              <a:t>    device_map='auto',</a:t>
            </a:r>
            <a:endParaRPr sz="6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600">
                <a:solidFill>
                  <a:srgbClr val="3C78D8"/>
                </a:solidFill>
                <a:latin typeface="Roboto Mono"/>
                <a:ea typeface="Roboto Mono"/>
                <a:cs typeface="Roboto Mono"/>
                <a:sym typeface="Roboto Mono"/>
              </a:rPr>
              <a:t>    use_auth_token=hf_auth</a:t>
            </a:r>
            <a:endParaRPr sz="6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600">
                <a:solidFill>
                  <a:srgbClr val="3C78D8"/>
                </a:solidFill>
                <a:latin typeface="Roboto Mono"/>
                <a:ea typeface="Roboto Mono"/>
                <a:cs typeface="Roboto Mono"/>
                <a:sym typeface="Roboto Mono"/>
              </a:rPr>
              <a:t>)</a:t>
            </a:r>
            <a:endParaRPr sz="6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600">
                <a:solidFill>
                  <a:srgbClr val="3C78D8"/>
                </a:solidFill>
                <a:latin typeface="Roboto Mono"/>
                <a:ea typeface="Roboto Mono"/>
                <a:cs typeface="Roboto Mono"/>
                <a:sym typeface="Roboto Mono"/>
              </a:rPr>
              <a:t>model.eval()</a:t>
            </a:r>
            <a:endParaRPr sz="6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600">
                <a:solidFill>
                  <a:srgbClr val="3C78D8"/>
                </a:solidFill>
                <a:latin typeface="Roboto Mono"/>
                <a:ea typeface="Roboto Mono"/>
                <a:cs typeface="Roboto Mono"/>
                <a:sym typeface="Roboto Mono"/>
              </a:rPr>
              <a:t>print(f"Model loaded on {device}")</a:t>
            </a:r>
            <a:endParaRPr sz="600">
              <a:solidFill>
                <a:srgbClr val="3C78D8"/>
              </a:solidFill>
              <a:latin typeface="Roboto Mono"/>
              <a:ea typeface="Roboto Mono"/>
              <a:cs typeface="Roboto Mono"/>
              <a:sym typeface="Roboto Mono"/>
            </a:endParaRPr>
          </a:p>
          <a:p>
            <a:pPr marL="0" lvl="0" indent="0" algn="l" rtl="0">
              <a:spcBef>
                <a:spcPts val="0"/>
              </a:spcBef>
              <a:spcAft>
                <a:spcPts val="0"/>
              </a:spcAft>
              <a:buNone/>
            </a:pPr>
            <a:endParaRPr sz="6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600">
                <a:solidFill>
                  <a:srgbClr val="3C78D8"/>
                </a:solidFill>
                <a:latin typeface="Roboto Mono"/>
                <a:ea typeface="Roboto Mono"/>
                <a:cs typeface="Roboto Mono"/>
                <a:sym typeface="Roboto Mono"/>
              </a:rPr>
              <a:t>tokenizer = transformers.AutoTokenizer.from_pretrained(</a:t>
            </a:r>
            <a:endParaRPr sz="6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600">
                <a:solidFill>
                  <a:srgbClr val="3C78D8"/>
                </a:solidFill>
                <a:latin typeface="Roboto Mono"/>
                <a:ea typeface="Roboto Mono"/>
                <a:cs typeface="Roboto Mono"/>
                <a:sym typeface="Roboto Mono"/>
              </a:rPr>
              <a:t>    model_id,</a:t>
            </a:r>
            <a:endParaRPr sz="6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600">
                <a:solidFill>
                  <a:srgbClr val="3C78D8"/>
                </a:solidFill>
                <a:latin typeface="Roboto Mono"/>
                <a:ea typeface="Roboto Mono"/>
                <a:cs typeface="Roboto Mono"/>
                <a:sym typeface="Roboto Mono"/>
              </a:rPr>
              <a:t>    use_auth_token=hf_auth</a:t>
            </a:r>
            <a:endParaRPr sz="6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600">
                <a:solidFill>
                  <a:srgbClr val="3C78D8"/>
                </a:solidFill>
                <a:latin typeface="Roboto Mono"/>
                <a:ea typeface="Roboto Mono"/>
                <a:cs typeface="Roboto Mono"/>
                <a:sym typeface="Roboto Mono"/>
              </a:rPr>
              <a:t>)</a:t>
            </a:r>
            <a:endParaRPr sz="600">
              <a:solidFill>
                <a:srgbClr val="3C78D8"/>
              </a:solidFill>
              <a:latin typeface="Roboto Mono"/>
              <a:ea typeface="Roboto Mono"/>
              <a:cs typeface="Roboto Mono"/>
              <a:sym typeface="Roboto Mono"/>
            </a:endParaRPr>
          </a:p>
          <a:p>
            <a:pPr marL="0" lvl="0" indent="0" algn="l" rtl="0">
              <a:spcBef>
                <a:spcPts val="0"/>
              </a:spcBef>
              <a:spcAft>
                <a:spcPts val="0"/>
              </a:spcAft>
              <a:buNone/>
            </a:pPr>
            <a:endParaRPr sz="6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600">
                <a:solidFill>
                  <a:srgbClr val="3C78D8"/>
                </a:solidFill>
                <a:latin typeface="Roboto Mono"/>
                <a:ea typeface="Roboto Mono"/>
                <a:cs typeface="Roboto Mono"/>
                <a:sym typeface="Roboto Mono"/>
              </a:rPr>
              <a:t>generate_text = transformers.pipeline(</a:t>
            </a:r>
            <a:endParaRPr sz="6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600">
                <a:solidFill>
                  <a:srgbClr val="3C78D8"/>
                </a:solidFill>
                <a:latin typeface="Roboto Mono"/>
                <a:ea typeface="Roboto Mono"/>
                <a:cs typeface="Roboto Mono"/>
                <a:sym typeface="Roboto Mono"/>
              </a:rPr>
              <a:t>    model=model, tokenizer=tokenizer,</a:t>
            </a:r>
            <a:endParaRPr sz="6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600">
                <a:solidFill>
                  <a:srgbClr val="3C78D8"/>
                </a:solidFill>
                <a:latin typeface="Roboto Mono"/>
                <a:ea typeface="Roboto Mono"/>
                <a:cs typeface="Roboto Mono"/>
                <a:sym typeface="Roboto Mono"/>
              </a:rPr>
              <a:t>    return_full_text=True,  </a:t>
            </a:r>
            <a:endParaRPr sz="6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600">
                <a:solidFill>
                  <a:srgbClr val="3C78D8"/>
                </a:solidFill>
                <a:latin typeface="Roboto Mono"/>
                <a:ea typeface="Roboto Mono"/>
                <a:cs typeface="Roboto Mono"/>
                <a:sym typeface="Roboto Mono"/>
              </a:rPr>
              <a:t>    task='text-generation',</a:t>
            </a:r>
            <a:endParaRPr sz="6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600">
                <a:solidFill>
                  <a:srgbClr val="3C78D8"/>
                </a:solidFill>
                <a:latin typeface="Roboto Mono"/>
                <a:ea typeface="Roboto Mono"/>
                <a:cs typeface="Roboto Mono"/>
                <a:sym typeface="Roboto Mono"/>
              </a:rPr>
              <a:t>    temperature=0.0,  # 'randomness' of outputs, 0.0 is the min and 1.0 the max</a:t>
            </a:r>
            <a:endParaRPr sz="6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600">
                <a:solidFill>
                  <a:srgbClr val="3C78D8"/>
                </a:solidFill>
                <a:latin typeface="Roboto Mono"/>
                <a:ea typeface="Roboto Mono"/>
                <a:cs typeface="Roboto Mono"/>
                <a:sym typeface="Roboto Mono"/>
              </a:rPr>
              <a:t>    max_new_tokens=512,  # mex number of tokens to generate in the output</a:t>
            </a:r>
            <a:endParaRPr sz="6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600">
                <a:solidFill>
                  <a:srgbClr val="3C78D8"/>
                </a:solidFill>
                <a:latin typeface="Roboto Mono"/>
                <a:ea typeface="Roboto Mono"/>
                <a:cs typeface="Roboto Mono"/>
                <a:sym typeface="Roboto Mono"/>
              </a:rPr>
              <a:t>    repetition_penalty=1.1  # without this output begins repeating</a:t>
            </a:r>
            <a:endParaRPr sz="6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600">
                <a:solidFill>
                  <a:srgbClr val="3C78D8"/>
                </a:solidFill>
                <a:latin typeface="Roboto Mono"/>
                <a:ea typeface="Roboto Mono"/>
                <a:cs typeface="Roboto Mono"/>
                <a:sym typeface="Roboto Mono"/>
              </a:rPr>
              <a:t>)</a:t>
            </a:r>
            <a:endParaRPr sz="600">
              <a:solidFill>
                <a:srgbClr val="3C78D8"/>
              </a:solidFill>
              <a:latin typeface="Roboto Mono"/>
              <a:ea typeface="Roboto Mono"/>
              <a:cs typeface="Roboto Mono"/>
              <a:sym typeface="Roboto Mono"/>
            </a:endParaRPr>
          </a:p>
          <a:p>
            <a:pPr marL="0" lvl="0" indent="0" algn="l" rtl="0">
              <a:spcBef>
                <a:spcPts val="0"/>
              </a:spcBef>
              <a:spcAft>
                <a:spcPts val="0"/>
              </a:spcAft>
              <a:buNone/>
            </a:pPr>
            <a:endParaRPr sz="6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600">
                <a:solidFill>
                  <a:srgbClr val="3C78D8"/>
                </a:solidFill>
                <a:latin typeface="Roboto Mono"/>
                <a:ea typeface="Roboto Mono"/>
                <a:cs typeface="Roboto Mono"/>
                <a:sym typeface="Roboto Mono"/>
              </a:rPr>
              <a:t>res = generate_text("Explain to me the difference between nuclear fission and fusion.")</a:t>
            </a:r>
            <a:endParaRPr sz="6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600">
                <a:solidFill>
                  <a:srgbClr val="3C78D8"/>
                </a:solidFill>
                <a:latin typeface="Roboto Mono"/>
                <a:ea typeface="Roboto Mono"/>
                <a:cs typeface="Roboto Mono"/>
                <a:sym typeface="Roboto Mono"/>
              </a:rPr>
              <a:t>print(res[0]["generated_text"])</a:t>
            </a:r>
            <a:endParaRPr sz="600">
              <a:solidFill>
                <a:srgbClr val="3C78D8"/>
              </a:solidFill>
              <a:latin typeface="Roboto Mono"/>
              <a:ea typeface="Roboto Mono"/>
              <a:cs typeface="Roboto Mono"/>
              <a:sym typeface="Roboto Mon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p:nvPr/>
        </p:nvSpPr>
        <p:spPr>
          <a:xfrm>
            <a:off x="-64698" y="-130834"/>
            <a:ext cx="66882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How to run LLaMa 13B with a 6GB graphics card</a:t>
            </a:r>
            <a:endParaRPr sz="2500" b="1">
              <a:latin typeface="Calibri"/>
              <a:ea typeface="Calibri"/>
              <a:cs typeface="Calibri"/>
              <a:sym typeface="Calibri"/>
            </a:endParaRPr>
          </a:p>
        </p:txBody>
      </p:sp>
      <p:sp>
        <p:nvSpPr>
          <p:cNvPr id="107" name="Google Shape;107;p20"/>
          <p:cNvSpPr txBox="1"/>
          <p:nvPr/>
        </p:nvSpPr>
        <p:spPr>
          <a:xfrm>
            <a:off x="507925" y="319825"/>
            <a:ext cx="5178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latin typeface="Calibri"/>
                <a:ea typeface="Calibri"/>
                <a:cs typeface="Calibri"/>
                <a:sym typeface="Calibri"/>
                <a:hlinkClick r:id="rId3"/>
              </a:rPr>
              <a:t>https://gist.github.com/rain-1/8cc12b4b334052a21af8029aa9c4fafc</a:t>
            </a:r>
            <a:r>
              <a:rPr lang="en">
                <a:latin typeface="Calibri"/>
                <a:ea typeface="Calibri"/>
                <a:cs typeface="Calibri"/>
                <a:sym typeface="Calibri"/>
              </a:rPr>
              <a:t> </a:t>
            </a:r>
            <a:endParaRPr>
              <a:latin typeface="Calibri"/>
              <a:ea typeface="Calibri"/>
              <a:cs typeface="Calibri"/>
              <a:sym typeface="Calibri"/>
            </a:endParaRPr>
          </a:p>
        </p:txBody>
      </p:sp>
      <p:sp>
        <p:nvSpPr>
          <p:cNvPr id="108" name="Google Shape;108;p20"/>
          <p:cNvSpPr txBox="1"/>
          <p:nvPr/>
        </p:nvSpPr>
        <p:spPr>
          <a:xfrm>
            <a:off x="509100" y="720025"/>
            <a:ext cx="8099400" cy="4063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200">
                <a:solidFill>
                  <a:srgbClr val="3C78D8"/>
                </a:solidFill>
                <a:latin typeface="Calibri"/>
                <a:ea typeface="Calibri"/>
                <a:cs typeface="Calibri"/>
                <a:sym typeface="Calibri"/>
              </a:rPr>
              <a:t>git clone </a:t>
            </a:r>
            <a:r>
              <a:rPr lang="en" sz="1200" b="1">
                <a:solidFill>
                  <a:srgbClr val="3C78D8"/>
                </a:solidFill>
                <a:latin typeface="Calibri"/>
                <a:ea typeface="Calibri"/>
                <a:cs typeface="Calibri"/>
                <a:sym typeface="Calibri"/>
              </a:rPr>
              <a:t>https://github.com/ggerganov/llama.cpp.git</a:t>
            </a:r>
            <a:endParaRPr sz="1200" b="1">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rgbClr val="3C78D8"/>
                </a:solidFill>
                <a:latin typeface="Calibri"/>
                <a:ea typeface="Calibri"/>
                <a:cs typeface="Calibri"/>
                <a:sym typeface="Calibri"/>
              </a:rPr>
              <a:t>cd llama.cpp</a:t>
            </a:r>
            <a:endParaRPr sz="1200">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rgbClr val="3C78D8"/>
                </a:solidFill>
                <a:latin typeface="Calibri"/>
                <a:ea typeface="Calibri"/>
                <a:cs typeface="Calibri"/>
                <a:sym typeface="Calibri"/>
              </a:rPr>
              <a:t>pacman -S cuda make sure you have CUDA installed</a:t>
            </a:r>
            <a:endParaRPr sz="1200">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rgbClr val="3C78D8"/>
                </a:solidFill>
                <a:latin typeface="Calibri"/>
                <a:ea typeface="Calibri"/>
                <a:cs typeface="Calibri"/>
                <a:sym typeface="Calibri"/>
              </a:rPr>
              <a:t>make LLAMA_CUBLAS=1</a:t>
            </a:r>
            <a:endParaRPr sz="1200">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200">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rgbClr val="6AA84F"/>
                </a:solidFill>
                <a:latin typeface="Calibri"/>
                <a:ea typeface="Calibri"/>
                <a:cs typeface="Calibri"/>
                <a:sym typeface="Calibri"/>
              </a:rPr>
              <a:t># use mamba package manager</a:t>
            </a:r>
            <a:endParaRPr sz="1200">
              <a:solidFill>
                <a:srgbClr val="6AA84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rgbClr val="3C78D8"/>
                </a:solidFill>
                <a:latin typeface="Calibri"/>
                <a:ea typeface="Calibri"/>
                <a:cs typeface="Calibri"/>
                <a:sym typeface="Calibri"/>
              </a:rPr>
              <a:t>export MAMBA_ROOT_PREFIX=/path/to/where/you/want/mambastuff/stored</a:t>
            </a:r>
            <a:endParaRPr sz="1200">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rgbClr val="3C78D8"/>
                </a:solidFill>
                <a:latin typeface="Calibri"/>
                <a:ea typeface="Calibri"/>
                <a:cs typeface="Calibri"/>
                <a:sym typeface="Calibri"/>
              </a:rPr>
              <a:t>eval "$(micromamba shell hook --shell=bash)"</a:t>
            </a:r>
            <a:endParaRPr sz="1200">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rgbClr val="3C78D8"/>
                </a:solidFill>
                <a:latin typeface="Calibri"/>
                <a:ea typeface="Calibri"/>
                <a:cs typeface="Calibri"/>
                <a:sym typeface="Calibri"/>
              </a:rPr>
              <a:t>micromamba create -n mymamba</a:t>
            </a:r>
            <a:endParaRPr sz="1200">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rgbClr val="3C78D8"/>
                </a:solidFill>
                <a:latin typeface="Calibri"/>
                <a:ea typeface="Calibri"/>
                <a:cs typeface="Calibri"/>
                <a:sym typeface="Calibri"/>
              </a:rPr>
              <a:t>micromamba activate mymamba</a:t>
            </a:r>
            <a:endParaRPr sz="1200">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rgbClr val="3C78D8"/>
                </a:solidFill>
                <a:latin typeface="Calibri"/>
                <a:ea typeface="Calibri"/>
                <a:cs typeface="Calibri"/>
                <a:sym typeface="Calibri"/>
              </a:rPr>
              <a:t>micromamba install -c conda-forge -n mymamba pytorch transformers sentencepiece</a:t>
            </a:r>
            <a:endParaRPr sz="1200">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200">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rgbClr val="6AA84F"/>
                </a:solidFill>
                <a:latin typeface="Calibri"/>
                <a:ea typeface="Calibri"/>
                <a:cs typeface="Calibri"/>
                <a:sym typeface="Calibri"/>
              </a:rPr>
              <a:t># Perform the conversion process: (This will produce a file called ggml-model-f16.bin)</a:t>
            </a:r>
            <a:endParaRPr sz="1200">
              <a:solidFill>
                <a:srgbClr val="6AA84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rgbClr val="3C78D8"/>
                </a:solidFill>
                <a:latin typeface="Calibri"/>
                <a:ea typeface="Calibri"/>
                <a:cs typeface="Calibri"/>
                <a:sym typeface="Calibri"/>
              </a:rPr>
              <a:t>python convert.py ~/ai/Safe-LLaMA-HF-v2\ \(4-04-23\)/llama-13b/</a:t>
            </a:r>
            <a:endParaRPr sz="1200">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200">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rgbClr val="6AA84F"/>
                </a:solidFill>
                <a:latin typeface="Calibri"/>
                <a:ea typeface="Calibri"/>
                <a:cs typeface="Calibri"/>
                <a:sym typeface="Calibri"/>
              </a:rPr>
              <a:t># Then quantize that to a 4bit model:</a:t>
            </a:r>
            <a:endParaRPr sz="1200">
              <a:solidFill>
                <a:srgbClr val="6AA84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rgbClr val="3C78D8"/>
                </a:solidFill>
                <a:latin typeface="Calibri"/>
                <a:ea typeface="Calibri"/>
                <a:cs typeface="Calibri"/>
                <a:sym typeface="Calibri"/>
              </a:rPr>
              <a:t>./quantize ~/ai/Safe-LLaMA-HF-v2\ \(4-04-23\)/llama-13b/ggml-model-f16.bin ~/ai/Safe-LLaMA-HF-v2\ \(4-04-23\)/llama-13b/ggml-model-13b-q4_0-2023_14_5.bin q4_0 8</a:t>
            </a:r>
            <a:endParaRPr sz="1200">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200">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rgbClr val="6AA84F"/>
                </a:solidFill>
                <a:latin typeface="Calibri"/>
                <a:ea typeface="Calibri"/>
                <a:cs typeface="Calibri"/>
                <a:sym typeface="Calibri"/>
              </a:rPr>
              <a:t># Create a prompt file in:  prompt.txt  and Run it:</a:t>
            </a:r>
            <a:endParaRPr sz="1200">
              <a:solidFill>
                <a:srgbClr val="6AA84F"/>
              </a:solidFill>
              <a:latin typeface="Calibri"/>
              <a:ea typeface="Calibri"/>
              <a:cs typeface="Calibri"/>
              <a:sym typeface="Calibri"/>
            </a:endParaRPr>
          </a:p>
          <a:p>
            <a:pPr marL="0" lvl="0" indent="0" algn="l" rtl="0">
              <a:spcBef>
                <a:spcPts val="0"/>
              </a:spcBef>
              <a:spcAft>
                <a:spcPts val="0"/>
              </a:spcAft>
              <a:buNone/>
            </a:pPr>
            <a:r>
              <a:rPr lang="en" sz="1200">
                <a:solidFill>
                  <a:srgbClr val="3C78D8"/>
                </a:solidFill>
                <a:latin typeface="Calibri"/>
                <a:ea typeface="Calibri"/>
                <a:cs typeface="Calibri"/>
                <a:sym typeface="Calibri"/>
              </a:rPr>
              <a:t>./main -ngl 18 -m ~/ai/Safe-LLaMA-HF-v2\ \(4-04-23\)/llama-13b/ggml-model-13b-q4_0-2023_14_5.bin -f prompt.txt -n 2048</a:t>
            </a:r>
            <a:endParaRPr sz="1200">
              <a:solidFill>
                <a:srgbClr val="3C78D8"/>
              </a:solidFill>
              <a:latin typeface="Calibri"/>
              <a:ea typeface="Calibri"/>
              <a:cs typeface="Calibri"/>
              <a:sym typeface="Calibri"/>
            </a:endParaRPr>
          </a:p>
        </p:txBody>
      </p:sp>
      <p:sp>
        <p:nvSpPr>
          <p:cNvPr id="109" name="Google Shape;109;p20"/>
          <p:cNvSpPr txBox="1"/>
          <p:nvPr/>
        </p:nvSpPr>
        <p:spPr>
          <a:xfrm>
            <a:off x="7416557" y="366826"/>
            <a:ext cx="11862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alibri"/>
                <a:ea typeface="Calibri"/>
                <a:cs typeface="Calibri"/>
                <a:sym typeface="Calibri"/>
              </a:rPr>
              <a:t>May 14, 2023</a:t>
            </a:r>
            <a:endParaRPr b="1">
              <a:latin typeface="Calibri"/>
              <a:ea typeface="Calibri"/>
              <a:cs typeface="Calibri"/>
              <a:sym typeface="Calibri"/>
            </a:endParaRPr>
          </a:p>
        </p:txBody>
      </p:sp>
      <p:sp>
        <p:nvSpPr>
          <p:cNvPr id="110" name="Google Shape;110;p20"/>
          <p:cNvSpPr txBox="1"/>
          <p:nvPr/>
        </p:nvSpPr>
        <p:spPr>
          <a:xfrm>
            <a:off x="7416557" y="38376"/>
            <a:ext cx="11862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FF0000"/>
                </a:solidFill>
                <a:latin typeface="Calibri"/>
                <a:ea typeface="Calibri"/>
                <a:cs typeface="Calibri"/>
                <a:sym typeface="Calibri"/>
              </a:rPr>
              <a:t>llama.cpp</a:t>
            </a:r>
            <a:endParaRPr sz="1800" b="1">
              <a:solidFill>
                <a:srgbClr val="FF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p:nvPr/>
        </p:nvSpPr>
        <p:spPr>
          <a:xfrm>
            <a:off x="0" y="0"/>
            <a:ext cx="84765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Preprocessing Documents to Improve Vector Search</a:t>
            </a:r>
            <a:endParaRPr sz="2500" b="1">
              <a:latin typeface="Calibri"/>
              <a:ea typeface="Calibri"/>
              <a:cs typeface="Calibri"/>
              <a:sym typeface="Calibri"/>
            </a:endParaRPr>
          </a:p>
        </p:txBody>
      </p:sp>
      <p:sp>
        <p:nvSpPr>
          <p:cNvPr id="116" name="Google Shape;116;p21"/>
          <p:cNvSpPr txBox="1"/>
          <p:nvPr/>
        </p:nvSpPr>
        <p:spPr>
          <a:xfrm>
            <a:off x="120325" y="569400"/>
            <a:ext cx="5277600" cy="2524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How to Use LLMs to Build Better Clustering Models</a:t>
            </a:r>
            <a:endParaRPr sz="1300">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3"/>
              </a:rPr>
              <a:t>https://medium.com/@swansburg.justin/how-to-use-llms-to-build-better-clustering-models-9b17a5491bb4</a:t>
            </a:r>
            <a:r>
              <a:rPr lang="en" sz="900">
                <a:latin typeface="Calibri"/>
                <a:ea typeface="Calibri"/>
                <a:cs typeface="Calibri"/>
                <a:sym typeface="Calibri"/>
              </a:rPr>
              <a:t> </a:t>
            </a:r>
            <a:endParaRPr sz="9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The idea is to preprocess the data and create structured texts following certain template format. For example, if your data files are resumes - you can process them into a dictionary format like shown on the right.</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Then we create embeddings from these structured texts.</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If all texts are structured using the same template, then when you will be doing similarity search, you will be comparing apples to apples. So the quality of the search will be much better.</a:t>
            </a:r>
            <a:endParaRPr sz="1300">
              <a:latin typeface="Calibri"/>
              <a:ea typeface="Calibri"/>
              <a:cs typeface="Calibri"/>
              <a:sym typeface="Calibri"/>
            </a:endParaRPr>
          </a:p>
        </p:txBody>
      </p:sp>
      <p:sp>
        <p:nvSpPr>
          <p:cNvPr id="117" name="Google Shape;117;p21"/>
          <p:cNvSpPr txBox="1"/>
          <p:nvPr/>
        </p:nvSpPr>
        <p:spPr>
          <a:xfrm>
            <a:off x="5491866" y="569400"/>
            <a:ext cx="3556200" cy="2586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6AA84F"/>
                </a:solidFill>
                <a:latin typeface="Calibri"/>
                <a:ea typeface="Calibri"/>
                <a:cs typeface="Calibri"/>
                <a:sym typeface="Calibri"/>
              </a:rPr>
              <a:t>Age</a:t>
            </a:r>
            <a:r>
              <a:rPr lang="en" sz="1300">
                <a:latin typeface="Calibri"/>
                <a:ea typeface="Calibri"/>
                <a:cs typeface="Calibri"/>
                <a:sym typeface="Calibri"/>
              </a:rPr>
              <a:t>: 28.</a:t>
            </a:r>
            <a:endParaRPr sz="1300">
              <a:latin typeface="Calibri"/>
              <a:ea typeface="Calibri"/>
              <a:cs typeface="Calibri"/>
              <a:sym typeface="Calibri"/>
            </a:endParaRPr>
          </a:p>
          <a:p>
            <a:pPr marL="0" lvl="0" indent="0" algn="l" rtl="0">
              <a:spcBef>
                <a:spcPts val="0"/>
              </a:spcBef>
              <a:spcAft>
                <a:spcPts val="0"/>
              </a:spcAft>
              <a:buNone/>
            </a:pPr>
            <a:r>
              <a:rPr lang="en" sz="1300" b="1">
                <a:solidFill>
                  <a:srgbClr val="6AA84F"/>
                </a:solidFill>
                <a:latin typeface="Calibri"/>
                <a:ea typeface="Calibri"/>
                <a:cs typeface="Calibri"/>
                <a:sym typeface="Calibri"/>
              </a:rPr>
              <a:t>Gende</a:t>
            </a:r>
            <a:r>
              <a:rPr lang="en" sz="1300">
                <a:latin typeface="Calibri"/>
                <a:ea typeface="Calibri"/>
                <a:cs typeface="Calibri"/>
                <a:sym typeface="Calibri"/>
              </a:rPr>
              <a:t>r: male.</a:t>
            </a:r>
            <a:endParaRPr sz="1300">
              <a:latin typeface="Calibri"/>
              <a:ea typeface="Calibri"/>
              <a:cs typeface="Calibri"/>
              <a:sym typeface="Calibri"/>
            </a:endParaRPr>
          </a:p>
          <a:p>
            <a:pPr marL="0" lvl="0" indent="0" algn="l" rtl="0">
              <a:spcBef>
                <a:spcPts val="0"/>
              </a:spcBef>
              <a:spcAft>
                <a:spcPts val="0"/>
              </a:spcAft>
              <a:buNone/>
            </a:pPr>
            <a:r>
              <a:rPr lang="en" sz="1300" b="1">
                <a:solidFill>
                  <a:srgbClr val="6AA84F"/>
                </a:solidFill>
                <a:latin typeface="Calibri"/>
                <a:ea typeface="Calibri"/>
                <a:cs typeface="Calibri"/>
                <a:sym typeface="Calibri"/>
              </a:rPr>
              <a:t>Role</a:t>
            </a:r>
            <a:r>
              <a:rPr lang="en" sz="1300">
                <a:latin typeface="Calibri"/>
                <a:ea typeface="Calibri"/>
                <a:cs typeface="Calibri"/>
                <a:sym typeface="Calibri"/>
              </a:rPr>
              <a:t>: Research Scientist.</a:t>
            </a:r>
            <a:endParaRPr sz="1300">
              <a:latin typeface="Calibri"/>
              <a:ea typeface="Calibri"/>
              <a:cs typeface="Calibri"/>
              <a:sym typeface="Calibri"/>
            </a:endParaRPr>
          </a:p>
          <a:p>
            <a:pPr marL="0" lvl="0" indent="0" algn="l" rtl="0">
              <a:spcBef>
                <a:spcPts val="0"/>
              </a:spcBef>
              <a:spcAft>
                <a:spcPts val="0"/>
              </a:spcAft>
              <a:buNone/>
            </a:pPr>
            <a:r>
              <a:rPr lang="en" sz="1300" b="1">
                <a:solidFill>
                  <a:srgbClr val="6AA84F"/>
                </a:solidFill>
                <a:latin typeface="Calibri"/>
                <a:ea typeface="Calibri"/>
                <a:cs typeface="Calibri"/>
                <a:sym typeface="Calibri"/>
              </a:rPr>
              <a:t>Hiring Department</a:t>
            </a:r>
            <a:r>
              <a:rPr lang="en" sz="1300">
                <a:latin typeface="Calibri"/>
                <a:ea typeface="Calibri"/>
                <a:cs typeface="Calibri"/>
                <a:sym typeface="Calibri"/>
              </a:rPr>
              <a:t>: Research &amp; Development.</a:t>
            </a:r>
            <a:endParaRPr sz="1300">
              <a:latin typeface="Calibri"/>
              <a:ea typeface="Calibri"/>
              <a:cs typeface="Calibri"/>
              <a:sym typeface="Calibri"/>
            </a:endParaRPr>
          </a:p>
          <a:p>
            <a:pPr marL="0" lvl="0" indent="0" algn="l" rtl="0">
              <a:spcBef>
                <a:spcPts val="0"/>
              </a:spcBef>
              <a:spcAft>
                <a:spcPts val="0"/>
              </a:spcAft>
              <a:buNone/>
            </a:pPr>
            <a:r>
              <a:rPr lang="en" sz="1300" b="1">
                <a:solidFill>
                  <a:srgbClr val="6AA84F"/>
                </a:solidFill>
                <a:latin typeface="Calibri"/>
                <a:ea typeface="Calibri"/>
                <a:cs typeface="Calibri"/>
                <a:sym typeface="Calibri"/>
              </a:rPr>
              <a:t>Travel Preference</a:t>
            </a:r>
            <a:r>
              <a:rPr lang="en" sz="1300">
                <a:latin typeface="Calibri"/>
                <a:ea typeface="Calibri"/>
                <a:cs typeface="Calibri"/>
                <a:sym typeface="Calibri"/>
              </a:rPr>
              <a:t>: Travel_Frequently.</a:t>
            </a:r>
            <a:endParaRPr sz="1300">
              <a:latin typeface="Calibri"/>
              <a:ea typeface="Calibri"/>
              <a:cs typeface="Calibri"/>
              <a:sym typeface="Calibri"/>
            </a:endParaRPr>
          </a:p>
          <a:p>
            <a:pPr marL="0" lvl="0" indent="0" algn="l" rtl="0">
              <a:spcBef>
                <a:spcPts val="0"/>
              </a:spcBef>
              <a:spcAft>
                <a:spcPts val="0"/>
              </a:spcAft>
              <a:buNone/>
            </a:pPr>
            <a:r>
              <a:rPr lang="en" sz="1300" b="1">
                <a:solidFill>
                  <a:srgbClr val="6AA84F"/>
                </a:solidFill>
                <a:latin typeface="Calibri"/>
                <a:ea typeface="Calibri"/>
                <a:cs typeface="Calibri"/>
                <a:sym typeface="Calibri"/>
              </a:rPr>
              <a:t>Extracurriculars</a:t>
            </a:r>
            <a:r>
              <a:rPr lang="en" sz="1300">
                <a:latin typeface="Calibri"/>
                <a:ea typeface="Calibri"/>
                <a:cs typeface="Calibri"/>
                <a:sym typeface="Calibri"/>
              </a:rPr>
              <a:t>: nan.</a:t>
            </a:r>
            <a:endParaRPr sz="1300">
              <a:latin typeface="Calibri"/>
              <a:ea typeface="Calibri"/>
              <a:cs typeface="Calibri"/>
              <a:sym typeface="Calibri"/>
            </a:endParaRPr>
          </a:p>
          <a:p>
            <a:pPr marL="0" lvl="0" indent="0" algn="l" rtl="0">
              <a:spcBef>
                <a:spcPts val="0"/>
              </a:spcBef>
              <a:spcAft>
                <a:spcPts val="0"/>
              </a:spcAft>
              <a:buNone/>
            </a:pPr>
            <a:r>
              <a:rPr lang="en" sz="1300" b="1">
                <a:solidFill>
                  <a:srgbClr val="6AA84F"/>
                </a:solidFill>
                <a:latin typeface="Calibri"/>
                <a:ea typeface="Calibri"/>
                <a:cs typeface="Calibri"/>
                <a:sym typeface="Calibri"/>
              </a:rPr>
              <a:t>Distance From Home</a:t>
            </a:r>
            <a:r>
              <a:rPr lang="en" sz="1300">
                <a:latin typeface="Calibri"/>
                <a:ea typeface="Calibri"/>
                <a:cs typeface="Calibri"/>
                <a:sym typeface="Calibri"/>
              </a:rPr>
              <a:t>: 4.</a:t>
            </a:r>
            <a:endParaRPr sz="1300">
              <a:latin typeface="Calibri"/>
              <a:ea typeface="Calibri"/>
              <a:cs typeface="Calibri"/>
              <a:sym typeface="Calibri"/>
            </a:endParaRPr>
          </a:p>
          <a:p>
            <a:pPr marL="0" lvl="0" indent="0" algn="l" rtl="0">
              <a:spcBef>
                <a:spcPts val="0"/>
              </a:spcBef>
              <a:spcAft>
                <a:spcPts val="0"/>
              </a:spcAft>
              <a:buNone/>
            </a:pPr>
            <a:r>
              <a:rPr lang="en" sz="1300" b="1">
                <a:solidFill>
                  <a:srgbClr val="6AA84F"/>
                </a:solidFill>
                <a:latin typeface="Calibri"/>
                <a:ea typeface="Calibri"/>
                <a:cs typeface="Calibri"/>
                <a:sym typeface="Calibri"/>
              </a:rPr>
              <a:t>Internships</a:t>
            </a:r>
            <a:r>
              <a:rPr lang="en" sz="1300">
                <a:latin typeface="Calibri"/>
                <a:ea typeface="Calibri"/>
                <a:cs typeface="Calibri"/>
                <a:sym typeface="Calibri"/>
              </a:rPr>
              <a:t>: 9.</a:t>
            </a:r>
            <a:endParaRPr sz="1300">
              <a:latin typeface="Calibri"/>
              <a:ea typeface="Calibri"/>
              <a:cs typeface="Calibri"/>
              <a:sym typeface="Calibri"/>
            </a:endParaRPr>
          </a:p>
          <a:p>
            <a:pPr marL="0" lvl="0" indent="0" algn="l" rtl="0">
              <a:spcBef>
                <a:spcPts val="0"/>
              </a:spcBef>
              <a:spcAft>
                <a:spcPts val="0"/>
              </a:spcAft>
              <a:buNone/>
            </a:pPr>
            <a:r>
              <a:rPr lang="en" sz="1300" b="1">
                <a:solidFill>
                  <a:srgbClr val="6AA84F"/>
                </a:solidFill>
                <a:latin typeface="Calibri"/>
                <a:ea typeface="Calibri"/>
                <a:cs typeface="Calibri"/>
                <a:sym typeface="Calibri"/>
              </a:rPr>
              <a:t>Education Level</a:t>
            </a:r>
            <a:r>
              <a:rPr lang="en" sz="1300">
                <a:latin typeface="Calibri"/>
                <a:ea typeface="Calibri"/>
                <a:cs typeface="Calibri"/>
                <a:sym typeface="Calibri"/>
              </a:rPr>
              <a:t>: 3.</a:t>
            </a:r>
            <a:endParaRPr sz="1300">
              <a:latin typeface="Calibri"/>
              <a:ea typeface="Calibri"/>
              <a:cs typeface="Calibri"/>
              <a:sym typeface="Calibri"/>
            </a:endParaRPr>
          </a:p>
          <a:p>
            <a:pPr marL="0" lvl="0" indent="0" algn="l" rtl="0">
              <a:spcBef>
                <a:spcPts val="0"/>
              </a:spcBef>
              <a:spcAft>
                <a:spcPts val="0"/>
              </a:spcAft>
              <a:buNone/>
            </a:pPr>
            <a:r>
              <a:rPr lang="en" sz="1300" b="1">
                <a:solidFill>
                  <a:srgbClr val="6AA84F"/>
                </a:solidFill>
                <a:latin typeface="Calibri"/>
                <a:ea typeface="Calibri"/>
                <a:cs typeface="Calibri"/>
                <a:sym typeface="Calibri"/>
              </a:rPr>
              <a:t>Education Field</a:t>
            </a:r>
            <a:r>
              <a:rPr lang="en" sz="1300">
                <a:latin typeface="Calibri"/>
                <a:ea typeface="Calibri"/>
                <a:cs typeface="Calibri"/>
                <a:sym typeface="Calibri"/>
              </a:rPr>
              <a:t>: Engineering.</a:t>
            </a:r>
            <a:endParaRPr sz="1300">
              <a:latin typeface="Calibri"/>
              <a:ea typeface="Calibri"/>
              <a:cs typeface="Calibri"/>
              <a:sym typeface="Calibri"/>
            </a:endParaRPr>
          </a:p>
          <a:p>
            <a:pPr marL="0" lvl="0" indent="0" algn="l" rtl="0">
              <a:spcBef>
                <a:spcPts val="0"/>
              </a:spcBef>
              <a:spcAft>
                <a:spcPts val="0"/>
              </a:spcAft>
              <a:buNone/>
            </a:pPr>
            <a:r>
              <a:rPr lang="en" sz="1300" b="1">
                <a:solidFill>
                  <a:srgbClr val="6AA84F"/>
                </a:solidFill>
                <a:latin typeface="Calibri"/>
                <a:ea typeface="Calibri"/>
                <a:cs typeface="Calibri"/>
                <a:sym typeface="Calibri"/>
              </a:rPr>
              <a:t>Summary</a:t>
            </a:r>
            <a:r>
              <a:rPr lang="en" sz="1300">
                <a:latin typeface="Calibri"/>
                <a:ea typeface="Calibri"/>
                <a:cs typeface="Calibri"/>
                <a:sym typeface="Calibri"/>
              </a:rPr>
              <a:t>: As you can see, I am very dedicated and I am ready to start at your firm immediately.</a:t>
            </a:r>
            <a:endParaRPr sz="1300">
              <a:latin typeface="Calibri"/>
              <a:ea typeface="Calibri"/>
              <a:cs typeface="Calibri"/>
              <a:sym typeface="Calibri"/>
            </a:endParaRPr>
          </a:p>
        </p:txBody>
      </p:sp>
      <p:sp>
        <p:nvSpPr>
          <p:cNvPr id="118" name="Google Shape;118;p21"/>
          <p:cNvSpPr txBox="1"/>
          <p:nvPr/>
        </p:nvSpPr>
        <p:spPr>
          <a:xfrm>
            <a:off x="138650" y="3542475"/>
            <a:ext cx="6853200" cy="1000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Improving vector search by converting documents into question/answer pairs</a:t>
            </a:r>
            <a:endParaRPr sz="13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https://jfan001.medium.com/improving-vector-search-by-converting-documents-to-question-answer-pairs-4ded4769326a</a:t>
            </a:r>
            <a:endParaRPr sz="10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5"/>
              </a:rPr>
              <a:t>https://www.lumoslearning.com/llwp/free-question-answer-generator-online.html</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6"/>
              </a:rPr>
              <a:t>https://github.com/ramsrigouthamg/Questgen.ai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7"/>
              </a:rPr>
              <a:t>https://github.com/KristiyanVachev/Question-Generation</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3041</Words>
  <Application>Microsoft Macintosh PowerPoint</Application>
  <PresentationFormat>On-screen Show (16:9)</PresentationFormat>
  <Paragraphs>383</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Roboto Mono</vt:lpstr>
      <vt:lpstr>Arial</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Lev Selector</cp:lastModifiedBy>
  <cp:revision>2</cp:revision>
  <dcterms:modified xsi:type="dcterms:W3CDTF">2023-08-25T21:03:36Z</dcterms:modified>
</cp:coreProperties>
</file>