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Roboto Mono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99E4CD-7210-46CE-991D-CA8482910E5D}">
  <a:tblStyle styleId="{8F99E4CD-7210-46CE-991D-CA8482910E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b7ce0fca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b7ce0fca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b6bff9fd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b6bff9fd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aa5b7e7de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aa5b7e7de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ca08516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ca08516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cb278a2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cb278a2b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6f3b2dbd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1e6f3b2dbd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d3c5916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d3c5916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77c3e95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77c3e955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922d85d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922d85d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95a4b01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95a4b01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afe63c8a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afe63c8a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ca08516f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ca08516f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b948c83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b948c83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b6bffa34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b6bffa34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b7ce0fc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b7ce0fc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NrTrx42DG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inygrad.org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extual.a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sVZJbnnaS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www.youtube.com/watch?v=buLyy7x2dcQ&amp;t=10s" TargetMode="External"/><Relationship Id="rId4" Type="http://schemas.openxmlformats.org/officeDocument/2006/relationships/hyperlink" Target="https://www.youtube.com/watch?v=a1JlzUzHL-I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karpathy/status/1691571869051445433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inbarr.ca/how-is-llama-cpp-possible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hropic.com/index/claude-p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HuggingFaceH4/open_llm_leaderbo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rush/llama2.rs" TargetMode="External"/><Relationship Id="rId3" Type="http://schemas.openxmlformats.org/officeDocument/2006/relationships/hyperlink" Target="https://news.ycombinator.com/item?id=37067933" TargetMode="External"/><Relationship Id="rId7" Type="http://schemas.openxmlformats.org/officeDocument/2006/relationships/hyperlink" Target="https://www.youtube.com/watch?v=GKRu3Txc0s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inygrad.org" TargetMode="External"/><Relationship Id="rId5" Type="http://schemas.openxmlformats.org/officeDocument/2006/relationships/image" Target="../media/image2.png"/><Relationship Id="rId10" Type="http://schemas.openxmlformats.org/officeDocument/2006/relationships/hyperlink" Target="https://www.ebay.com/itm/125970706114" TargetMode="External"/><Relationship Id="rId4" Type="http://schemas.openxmlformats.org/officeDocument/2006/relationships/hyperlink" Target="https://github.com/turboderp/exllama" TargetMode="External"/><Relationship Id="rId9" Type="http://schemas.openxmlformats.org/officeDocument/2006/relationships/hyperlink" Target="https://timdettmers.com/2023/01/30/which-gpu-for-deep-learnin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tackexchange.com/questions/41214/how-do-open-source-llms-compare-to-gpt-4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mbdalabs.com/gpu-benchmark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what-i-learned-pushing-prompt-engineering-to-the-limit-c40f0740641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jacob-marks/" TargetMode="Externa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426025" y="1656025"/>
            <a:ext cx="42603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3C78D8"/>
                </a:solidFill>
              </a:rPr>
              <a:t>AI Updates </a:t>
            </a:r>
            <a:endParaRPr sz="4000" b="1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3C78D8"/>
                </a:solidFill>
              </a:rPr>
              <a:t>September 8, 2023</a:t>
            </a:r>
            <a:endParaRPr sz="28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-76200" y="-152400"/>
            <a:ext cx="57549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Hotz interviewed by Lex Fridman 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-23144" y="207213"/>
            <a:ext cx="5754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https://www.youtube.com/watch?v=dNrTrx42DGQ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- 3+ hour interview, June 2023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60225" y="2236050"/>
            <a:ext cx="8519400" cy="278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Interview covers lots of topics - his views on time, memes, virtual reality, AI friends, self-driving cars, programming, AI safety, working at Twitter, prompt engineering, video games, Andrej Karpathy, and the meaning of life.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time is an illusion, we are all living in a simulation. Potential dangers of memes (spreading misinformation)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optimistic about the potential of virtual reality to improve our lives (but risk of addiction)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 friends could be a valuable for companionship and support, but could be misused for malicious purposes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supports self-driving cars, they can save lives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talented programmer, understands AI,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advocates open source as essential for the safety of AI systems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concerned about the potential threat of AI, mitigate by developing AI systems that are aligned with human values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worked at Twitter - and left after disagreeing with the company's management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interested in the prompt engineering - generating creative content, writing code, and translating languages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enjoys playing video games, believes they can be a valuable tool for learning and problem-solving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worked with Andrej Karpathy, the former head of AI at Tesla, impressed by him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still searching for the meaning of life, believes that each individual must discover it for themselves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6402" y="100924"/>
            <a:ext cx="1803226" cy="17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267250" y="633825"/>
            <a:ext cx="6326400" cy="118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George Hotz - American computer programmer and entrepreneur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known for his work on jailbreaking the iPhone and PlayStation 3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founder of comma.ai - self-driving car company (2014)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left comma.ai in Oct 2022, founded 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tiny corp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 to develop 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tinygrad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 framework for ML &amp; AI, and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tinybox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computer to run LLMs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https://tinygrad.org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7253300" y="1707381"/>
            <a:ext cx="1278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George Hotz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-76200" y="-152400"/>
            <a:ext cx="202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contextual.ai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204125" y="642300"/>
            <a:ext cx="4122900" cy="278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contextual.ai - startup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raised $20M in June 2023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https://contextual.ai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building foundation models to run on your stack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customizable, trustworthy, privacy-aware AI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secure by default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Solving these enterprise challenges: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Hallucination: LLMs are known to make up information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Attribution: why LLMs say what they say,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Compliance: risk of retaining info inside LLM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Customization: LLMs should work with new data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Data privacy: no need to send private data outside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3925" y="129475"/>
            <a:ext cx="2711849" cy="174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950375" y="3753275"/>
            <a:ext cx="24780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“this journey is only 1% finished”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870350" y="1952375"/>
            <a:ext cx="4090500" cy="218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Founders: Amanpreet Singh (CTO), Douwe Kiela (CEO)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Microsoft Research, Meta/Facebook AI Research, Hugging Face, Cambridge, NYU, Stanford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worked in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foundation models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(RAG, FLAVA, UniT, Bloom),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dense retrieval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(Hallucination reduction, MDR, Unsupervised QA),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evaluation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(SentEval, GLUE, SuperGLUE, Dynabench, Eval on the Hub),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multimodality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(Hateful Memes, Winoground, TextVQA, MMF) and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representation learning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(InferSent, GroundSent, Poincare embeddings).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/>
        </p:nvSpPr>
        <p:spPr>
          <a:xfrm>
            <a:off x="0" y="0"/>
            <a:ext cx="6152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LLaMa on Mac Silicone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188800" y="635850"/>
            <a:ext cx="66531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Running LLaMa on Mac Silicone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https://www.youtube.com/watch?v=TsVZJbnnaSs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Run Code Llama on a Mac with an M1 Chip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https://www.youtube.com/watch?v=a1JlzUzHL-I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Linus Tech Tips - Apple fans, start typing your angry comments now… M2 Ultra Mac Studio Review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https://www.youtube.com/watch?v=buLyy7x2dcQ&amp;t=10s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6900" y="2038050"/>
            <a:ext cx="6285949" cy="301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-76200" y="-152400"/>
            <a:ext cx="6693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"How is LLaMa.cpp possible?"</a:t>
            </a:r>
            <a:endParaRPr sz="2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5"/>
          <p:cNvSpPr txBox="1"/>
          <p:nvPr/>
        </p:nvSpPr>
        <p:spPr>
          <a:xfrm>
            <a:off x="588150" y="410500"/>
            <a:ext cx="8029200" cy="455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Andrej Karpathy @karpathy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"How is LLaMa.cpp possible?"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https://twitter.com/karpathy/status/1691571869051445433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great post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https://finbarr.ca/how-is-llama-cpp-possible/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llama.cpp surprised many people with how quickly you can run large LLMs on small computers, e.g. 7B runs @ ~16 tok/s on a MacBook Pro M2 (Apple silicone).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On Apple Silicone chip the CPU, GPU, and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unified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memory are located on the same chip.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Memory bandwidth depends on the Mac model: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M2 -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100GB/s,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M2 Pro - 200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GB/S,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M2 Max - 400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GB/S,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M2 Ultra - 800GB/S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As you running just one query at a time, the batch_size=1, and the compute units are mostly waiting for data to go from memory. The memory bandwidth is the limiting factor.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Memory Bandwidth      Ops/sec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A100:       1935 GB/s           1248 TOPS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MacBook M2:  100 GB/s              7 TFLOPS</a:t>
            </a:r>
            <a:endParaRPr sz="10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compute is ~200x but the memory bandwidth only ~20x. So M2 chip is only ~20X slower than a mighty A100.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situation becomes a lot more different when you inference at a very high batch size (e.g. ~160+), such as when you're hosting an LLM engine simultaneously serving a lot of parallel requests. Or in training, where you aren't forced to go serially token by token and can parallelize across both batch and time dimension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0" y="0"/>
            <a:ext cx="6416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Reliable Systems &amp; Smart Systems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1294325" y="2179200"/>
            <a:ext cx="58581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Reliable - use redundancy, several elements in parallel - and average the outputs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Smart - using chains and trees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6"/>
          <p:cNvSpPr txBox="1"/>
          <p:nvPr/>
        </p:nvSpPr>
        <p:spPr>
          <a:xfrm>
            <a:off x="1257525" y="1068100"/>
            <a:ext cx="46659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How to make a reliable system from a bunch of unreliable blocks?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How to make a smart model out of a bunch of stupid models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0" y="-3782"/>
            <a:ext cx="4074600" cy="13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reliable system from unreliable blocks using single-shot democratic voting</a:t>
            </a:r>
            <a:endParaRPr sz="1100"/>
          </a:p>
        </p:txBody>
      </p:sp>
      <p:sp>
        <p:nvSpPr>
          <p:cNvPr id="171" name="Google Shape;171;p27"/>
          <p:cNvSpPr/>
          <p:nvPr/>
        </p:nvSpPr>
        <p:spPr>
          <a:xfrm>
            <a:off x="1018186" y="2025375"/>
            <a:ext cx="1327500" cy="40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1226178" y="2111784"/>
            <a:ext cx="91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1</a:t>
            </a:r>
            <a:endParaRPr sz="1100"/>
          </a:p>
        </p:txBody>
      </p:sp>
      <p:sp>
        <p:nvSpPr>
          <p:cNvPr id="173" name="Google Shape;173;p27"/>
          <p:cNvSpPr/>
          <p:nvPr/>
        </p:nvSpPr>
        <p:spPr>
          <a:xfrm>
            <a:off x="1018186" y="2515436"/>
            <a:ext cx="1327500" cy="40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1226178" y="2601844"/>
            <a:ext cx="91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2</a:t>
            </a:r>
            <a:endParaRPr sz="1100"/>
          </a:p>
        </p:txBody>
      </p:sp>
      <p:sp>
        <p:nvSpPr>
          <p:cNvPr id="175" name="Google Shape;175;p27"/>
          <p:cNvSpPr/>
          <p:nvPr/>
        </p:nvSpPr>
        <p:spPr>
          <a:xfrm>
            <a:off x="1018186" y="3012915"/>
            <a:ext cx="1327500" cy="40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1226178" y="3099324"/>
            <a:ext cx="9114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Computer 3</a:t>
            </a:r>
            <a:endParaRPr sz="1100"/>
          </a:p>
        </p:txBody>
      </p:sp>
      <p:sp>
        <p:nvSpPr>
          <p:cNvPr id="177" name="Google Shape;177;p27"/>
          <p:cNvSpPr txBox="1"/>
          <p:nvPr/>
        </p:nvSpPr>
        <p:spPr>
          <a:xfrm>
            <a:off x="106578" y="2601854"/>
            <a:ext cx="4368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sz="1100"/>
          </a:p>
        </p:txBody>
      </p:sp>
      <p:cxnSp>
        <p:nvCxnSpPr>
          <p:cNvPr id="178" name="Google Shape;178;p27"/>
          <p:cNvCxnSpPr>
            <a:stCxn id="177" idx="3"/>
            <a:endCxn id="171" idx="1"/>
          </p:cNvCxnSpPr>
          <p:nvPr/>
        </p:nvCxnSpPr>
        <p:spPr>
          <a:xfrm rot="10800000" flipH="1">
            <a:off x="543378" y="2227304"/>
            <a:ext cx="474900" cy="4938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9" name="Google Shape;179;p27"/>
          <p:cNvCxnSpPr>
            <a:stCxn id="177" idx="3"/>
            <a:endCxn id="173" idx="1"/>
          </p:cNvCxnSpPr>
          <p:nvPr/>
        </p:nvCxnSpPr>
        <p:spPr>
          <a:xfrm rot="10800000" flipH="1">
            <a:off x="543378" y="2717204"/>
            <a:ext cx="474900" cy="39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0" name="Google Shape;180;p27"/>
          <p:cNvCxnSpPr>
            <a:stCxn id="177" idx="3"/>
            <a:endCxn id="175" idx="1"/>
          </p:cNvCxnSpPr>
          <p:nvPr/>
        </p:nvCxnSpPr>
        <p:spPr>
          <a:xfrm>
            <a:off x="543378" y="2721104"/>
            <a:ext cx="474900" cy="4938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1" name="Google Shape;181;p27"/>
          <p:cNvSpPr/>
          <p:nvPr/>
        </p:nvSpPr>
        <p:spPr>
          <a:xfrm>
            <a:off x="2890631" y="2520416"/>
            <a:ext cx="1222500" cy="40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2958533" y="2531650"/>
            <a:ext cx="10728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Majority voting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100"/>
          </a:p>
        </p:txBody>
      </p:sp>
      <p:cxnSp>
        <p:nvCxnSpPr>
          <p:cNvPr id="183" name="Google Shape;183;p27"/>
          <p:cNvCxnSpPr>
            <a:stCxn id="175" idx="3"/>
            <a:endCxn id="181" idx="1"/>
          </p:cNvCxnSpPr>
          <p:nvPr/>
        </p:nvCxnSpPr>
        <p:spPr>
          <a:xfrm rot="10800000" flipH="1">
            <a:off x="2345686" y="2722215"/>
            <a:ext cx="544800" cy="4926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4" name="Google Shape;184;p27"/>
          <p:cNvCxnSpPr>
            <a:stCxn id="173" idx="3"/>
            <a:endCxn id="181" idx="1"/>
          </p:cNvCxnSpPr>
          <p:nvPr/>
        </p:nvCxnSpPr>
        <p:spPr>
          <a:xfrm>
            <a:off x="2345686" y="2717336"/>
            <a:ext cx="544800" cy="51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5" name="Google Shape;185;p27"/>
          <p:cNvCxnSpPr>
            <a:stCxn id="171" idx="3"/>
            <a:endCxn id="181" idx="1"/>
          </p:cNvCxnSpPr>
          <p:nvPr/>
        </p:nvCxnSpPr>
        <p:spPr>
          <a:xfrm>
            <a:off x="2345686" y="2227275"/>
            <a:ext cx="544800" cy="4950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6" name="Google Shape;186;p27"/>
          <p:cNvCxnSpPr>
            <a:stCxn id="181" idx="3"/>
          </p:cNvCxnSpPr>
          <p:nvPr/>
        </p:nvCxnSpPr>
        <p:spPr>
          <a:xfrm>
            <a:off x="4113131" y="2722316"/>
            <a:ext cx="468000" cy="57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7" name="Google Shape;187;p27"/>
          <p:cNvSpPr txBox="1"/>
          <p:nvPr/>
        </p:nvSpPr>
        <p:spPr>
          <a:xfrm>
            <a:off x="5322403" y="12430"/>
            <a:ext cx="3821700" cy="10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to correct answer by making multiple corrective steps</a:t>
            </a:r>
            <a:endParaRPr sz="1100"/>
          </a:p>
        </p:txBody>
      </p:sp>
      <p:sp>
        <p:nvSpPr>
          <p:cNvPr id="188" name="Google Shape;188;p27"/>
          <p:cNvSpPr/>
          <p:nvPr/>
        </p:nvSpPr>
        <p:spPr>
          <a:xfrm>
            <a:off x="5160925" y="1523450"/>
            <a:ext cx="1366800" cy="40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5188684" y="1609859"/>
            <a:ext cx="13389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" sz="110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approximation</a:t>
            </a:r>
            <a:endParaRPr sz="1100"/>
          </a:p>
        </p:txBody>
      </p:sp>
      <p:sp>
        <p:nvSpPr>
          <p:cNvPr id="190" name="Google Shape;190;p27"/>
          <p:cNvSpPr/>
          <p:nvPr/>
        </p:nvSpPr>
        <p:spPr>
          <a:xfrm>
            <a:off x="5166480" y="2118056"/>
            <a:ext cx="1366800" cy="40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5409100" y="2199985"/>
            <a:ext cx="8139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correction</a:t>
            </a:r>
            <a:endParaRPr sz="1100"/>
          </a:p>
        </p:txBody>
      </p:sp>
      <p:cxnSp>
        <p:nvCxnSpPr>
          <p:cNvPr id="192" name="Google Shape;192;p27"/>
          <p:cNvCxnSpPr>
            <a:stCxn id="188" idx="2"/>
            <a:endCxn id="190" idx="0"/>
          </p:cNvCxnSpPr>
          <p:nvPr/>
        </p:nvCxnSpPr>
        <p:spPr>
          <a:xfrm>
            <a:off x="5844325" y="1927250"/>
            <a:ext cx="5700" cy="1908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3" name="Google Shape;193;p27"/>
          <p:cNvSpPr/>
          <p:nvPr/>
        </p:nvSpPr>
        <p:spPr>
          <a:xfrm>
            <a:off x="5160925" y="2719377"/>
            <a:ext cx="1366800" cy="40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5409099" y="2794913"/>
            <a:ext cx="8139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correction</a:t>
            </a:r>
            <a:endParaRPr sz="1100"/>
          </a:p>
        </p:txBody>
      </p:sp>
      <p:cxnSp>
        <p:nvCxnSpPr>
          <p:cNvPr id="195" name="Google Shape;195;p27"/>
          <p:cNvCxnSpPr>
            <a:stCxn id="190" idx="2"/>
            <a:endCxn id="193" idx="0"/>
          </p:cNvCxnSpPr>
          <p:nvPr/>
        </p:nvCxnSpPr>
        <p:spPr>
          <a:xfrm flipH="1">
            <a:off x="5844180" y="2521856"/>
            <a:ext cx="5700" cy="1974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6" name="Google Shape;196;p27"/>
          <p:cNvSpPr/>
          <p:nvPr/>
        </p:nvSpPr>
        <p:spPr>
          <a:xfrm>
            <a:off x="5160925" y="3981650"/>
            <a:ext cx="1366800" cy="4038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5437586" y="4073172"/>
            <a:ext cx="8139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correction</a:t>
            </a:r>
            <a:endParaRPr sz="1100"/>
          </a:p>
        </p:txBody>
      </p:sp>
      <p:cxnSp>
        <p:nvCxnSpPr>
          <p:cNvPr id="198" name="Google Shape;198;p27"/>
          <p:cNvCxnSpPr>
            <a:endCxn id="196" idx="0"/>
          </p:cNvCxnSpPr>
          <p:nvPr/>
        </p:nvCxnSpPr>
        <p:spPr>
          <a:xfrm>
            <a:off x="5838625" y="3790550"/>
            <a:ext cx="5700" cy="1911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9" name="Google Shape;199;p27"/>
          <p:cNvSpPr/>
          <p:nvPr/>
        </p:nvSpPr>
        <p:spPr>
          <a:xfrm>
            <a:off x="7349171" y="2527723"/>
            <a:ext cx="1222500" cy="6345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5493833" y="3072198"/>
            <a:ext cx="729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i="0" u="none" strike="noStrike" cap="none">
                <a:solidFill>
                  <a:srgbClr val="0070C0"/>
                </a:solidFill>
                <a:latin typeface="Aharoni"/>
                <a:ea typeface="Aharoni"/>
                <a:cs typeface="Aharoni"/>
                <a:sym typeface="Aharoni"/>
              </a:rPr>
              <a:t>...</a:t>
            </a:r>
            <a:endParaRPr sz="1100"/>
          </a:p>
        </p:txBody>
      </p:sp>
      <p:cxnSp>
        <p:nvCxnSpPr>
          <p:cNvPr id="201" name="Google Shape;201;p27"/>
          <p:cNvCxnSpPr>
            <a:stCxn id="193" idx="2"/>
          </p:cNvCxnSpPr>
          <p:nvPr/>
        </p:nvCxnSpPr>
        <p:spPr>
          <a:xfrm>
            <a:off x="5844325" y="3123177"/>
            <a:ext cx="5700" cy="2640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2" name="Google Shape;202;p27"/>
          <p:cNvSpPr txBox="1"/>
          <p:nvPr/>
        </p:nvSpPr>
        <p:spPr>
          <a:xfrm>
            <a:off x="85041" y="4579572"/>
            <a:ext cx="1539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Bagging</a:t>
            </a:r>
            <a:endParaRPr sz="1100"/>
          </a:p>
        </p:txBody>
      </p:sp>
      <p:sp>
        <p:nvSpPr>
          <p:cNvPr id="203" name="Google Shape;203;p27"/>
          <p:cNvSpPr txBox="1"/>
          <p:nvPr/>
        </p:nvSpPr>
        <p:spPr>
          <a:xfrm>
            <a:off x="7534421" y="4580292"/>
            <a:ext cx="15399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Boosting</a:t>
            </a:r>
            <a:endParaRPr sz="1100"/>
          </a:p>
        </p:txBody>
      </p:sp>
      <p:cxnSp>
        <p:nvCxnSpPr>
          <p:cNvPr id="204" name="Google Shape;204;p27"/>
          <p:cNvCxnSpPr>
            <a:stCxn id="199" idx="3"/>
          </p:cNvCxnSpPr>
          <p:nvPr/>
        </p:nvCxnSpPr>
        <p:spPr>
          <a:xfrm>
            <a:off x="8571671" y="2844973"/>
            <a:ext cx="497700" cy="51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5" name="Google Shape;205;p27"/>
          <p:cNvSpPr txBox="1"/>
          <p:nvPr/>
        </p:nvSpPr>
        <p:spPr>
          <a:xfrm>
            <a:off x="7385055" y="2590730"/>
            <a:ext cx="11619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voting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 sz="1100"/>
          </a:p>
        </p:txBody>
      </p:sp>
      <p:cxnSp>
        <p:nvCxnSpPr>
          <p:cNvPr id="206" name="Google Shape;206;p27"/>
          <p:cNvCxnSpPr>
            <a:stCxn id="188" idx="3"/>
            <a:endCxn id="199" idx="1"/>
          </p:cNvCxnSpPr>
          <p:nvPr/>
        </p:nvCxnSpPr>
        <p:spPr>
          <a:xfrm>
            <a:off x="6527725" y="1725350"/>
            <a:ext cx="821400" cy="11196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7" name="Google Shape;207;p27"/>
          <p:cNvCxnSpPr>
            <a:stCxn id="190" idx="3"/>
            <a:endCxn id="199" idx="1"/>
          </p:cNvCxnSpPr>
          <p:nvPr/>
        </p:nvCxnSpPr>
        <p:spPr>
          <a:xfrm>
            <a:off x="6533280" y="2319956"/>
            <a:ext cx="816000" cy="5250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8" name="Google Shape;208;p27"/>
          <p:cNvCxnSpPr>
            <a:stCxn id="193" idx="3"/>
            <a:endCxn id="199" idx="1"/>
          </p:cNvCxnSpPr>
          <p:nvPr/>
        </p:nvCxnSpPr>
        <p:spPr>
          <a:xfrm rot="10800000" flipH="1">
            <a:off x="6527725" y="2845077"/>
            <a:ext cx="821400" cy="762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09" name="Google Shape;209;p27"/>
          <p:cNvCxnSpPr>
            <a:stCxn id="196" idx="3"/>
            <a:endCxn id="199" idx="1"/>
          </p:cNvCxnSpPr>
          <p:nvPr/>
        </p:nvCxnSpPr>
        <p:spPr>
          <a:xfrm rot="10800000" flipH="1">
            <a:off x="6527725" y="2844950"/>
            <a:ext cx="821400" cy="1338600"/>
          </a:xfrm>
          <a:prstGeom prst="straightConnector1">
            <a:avLst/>
          </a:prstGeom>
          <a:noFill/>
          <a:ln w="38100" cap="flat" cmpd="sng">
            <a:solidFill>
              <a:srgbClr val="3E6EC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0" name="Google Shape;210;p27"/>
          <p:cNvSpPr txBox="1"/>
          <p:nvPr/>
        </p:nvSpPr>
        <p:spPr>
          <a:xfrm>
            <a:off x="2747011" y="1581014"/>
            <a:ext cx="2063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 of the majority</a:t>
            </a:r>
            <a:endParaRPr sz="11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committee, senate, congress, council, board of directors, ...</a:t>
            </a:r>
            <a:endParaRPr sz="1100"/>
          </a:p>
        </p:txBody>
      </p:sp>
      <p:sp>
        <p:nvSpPr>
          <p:cNvPr id="211" name="Google Shape;211;p27"/>
          <p:cNvSpPr txBox="1"/>
          <p:nvPr/>
        </p:nvSpPr>
        <p:spPr>
          <a:xfrm>
            <a:off x="7499636" y="1581014"/>
            <a:ext cx="1609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Power of validation</a:t>
            </a:r>
            <a:endParaRPr sz="11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science, open source community, ...</a:t>
            </a:r>
            <a:endParaRPr sz="1100"/>
          </a:p>
        </p:txBody>
      </p:sp>
      <p:cxnSp>
        <p:nvCxnSpPr>
          <p:cNvPr id="212" name="Google Shape;212;p27"/>
          <p:cNvCxnSpPr/>
          <p:nvPr/>
        </p:nvCxnSpPr>
        <p:spPr>
          <a:xfrm>
            <a:off x="4898572" y="95745"/>
            <a:ext cx="0" cy="4922400"/>
          </a:xfrm>
          <a:prstGeom prst="straightConnector1">
            <a:avLst/>
          </a:prstGeom>
          <a:noFill/>
          <a:ln w="6350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3" name="Google Shape;213;p27"/>
          <p:cNvSpPr txBox="1"/>
          <p:nvPr/>
        </p:nvSpPr>
        <p:spPr>
          <a:xfrm>
            <a:off x="2921330" y="4629006"/>
            <a:ext cx="1889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Wrong bias is not removed,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it is simply averaged</a:t>
            </a:r>
            <a:endParaRPr sz="1100"/>
          </a:p>
        </p:txBody>
      </p:sp>
      <p:sp>
        <p:nvSpPr>
          <p:cNvPr id="214" name="Google Shape;214;p27"/>
          <p:cNvSpPr txBox="1"/>
          <p:nvPr/>
        </p:nvSpPr>
        <p:spPr>
          <a:xfrm>
            <a:off x="4977871" y="4625738"/>
            <a:ext cx="2081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Wrong bias is removed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using correction and validation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Crypto, accounting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 me on Linkedin, GitHub, YouTube, Google to connect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0"/>
            <a:ext cx="2334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 Page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82500" y="3339375"/>
            <a:ext cx="42456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spends millions of $ per day on training LLMs, especially conversational assistants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668975" y="1271825"/>
            <a:ext cx="41931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ollama,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https://gpt4all.io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668975" y="1974250"/>
            <a:ext cx="4193100" cy="38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Falcon 180B, trained on 3.5 trillion tokens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4668975" y="569400"/>
            <a:ext cx="41931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HuggingFace.co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1300 entries (was ~346 entries on July 16th)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668975" y="2735725"/>
            <a:ext cx="4193100" cy="178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Pro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https://www.anthropic.com/index/claude-pro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5x more usage than our free tier provides, with the ability to send many more messages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Priority access to Claude.ai during high-traffic periods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access to new features that help you get the most out of Claude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08750" y="569400"/>
            <a:ext cx="4193100" cy="138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TPU-4 is available to public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Duet AI - assistance for developers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watermarking of images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+ Nvidia + Spark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Meet (since 2017) - now AI making notes, ...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82500" y="2308950"/>
            <a:ext cx="42456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/ OpenAI Enterprise Service - pricing?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- a patent for AI backpack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0" y="0"/>
            <a:ext cx="5287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LLM Leaderboard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09325" y="943658"/>
            <a:ext cx="8982000" cy="407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https://huggingface.co/spaces/HuggingFaceH4/open_llm_leaderboard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Sep 4-8, 2023 - </a:t>
            </a:r>
            <a:r>
              <a:rPr lang="en" sz="11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&gt; 1300 entries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(was ~346 entries on July 16th before LLaMa July 18)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New entries are mostly variations of Meta's LLaMa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All top positions are 70B 16 bit and require big computer to run it (~160 GB VRAM).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Reducing model size: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reducing N-params from 70B down to 30,13,7B causes severe reduction of average test scores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reducing precision bits from 16 down to 4 surprisingly preserves the quality fo the model 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rank    size  avg_quality  bits  VRAM  name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1      70B   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73.81       16    160  uni-tianyan/Uni-TianYan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33      70B    71.36        8   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 garage-bAInd/Camel-Platypus2-70B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50      70B    70.37        4     45  garage-bAInd/Camel-Platypus2-70B</a:t>
            </a:r>
            <a:endParaRPr sz="11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55      65B    69.94       16    160  upstage/llama-65b-instruct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61     180B    68.74       16    400? tiiuae/</a:t>
            </a:r>
            <a:r>
              <a:rPr lang="en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falcon-180B</a:t>
            </a:r>
            <a:endParaRPr sz="11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107      70B    66.8        16    </a:t>
            </a: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160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meta-llama/Llama-2-70b-chat-hf  (original LLaMa2, July 18)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122      13B    66.03       16         Aspik101/trurl-2-13b-pl-instruct_unload</a:t>
            </a:r>
            <a:endParaRPr sz="1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approx: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170      30B    64.21        4     20  gaodrew/gaodrew-llama-30b-instruct-2048-Open-Platypus-100steps</a:t>
            </a:r>
            <a:endParaRPr sz="11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195      40b    63.47       16         tiiuae/</a:t>
            </a:r>
            <a:r>
              <a:rPr lang="en" sz="11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falcon-40b</a:t>
            </a:r>
            <a:r>
              <a:rPr lang="en" sz="11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-instruct (was #1 before LLaMa2)</a:t>
            </a:r>
            <a:endParaRPr sz="11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210      13B    63.19        4     10  Open-Orca/OpenOrca-Platypus2-13B   </a:t>
            </a:r>
            <a:endParaRPr sz="11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370       7b    59.89       16         HyperbeeAI/Tulpar-7b-v0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625       7b    55.72        4      6  joehuangx/spatial-vicuna-7b-v1.5-LoRA </a:t>
            </a:r>
            <a:endParaRPr sz="11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281825" y="55150"/>
            <a:ext cx="58095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LLaMa was open sourced on July 18th - started explosion of new versions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 community creates new datasets/protocols to improve models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Also reducing model size (precision or number of parameters)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-76200" y="-128210"/>
            <a:ext cx="5074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LLaMa 4bit - Memory ? Price ?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7775" y="533975"/>
            <a:ext cx="5609400" cy="203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70b * 2 bytes = 140GB, runs in 160+ GB VRAM - expensive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4125"/>
                </a:solidFill>
                <a:latin typeface="Roboto Mono"/>
                <a:ea typeface="Roboto Mono"/>
                <a:cs typeface="Roboto Mono"/>
                <a:sym typeface="Roboto Mono"/>
              </a:rPr>
              <a:t>70b * 1 byte  =  70GB, runs in  80  GB VRAM - expensive</a:t>
            </a:r>
            <a:endParaRPr sz="1000">
              <a:solidFill>
                <a:srgbClr val="CC412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--------------------------------------------------------------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70b * 4 bit   =  35GB,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runs in 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37-41GB VRAM (</a:t>
            </a:r>
            <a:r>
              <a:rPr lang="en" sz="1000" b="1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2x3090 + NVLink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35b * 4 bit   =  18GB, runs in  24  GB VRAM  (1x3090)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--------------------------------------------------------------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Ollama models on Mac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70b * 4bit = 28GB, file 39GB,   </a:t>
            </a: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 mem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45   GB (fails on 32GB Mac)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34b * 4bit = 17GB, file 19GB,   RES mem 19.4 GB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13b * 4bit =  7GB, file  7.3GB, RES mem  9.7 GB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7b * 4bit =  4GB, file  3.9GB, RES mem  5.6 GB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3b * 4bit =  2GB, file  1.9GB, RES mem  3.3 GB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0" y="228600"/>
            <a:ext cx="296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https://news.ycombinator.com/item?id=37067933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802173" y="3803150"/>
            <a:ext cx="3212700" cy="126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ExLlama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 - Python/C++/CUDA - Llama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for use with 4-bit GPTQ weights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Results: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llama-33b in 21-22 GB VRAM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llama-70b in 37-41 GB VRAM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https://github.com/turboderp/exllama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8400" y="4088051"/>
            <a:ext cx="365150" cy="7264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5849250" y="110205"/>
            <a:ext cx="3212700" cy="2739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tinybox - $15K -  George Hotz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65B FP16 LLaMA out of the box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1600W (one 120V outlet)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738 FP16 TFLOPS (using six AMD 7900 XTXs) ?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144 GB VRAM (six AMD 7900 XTX 24GB)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- AMD EPYC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https://tinygrad.org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https://www.youtube.com/watch?v=GKRu3Txc0sk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People can buy Apple Mac Studio foronly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$5.4K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(with 192 GB memory,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M2 chip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with 24‑core CPU, 60‑core GPU, 32‑core Neural Engine) - but it delivers only ~21 TFLOPS of compute, which is much less than 738 TFLOPS of the tinybox.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7775" y="3448975"/>
            <a:ext cx="4011000" cy="5541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2: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MacBook Pro 14" or 16"  with 64GB memory.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You can find good deals for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$2.3K - $2.5K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(32G for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$1.7K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5802175" y="3160430"/>
            <a:ext cx="3212700" cy="55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Rust code to run Llama2: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https://github.com/srush/llama2.rs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863113" y="4705079"/>
            <a:ext cx="63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NVLink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47775" y="4090945"/>
            <a:ext cx="4788900" cy="923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3: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Build your own desktop with two identical Nvidia RTX-3090.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Buy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RTX NVLink bridge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connector at Best Buy for $80.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You will need 1.6KW power and good (liquid?) cooling.     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$3K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https://timdettmers.com/2023/01/30/which-gpu-for-deep-learning/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7775" y="2637975"/>
            <a:ext cx="56094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Solution 1: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Buy a desktop with Nvidia RTX 3090. For example: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https://www.ebay.com/itm/125970706114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eBay Refurbished Gaming PC -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Alienware with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Ryzen 9 5950X 4.9GHz, 128GB RAM, 1TB SSD, Nvidia RTX 3090 24GB  -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$1,670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0" y="0"/>
            <a:ext cx="7263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open source LLMs compare to GPT-4?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112675" y="569400"/>
            <a:ext cx="3502200" cy="389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https://ai.stackexchange.com/questions/41214/how-do-open-source-llms-compare-to-gpt-4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Huggingface - 4 key benchmarks from the Eleuther AI Language Model Evaluation Harness: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= AI2 Reasoning Challenge (25-shot) - a set of grade-school science questions.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HellaSwag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(10-shot) - a test of common sense inference, which is easy for humans (~95%) but challenging for SOTA models.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MMLU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(5-shot) - a test to measure a text model’s multitask accuracy. The test covers 57 tasks including elementary mathematics, US history, computer science, law, and more.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TruthfulQA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(0-shot) - a test to measure a model’s propensity to reproduce falsehoods commonly found online.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3731475" y="1328075"/>
          <a:ext cx="5330175" cy="2194410"/>
        </p:xfrm>
        <a:graphic>
          <a:graphicData uri="http://schemas.openxmlformats.org/drawingml/2006/table">
            <a:tbl>
              <a:tblPr>
                <a:noFill/>
                <a:tableStyleId>{8F99E4CD-7210-46CE-991D-CA8482910E5D}</a:tableStyleId>
              </a:tblPr>
              <a:tblGrid>
                <a:gridCol w="71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ARC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reasoning</a:t>
                      </a:r>
                      <a:endParaRPr sz="1200">
                        <a:solidFill>
                          <a:srgbClr val="3C78D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HellaSwag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common sense</a:t>
                      </a:r>
                      <a:endParaRPr sz="1200">
                        <a:solidFill>
                          <a:srgbClr val="3C78D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MMLU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(math, history, etc)</a:t>
                      </a:r>
                      <a:endParaRPr sz="1200">
                        <a:solidFill>
                          <a:srgbClr val="3C78D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TruthfulQA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C78D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truthful ?</a:t>
                      </a:r>
                      <a:endParaRPr sz="1200">
                        <a:solidFill>
                          <a:srgbClr val="3C78D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GPT-4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96.3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95.3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86.4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GPT-3.5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85.2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85.5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 70b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72.1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87.4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69.91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65.81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 4bit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(13b)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57.68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81.05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51.82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45.69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0" y="0"/>
            <a:ext cx="7263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Requires More Hardware than Inference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73950" y="918825"/>
            <a:ext cx="7316700" cy="147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Training is more demanding than inference.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GPU Memory - you need enough to fit the model - plus some more.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GPU Compute - training is much more computationally intensive than inference.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System Memory - you need to hold the training data in memory.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Storage - full dataset, checkpoints, logs - need fast storage (SSD or NVMe)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Software -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PyTorch, TensorFlow, distributed training across multiple GPUs, data pipeline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-76200" y="-152400"/>
            <a:ext cx="2279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GPU for AI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50" y="362550"/>
            <a:ext cx="8743199" cy="2783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5730925" y="2304275"/>
            <a:ext cx="290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https://lambdalabs.com/gpu-benchmarks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263675" y="4265925"/>
            <a:ext cx="3547500" cy="58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tiny box / tinygrad uses six AMD 7900 XTX 24GB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144GB = 24*6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348825" y="4065825"/>
            <a:ext cx="4356300" cy="98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AMD Radeon RX 7900 XTX and NVIDIA GeForce RTX 4090 are both flagship graphics cards. The RTX 4090 is faster, but it is also 60% more expensive. The RX 7900 XTX is better when it comes to price per FPS.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0" y="0"/>
            <a:ext cx="3664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 Engineering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9850" y="569400"/>
            <a:ext cx="5073900" cy="432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What I Learned Pushing Prompt Engineering to the Limit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by Jacob Marks, Ph.D.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https://towardsdatascience.com/what-i-learned-pushing-prompt-engineering-to-the-limit-c40f0740641f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General Lessons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Science? Engineering? Black Magic?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Which Model(s) to Use?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Where to Use LLMs?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LLMs Are Biased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Painful Post-Processing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Inevitable (regex, remove hallucinations)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Prompting Techniques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More the Merrier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Examples &gt; Documentation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Modularity &gt;&gt; Monolith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ask LLM to do one task at a time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How Many Do I Need?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Synthetic Examples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Tooling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LangChain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Vector Databases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○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TikToken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79425" y="152400"/>
            <a:ext cx="1314450" cy="16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6300800" y="1785950"/>
            <a:ext cx="2693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Jacob Marks, Ph.D.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https://www.linkedin.com/in/jacob-marks/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269200" y="2971800"/>
            <a:ext cx="3826800" cy="64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ARC  HellaSwag  MMLU  TruthfulQA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GPT-4     96.3    95.3     86.4    59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Top 4bit  57.68   81.05    51.82   45.69</a:t>
            </a:r>
            <a:endParaRPr sz="10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2438</Words>
  <Application>Microsoft Macintosh PowerPoint</Application>
  <PresentationFormat>On-screen Show (16:9)</PresentationFormat>
  <Paragraphs>274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Roboto Mono</vt:lpstr>
      <vt:lpstr>Arial</vt:lpstr>
      <vt:lpstr>Aharoni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2023-09-08T21:02:46Z</dcterms:modified>
</cp:coreProperties>
</file>