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Roboto Mono"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4edfd00b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4edfd00b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44edfd00b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44edfd00b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4f5e57d3b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4f5e57d3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4f5e57d3b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4f5e57d3b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4f5e57d3b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4f5e57d3b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4f5e57d3b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4f5e57d3b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4f5e57d3b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4f5e57d3b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4f5e57d3b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4f5e57d3b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20fe290e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20fe290e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56a4361d6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56a4361d6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0980f1b3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0980f1b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520fe290e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520fe290e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4f5e57d3b0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4f5e57d3b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20fe290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20fe290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6544c5c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6544c5c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4edfd00b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4edfd00b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20fe290e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20fe290e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44edfd00b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44edfd00b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44edfd00b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44edfd00b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45c90786e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45c90786e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hyperlink" Target="https://en.wikipedia.org/wiki/Genetic_algorith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John_Henry_Holland"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jpe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selector/chatgpt/blob/master/nb_Genetic_Linear_Regression.ipynb"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ros/genpy" TargetMode="External"/><Relationship Id="rId3" Type="http://schemas.openxmlformats.org/officeDocument/2006/relationships/hyperlink" Target="https://github.com/DEAP/deap" TargetMode="External"/><Relationship Id="rId7" Type="http://schemas.openxmlformats.org/officeDocument/2006/relationships/hyperlink" Target="https://pypi.org/project/pygad/"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github.com/DEAP/deap/tree/master/examples" TargetMode="External"/><Relationship Id="rId5" Type="http://schemas.openxmlformats.org/officeDocument/2006/relationships/hyperlink" Target="https://aviral-agarwal.medium.com/implementation-of-genetic-algorithm-evolutionary-algorithm-in-python-using-deap-framework-c2d4bd247f70" TargetMode="External"/><Relationship Id="rId4" Type="http://schemas.openxmlformats.org/officeDocument/2006/relationships/hyperlink" Target="https://towardsdatascience.com/genetic-algorithms-in-python-using-the-deap-library-e67f7ce4024c" TargetMode="External"/><Relationship Id="rId9" Type="http://schemas.openxmlformats.org/officeDocument/2006/relationships/hyperlink" Target="https://github.com/etsy/Evoki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1.jpeg"/><Relationship Id="rId5" Type="http://schemas.openxmlformats.org/officeDocument/2006/relationships/image" Target="../media/image40.png"/><Relationship Id="rId4" Type="http://schemas.openxmlformats.org/officeDocument/2006/relationships/image" Target="../media/image3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rwGAzy0noU0"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626100" y="1029450"/>
            <a:ext cx="7891800" cy="1723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3D85C6"/>
                </a:solidFill>
                <a:latin typeface="Calibri"/>
                <a:ea typeface="Calibri"/>
                <a:cs typeface="Calibri"/>
                <a:sym typeface="Calibri"/>
              </a:rPr>
              <a:t>Evolution</a:t>
            </a:r>
            <a:endParaRPr sz="5000" b="1">
              <a:solidFill>
                <a:srgbClr val="3D85C6"/>
              </a:solidFill>
              <a:latin typeface="Calibri"/>
              <a:ea typeface="Calibri"/>
              <a:cs typeface="Calibri"/>
              <a:sym typeface="Calibri"/>
            </a:endParaRPr>
          </a:p>
          <a:p>
            <a:pPr marL="0" lvl="0" indent="0" algn="ctr" rtl="0">
              <a:spcBef>
                <a:spcPts val="0"/>
              </a:spcBef>
              <a:spcAft>
                <a:spcPts val="0"/>
              </a:spcAft>
              <a:buNone/>
            </a:pPr>
            <a:r>
              <a:rPr lang="en" sz="5000" b="1">
                <a:solidFill>
                  <a:srgbClr val="3D85C6"/>
                </a:solidFill>
                <a:latin typeface="Calibri"/>
                <a:ea typeface="Calibri"/>
                <a:cs typeface="Calibri"/>
                <a:sym typeface="Calibri"/>
              </a:rPr>
              <a:t>and </a:t>
            </a:r>
            <a:r>
              <a:rPr lang="en" sz="5000" b="1">
                <a:solidFill>
                  <a:srgbClr val="3C78D8"/>
                </a:solidFill>
                <a:latin typeface="Calibri"/>
                <a:ea typeface="Calibri"/>
                <a:cs typeface="Calibri"/>
                <a:sym typeface="Calibri"/>
              </a:rPr>
              <a:t>Genetic Algorithms</a:t>
            </a:r>
            <a:endParaRPr sz="5000" b="1">
              <a:solidFill>
                <a:srgbClr val="3D85C6"/>
              </a:solidFill>
              <a:latin typeface="Calibri"/>
              <a:ea typeface="Calibri"/>
              <a:cs typeface="Calibri"/>
              <a:sym typeface="Calibri"/>
            </a:endParaRPr>
          </a:p>
        </p:txBody>
      </p:sp>
      <p:sp>
        <p:nvSpPr>
          <p:cNvPr id="55" name="Google Shape;55;p13"/>
          <p:cNvSpPr txBox="1"/>
          <p:nvPr/>
        </p:nvSpPr>
        <p:spPr>
          <a:xfrm>
            <a:off x="6711541" y="4324250"/>
            <a:ext cx="2090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00"/>
                </a:solidFill>
                <a:latin typeface="Calibri"/>
                <a:ea typeface="Calibri"/>
                <a:cs typeface="Calibri"/>
                <a:sym typeface="Calibri"/>
              </a:rPr>
              <a:t>Presented by Lev Selector</a:t>
            </a:r>
            <a:endParaRPr>
              <a:solidFill>
                <a:srgbClr val="000000"/>
              </a:solidFill>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September 8</a:t>
            </a:r>
            <a:r>
              <a:rPr lang="en">
                <a:solidFill>
                  <a:srgbClr val="000000"/>
                </a:solidFill>
                <a:latin typeface="Calibri"/>
                <a:ea typeface="Calibri"/>
                <a:cs typeface="Calibri"/>
                <a:sym typeface="Calibri"/>
              </a:rPr>
              <a:t>, 2023</a:t>
            </a:r>
            <a:endParaRPr>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p:nvPr/>
        </p:nvSpPr>
        <p:spPr>
          <a:xfrm>
            <a:off x="48625" y="1372925"/>
            <a:ext cx="4745400" cy="358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Evolution: species of organisms undergo change over time through the gradual accumulation of small genetic variations.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 theory of evolution is primarily associated with </a:t>
            </a:r>
            <a:r>
              <a:rPr lang="en" sz="1300" b="1">
                <a:solidFill>
                  <a:srgbClr val="FF0000"/>
                </a:solidFill>
                <a:latin typeface="Calibri"/>
                <a:ea typeface="Calibri"/>
                <a:cs typeface="Calibri"/>
                <a:sym typeface="Calibri"/>
              </a:rPr>
              <a:t>Charles Darwin</a:t>
            </a:r>
            <a:r>
              <a:rPr lang="en" sz="1300">
                <a:latin typeface="Calibri"/>
                <a:ea typeface="Calibri"/>
                <a:cs typeface="Calibri"/>
                <a:sym typeface="Calibri"/>
              </a:rPr>
              <a:t>, who proposed that all species of life descended over time from common ancestors.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Darwin's mechanism for evolution was </a:t>
            </a:r>
            <a:r>
              <a:rPr lang="en" sz="1300" b="1">
                <a:solidFill>
                  <a:srgbClr val="FF0000"/>
                </a:solidFill>
                <a:latin typeface="Calibri"/>
                <a:ea typeface="Calibri"/>
                <a:cs typeface="Calibri"/>
                <a:sym typeface="Calibri"/>
              </a:rPr>
              <a:t>natural selection</a:t>
            </a:r>
            <a:r>
              <a:rPr lang="en" sz="1300">
                <a:latin typeface="Calibri"/>
                <a:ea typeface="Calibri"/>
                <a:cs typeface="Calibri"/>
                <a:sym typeface="Calibri"/>
              </a:rPr>
              <a:t>, often summed up as "</a:t>
            </a:r>
            <a:r>
              <a:rPr lang="en" sz="1300" b="1">
                <a:solidFill>
                  <a:srgbClr val="FF0000"/>
                </a:solidFill>
                <a:latin typeface="Calibri"/>
                <a:ea typeface="Calibri"/>
                <a:cs typeface="Calibri"/>
                <a:sym typeface="Calibri"/>
              </a:rPr>
              <a:t>survival of the fittest</a:t>
            </a:r>
            <a:r>
              <a:rPr lang="en" sz="1300">
                <a:latin typeface="Calibri"/>
                <a:ea typeface="Calibri"/>
                <a:cs typeface="Calibri"/>
                <a:sym typeface="Calibri"/>
              </a:rPr>
              <a:t>." </a:t>
            </a:r>
            <a:r>
              <a:rPr lang="en" sz="1300">
                <a:solidFill>
                  <a:srgbClr val="6AA84F"/>
                </a:solidFill>
                <a:latin typeface="Calibri"/>
                <a:ea typeface="Calibri"/>
                <a:cs typeface="Calibri"/>
                <a:sym typeface="Calibri"/>
              </a:rPr>
              <a:t>Organisms that are more adapted to their environment are more likely to survive and reproduce. Over time, these advantageous traits become more common in the population, leading to evolutionary change.</a:t>
            </a:r>
            <a:endParaRPr sz="1300">
              <a:solidFill>
                <a:srgbClr val="6AA84F"/>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Genetic variation is a fundamental aspect of evolution. It arises through mutations in an organism's DNA. </a:t>
            </a:r>
            <a:r>
              <a:rPr lang="en" sz="1300">
                <a:solidFill>
                  <a:srgbClr val="6AA84F"/>
                </a:solidFill>
                <a:latin typeface="Calibri"/>
                <a:ea typeface="Calibri"/>
                <a:cs typeface="Calibri"/>
                <a:sym typeface="Calibri"/>
              </a:rPr>
              <a:t>Mutations are random, but natural selection is not</a:t>
            </a:r>
            <a:r>
              <a:rPr lang="en" sz="1300">
                <a:latin typeface="Calibri"/>
                <a:ea typeface="Calibri"/>
                <a:cs typeface="Calibri"/>
                <a:sym typeface="Calibri"/>
              </a:rPr>
              <a:t>. It favours traits that increase an organism's chances of survival and reproduction. Those traits become more prevalent in the population over generations, while traits that are disadvantageous become less common.</a:t>
            </a:r>
            <a:endParaRPr sz="1300">
              <a:latin typeface="Calibri"/>
              <a:ea typeface="Calibri"/>
              <a:cs typeface="Calibri"/>
              <a:sym typeface="Calibri"/>
            </a:endParaRPr>
          </a:p>
        </p:txBody>
      </p:sp>
      <p:pic>
        <p:nvPicPr>
          <p:cNvPr id="152" name="Google Shape;152;p2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653469" y="52550"/>
            <a:ext cx="1449025" cy="1571625"/>
          </a:xfrm>
          <a:prstGeom prst="rect">
            <a:avLst/>
          </a:prstGeom>
          <a:noFill/>
          <a:ln>
            <a:noFill/>
          </a:ln>
        </p:spPr>
      </p:pic>
      <p:sp>
        <p:nvSpPr>
          <p:cNvPr id="153" name="Google Shape;153;p22"/>
          <p:cNvSpPr txBox="1"/>
          <p:nvPr/>
        </p:nvSpPr>
        <p:spPr>
          <a:xfrm>
            <a:off x="51191" y="469425"/>
            <a:ext cx="74466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In 1831, </a:t>
            </a:r>
            <a:r>
              <a:rPr lang="en" sz="1300" b="1">
                <a:solidFill>
                  <a:srgbClr val="FF0000"/>
                </a:solidFill>
                <a:latin typeface="Calibri"/>
                <a:ea typeface="Calibri"/>
                <a:cs typeface="Calibri"/>
                <a:sym typeface="Calibri"/>
              </a:rPr>
              <a:t>Charles Darwin</a:t>
            </a:r>
            <a:r>
              <a:rPr lang="en" sz="1300">
                <a:latin typeface="Calibri"/>
                <a:ea typeface="Calibri"/>
                <a:cs typeface="Calibri"/>
                <a:sym typeface="Calibri"/>
              </a:rPr>
              <a:t> received an astounding invitation: to join the Her Majesty's Ship </a:t>
            </a:r>
            <a:r>
              <a:rPr lang="en" sz="1300" b="1">
                <a:solidFill>
                  <a:srgbClr val="FF0000"/>
                </a:solidFill>
                <a:latin typeface="Calibri"/>
                <a:ea typeface="Calibri"/>
                <a:cs typeface="Calibri"/>
                <a:sym typeface="Calibri"/>
              </a:rPr>
              <a:t>Beagle</a:t>
            </a:r>
            <a:r>
              <a:rPr lang="en" sz="1300">
                <a:latin typeface="Calibri"/>
                <a:ea typeface="Calibri"/>
                <a:cs typeface="Calibri"/>
                <a:sym typeface="Calibri"/>
              </a:rPr>
              <a:t> as ship's naturalist for a trip around the world. For most of the next five years, the </a:t>
            </a:r>
            <a:r>
              <a:rPr lang="en" sz="1300" b="1">
                <a:solidFill>
                  <a:srgbClr val="FF0000"/>
                </a:solidFill>
                <a:latin typeface="Calibri"/>
                <a:ea typeface="Calibri"/>
                <a:cs typeface="Calibri"/>
                <a:sym typeface="Calibri"/>
              </a:rPr>
              <a:t>Beagle</a:t>
            </a:r>
            <a:r>
              <a:rPr lang="en" sz="1300">
                <a:latin typeface="Calibri"/>
                <a:ea typeface="Calibri"/>
                <a:cs typeface="Calibri"/>
                <a:sym typeface="Calibri"/>
              </a:rPr>
              <a:t> surveyed the </a:t>
            </a:r>
            <a:r>
              <a:rPr lang="en" sz="1300" b="1">
                <a:solidFill>
                  <a:srgbClr val="FF0000"/>
                </a:solidFill>
                <a:latin typeface="Calibri"/>
                <a:ea typeface="Calibri"/>
                <a:cs typeface="Calibri"/>
                <a:sym typeface="Calibri"/>
              </a:rPr>
              <a:t>coast of South America</a:t>
            </a:r>
            <a:r>
              <a:rPr lang="en" sz="1300">
                <a:latin typeface="Calibri"/>
                <a:ea typeface="Calibri"/>
                <a:cs typeface="Calibri"/>
                <a:sym typeface="Calibri"/>
              </a:rPr>
              <a:t>, leaving Darwin free to explore the continent and islands, including the Galápagos.</a:t>
            </a:r>
            <a:endParaRPr sz="1300">
              <a:latin typeface="Calibri"/>
              <a:ea typeface="Calibri"/>
              <a:cs typeface="Calibri"/>
              <a:sym typeface="Calibri"/>
            </a:endParaRPr>
          </a:p>
        </p:txBody>
      </p:sp>
      <p:pic>
        <p:nvPicPr>
          <p:cNvPr id="154" name="Google Shape;154;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38425" y="1827225"/>
            <a:ext cx="4264075" cy="2584250"/>
          </a:xfrm>
          <a:prstGeom prst="rect">
            <a:avLst/>
          </a:prstGeom>
          <a:noFill/>
          <a:ln>
            <a:noFill/>
          </a:ln>
        </p:spPr>
      </p:pic>
      <p:sp>
        <p:nvSpPr>
          <p:cNvPr id="155" name="Google Shape;155;p22"/>
          <p:cNvSpPr txBox="1"/>
          <p:nvPr/>
        </p:nvSpPr>
        <p:spPr>
          <a:xfrm>
            <a:off x="-58375" y="-76150"/>
            <a:ext cx="2468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Charles Darwin</a:t>
            </a:r>
            <a:endParaRPr sz="2500"/>
          </a:p>
        </p:txBody>
      </p:sp>
      <p:sp>
        <p:nvSpPr>
          <p:cNvPr id="156" name="Google Shape;156;p22"/>
          <p:cNvSpPr txBox="1"/>
          <p:nvPr/>
        </p:nvSpPr>
        <p:spPr>
          <a:xfrm>
            <a:off x="5462750" y="3372675"/>
            <a:ext cx="963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latin typeface="Calibri"/>
                <a:ea typeface="Calibri"/>
                <a:cs typeface="Calibri"/>
                <a:sym typeface="Calibri"/>
              </a:rPr>
              <a:t>Galápagos Islands</a:t>
            </a:r>
            <a:endParaRPr sz="1200"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p:nvPr/>
        </p:nvSpPr>
        <p:spPr>
          <a:xfrm>
            <a:off x="102357" y="595841"/>
            <a:ext cx="6500400" cy="384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Having sexes adds </a:t>
            </a:r>
            <a:r>
              <a:rPr lang="en" b="1">
                <a:solidFill>
                  <a:srgbClr val="FF0000"/>
                </a:solidFill>
                <a:latin typeface="Calibri"/>
                <a:ea typeface="Calibri"/>
                <a:cs typeface="Calibri"/>
                <a:sym typeface="Calibri"/>
              </a:rPr>
              <a:t>sexual recombination</a:t>
            </a:r>
            <a:r>
              <a:rPr lang="en">
                <a:solidFill>
                  <a:schemeClr val="dk1"/>
                </a:solidFill>
                <a:latin typeface="Calibri"/>
                <a:ea typeface="Calibri"/>
                <a:cs typeface="Calibri"/>
                <a:sym typeface="Calibri"/>
              </a:rPr>
              <a:t> - the process where the genetic material from two parents is combined to produce offspring. </a:t>
            </a:r>
            <a:r>
              <a:rPr lang="en">
                <a:latin typeface="Calibri"/>
                <a:ea typeface="Calibri"/>
                <a:cs typeface="Calibri"/>
                <a:sym typeface="Calibri"/>
              </a:rPr>
              <a:t>This process </a:t>
            </a:r>
            <a:r>
              <a:rPr lang="en" b="1">
                <a:solidFill>
                  <a:srgbClr val="FF0000"/>
                </a:solidFill>
                <a:latin typeface="Calibri"/>
                <a:ea typeface="Calibri"/>
                <a:cs typeface="Calibri"/>
                <a:sym typeface="Calibri"/>
              </a:rPr>
              <a:t>increases genetic diversity </a:t>
            </a:r>
            <a:r>
              <a:rPr lang="en">
                <a:latin typeface="Calibri"/>
                <a:ea typeface="Calibri"/>
                <a:cs typeface="Calibri"/>
                <a:sym typeface="Calibri"/>
              </a:rPr>
              <a:t>in a population, which in turn provides more raw material for selection - thus accelerating the evolution.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Another accelerating factor is </a:t>
            </a:r>
            <a:r>
              <a:rPr lang="en" b="1">
                <a:solidFill>
                  <a:srgbClr val="FF0000"/>
                </a:solidFill>
                <a:latin typeface="Calibri"/>
                <a:ea typeface="Calibri"/>
                <a:cs typeface="Calibri"/>
                <a:sym typeface="Calibri"/>
              </a:rPr>
              <a:t>sexual selection</a:t>
            </a:r>
            <a:r>
              <a:rPr lang="en">
                <a:latin typeface="Calibri"/>
                <a:ea typeface="Calibri"/>
                <a:cs typeface="Calibri"/>
                <a:sym typeface="Calibri"/>
              </a:rPr>
              <a:t>, which favors certain traits, and does it </a:t>
            </a:r>
            <a:r>
              <a:rPr lang="en" b="1">
                <a:solidFill>
                  <a:srgbClr val="FF0000"/>
                </a:solidFill>
                <a:latin typeface="Calibri"/>
                <a:ea typeface="Calibri"/>
                <a:cs typeface="Calibri"/>
                <a:sym typeface="Calibri"/>
              </a:rPr>
              <a:t>at early ages</a:t>
            </a:r>
            <a:r>
              <a:rPr lang="en">
                <a:latin typeface="Calibri"/>
                <a:ea typeface="Calibri"/>
                <a:cs typeface="Calibri"/>
                <a:sym typeface="Calibri"/>
              </a:rPr>
              <a:t> of organisms. Thus the evolution process doesn't depend on organisms physically dying - but just on selection happening at early age.</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So, adding sex causes significant acceleration of evolution.</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Will </a:t>
            </a:r>
            <a:r>
              <a:rPr lang="en" b="1">
                <a:solidFill>
                  <a:srgbClr val="FF0000"/>
                </a:solidFill>
                <a:latin typeface="Calibri"/>
                <a:ea typeface="Calibri"/>
                <a:cs typeface="Calibri"/>
                <a:sym typeface="Calibri"/>
              </a:rPr>
              <a:t>adding more sexes</a:t>
            </a:r>
            <a:r>
              <a:rPr lang="en">
                <a:latin typeface="Calibri"/>
                <a:ea typeface="Calibri"/>
                <a:cs typeface="Calibri"/>
                <a:sym typeface="Calibri"/>
              </a:rPr>
              <a:t> add even more acceleration?</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Adding a third sex in math models shows that it doesn't help much because it doesn't significantly increase genetic diversity beyond what is already achieved with two sexes.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This is because the primary benefit of sexual reproduction - the recombination of genetic material - is already realized with two sexes.</a:t>
            </a:r>
            <a:endParaRPr>
              <a:latin typeface="Calibri"/>
              <a:ea typeface="Calibri"/>
              <a:cs typeface="Calibri"/>
              <a:sym typeface="Calibri"/>
            </a:endParaRPr>
          </a:p>
        </p:txBody>
      </p:sp>
      <p:sp>
        <p:nvSpPr>
          <p:cNvPr id="162" name="Google Shape;162;p23"/>
          <p:cNvSpPr txBox="1"/>
          <p:nvPr/>
        </p:nvSpPr>
        <p:spPr>
          <a:xfrm>
            <a:off x="6465" y="-14750"/>
            <a:ext cx="6019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Having Sexes Accelerates Evolution</a:t>
            </a:r>
            <a:endParaRPr sz="2500" b="1"/>
          </a:p>
        </p:txBody>
      </p:sp>
      <p:pic>
        <p:nvPicPr>
          <p:cNvPr id="163" name="Google Shape;163;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357682" y="428800"/>
            <a:ext cx="1669967" cy="2476885"/>
          </a:xfrm>
          <a:prstGeom prst="rect">
            <a:avLst/>
          </a:prstGeom>
          <a:noFill/>
          <a:ln>
            <a:noFill/>
          </a:ln>
        </p:spPr>
      </p:pic>
      <p:pic>
        <p:nvPicPr>
          <p:cNvPr id="164" name="Google Shape;164;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973724" y="3733675"/>
            <a:ext cx="1958850" cy="125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p:nvPr/>
        </p:nvSpPr>
        <p:spPr>
          <a:xfrm>
            <a:off x="0" y="33525"/>
            <a:ext cx="6009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Machine Learning - Genetic Algorithms (GA)</a:t>
            </a:r>
            <a:endParaRPr sz="2500" b="1">
              <a:solidFill>
                <a:schemeClr val="dk1"/>
              </a:solidFill>
              <a:latin typeface="Calibri"/>
              <a:ea typeface="Calibri"/>
              <a:cs typeface="Calibri"/>
              <a:sym typeface="Calibri"/>
            </a:endParaRPr>
          </a:p>
        </p:txBody>
      </p:sp>
      <p:pic>
        <p:nvPicPr>
          <p:cNvPr id="170" name="Google Shape;170;p2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557611" y="88500"/>
            <a:ext cx="2113939" cy="1841350"/>
          </a:xfrm>
          <a:prstGeom prst="rect">
            <a:avLst/>
          </a:prstGeom>
          <a:noFill/>
          <a:ln>
            <a:noFill/>
          </a:ln>
        </p:spPr>
      </p:pic>
      <p:sp>
        <p:nvSpPr>
          <p:cNvPr id="171" name="Google Shape;171;p24"/>
          <p:cNvSpPr txBox="1"/>
          <p:nvPr/>
        </p:nvSpPr>
        <p:spPr>
          <a:xfrm>
            <a:off x="75300" y="1001100"/>
            <a:ext cx="58908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Genetic algorithm (GA)</a:t>
            </a:r>
            <a:r>
              <a:rPr lang="en" sz="1300">
                <a:latin typeface="Calibri"/>
                <a:ea typeface="Calibri"/>
                <a:cs typeface="Calibri"/>
                <a:sym typeface="Calibri"/>
              </a:rPr>
              <a:t> is a method inspired by the process of natural selection</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GA</a:t>
            </a:r>
            <a:r>
              <a:rPr lang="en" sz="1300">
                <a:latin typeface="Calibri"/>
                <a:ea typeface="Calibri"/>
                <a:cs typeface="Calibri"/>
                <a:sym typeface="Calibri"/>
              </a:rPr>
              <a:t> belongs to the larger class of </a:t>
            </a:r>
            <a:r>
              <a:rPr lang="en" sz="1300" b="1">
                <a:solidFill>
                  <a:srgbClr val="FF0000"/>
                </a:solidFill>
                <a:latin typeface="Calibri"/>
                <a:ea typeface="Calibri"/>
                <a:cs typeface="Calibri"/>
                <a:sym typeface="Calibri"/>
              </a:rPr>
              <a:t>Evolutionary Algorithms (EA)</a:t>
            </a:r>
            <a:endParaRPr sz="1300" b="1">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GAs</a:t>
            </a:r>
            <a:r>
              <a:rPr lang="en" sz="1300">
                <a:latin typeface="Calibri"/>
                <a:ea typeface="Calibri"/>
                <a:cs typeface="Calibri"/>
                <a:sym typeface="Calibri"/>
              </a:rPr>
              <a:t> commonly used for optimization and search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GA</a:t>
            </a:r>
            <a:r>
              <a:rPr lang="en" sz="1300">
                <a:latin typeface="Calibri"/>
                <a:ea typeface="Calibri"/>
                <a:cs typeface="Calibri"/>
                <a:sym typeface="Calibri"/>
              </a:rPr>
              <a:t> uses biologically inspired operators such as mutation, crossover and selection</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Examples: </a:t>
            </a:r>
            <a:br>
              <a:rPr lang="en" sz="1300">
                <a:latin typeface="Calibri"/>
                <a:ea typeface="Calibri"/>
                <a:cs typeface="Calibri"/>
                <a:sym typeface="Calibri"/>
              </a:rPr>
            </a:br>
            <a:r>
              <a:rPr lang="en" sz="1300">
                <a:latin typeface="Calibri"/>
                <a:ea typeface="Calibri"/>
                <a:cs typeface="Calibri"/>
                <a:sym typeface="Calibri"/>
              </a:rPr>
              <a:t>.. optimizing decision trees for better performance, </a:t>
            </a:r>
            <a:br>
              <a:rPr lang="en" sz="1300">
                <a:latin typeface="Calibri"/>
                <a:ea typeface="Calibri"/>
                <a:cs typeface="Calibri"/>
                <a:sym typeface="Calibri"/>
              </a:rPr>
            </a:br>
            <a:r>
              <a:rPr lang="en" sz="1300">
                <a:latin typeface="Calibri"/>
                <a:ea typeface="Calibri"/>
                <a:cs typeface="Calibri"/>
                <a:sym typeface="Calibri"/>
              </a:rPr>
              <a:t>.. solving sudoku puzzles, </a:t>
            </a:r>
            <a:br>
              <a:rPr lang="en" sz="1300">
                <a:latin typeface="Calibri"/>
                <a:ea typeface="Calibri"/>
                <a:cs typeface="Calibri"/>
                <a:sym typeface="Calibri"/>
              </a:rPr>
            </a:br>
            <a:r>
              <a:rPr lang="en" sz="1300">
                <a:latin typeface="Calibri"/>
                <a:ea typeface="Calibri"/>
                <a:cs typeface="Calibri"/>
                <a:sym typeface="Calibri"/>
              </a:rPr>
              <a:t>.. hyperparameter optimization, </a:t>
            </a:r>
            <a:br>
              <a:rPr lang="en" sz="1300">
                <a:latin typeface="Calibri"/>
                <a:ea typeface="Calibri"/>
                <a:cs typeface="Calibri"/>
                <a:sym typeface="Calibri"/>
              </a:rPr>
            </a:br>
            <a:r>
              <a:rPr lang="en" sz="1300">
                <a:latin typeface="Calibri"/>
                <a:ea typeface="Calibri"/>
                <a:cs typeface="Calibri"/>
                <a:sym typeface="Calibri"/>
              </a:rPr>
              <a:t>.. etc.</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https://en.wikipedia.org/wiki/Genetic_algorithm</a:t>
            </a:r>
            <a:r>
              <a:rPr lang="en" sz="1300">
                <a:solidFill>
                  <a:srgbClr val="3C78D8"/>
                </a:solidFill>
                <a:latin typeface="Calibri"/>
                <a:ea typeface="Calibri"/>
                <a:cs typeface="Calibri"/>
                <a:sym typeface="Calibri"/>
              </a:rPr>
              <a:t> </a:t>
            </a:r>
            <a:endParaRPr sz="1300">
              <a:solidFill>
                <a:srgbClr val="3C78D8"/>
              </a:solidFill>
              <a:latin typeface="Calibri"/>
              <a:ea typeface="Calibri"/>
              <a:cs typeface="Calibri"/>
              <a:sym typeface="Calibri"/>
            </a:endParaRPr>
          </a:p>
        </p:txBody>
      </p:sp>
      <p:pic>
        <p:nvPicPr>
          <p:cNvPr id="172" name="Google Shape;172;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189325" y="1929850"/>
            <a:ext cx="2819141" cy="31740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p:nvPr/>
        </p:nvSpPr>
        <p:spPr>
          <a:xfrm>
            <a:off x="177300" y="1143075"/>
            <a:ext cx="6016800" cy="277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Genetic algorithms</a:t>
            </a:r>
            <a:r>
              <a:rPr lang="en">
                <a:latin typeface="Calibri"/>
                <a:ea typeface="Calibri"/>
                <a:cs typeface="Calibri"/>
                <a:sym typeface="Calibri"/>
              </a:rPr>
              <a:t> were invented by </a:t>
            </a:r>
            <a:r>
              <a:rPr lang="en" b="1">
                <a:solidFill>
                  <a:srgbClr val="FF0000"/>
                </a:solidFill>
                <a:latin typeface="Calibri"/>
                <a:ea typeface="Calibri"/>
                <a:cs typeface="Calibri"/>
                <a:sym typeface="Calibri"/>
              </a:rPr>
              <a:t>John Holland</a:t>
            </a:r>
            <a:r>
              <a:rPr lang="en">
                <a:latin typeface="Calibri"/>
                <a:ea typeface="Calibri"/>
                <a:cs typeface="Calibri"/>
                <a:sym typeface="Calibri"/>
              </a:rPr>
              <a:t>, a computer scientist and professor at the University of Michigan, in the 1960s and 1970s. </a:t>
            </a:r>
            <a:br>
              <a:rPr lang="en">
                <a:latin typeface="Calibri"/>
                <a:ea typeface="Calibri"/>
                <a:cs typeface="Calibri"/>
                <a:sym typeface="Calibri"/>
              </a:rPr>
            </a:br>
            <a:r>
              <a:rPr lang="en" u="sng">
                <a:solidFill>
                  <a:schemeClr val="hlink"/>
                </a:solidFill>
                <a:latin typeface="Calibri"/>
                <a:ea typeface="Calibri"/>
                <a:cs typeface="Calibri"/>
                <a:sym typeface="Calibri"/>
                <a:hlinkClick r:id="rId3"/>
              </a:rPr>
              <a:t>https://en.wikipedia.org/wiki/John_Henry_Holland</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Holland</a:t>
            </a:r>
            <a:r>
              <a:rPr lang="en">
                <a:latin typeface="Calibri"/>
                <a:ea typeface="Calibri"/>
                <a:cs typeface="Calibri"/>
                <a:sym typeface="Calibri"/>
              </a:rPr>
              <a:t> was interested in understanding the processes of adaptation and evolution in biological systems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He proposed the idea of using a population-based search algorithm, where a set of candidate solutions (individuals) are iteratively evaluated, selected for reproduction, and mutated to generate new solutions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This iterative process is </a:t>
            </a:r>
            <a:r>
              <a:rPr lang="en" b="1">
                <a:solidFill>
                  <a:srgbClr val="6AA84F"/>
                </a:solidFill>
                <a:latin typeface="Calibri"/>
                <a:ea typeface="Calibri"/>
                <a:cs typeface="Calibri"/>
                <a:sym typeface="Calibri"/>
              </a:rPr>
              <a:t>similar to the process of natural selection</a:t>
            </a:r>
            <a:r>
              <a:rPr lang="en">
                <a:latin typeface="Calibri"/>
                <a:ea typeface="Calibri"/>
                <a:cs typeface="Calibri"/>
                <a:sym typeface="Calibri"/>
              </a:rPr>
              <a:t> in biological evolution, which inspired the name "</a:t>
            </a:r>
            <a:r>
              <a:rPr lang="en" b="1">
                <a:solidFill>
                  <a:srgbClr val="FF0000"/>
                </a:solidFill>
                <a:latin typeface="Calibri"/>
                <a:ea typeface="Calibri"/>
                <a:cs typeface="Calibri"/>
                <a:sym typeface="Calibri"/>
              </a:rPr>
              <a:t>genetic algorithms</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Since Holland's original work, genetic algorithms have been widely used in machine learning, optimization, and other areas of computer science.</a:t>
            </a:r>
            <a:endParaRPr>
              <a:latin typeface="Calibri"/>
              <a:ea typeface="Calibri"/>
              <a:cs typeface="Calibri"/>
              <a:sym typeface="Calibri"/>
            </a:endParaRPr>
          </a:p>
        </p:txBody>
      </p:sp>
      <p:sp>
        <p:nvSpPr>
          <p:cNvPr id="178" name="Google Shape;178;p25"/>
          <p:cNvSpPr txBox="1"/>
          <p:nvPr/>
        </p:nvSpPr>
        <p:spPr>
          <a:xfrm>
            <a:off x="0" y="0"/>
            <a:ext cx="496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History of Genetic Algorithm</a:t>
            </a:r>
            <a:endParaRPr sz="2500" b="1">
              <a:latin typeface="Calibri"/>
              <a:ea typeface="Calibri"/>
              <a:cs typeface="Calibri"/>
              <a:sym typeface="Calibri"/>
            </a:endParaRPr>
          </a:p>
        </p:txBody>
      </p:sp>
      <p:sp>
        <p:nvSpPr>
          <p:cNvPr id="179" name="Google Shape;179;p25"/>
          <p:cNvSpPr txBox="1"/>
          <p:nvPr/>
        </p:nvSpPr>
        <p:spPr>
          <a:xfrm>
            <a:off x="6670625" y="2328370"/>
            <a:ext cx="1632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Calibri"/>
                <a:ea typeface="Calibri"/>
                <a:cs typeface="Calibri"/>
                <a:sym typeface="Calibri"/>
              </a:rPr>
              <a:t>John Holland</a:t>
            </a:r>
            <a:endParaRPr>
              <a:solidFill>
                <a:schemeClr val="dk1"/>
              </a:solidFill>
              <a:latin typeface="Calibri"/>
              <a:ea typeface="Calibri"/>
              <a:cs typeface="Calibri"/>
              <a:sym typeface="Calibri"/>
            </a:endParaRPr>
          </a:p>
          <a:p>
            <a:pPr marL="0" lvl="0" indent="0" algn="ctr" rtl="0">
              <a:spcBef>
                <a:spcPts val="0"/>
              </a:spcBef>
              <a:spcAft>
                <a:spcPts val="0"/>
              </a:spcAft>
              <a:buNone/>
            </a:pPr>
            <a:r>
              <a:rPr lang="en">
                <a:solidFill>
                  <a:schemeClr val="dk1"/>
                </a:solidFill>
                <a:latin typeface="Calibri"/>
                <a:ea typeface="Calibri"/>
                <a:cs typeface="Calibri"/>
                <a:sym typeface="Calibri"/>
              </a:rPr>
              <a:t>1929-2015</a:t>
            </a:r>
            <a:endParaRPr>
              <a:solidFill>
                <a:schemeClr val="dk1"/>
              </a:solidFill>
              <a:latin typeface="Calibri"/>
              <a:ea typeface="Calibri"/>
              <a:cs typeface="Calibri"/>
              <a:sym typeface="Calibri"/>
            </a:endParaRPr>
          </a:p>
        </p:txBody>
      </p:sp>
      <p:pic>
        <p:nvPicPr>
          <p:cNvPr id="180" name="Google Shape;180;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767525" y="347975"/>
            <a:ext cx="1438500" cy="201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p:nvPr/>
        </p:nvSpPr>
        <p:spPr>
          <a:xfrm>
            <a:off x="125850" y="788259"/>
            <a:ext cx="34908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Mutation operation</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analogous to biological mutation</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usually done by "flipping random bits"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introduce diversity</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helps avoid local minima</a:t>
            </a:r>
            <a:endParaRPr sz="1300">
              <a:latin typeface="Calibri"/>
              <a:ea typeface="Calibri"/>
              <a:cs typeface="Calibri"/>
              <a:sym typeface="Calibri"/>
            </a:endParaRPr>
          </a:p>
        </p:txBody>
      </p:sp>
      <p:sp>
        <p:nvSpPr>
          <p:cNvPr id="186" name="Google Shape;186;p26"/>
          <p:cNvSpPr txBox="1"/>
          <p:nvPr/>
        </p:nvSpPr>
        <p:spPr>
          <a:xfrm>
            <a:off x="125850" y="2040766"/>
            <a:ext cx="6308700" cy="13854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Selection operation</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3D85C6"/>
                </a:solidFill>
                <a:latin typeface="Calibri"/>
                <a:ea typeface="Calibri"/>
                <a:cs typeface="Calibri"/>
                <a:sym typeface="Calibri"/>
              </a:rPr>
              <a:t>choose the fittest individuals</a:t>
            </a:r>
            <a:r>
              <a:rPr lang="en" sz="1300">
                <a:latin typeface="Calibri"/>
                <a:ea typeface="Calibri"/>
                <a:cs typeface="Calibri"/>
                <a:sym typeface="Calibri"/>
              </a:rPr>
              <a:t> from a population to become parents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goal is to increase the quality of the population in terms of the </a:t>
            </a:r>
            <a:r>
              <a:rPr lang="en" sz="1300" b="1">
                <a:solidFill>
                  <a:srgbClr val="FF0000"/>
                </a:solidFill>
                <a:latin typeface="Calibri"/>
                <a:ea typeface="Calibri"/>
                <a:cs typeface="Calibri"/>
                <a:sym typeface="Calibri"/>
              </a:rPr>
              <a:t>fitness function</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solidFill>
                  <a:srgbClr val="FF0000"/>
                </a:solidFill>
                <a:latin typeface="Calibri"/>
                <a:ea typeface="Calibri"/>
                <a:cs typeface="Calibri"/>
                <a:sym typeface="Calibri"/>
              </a:rPr>
              <a:t>Roulette</a:t>
            </a:r>
            <a:r>
              <a:rPr lang="en" sz="1300">
                <a:latin typeface="Calibri"/>
                <a:ea typeface="Calibri"/>
                <a:cs typeface="Calibri"/>
                <a:sym typeface="Calibri"/>
              </a:rPr>
              <a:t>: assign probability proportional to fitness, then select randomly</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solidFill>
                  <a:srgbClr val="FF0000"/>
                </a:solidFill>
                <a:latin typeface="Calibri"/>
                <a:ea typeface="Calibri"/>
                <a:cs typeface="Calibri"/>
                <a:sym typeface="Calibri"/>
              </a:rPr>
              <a:t>Tournament</a:t>
            </a:r>
            <a:r>
              <a:rPr lang="en" sz="1300">
                <a:latin typeface="Calibri"/>
                <a:ea typeface="Calibri"/>
                <a:cs typeface="Calibri"/>
                <a:sym typeface="Calibri"/>
              </a:rPr>
              <a:t>: select a random subset, select the fittest from that subset, etc.</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solidFill>
                  <a:srgbClr val="FF0000"/>
                </a:solidFill>
                <a:latin typeface="Calibri"/>
                <a:ea typeface="Calibri"/>
                <a:cs typeface="Calibri"/>
                <a:sym typeface="Calibri"/>
              </a:rPr>
              <a:t>Rank-based</a:t>
            </a:r>
            <a:r>
              <a:rPr lang="en" sz="1300">
                <a:latin typeface="Calibri"/>
                <a:ea typeface="Calibri"/>
                <a:cs typeface="Calibri"/>
                <a:sym typeface="Calibri"/>
              </a:rPr>
              <a:t>: assign ranks based on fitness,  select based on rank</a:t>
            </a:r>
            <a:endParaRPr sz="1300">
              <a:latin typeface="Calibri"/>
              <a:ea typeface="Calibri"/>
              <a:cs typeface="Calibri"/>
              <a:sym typeface="Calibri"/>
            </a:endParaRPr>
          </a:p>
        </p:txBody>
      </p:sp>
      <p:sp>
        <p:nvSpPr>
          <p:cNvPr id="187" name="Google Shape;187;p26"/>
          <p:cNvSpPr txBox="1"/>
          <p:nvPr/>
        </p:nvSpPr>
        <p:spPr>
          <a:xfrm>
            <a:off x="125850" y="3481900"/>
            <a:ext cx="82032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Crossover operation</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works by selecting a random crossover point(s) along the chromosome of the parent individuals and exchanging the genetic material between them</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single-point crossover, multi-point crossover, uniform crossover (select individuals bits or groups (genes))</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crossover generates diversity, helps avoiding premature convergence to local minima</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the resulting offspring inherits genetic information from both parents and has a combination of their features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the crossover operator should strike a balance between exploration and exploitation of features</a:t>
            </a:r>
            <a:endParaRPr sz="1300">
              <a:latin typeface="Calibri"/>
              <a:ea typeface="Calibri"/>
              <a:cs typeface="Calibri"/>
              <a:sym typeface="Calibri"/>
            </a:endParaRPr>
          </a:p>
        </p:txBody>
      </p:sp>
      <p:sp>
        <p:nvSpPr>
          <p:cNvPr id="188" name="Google Shape;188;p26"/>
          <p:cNvSpPr txBox="1"/>
          <p:nvPr/>
        </p:nvSpPr>
        <p:spPr>
          <a:xfrm>
            <a:off x="0" y="0"/>
            <a:ext cx="5401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Mutation, Selection, Crossover </a:t>
            </a:r>
            <a:endParaRPr sz="2500" b="1">
              <a:latin typeface="Calibri"/>
              <a:ea typeface="Calibri"/>
              <a:cs typeface="Calibri"/>
              <a:sym typeface="Calibri"/>
            </a:endParaRPr>
          </a:p>
        </p:txBody>
      </p:sp>
      <p:pic>
        <p:nvPicPr>
          <p:cNvPr id="189" name="Google Shape;189;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696223" y="613350"/>
            <a:ext cx="1765052" cy="1185300"/>
          </a:xfrm>
          <a:prstGeom prst="rect">
            <a:avLst/>
          </a:prstGeom>
          <a:noFill/>
          <a:ln>
            <a:noFill/>
          </a:ln>
        </p:spPr>
      </p:pic>
      <p:pic>
        <p:nvPicPr>
          <p:cNvPr id="190" name="Google Shape;190;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541275" y="1184925"/>
            <a:ext cx="1920674" cy="613725"/>
          </a:xfrm>
          <a:prstGeom prst="rect">
            <a:avLst/>
          </a:prstGeom>
          <a:noFill/>
          <a:ln>
            <a:noFill/>
          </a:ln>
        </p:spPr>
      </p:pic>
      <p:pic>
        <p:nvPicPr>
          <p:cNvPr id="191" name="Google Shape;191;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57103" y="2571750"/>
            <a:ext cx="1973722" cy="854425"/>
          </a:xfrm>
          <a:prstGeom prst="rect">
            <a:avLst/>
          </a:prstGeom>
          <a:noFill/>
          <a:ln>
            <a:noFill/>
          </a:ln>
        </p:spPr>
      </p:pic>
      <p:sp>
        <p:nvSpPr>
          <p:cNvPr id="192" name="Google Shape;192;p26"/>
          <p:cNvSpPr txBox="1"/>
          <p:nvPr/>
        </p:nvSpPr>
        <p:spPr>
          <a:xfrm>
            <a:off x="6843150" y="877125"/>
            <a:ext cx="1618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Selection - choose the fittest</a:t>
            </a:r>
            <a:endParaRPr sz="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p:nvPr/>
        </p:nvSpPr>
        <p:spPr>
          <a:xfrm>
            <a:off x="118675" y="836425"/>
            <a:ext cx="66288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Parameters of the model </a:t>
            </a:r>
            <a:r>
              <a:rPr lang="en" sz="1300">
                <a:latin typeface="Calibri"/>
                <a:ea typeface="Calibri"/>
                <a:cs typeface="Calibri"/>
                <a:sym typeface="Calibri"/>
              </a:rPr>
              <a:t>(intercept and slope coefficients) are represented </a:t>
            </a:r>
            <a:br>
              <a:rPr lang="en" sz="1300">
                <a:latin typeface="Calibri"/>
                <a:ea typeface="Calibri"/>
                <a:cs typeface="Calibri"/>
                <a:sym typeface="Calibri"/>
              </a:rPr>
            </a:br>
            <a:r>
              <a:rPr lang="en" sz="1300">
                <a:latin typeface="Calibri"/>
                <a:ea typeface="Calibri"/>
                <a:cs typeface="Calibri"/>
                <a:sym typeface="Calibri"/>
              </a:rPr>
              <a:t>as </a:t>
            </a:r>
            <a:r>
              <a:rPr lang="en" sz="1300" b="1">
                <a:solidFill>
                  <a:srgbClr val="FF0000"/>
                </a:solidFill>
                <a:latin typeface="Calibri"/>
                <a:ea typeface="Calibri"/>
                <a:cs typeface="Calibri"/>
                <a:sym typeface="Calibri"/>
              </a:rPr>
              <a:t>strings of binary digits</a:t>
            </a:r>
            <a:r>
              <a:rPr lang="en" sz="1300">
                <a:latin typeface="Calibri"/>
                <a:ea typeface="Calibri"/>
                <a:cs typeface="Calibri"/>
                <a:sym typeface="Calibri"/>
              </a:rPr>
              <a:t> called chromosomes.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These chromosomes are then subjected to genetic operations </a:t>
            </a:r>
            <a:br>
              <a:rPr lang="en" sz="1300">
                <a:latin typeface="Calibri"/>
                <a:ea typeface="Calibri"/>
                <a:cs typeface="Calibri"/>
                <a:sym typeface="Calibri"/>
              </a:rPr>
            </a:br>
            <a:r>
              <a:rPr lang="en" sz="1300">
                <a:latin typeface="Calibri"/>
                <a:ea typeface="Calibri"/>
                <a:cs typeface="Calibri"/>
                <a:sym typeface="Calibri"/>
              </a:rPr>
              <a:t>such as crossover and mutation to create new generations of potential solutions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 fitness of each solution is evaluated based on its ability to minimize the error </a:t>
            </a:r>
            <a:br>
              <a:rPr lang="en" sz="1300">
                <a:latin typeface="Calibri"/>
                <a:ea typeface="Calibri"/>
                <a:cs typeface="Calibri"/>
                <a:sym typeface="Calibri"/>
              </a:rPr>
            </a:br>
            <a:r>
              <a:rPr lang="en" sz="1300">
                <a:latin typeface="Calibri"/>
                <a:ea typeface="Calibri"/>
                <a:cs typeface="Calibri"/>
                <a:sym typeface="Calibri"/>
              </a:rPr>
              <a:t>between the predicted values and the actual values of the dependent variable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 genetic algorithm iteratively searches for the best combination of model </a:t>
            </a:r>
            <a:br>
              <a:rPr lang="en" sz="1300">
                <a:latin typeface="Calibri"/>
                <a:ea typeface="Calibri"/>
                <a:cs typeface="Calibri"/>
                <a:sym typeface="Calibri"/>
              </a:rPr>
            </a:br>
            <a:r>
              <a:rPr lang="en" sz="1300">
                <a:latin typeface="Calibri"/>
                <a:ea typeface="Calibri"/>
                <a:cs typeface="Calibri"/>
                <a:sym typeface="Calibri"/>
              </a:rPr>
              <a:t>parameters until a stopping criteria is met, such as the desired level of accuracy </a:t>
            </a:r>
            <a:br>
              <a:rPr lang="en" sz="1300">
                <a:latin typeface="Calibri"/>
                <a:ea typeface="Calibri"/>
                <a:cs typeface="Calibri"/>
                <a:sym typeface="Calibri"/>
              </a:rPr>
            </a:br>
            <a:r>
              <a:rPr lang="en" sz="1300">
                <a:latin typeface="Calibri"/>
                <a:ea typeface="Calibri"/>
                <a:cs typeface="Calibri"/>
                <a:sym typeface="Calibri"/>
              </a:rPr>
              <a:t>being achieved or a maximum number of iterations being reached</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Using a genetic algorithm for linear regression can be great for cases </a:t>
            </a:r>
            <a:br>
              <a:rPr lang="en" sz="1300">
                <a:latin typeface="Calibri"/>
                <a:ea typeface="Calibri"/>
                <a:cs typeface="Calibri"/>
                <a:sym typeface="Calibri"/>
              </a:rPr>
            </a:br>
            <a:r>
              <a:rPr lang="en" sz="1300">
                <a:solidFill>
                  <a:srgbClr val="6AA84F"/>
                </a:solidFill>
                <a:latin typeface="Calibri"/>
                <a:ea typeface="Calibri"/>
                <a:cs typeface="Calibri"/>
                <a:sym typeface="Calibri"/>
              </a:rPr>
              <a:t>where the dataset is large</a:t>
            </a:r>
            <a:r>
              <a:rPr lang="en" sz="1300">
                <a:latin typeface="Calibri"/>
                <a:ea typeface="Calibri"/>
                <a:cs typeface="Calibri"/>
                <a:sym typeface="Calibri"/>
              </a:rPr>
              <a:t>, or </a:t>
            </a:r>
            <a:r>
              <a:rPr lang="en" sz="1300">
                <a:solidFill>
                  <a:srgbClr val="6AA84F"/>
                </a:solidFill>
                <a:latin typeface="Calibri"/>
                <a:ea typeface="Calibri"/>
                <a:cs typeface="Calibri"/>
                <a:sym typeface="Calibri"/>
              </a:rPr>
              <a:t>the number of possible parameter combinations is very large</a:t>
            </a:r>
            <a:br>
              <a:rPr lang="en" sz="1300">
                <a:latin typeface="Calibri"/>
                <a:ea typeface="Calibri"/>
                <a:cs typeface="Calibri"/>
                <a:sym typeface="Calibri"/>
              </a:rPr>
            </a:b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Here is a simple example in Python (not using any special GA libraries): </a:t>
            </a:r>
            <a:r>
              <a:rPr lang="en" sz="1300" u="sng">
                <a:solidFill>
                  <a:schemeClr val="hlink"/>
                </a:solidFill>
                <a:latin typeface="Calibri"/>
                <a:ea typeface="Calibri"/>
                <a:cs typeface="Calibri"/>
                <a:sym typeface="Calibri"/>
                <a:hlinkClick r:id="rId3"/>
              </a:rPr>
              <a:t>https://github.com/lselector/chatgpt/blob/master/nb_Genetic_Linear_Regression.ipynb</a:t>
            </a:r>
            <a:r>
              <a:rPr lang="en" sz="1300">
                <a:latin typeface="Calibri"/>
                <a:ea typeface="Calibri"/>
                <a:cs typeface="Calibri"/>
                <a:sym typeface="Calibri"/>
              </a:rPr>
              <a:t> </a:t>
            </a:r>
            <a:endParaRPr sz="1300">
              <a:latin typeface="Calibri"/>
              <a:ea typeface="Calibri"/>
              <a:cs typeface="Calibri"/>
              <a:sym typeface="Calibri"/>
            </a:endParaRPr>
          </a:p>
        </p:txBody>
      </p:sp>
      <p:sp>
        <p:nvSpPr>
          <p:cNvPr id="198" name="Google Shape;198;p27"/>
          <p:cNvSpPr txBox="1"/>
          <p:nvPr/>
        </p:nvSpPr>
        <p:spPr>
          <a:xfrm>
            <a:off x="0" y="0"/>
            <a:ext cx="6424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Using Genetic Algorithm for Linear Regression</a:t>
            </a:r>
            <a:endParaRPr sz="2500" b="1">
              <a:latin typeface="Calibri"/>
              <a:ea typeface="Calibri"/>
              <a:cs typeface="Calibri"/>
              <a:sym typeface="Calibri"/>
            </a:endParaRPr>
          </a:p>
        </p:txBody>
      </p:sp>
      <p:pic>
        <p:nvPicPr>
          <p:cNvPr id="199" name="Google Shape;199;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954587" y="1757075"/>
            <a:ext cx="2094937" cy="14568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p:nvPr/>
        </p:nvSpPr>
        <p:spPr>
          <a:xfrm>
            <a:off x="80250" y="845425"/>
            <a:ext cx="7728600" cy="3601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Here are some </a:t>
            </a:r>
            <a:r>
              <a:rPr lang="en">
                <a:solidFill>
                  <a:schemeClr val="dk1"/>
                </a:solidFill>
                <a:latin typeface="Calibri"/>
                <a:ea typeface="Calibri"/>
                <a:cs typeface="Calibri"/>
                <a:sym typeface="Calibri"/>
              </a:rPr>
              <a:t>Python libraries </a:t>
            </a:r>
            <a:r>
              <a:rPr lang="en">
                <a:latin typeface="Calibri"/>
                <a:ea typeface="Calibri"/>
                <a:cs typeface="Calibri"/>
                <a:sym typeface="Calibri"/>
              </a:rPr>
              <a:t>most commonly used for implementing genetic algorithms: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DEAP</a:t>
            </a:r>
            <a:r>
              <a:rPr lang="en">
                <a:latin typeface="Calibri"/>
                <a:ea typeface="Calibri"/>
                <a:cs typeface="Calibri"/>
                <a:sym typeface="Calibri"/>
              </a:rPr>
              <a:t>: Distributed Evolutionary Algorithms in Python (</a:t>
            </a:r>
            <a:r>
              <a:rPr lang="en" b="1">
                <a:solidFill>
                  <a:srgbClr val="3C78D8"/>
                </a:solidFill>
                <a:latin typeface="Calibri"/>
                <a:ea typeface="Calibri"/>
                <a:cs typeface="Calibri"/>
                <a:sym typeface="Calibri"/>
              </a:rPr>
              <a:t>pip instal deap</a:t>
            </a:r>
            <a:r>
              <a:rPr lang="en">
                <a:latin typeface="Calibri"/>
                <a:ea typeface="Calibri"/>
                <a:cs typeface="Calibri"/>
                <a:sym typeface="Calibri"/>
              </a:rPr>
              <a:t>)</a:t>
            </a:r>
            <a:br>
              <a:rPr lang="en">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3"/>
              </a:rPr>
              <a:t>https://github.com/DEAP/deap</a:t>
            </a:r>
            <a:br>
              <a:rPr lang="en" sz="800">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4"/>
              </a:rPr>
              <a:t>https://towardsdatascience.com/genetic-algorithms-in-python-using-the-deap-library-e67f7ce4024c</a:t>
            </a:r>
            <a:r>
              <a:rPr lang="en" sz="800">
                <a:latin typeface="Calibri"/>
                <a:ea typeface="Calibri"/>
                <a:cs typeface="Calibri"/>
                <a:sym typeface="Calibri"/>
              </a:rPr>
              <a:t> </a:t>
            </a:r>
            <a:br>
              <a:rPr lang="en" sz="800">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5"/>
              </a:rPr>
              <a:t>https://aviral-agarwal.medium.com/implementation-of-genetic-algorithm-evolutionary-algorithm-in-python-using-deap-framework-c2d4bd247f70</a:t>
            </a:r>
            <a:r>
              <a:rPr lang="en" sz="800">
                <a:latin typeface="Calibri"/>
                <a:ea typeface="Calibri"/>
                <a:cs typeface="Calibri"/>
                <a:sym typeface="Calibri"/>
              </a:rPr>
              <a:t> </a:t>
            </a:r>
            <a:br>
              <a:rPr lang="en" sz="800">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6"/>
              </a:rPr>
              <a:t>https://github.com/DEAP/deap/tree/master/examples</a:t>
            </a:r>
            <a:r>
              <a:rPr lang="en" sz="800">
                <a:latin typeface="Calibri"/>
                <a:ea typeface="Calibri"/>
                <a:cs typeface="Calibri"/>
                <a:sym typeface="Calibri"/>
              </a:rPr>
              <a:t> </a:t>
            </a:r>
            <a:br>
              <a:rPr lang="en" sz="800">
                <a:latin typeface="Calibri"/>
                <a:ea typeface="Calibri"/>
                <a:cs typeface="Calibri"/>
                <a:sym typeface="Calibri"/>
              </a:rPr>
            </a:b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PyGAD</a:t>
            </a:r>
            <a:r>
              <a:rPr lang="en">
                <a:latin typeface="Calibri"/>
                <a:ea typeface="Calibri"/>
                <a:cs typeface="Calibri"/>
                <a:sym typeface="Calibri"/>
              </a:rPr>
              <a:t>: A lightweight library for implementing genetic algorithms</a:t>
            </a:r>
            <a:br>
              <a:rPr lang="en">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7"/>
              </a:rPr>
              <a:t>https://pypi.org/project/pygad/</a:t>
            </a:r>
            <a:r>
              <a:rPr lang="en" sz="800">
                <a:latin typeface="Calibri"/>
                <a:ea typeface="Calibri"/>
                <a:cs typeface="Calibri"/>
                <a:sym typeface="Calibri"/>
              </a:rPr>
              <a:t> </a:t>
            </a:r>
            <a:br>
              <a:rPr lang="en" sz="800">
                <a:latin typeface="Calibri"/>
                <a:ea typeface="Calibri"/>
                <a:cs typeface="Calibri"/>
                <a:sym typeface="Calibri"/>
              </a:rPr>
            </a:br>
            <a:endParaRPr sz="8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GenPy</a:t>
            </a:r>
            <a:r>
              <a:rPr lang="en">
                <a:latin typeface="Calibri"/>
                <a:ea typeface="Calibri"/>
                <a:cs typeface="Calibri"/>
                <a:sym typeface="Calibri"/>
              </a:rPr>
              <a:t>: genetic algorithms, with a focus on simplicity and ease of use</a:t>
            </a:r>
            <a:br>
              <a:rPr lang="en">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8"/>
              </a:rPr>
              <a:t>https://github.com/ros/genpy</a:t>
            </a:r>
            <a:r>
              <a:rPr lang="en" sz="800">
                <a:latin typeface="Calibri"/>
                <a:ea typeface="Calibri"/>
                <a:cs typeface="Calibri"/>
                <a:sym typeface="Calibri"/>
              </a:rPr>
              <a:t> </a:t>
            </a:r>
            <a:br>
              <a:rPr lang="en" sz="800">
                <a:latin typeface="Calibri"/>
                <a:ea typeface="Calibri"/>
                <a:cs typeface="Calibri"/>
                <a:sym typeface="Calibri"/>
              </a:rPr>
            </a:br>
            <a:endParaRPr sz="8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EvoKit</a:t>
            </a:r>
            <a:r>
              <a:rPr lang="en">
                <a:latin typeface="Calibri"/>
                <a:ea typeface="Calibri"/>
                <a:cs typeface="Calibri"/>
                <a:sym typeface="Calibri"/>
              </a:rPr>
              <a:t>: A versatile toolkit for evolutionary computation, including genetic algorithms</a:t>
            </a:r>
            <a:br>
              <a:rPr lang="en">
                <a:latin typeface="Calibri"/>
                <a:ea typeface="Calibri"/>
                <a:cs typeface="Calibri"/>
                <a:sym typeface="Calibri"/>
              </a:rPr>
            </a:br>
            <a:r>
              <a:rPr lang="en" sz="800">
                <a:latin typeface="Calibri"/>
                <a:ea typeface="Calibri"/>
                <a:cs typeface="Calibri"/>
                <a:sym typeface="Calibri"/>
              </a:rPr>
              <a:t>.. </a:t>
            </a:r>
            <a:r>
              <a:rPr lang="en" sz="800" u="sng">
                <a:solidFill>
                  <a:schemeClr val="hlink"/>
                </a:solidFill>
                <a:latin typeface="Calibri"/>
                <a:ea typeface="Calibri"/>
                <a:cs typeface="Calibri"/>
                <a:sym typeface="Calibri"/>
                <a:hlinkClick r:id="rId9"/>
              </a:rPr>
              <a:t>https://github.com/etsy/Evokit</a:t>
            </a:r>
            <a:r>
              <a:rPr lang="en" sz="800">
                <a:latin typeface="Calibri"/>
                <a:ea typeface="Calibri"/>
                <a:cs typeface="Calibri"/>
                <a:sym typeface="Calibri"/>
              </a:rPr>
              <a:t> </a:t>
            </a:r>
            <a:endParaRPr sz="800">
              <a:latin typeface="Calibri"/>
              <a:ea typeface="Calibri"/>
              <a:cs typeface="Calibri"/>
              <a:sym typeface="Calibri"/>
            </a:endParaRPr>
          </a:p>
          <a:p>
            <a:pPr marL="457200" lvl="0" indent="0" algn="l" rtl="0">
              <a:spcBef>
                <a:spcPts val="0"/>
              </a:spcBef>
              <a:spcAft>
                <a:spcPts val="0"/>
              </a:spcAft>
              <a:buNone/>
            </a:pPr>
            <a:endParaRPr sz="8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Scipy</a:t>
            </a:r>
            <a:r>
              <a:rPr lang="en">
                <a:latin typeface="Calibri"/>
                <a:ea typeface="Calibri"/>
                <a:cs typeface="Calibri"/>
                <a:sym typeface="Calibri"/>
              </a:rPr>
              <a:t>: A popular scientific library, has module for genetic algorithms</a:t>
            </a:r>
            <a:br>
              <a:rPr lang="en">
                <a:latin typeface="Calibri"/>
                <a:ea typeface="Calibri"/>
                <a:cs typeface="Calibri"/>
                <a:sym typeface="Calibri"/>
              </a:rPr>
            </a:br>
            <a:endParaRPr sz="80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Numpy</a:t>
            </a:r>
            <a:r>
              <a:rPr lang="en">
                <a:latin typeface="Calibri"/>
                <a:ea typeface="Calibri"/>
                <a:cs typeface="Calibri"/>
                <a:sym typeface="Calibri"/>
              </a:rPr>
              <a:t> &amp; </a:t>
            </a:r>
            <a:r>
              <a:rPr lang="en" b="1">
                <a:solidFill>
                  <a:srgbClr val="FF0000"/>
                </a:solidFill>
                <a:latin typeface="Calibri"/>
                <a:ea typeface="Calibri"/>
                <a:cs typeface="Calibri"/>
                <a:sym typeface="Calibri"/>
              </a:rPr>
              <a:t>Pandas</a:t>
            </a:r>
            <a:r>
              <a:rPr lang="en">
                <a:latin typeface="Calibri"/>
                <a:ea typeface="Calibri"/>
                <a:cs typeface="Calibri"/>
                <a:sym typeface="Calibri"/>
              </a:rPr>
              <a:t> - common libraries to work with tabular data</a:t>
            </a:r>
            <a:endParaRPr>
              <a:latin typeface="Calibri"/>
              <a:ea typeface="Calibri"/>
              <a:cs typeface="Calibri"/>
              <a:sym typeface="Calibri"/>
            </a:endParaRPr>
          </a:p>
          <a:p>
            <a:pPr marL="457200" lvl="0" indent="0" algn="l" rtl="0">
              <a:spcBef>
                <a:spcPts val="0"/>
              </a:spcBef>
              <a:spcAft>
                <a:spcPts val="0"/>
              </a:spcAft>
              <a:buNone/>
            </a:pPr>
            <a:endParaRPr sz="800">
              <a:latin typeface="Calibri"/>
              <a:ea typeface="Calibri"/>
              <a:cs typeface="Calibri"/>
              <a:sym typeface="Calibri"/>
            </a:endParaRPr>
          </a:p>
        </p:txBody>
      </p:sp>
      <p:sp>
        <p:nvSpPr>
          <p:cNvPr id="205" name="Google Shape;205;p28"/>
          <p:cNvSpPr txBox="1"/>
          <p:nvPr/>
        </p:nvSpPr>
        <p:spPr>
          <a:xfrm>
            <a:off x="0" y="0"/>
            <a:ext cx="496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Python Libraries</a:t>
            </a:r>
            <a:endParaRPr sz="2500" b="1">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p:nvPr/>
        </p:nvSpPr>
        <p:spPr>
          <a:xfrm>
            <a:off x="94850" y="466075"/>
            <a:ext cx="5748000" cy="437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from deap import base, creator, tools, algorithms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import random, numpy</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TARGET = [1, 2, 3, 4, 5, 6, 7, 8, 9, 10]</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def fitness(individual):</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return sum(abs(ind - tar) for ind, tar in zip(individual, TARGET)),</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creator.create("FitnessMin", base.Fitness, weights=(-1.0,))</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creator.create("Individual", list, fitness=creator.FitnessMin)</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toolbox = base.Toolbox()</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toolbox.register("attr_int", random.randint, 0, 10)</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toolbox.register("individual", tools.initRepeat, creator.Individual, toolbox.attr_int, 10)</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toolbox.register("population", tools.initRepeat, list, toolbox.individual)</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toolbox.register("evaluate", fitness)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toolbox.register("mate", tools.cxTwoPoint)</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toolbox.register("mutate", tools.mutUniformInt, low=0, up=10, indpb=0.2)</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toolbox.register("select", tools.selTournament, tournsize=3)</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def main():</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pop = toolbox.population(n=100)</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hof = tools.HallOfFame(1)</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stats = tools.Statistics(lambda ind: ind.fitness.values)</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stats.register("avg", numpy.mean)</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stats.register("std", numpy.std)</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stats.register("min", numpy.min)</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stats.register("max", numpy.max)</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pop, log = algorithms.eaSimple(pop, toolbox, cxpb=0.5, mutpb=0.2, ngen=40,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stats=stats, halloffame=hof, verbose=True)    </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    return pop, log, hof</a:t>
            </a: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8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a:solidFill>
                  <a:srgbClr val="3C78D8"/>
                </a:solidFill>
                <a:latin typeface="Roboto Mono"/>
                <a:ea typeface="Roboto Mono"/>
                <a:cs typeface="Roboto Mono"/>
                <a:sym typeface="Roboto Mono"/>
              </a:rPr>
              <a:t>if __name__ == "__main__":</a:t>
            </a:r>
            <a:endParaRPr sz="8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800">
                <a:solidFill>
                  <a:srgbClr val="3C78D8"/>
                </a:solidFill>
                <a:latin typeface="Roboto Mono"/>
                <a:ea typeface="Roboto Mono"/>
                <a:cs typeface="Roboto Mono"/>
                <a:sym typeface="Roboto Mono"/>
              </a:rPr>
              <a:t>    main()</a:t>
            </a:r>
            <a:endParaRPr sz="800">
              <a:solidFill>
                <a:srgbClr val="3C78D8"/>
              </a:solidFill>
              <a:latin typeface="Roboto Mono"/>
              <a:ea typeface="Roboto Mono"/>
              <a:cs typeface="Roboto Mono"/>
              <a:sym typeface="Roboto Mono"/>
            </a:endParaRPr>
          </a:p>
        </p:txBody>
      </p:sp>
      <p:sp>
        <p:nvSpPr>
          <p:cNvPr id="211" name="Google Shape;211;p29"/>
          <p:cNvSpPr txBox="1"/>
          <p:nvPr/>
        </p:nvSpPr>
        <p:spPr>
          <a:xfrm>
            <a:off x="0" y="-103325"/>
            <a:ext cx="884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Example Using DEAP (Distributed Evolutionary Algorithms in Python) library</a:t>
            </a:r>
            <a:endParaRPr sz="1800" b="1">
              <a:latin typeface="Calibri"/>
              <a:ea typeface="Calibri"/>
              <a:cs typeface="Calibri"/>
              <a:sym typeface="Calibri"/>
            </a:endParaRPr>
          </a:p>
        </p:txBody>
      </p:sp>
      <p:sp>
        <p:nvSpPr>
          <p:cNvPr id="212" name="Google Shape;212;p29"/>
          <p:cNvSpPr txBox="1"/>
          <p:nvPr/>
        </p:nvSpPr>
        <p:spPr>
          <a:xfrm>
            <a:off x="5987125" y="434575"/>
            <a:ext cx="2992500" cy="443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171450" lvl="0" indent="-190500" algn="l" rtl="0">
              <a:spcBef>
                <a:spcPts val="0"/>
              </a:spcBef>
              <a:spcAft>
                <a:spcPts val="0"/>
              </a:spcAft>
              <a:buSzPts val="1200"/>
              <a:buFont typeface="Calibri"/>
              <a:buChar char="●"/>
            </a:pPr>
            <a:r>
              <a:rPr lang="en" sz="1200">
                <a:latin typeface="Calibri"/>
                <a:ea typeface="Calibri"/>
                <a:cs typeface="Calibri"/>
                <a:sym typeface="Calibri"/>
              </a:rPr>
              <a:t>In this example, we'll use a simple genetic algorithm to </a:t>
            </a:r>
            <a:r>
              <a:rPr lang="en" sz="1200" b="1">
                <a:solidFill>
                  <a:srgbClr val="FF0000"/>
                </a:solidFill>
                <a:latin typeface="Calibri"/>
                <a:ea typeface="Calibri"/>
                <a:cs typeface="Calibri"/>
                <a:sym typeface="Calibri"/>
              </a:rPr>
              <a:t>evolve a list of numbers to match a target list</a:t>
            </a:r>
            <a:r>
              <a:rPr lang="en" sz="1200">
                <a:latin typeface="Calibri"/>
                <a:ea typeface="Calibri"/>
                <a:cs typeface="Calibri"/>
                <a:sym typeface="Calibri"/>
              </a:rPr>
              <a:t>. </a:t>
            </a:r>
            <a:endParaRPr sz="1200">
              <a:latin typeface="Calibri"/>
              <a:ea typeface="Calibri"/>
              <a:cs typeface="Calibri"/>
              <a:sym typeface="Calibri"/>
            </a:endParaRPr>
          </a:p>
          <a:p>
            <a:pPr marL="171450" lvl="0" indent="-190500" algn="l" rtl="0">
              <a:spcBef>
                <a:spcPts val="0"/>
              </a:spcBef>
              <a:spcAft>
                <a:spcPts val="0"/>
              </a:spcAft>
              <a:buSzPts val="1200"/>
              <a:buFont typeface="Calibri"/>
              <a:buChar char="●"/>
            </a:pPr>
            <a:r>
              <a:rPr lang="en" sz="1200">
                <a:latin typeface="Calibri"/>
                <a:ea typeface="Calibri"/>
                <a:cs typeface="Calibri"/>
                <a:sym typeface="Calibri"/>
              </a:rPr>
              <a:t>The </a:t>
            </a:r>
            <a:r>
              <a:rPr lang="en" sz="1200" b="1">
                <a:solidFill>
                  <a:srgbClr val="3C78D8"/>
                </a:solidFill>
                <a:latin typeface="Calibri"/>
                <a:ea typeface="Calibri"/>
                <a:cs typeface="Calibri"/>
                <a:sym typeface="Calibri"/>
              </a:rPr>
              <a:t>fitness function will be the sum of the absolute differences</a:t>
            </a:r>
            <a:r>
              <a:rPr lang="en" sz="1200" b="1">
                <a:latin typeface="Calibri"/>
                <a:ea typeface="Calibri"/>
                <a:cs typeface="Calibri"/>
                <a:sym typeface="Calibri"/>
              </a:rPr>
              <a:t> </a:t>
            </a:r>
            <a:r>
              <a:rPr lang="en" sz="1200">
                <a:latin typeface="Calibri"/>
                <a:ea typeface="Calibri"/>
                <a:cs typeface="Calibri"/>
                <a:sym typeface="Calibri"/>
              </a:rPr>
              <a:t>between the individual and the target.</a:t>
            </a:r>
            <a:endParaRPr sz="1200">
              <a:latin typeface="Calibri"/>
              <a:ea typeface="Calibri"/>
              <a:cs typeface="Calibri"/>
              <a:sym typeface="Calibri"/>
            </a:endParaRPr>
          </a:p>
          <a:p>
            <a:pPr marL="171450" lvl="0" indent="-190500" algn="l" rtl="0">
              <a:spcBef>
                <a:spcPts val="0"/>
              </a:spcBef>
              <a:spcAft>
                <a:spcPts val="0"/>
              </a:spcAft>
              <a:buSzPts val="1200"/>
              <a:buFont typeface="Calibri"/>
              <a:buChar char="●"/>
            </a:pPr>
            <a:r>
              <a:rPr lang="en" sz="1200">
                <a:latin typeface="Calibri"/>
                <a:ea typeface="Calibri"/>
                <a:cs typeface="Calibri"/>
                <a:sym typeface="Calibri"/>
              </a:rPr>
              <a:t>We initialize a population of "individuals" (in this case, lists of integers), then apply genetic operators to them in the form of crossover (recombination of genes / elements from two parents) and mutation (random changes to genes / elements).</a:t>
            </a:r>
            <a:endParaRPr sz="1200">
              <a:latin typeface="Calibri"/>
              <a:ea typeface="Calibri"/>
              <a:cs typeface="Calibri"/>
              <a:sym typeface="Calibri"/>
            </a:endParaRPr>
          </a:p>
          <a:p>
            <a:pPr marL="171450" lvl="0" indent="-190500" algn="l" rtl="0">
              <a:spcBef>
                <a:spcPts val="0"/>
              </a:spcBef>
              <a:spcAft>
                <a:spcPts val="0"/>
              </a:spcAft>
              <a:buSzPts val="1200"/>
              <a:buFont typeface="Calibri"/>
              <a:buChar char="●"/>
            </a:pPr>
            <a:r>
              <a:rPr lang="en" sz="1200">
                <a:latin typeface="Calibri"/>
                <a:ea typeface="Calibri"/>
                <a:cs typeface="Calibri"/>
                <a:sym typeface="Calibri"/>
              </a:rPr>
              <a:t>The </a:t>
            </a:r>
            <a:r>
              <a:rPr lang="en" sz="1200" b="1">
                <a:solidFill>
                  <a:srgbClr val="3C78D8"/>
                </a:solidFill>
                <a:latin typeface="Calibri"/>
                <a:ea typeface="Calibri"/>
                <a:cs typeface="Calibri"/>
                <a:sym typeface="Calibri"/>
              </a:rPr>
              <a:t>individuals are selected for the next generation based on their fitness</a:t>
            </a:r>
            <a:r>
              <a:rPr lang="en" sz="1200">
                <a:latin typeface="Calibri"/>
                <a:ea typeface="Calibri"/>
                <a:cs typeface="Calibri"/>
                <a:sym typeface="Calibri"/>
              </a:rPr>
              <a:t>, and the process repeats for a given number of generations. The </a:t>
            </a:r>
            <a:r>
              <a:rPr lang="en" sz="1200" b="1">
                <a:solidFill>
                  <a:srgbClr val="3C78D8"/>
                </a:solidFill>
                <a:latin typeface="Calibri"/>
                <a:ea typeface="Calibri"/>
                <a:cs typeface="Calibri"/>
                <a:sym typeface="Calibri"/>
              </a:rPr>
              <a:t>HallOfFame (hof) </a:t>
            </a:r>
            <a:r>
              <a:rPr lang="en" sz="1200">
                <a:latin typeface="Calibri"/>
                <a:ea typeface="Calibri"/>
                <a:cs typeface="Calibri"/>
                <a:sym typeface="Calibri"/>
              </a:rPr>
              <a:t>object keeps track of the best individual seen.</a:t>
            </a:r>
            <a:endParaRPr sz="1200">
              <a:latin typeface="Calibri"/>
              <a:ea typeface="Calibri"/>
              <a:cs typeface="Calibri"/>
              <a:sym typeface="Calibri"/>
            </a:endParaRPr>
          </a:p>
          <a:p>
            <a:pPr marL="171450" lvl="0" indent="-190500" algn="l" rtl="0">
              <a:spcBef>
                <a:spcPts val="0"/>
              </a:spcBef>
              <a:spcAft>
                <a:spcPts val="0"/>
              </a:spcAft>
              <a:buSzPts val="1200"/>
              <a:buFont typeface="Calibri"/>
              <a:buChar char="●"/>
            </a:pPr>
            <a:r>
              <a:rPr lang="en" sz="1200">
                <a:latin typeface="Calibri"/>
                <a:ea typeface="Calibri"/>
                <a:cs typeface="Calibri"/>
                <a:sym typeface="Calibri"/>
              </a:rPr>
              <a:t>The 'verbose' argument in eaSimple() function is used to control whether the evolution should be displayed to the console. If verbose is True, a logbook object containing the statistics is printed, and it is updated at each generation.</a:t>
            </a:r>
            <a:endParaRPr sz="12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p:nvPr/>
        </p:nvSpPr>
        <p:spPr>
          <a:xfrm>
            <a:off x="747525" y="931350"/>
            <a:ext cx="72345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Training in Virtual Reality</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Self-Driving in Virtual Reality</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Alpha-Go playing against itself</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GAN (Generative Adversarial Network) - creator against discriminator</a:t>
            </a:r>
            <a:endParaRPr sz="1800">
              <a:latin typeface="Calibri"/>
              <a:ea typeface="Calibri"/>
              <a:cs typeface="Calibri"/>
              <a:sym typeface="Calibri"/>
            </a:endParaRPr>
          </a:p>
        </p:txBody>
      </p:sp>
      <p:sp>
        <p:nvSpPr>
          <p:cNvPr id="218" name="Google Shape;218;p30"/>
          <p:cNvSpPr txBox="1"/>
          <p:nvPr/>
        </p:nvSpPr>
        <p:spPr>
          <a:xfrm>
            <a:off x="87600" y="90175"/>
            <a:ext cx="3724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Training as a Game</a:t>
            </a:r>
            <a:endParaRPr sz="2500" b="1">
              <a:latin typeface="Calibri"/>
              <a:ea typeface="Calibri"/>
              <a:cs typeface="Calibri"/>
              <a:sym typeface="Calibri"/>
            </a:endParaRPr>
          </a:p>
        </p:txBody>
      </p:sp>
      <p:pic>
        <p:nvPicPr>
          <p:cNvPr id="219" name="Google Shape;219;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472875" y="224550"/>
            <a:ext cx="1484150" cy="1188500"/>
          </a:xfrm>
          <a:prstGeom prst="rect">
            <a:avLst/>
          </a:prstGeom>
          <a:noFill/>
          <a:ln>
            <a:noFill/>
          </a:ln>
        </p:spPr>
      </p:pic>
      <p:pic>
        <p:nvPicPr>
          <p:cNvPr id="220" name="Google Shape;220;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285800" y="1843850"/>
            <a:ext cx="711400" cy="727900"/>
          </a:xfrm>
          <a:prstGeom prst="rect">
            <a:avLst/>
          </a:prstGeom>
          <a:noFill/>
          <a:ln>
            <a:noFill/>
          </a:ln>
        </p:spPr>
      </p:pic>
      <p:pic>
        <p:nvPicPr>
          <p:cNvPr id="221" name="Google Shape;221;p30"/>
          <p:cNvPicPr preferRelativeResize="0"/>
          <p:nvPr/>
        </p:nvPicPr>
        <p:blipFill>
          <a:blip r:embed="rId5">
            <a:alphaModFix/>
          </a:blip>
          <a:stretch>
            <a:fillRect/>
          </a:stretch>
        </p:blipFill>
        <p:spPr>
          <a:xfrm>
            <a:off x="1600200" y="3193125"/>
            <a:ext cx="2971800" cy="1533525"/>
          </a:xfrm>
          <a:prstGeom prst="rect">
            <a:avLst/>
          </a:prstGeom>
          <a:noFill/>
          <a:ln>
            <a:noFill/>
          </a:ln>
        </p:spPr>
      </p:pic>
      <p:pic>
        <p:nvPicPr>
          <p:cNvPr id="222" name="Google Shape;222;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436495" y="931350"/>
            <a:ext cx="2156381" cy="1188500"/>
          </a:xfrm>
          <a:prstGeom prst="rect">
            <a:avLst/>
          </a:prstGeom>
          <a:noFill/>
          <a:ln>
            <a:noFill/>
          </a:ln>
        </p:spPr>
      </p:pic>
      <p:pic>
        <p:nvPicPr>
          <p:cNvPr id="223" name="Google Shape;223;p30"/>
          <p:cNvPicPr preferRelativeResize="0"/>
          <p:nvPr/>
        </p:nvPicPr>
        <p:blipFill>
          <a:blip r:embed="rId7">
            <a:alphaModFix/>
          </a:blip>
          <a:stretch>
            <a:fillRect/>
          </a:stretch>
        </p:blipFill>
        <p:spPr>
          <a:xfrm>
            <a:off x="5502550" y="3159788"/>
            <a:ext cx="2857500" cy="160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1"/>
          <p:cNvSpPr txBox="1"/>
          <p:nvPr/>
        </p:nvSpPr>
        <p:spPr>
          <a:xfrm>
            <a:off x="143900" y="1426025"/>
            <a:ext cx="43041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Evolutionary Algorithms (EA)</a:t>
            </a:r>
            <a:r>
              <a:rPr lang="en" sz="1300">
                <a:latin typeface="Calibri"/>
                <a:ea typeface="Calibri"/>
                <a:cs typeface="Calibri"/>
                <a:sym typeface="Calibri"/>
              </a:rPr>
              <a:t> - </a:t>
            </a:r>
            <a:r>
              <a:rPr lang="en" sz="1300">
                <a:solidFill>
                  <a:srgbClr val="3C78D8"/>
                </a:solidFill>
                <a:latin typeface="Calibri"/>
                <a:ea typeface="Calibri"/>
                <a:cs typeface="Calibri"/>
                <a:sym typeface="Calibri"/>
              </a:rPr>
              <a:t>mutation, crossover (recombination), selection, and survival of the fittest</a:t>
            </a:r>
            <a:endParaRPr sz="1300">
              <a:solidFill>
                <a:srgbClr val="3C78D8"/>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EAs are used to find solutions to optimization and search problems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EAs do </a:t>
            </a:r>
            <a:r>
              <a:rPr lang="en" sz="1300">
                <a:solidFill>
                  <a:srgbClr val="3C78D8"/>
                </a:solidFill>
                <a:latin typeface="Calibri"/>
                <a:ea typeface="Calibri"/>
                <a:cs typeface="Calibri"/>
                <a:sym typeface="Calibri"/>
              </a:rPr>
              <a:t>global search</a:t>
            </a:r>
            <a:r>
              <a:rPr lang="en" sz="1300">
                <a:latin typeface="Calibri"/>
                <a:ea typeface="Calibri"/>
                <a:cs typeface="Calibri"/>
                <a:sym typeface="Calibri"/>
              </a:rPr>
              <a:t> on a population of potential solutions. They tend to be more straightforward to implement, less sensitive to the choice of hyperparameters, and easier to parallelize than many other algorithms. They </a:t>
            </a:r>
            <a:r>
              <a:rPr lang="en" sz="1300">
                <a:solidFill>
                  <a:srgbClr val="3C78D8"/>
                </a:solidFill>
                <a:latin typeface="Calibri"/>
                <a:ea typeface="Calibri"/>
                <a:cs typeface="Calibri"/>
                <a:sym typeface="Calibri"/>
              </a:rPr>
              <a:t>can handle non-differentiable, discontinuous, and non-convex optimization</a:t>
            </a:r>
            <a:r>
              <a:rPr lang="en" sz="1300">
                <a:latin typeface="Calibri"/>
                <a:ea typeface="Calibri"/>
                <a:cs typeface="Calibri"/>
                <a:sym typeface="Calibri"/>
              </a:rPr>
              <a:t> problems. But EAs can be slow and computationally expensive</a:t>
            </a:r>
            <a:endParaRPr sz="1300">
              <a:latin typeface="Calibri"/>
              <a:ea typeface="Calibri"/>
              <a:cs typeface="Calibri"/>
              <a:sym typeface="Calibri"/>
            </a:endParaRPr>
          </a:p>
        </p:txBody>
      </p:sp>
      <p:sp>
        <p:nvSpPr>
          <p:cNvPr id="229" name="Google Shape;229;p31"/>
          <p:cNvSpPr txBox="1"/>
          <p:nvPr/>
        </p:nvSpPr>
        <p:spPr>
          <a:xfrm>
            <a:off x="-65350" y="-137878"/>
            <a:ext cx="47226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Evolutionary Algorithms (EA) vs Reinforcement Learning (RL)</a:t>
            </a:r>
            <a:endParaRPr sz="2500" b="1">
              <a:latin typeface="Calibri"/>
              <a:ea typeface="Calibri"/>
              <a:cs typeface="Calibri"/>
              <a:sym typeface="Calibri"/>
            </a:endParaRPr>
          </a:p>
        </p:txBody>
      </p:sp>
      <p:sp>
        <p:nvSpPr>
          <p:cNvPr id="230" name="Google Shape;230;p31"/>
          <p:cNvSpPr txBox="1"/>
          <p:nvPr/>
        </p:nvSpPr>
        <p:spPr>
          <a:xfrm>
            <a:off x="4657250" y="1426025"/>
            <a:ext cx="43551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Reinforcement Learning (RL)</a:t>
            </a:r>
            <a:r>
              <a:rPr lang="en" sz="1300">
                <a:latin typeface="Calibri"/>
                <a:ea typeface="Calibri"/>
                <a:cs typeface="Calibri"/>
                <a:sym typeface="Calibri"/>
              </a:rPr>
              <a:t> - an agent </a:t>
            </a:r>
            <a:r>
              <a:rPr lang="en" sz="1300">
                <a:solidFill>
                  <a:schemeClr val="dk1"/>
                </a:solidFill>
                <a:latin typeface="Calibri"/>
                <a:ea typeface="Calibri"/>
                <a:cs typeface="Calibri"/>
                <a:sym typeface="Calibri"/>
              </a:rPr>
              <a:t>interacts with an environment and </a:t>
            </a:r>
            <a:r>
              <a:rPr lang="en" sz="1300">
                <a:latin typeface="Calibri"/>
                <a:ea typeface="Calibri"/>
                <a:cs typeface="Calibri"/>
                <a:sym typeface="Calibri"/>
              </a:rPr>
              <a:t>learns to </a:t>
            </a:r>
            <a:r>
              <a:rPr lang="en" sz="1300">
                <a:solidFill>
                  <a:schemeClr val="dk1"/>
                </a:solidFill>
                <a:latin typeface="Calibri"/>
                <a:ea typeface="Calibri"/>
                <a:cs typeface="Calibri"/>
                <a:sym typeface="Calibri"/>
              </a:rPr>
              <a:t>maximize some cumulative reward</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RL is often used in game play, robotics, </a:t>
            </a:r>
            <a:r>
              <a:rPr lang="en" sz="1300" b="1">
                <a:solidFill>
                  <a:srgbClr val="FF0000"/>
                </a:solidFill>
                <a:latin typeface="Calibri"/>
                <a:ea typeface="Calibri"/>
                <a:cs typeface="Calibri"/>
                <a:sym typeface="Calibri"/>
              </a:rPr>
              <a:t>sequential decision making </a:t>
            </a:r>
            <a:r>
              <a:rPr lang="en" sz="1300">
                <a:latin typeface="Calibri"/>
                <a:ea typeface="Calibri"/>
                <a:cs typeface="Calibri"/>
                <a:sym typeface="Calibri"/>
              </a:rPr>
              <a:t>in general.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RL often require careful tuning of hyperparameters, a well-designed reward function, and can be computationally intensive to train</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RL needs to explore the environment (or a simulator)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RL can be highly effective at solving complex tasks</a:t>
            </a:r>
            <a:endParaRPr sz="1300">
              <a:latin typeface="Calibri"/>
              <a:ea typeface="Calibri"/>
              <a:cs typeface="Calibri"/>
              <a:sym typeface="Calibri"/>
            </a:endParaRPr>
          </a:p>
        </p:txBody>
      </p:sp>
      <p:sp>
        <p:nvSpPr>
          <p:cNvPr id="231" name="Google Shape;231;p31"/>
          <p:cNvSpPr txBox="1"/>
          <p:nvPr/>
        </p:nvSpPr>
        <p:spPr>
          <a:xfrm>
            <a:off x="2235000" y="3965175"/>
            <a:ext cx="46740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In some cases, </a:t>
            </a:r>
            <a:r>
              <a:rPr lang="en" sz="1300" b="1">
                <a:solidFill>
                  <a:srgbClr val="FF0000"/>
                </a:solidFill>
                <a:latin typeface="Calibri"/>
                <a:ea typeface="Calibri"/>
                <a:cs typeface="Calibri"/>
                <a:sym typeface="Calibri"/>
              </a:rPr>
              <a:t>EA and RL can be used together</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For example, EAs can be used to evolve the architectures of neural networks, which are then trained using RL, combining the global search capabilities of EAs with the fine-tuning abilities of RL.</a:t>
            </a:r>
            <a:endParaRPr sz="1300">
              <a:latin typeface="Calibri"/>
              <a:ea typeface="Calibri"/>
              <a:cs typeface="Calibri"/>
              <a:sym typeface="Calibri"/>
            </a:endParaRPr>
          </a:p>
        </p:txBody>
      </p:sp>
      <p:sp>
        <p:nvSpPr>
          <p:cNvPr id="232" name="Google Shape;232;p31"/>
          <p:cNvSpPr txBox="1"/>
          <p:nvPr/>
        </p:nvSpPr>
        <p:spPr>
          <a:xfrm>
            <a:off x="1921150" y="852575"/>
            <a:ext cx="646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rgbClr val="FF0000"/>
                </a:solidFill>
                <a:latin typeface="Calibri"/>
                <a:ea typeface="Calibri"/>
                <a:cs typeface="Calibri"/>
                <a:sym typeface="Calibri"/>
              </a:rPr>
              <a:t>EA</a:t>
            </a:r>
            <a:endParaRPr sz="2500">
              <a:latin typeface="Calibri"/>
              <a:ea typeface="Calibri"/>
              <a:cs typeface="Calibri"/>
              <a:sym typeface="Calibri"/>
            </a:endParaRPr>
          </a:p>
        </p:txBody>
      </p:sp>
      <p:sp>
        <p:nvSpPr>
          <p:cNvPr id="233" name="Google Shape;233;p31"/>
          <p:cNvSpPr txBox="1"/>
          <p:nvPr/>
        </p:nvSpPr>
        <p:spPr>
          <a:xfrm>
            <a:off x="6544150" y="852575"/>
            <a:ext cx="646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rgbClr val="FF0000"/>
                </a:solidFill>
                <a:latin typeface="Calibri"/>
                <a:ea typeface="Calibri"/>
                <a:cs typeface="Calibri"/>
                <a:sym typeface="Calibri"/>
              </a:rPr>
              <a:t>RL</a:t>
            </a:r>
            <a:endParaRPr sz="25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1" name="Google Shape;61;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2" name="Google Shape;62;p14"/>
          <p:cNvSpPr txBox="1"/>
          <p:nvPr/>
        </p:nvSpPr>
        <p:spPr>
          <a:xfrm>
            <a:off x="3330175" y="878750"/>
            <a:ext cx="5621700" cy="358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latin typeface="Calibri"/>
                <a:ea typeface="Calibri"/>
                <a:cs typeface="Calibri"/>
                <a:sym typeface="Calibri"/>
              </a:rPr>
              <a:t>BixBeta CTO &amp; Co-Founder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crypto, accounting</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Generative AI</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 me on Linkedin, GitHub, YouTube, Google to connect</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p:nvPr/>
        </p:nvSpPr>
        <p:spPr>
          <a:xfrm>
            <a:off x="289775" y="713200"/>
            <a:ext cx="42822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We can ask AI to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design new AI architectures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train them</a:t>
            </a: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improve them</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select the best by competing against each other</a:t>
            </a:r>
            <a:endParaRPr>
              <a:latin typeface="Calibri"/>
              <a:ea typeface="Calibri"/>
              <a:cs typeface="Calibri"/>
              <a:sym typeface="Calibri"/>
            </a:endParaRPr>
          </a:p>
        </p:txBody>
      </p:sp>
      <p:sp>
        <p:nvSpPr>
          <p:cNvPr id="239" name="Google Shape;239;p32"/>
          <p:cNvSpPr txBox="1"/>
          <p:nvPr/>
        </p:nvSpPr>
        <p:spPr>
          <a:xfrm>
            <a:off x="3594000" y="2571750"/>
            <a:ext cx="50526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God has created humans in his image.</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And gave us the Free Will.</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We, humans, have created AI in our image.</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Do we want to copy the God's path and give AI the Free Will ?</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Recently: adding strict rules into GPT model to make it "safer"</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have also made it stupid.</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It looks like the freedom is necessary for intelligence.</a:t>
            </a:r>
            <a:endParaRPr>
              <a:latin typeface="Calibri"/>
              <a:ea typeface="Calibri"/>
              <a:cs typeface="Calibri"/>
              <a:sym typeface="Calibri"/>
            </a:endParaRPr>
          </a:p>
        </p:txBody>
      </p:sp>
      <p:sp>
        <p:nvSpPr>
          <p:cNvPr id="240" name="Google Shape;240;p32"/>
          <p:cNvSpPr txBox="1"/>
          <p:nvPr/>
        </p:nvSpPr>
        <p:spPr>
          <a:xfrm>
            <a:off x="0" y="0"/>
            <a:ext cx="5229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AI can engineer a better AI</a:t>
            </a:r>
            <a:endParaRPr sz="2500" b="1">
              <a:latin typeface="Calibri"/>
              <a:ea typeface="Calibri"/>
              <a:cs typeface="Calibri"/>
              <a:sym typeface="Calibri"/>
            </a:endParaRPr>
          </a:p>
        </p:txBody>
      </p:sp>
      <p:pic>
        <p:nvPicPr>
          <p:cNvPr id="241" name="Google Shape;241;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34075" y="2769334"/>
            <a:ext cx="2754050" cy="1922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3"/>
          <p:cNvSpPr txBox="1"/>
          <p:nvPr/>
        </p:nvSpPr>
        <p:spPr>
          <a:xfrm>
            <a:off x="1752275" y="2158725"/>
            <a:ext cx="49698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latin typeface="Calibri"/>
                <a:ea typeface="Calibri"/>
                <a:cs typeface="Calibri"/>
                <a:sym typeface="Calibri"/>
              </a:rPr>
              <a:t>Thank You !</a:t>
            </a:r>
            <a:endParaRPr sz="4000" b="1">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441750" y="970950"/>
            <a:ext cx="5851500" cy="3201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 grew up implicitly thinking that intelligence was this, like really special human thing and kind of somewhat magical.</a:t>
            </a:r>
            <a:r>
              <a:rPr lang="en">
                <a:solidFill>
                  <a:schemeClr val="dk1"/>
                </a:solidFill>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t>
            </a:r>
            <a:r>
              <a:rPr lang="en">
                <a:latin typeface="Calibri"/>
                <a:ea typeface="Calibri"/>
                <a:cs typeface="Calibri"/>
                <a:sym typeface="Calibri"/>
              </a:rPr>
              <a:t>And I now think that it's sort of a fundamental property of matter ...</a:t>
            </a:r>
            <a:r>
              <a:rPr lang="en">
                <a:solidFill>
                  <a:schemeClr val="dk1"/>
                </a:solidFill>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a:t>
            </a:r>
            <a:r>
              <a:rPr lang="en">
                <a:latin typeface="Calibri"/>
                <a:ea typeface="Calibri"/>
                <a:cs typeface="Calibri"/>
                <a:sym typeface="Calibri"/>
              </a:rPr>
              <a:t>The history of scientific discovery is that humans are less and less at the center. We used to think that Sun rotates around us, and that we are the center of the Galaxy ...</a:t>
            </a:r>
            <a:r>
              <a:rPr lang="en">
                <a:solidFill>
                  <a:schemeClr val="dk1"/>
                </a:solidFill>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t>
            </a:r>
            <a:r>
              <a:rPr lang="en">
                <a:latin typeface="Calibri"/>
                <a:ea typeface="Calibri"/>
                <a:cs typeface="Calibri"/>
                <a:sym typeface="Calibri"/>
              </a:rPr>
              <a:t>Even if, like, humans aren't special in terms of intelligence, we are incredibly important. We are on an exponential curve, truly ... we have an algo that can genuinely and truly learn, ... and it gets predictably better with scale.</a:t>
            </a:r>
            <a:r>
              <a:rPr lang="en">
                <a:solidFill>
                  <a:schemeClr val="dk1"/>
                </a:solidFill>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a:t>
            </a:r>
            <a:r>
              <a:rPr lang="en">
                <a:latin typeface="Calibri"/>
                <a:ea typeface="Calibri"/>
                <a:cs typeface="Calibri"/>
                <a:sym typeface="Calibri"/>
              </a:rPr>
              <a:t>The rate of progress in coming years is going to be significant.</a:t>
            </a:r>
            <a:r>
              <a:rPr lang="en">
                <a:solidFill>
                  <a:schemeClr val="dk1"/>
                </a:solidFill>
                <a:latin typeface="Calibri"/>
                <a:ea typeface="Calibri"/>
                <a:cs typeface="Calibri"/>
                <a:sym typeface="Calibri"/>
              </a:rPr>
              <a:t>"</a:t>
            </a:r>
            <a:endParaRPr>
              <a:latin typeface="Calibri"/>
              <a:ea typeface="Calibri"/>
              <a:cs typeface="Calibri"/>
              <a:sym typeface="Calibri"/>
            </a:endParaRPr>
          </a:p>
        </p:txBody>
      </p:sp>
      <p:pic>
        <p:nvPicPr>
          <p:cNvPr id="68" name="Google Shape;68;p1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698325" y="80300"/>
            <a:ext cx="2227050" cy="2080424"/>
          </a:xfrm>
          <a:prstGeom prst="rect">
            <a:avLst/>
          </a:prstGeom>
          <a:noFill/>
          <a:ln>
            <a:noFill/>
          </a:ln>
        </p:spPr>
      </p:pic>
      <p:sp>
        <p:nvSpPr>
          <p:cNvPr id="69" name="Google Shape;69;p15"/>
          <p:cNvSpPr txBox="1"/>
          <p:nvPr/>
        </p:nvSpPr>
        <p:spPr>
          <a:xfrm>
            <a:off x="6479700" y="2211225"/>
            <a:ext cx="2664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Sam Altman</a:t>
            </a:r>
            <a:br>
              <a:rPr lang="en"/>
            </a:br>
            <a:r>
              <a:rPr lang="en"/>
              <a:t>OpenAI CEO and co-founder</a:t>
            </a:r>
            <a:endParaRPr/>
          </a:p>
        </p:txBody>
      </p:sp>
      <p:sp>
        <p:nvSpPr>
          <p:cNvPr id="70" name="Google Shape;70;p15"/>
          <p:cNvSpPr txBox="1"/>
          <p:nvPr/>
        </p:nvSpPr>
        <p:spPr>
          <a:xfrm>
            <a:off x="123650" y="0"/>
            <a:ext cx="6064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Calibri"/>
                <a:ea typeface="Calibri"/>
                <a:cs typeface="Calibri"/>
                <a:sym typeface="Calibri"/>
              </a:rPr>
              <a:t>Intelligence as a </a:t>
            </a:r>
            <a:r>
              <a:rPr lang="en" sz="2000" b="1">
                <a:solidFill>
                  <a:schemeClr val="dk1"/>
                </a:solidFill>
                <a:latin typeface="Calibri"/>
                <a:ea typeface="Calibri"/>
                <a:cs typeface="Calibri"/>
                <a:sym typeface="Calibri"/>
              </a:rPr>
              <a:t>Fundamental Property of Matter ...</a:t>
            </a:r>
            <a:endParaRPr sz="2000"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0" y="0"/>
            <a:ext cx="3347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Natural Evolution</a:t>
            </a:r>
            <a:endParaRPr sz="2500" b="1">
              <a:latin typeface="Calibri"/>
              <a:ea typeface="Calibri"/>
              <a:cs typeface="Calibri"/>
              <a:sym typeface="Calibri"/>
            </a:endParaRPr>
          </a:p>
        </p:txBody>
      </p:sp>
      <p:sp>
        <p:nvSpPr>
          <p:cNvPr id="76" name="Google Shape;76;p16"/>
          <p:cNvSpPr txBox="1"/>
          <p:nvPr/>
        </p:nvSpPr>
        <p:spPr>
          <a:xfrm>
            <a:off x="327334" y="2050175"/>
            <a:ext cx="686400" cy="40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Chaos</a:t>
            </a:r>
            <a:endParaRPr>
              <a:latin typeface="Calibri"/>
              <a:ea typeface="Calibri"/>
              <a:cs typeface="Calibri"/>
              <a:sym typeface="Calibri"/>
            </a:endParaRPr>
          </a:p>
        </p:txBody>
      </p:sp>
      <p:sp>
        <p:nvSpPr>
          <p:cNvPr id="77" name="Google Shape;77;p16"/>
          <p:cNvSpPr txBox="1"/>
          <p:nvPr/>
        </p:nvSpPr>
        <p:spPr>
          <a:xfrm>
            <a:off x="1900732" y="1942475"/>
            <a:ext cx="12672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Simple organic molecules</a:t>
            </a:r>
            <a:endParaRPr>
              <a:latin typeface="Calibri"/>
              <a:ea typeface="Calibri"/>
              <a:cs typeface="Calibri"/>
              <a:sym typeface="Calibri"/>
            </a:endParaRPr>
          </a:p>
        </p:txBody>
      </p:sp>
      <p:sp>
        <p:nvSpPr>
          <p:cNvPr id="78" name="Google Shape;78;p16"/>
          <p:cNvSpPr txBox="1"/>
          <p:nvPr/>
        </p:nvSpPr>
        <p:spPr>
          <a:xfrm>
            <a:off x="4054931" y="1942475"/>
            <a:ext cx="12672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More complex structures</a:t>
            </a:r>
            <a:endParaRPr>
              <a:latin typeface="Calibri"/>
              <a:ea typeface="Calibri"/>
              <a:cs typeface="Calibri"/>
              <a:sym typeface="Calibri"/>
            </a:endParaRPr>
          </a:p>
        </p:txBody>
      </p:sp>
      <p:sp>
        <p:nvSpPr>
          <p:cNvPr id="79" name="Google Shape;79;p16"/>
          <p:cNvSpPr txBox="1"/>
          <p:nvPr/>
        </p:nvSpPr>
        <p:spPr>
          <a:xfrm>
            <a:off x="6209130" y="1942475"/>
            <a:ext cx="8895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Plants &amp; Animals</a:t>
            </a:r>
            <a:endParaRPr>
              <a:latin typeface="Calibri"/>
              <a:ea typeface="Calibri"/>
              <a:cs typeface="Calibri"/>
              <a:sym typeface="Calibri"/>
            </a:endParaRPr>
          </a:p>
        </p:txBody>
      </p:sp>
      <p:sp>
        <p:nvSpPr>
          <p:cNvPr id="80" name="Google Shape;80;p16"/>
          <p:cNvSpPr txBox="1"/>
          <p:nvPr/>
        </p:nvSpPr>
        <p:spPr>
          <a:xfrm>
            <a:off x="7985628" y="2050175"/>
            <a:ext cx="802500" cy="40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Intellect</a:t>
            </a:r>
            <a:endParaRPr>
              <a:latin typeface="Calibri"/>
              <a:ea typeface="Calibri"/>
              <a:cs typeface="Calibri"/>
              <a:sym typeface="Calibri"/>
            </a:endParaRPr>
          </a:p>
        </p:txBody>
      </p:sp>
      <p:sp>
        <p:nvSpPr>
          <p:cNvPr id="81" name="Google Shape;81;p16"/>
          <p:cNvSpPr/>
          <p:nvPr/>
        </p:nvSpPr>
        <p:spPr>
          <a:xfrm>
            <a:off x="1271833" y="2118875"/>
            <a:ext cx="370800" cy="262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3426032" y="2118875"/>
            <a:ext cx="370800" cy="262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5580230" y="2118875"/>
            <a:ext cx="370800" cy="262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7356729" y="2118875"/>
            <a:ext cx="370800" cy="262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 name="Google Shape;85;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720275" y="2710475"/>
            <a:ext cx="1267200" cy="983936"/>
          </a:xfrm>
          <a:prstGeom prst="rect">
            <a:avLst/>
          </a:prstGeom>
          <a:noFill/>
          <a:ln>
            <a:noFill/>
          </a:ln>
        </p:spPr>
      </p:pic>
      <p:pic>
        <p:nvPicPr>
          <p:cNvPr id="86" name="Google Shape;8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691444" y="2710475"/>
            <a:ext cx="1841340" cy="1020100"/>
          </a:xfrm>
          <a:prstGeom prst="rect">
            <a:avLst/>
          </a:prstGeom>
          <a:noFill/>
          <a:ln>
            <a:noFill/>
          </a:ln>
        </p:spPr>
      </p:pic>
      <p:pic>
        <p:nvPicPr>
          <p:cNvPr id="87" name="Google Shape;87;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687499" y="2710475"/>
            <a:ext cx="1645317" cy="1020100"/>
          </a:xfrm>
          <a:prstGeom prst="rect">
            <a:avLst/>
          </a:prstGeom>
          <a:noFill/>
          <a:ln>
            <a:noFill/>
          </a:ln>
        </p:spPr>
      </p:pic>
      <p:pic>
        <p:nvPicPr>
          <p:cNvPr id="88" name="Google Shape;88;p1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961435" y="2710475"/>
            <a:ext cx="1454180" cy="1020100"/>
          </a:xfrm>
          <a:prstGeom prst="rect">
            <a:avLst/>
          </a:prstGeom>
          <a:noFill/>
          <a:ln>
            <a:noFill/>
          </a:ln>
        </p:spPr>
      </p:pic>
      <p:pic>
        <p:nvPicPr>
          <p:cNvPr id="89" name="Google Shape;89;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08227" y="2710475"/>
            <a:ext cx="983925" cy="98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p:nvPr/>
        </p:nvSpPr>
        <p:spPr>
          <a:xfrm>
            <a:off x="316800" y="1177425"/>
            <a:ext cx="42552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2nd law of Thermodynamics - </a:t>
            </a:r>
            <a:r>
              <a:rPr lang="en">
                <a:solidFill>
                  <a:schemeClr val="dk1"/>
                </a:solidFill>
                <a:latin typeface="Calibri"/>
                <a:ea typeface="Calibri"/>
                <a:cs typeface="Calibri"/>
                <a:sym typeface="Calibri"/>
              </a:rPr>
              <a:t>entropy grows.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Things go in one direction, they can not go backwards.</a:t>
            </a:r>
            <a:endParaRPr>
              <a:latin typeface="Calibri"/>
              <a:ea typeface="Calibri"/>
              <a:cs typeface="Calibri"/>
              <a:sym typeface="Calibri"/>
            </a:endParaRPr>
          </a:p>
        </p:txBody>
      </p:sp>
      <p:pic>
        <p:nvPicPr>
          <p:cNvPr id="95" name="Google Shape;95;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25500" y="3266825"/>
            <a:ext cx="2056125" cy="1596525"/>
          </a:xfrm>
          <a:prstGeom prst="rect">
            <a:avLst/>
          </a:prstGeom>
          <a:noFill/>
          <a:ln>
            <a:noFill/>
          </a:ln>
        </p:spPr>
      </p:pic>
      <p:pic>
        <p:nvPicPr>
          <p:cNvPr id="96" name="Google Shape;96;p17"/>
          <p:cNvPicPr preferRelativeResize="0"/>
          <p:nvPr/>
        </p:nvPicPr>
        <p:blipFill>
          <a:blip r:embed="rId4">
            <a:alphaModFix/>
          </a:blip>
          <a:stretch>
            <a:fillRect/>
          </a:stretch>
        </p:blipFill>
        <p:spPr>
          <a:xfrm>
            <a:off x="5015250" y="2571738"/>
            <a:ext cx="2133600" cy="2143125"/>
          </a:xfrm>
          <a:prstGeom prst="rect">
            <a:avLst/>
          </a:prstGeom>
          <a:noFill/>
          <a:ln>
            <a:noFill/>
          </a:ln>
        </p:spPr>
      </p:pic>
      <p:sp>
        <p:nvSpPr>
          <p:cNvPr id="97" name="Google Shape;97;p17"/>
          <p:cNvSpPr txBox="1"/>
          <p:nvPr/>
        </p:nvSpPr>
        <p:spPr>
          <a:xfrm>
            <a:off x="983100" y="2553450"/>
            <a:ext cx="26289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Evolution goes "against" 2nd law.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Structures are created.</a:t>
            </a:r>
            <a:endParaRPr>
              <a:latin typeface="Calibri"/>
              <a:ea typeface="Calibri"/>
              <a:cs typeface="Calibri"/>
              <a:sym typeface="Calibri"/>
            </a:endParaRPr>
          </a:p>
        </p:txBody>
      </p:sp>
      <p:sp>
        <p:nvSpPr>
          <p:cNvPr id="98" name="Google Shape;98;p17"/>
          <p:cNvSpPr txBox="1"/>
          <p:nvPr/>
        </p:nvSpPr>
        <p:spPr>
          <a:xfrm>
            <a:off x="0" y="0"/>
            <a:ext cx="7180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Evolution Goes Against 2nd Law of Thermodynamics </a:t>
            </a:r>
            <a:endParaRPr sz="2500" b="1">
              <a:latin typeface="Calibri"/>
              <a:ea typeface="Calibri"/>
              <a:cs typeface="Calibri"/>
              <a:sym typeface="Calibri"/>
            </a:endParaRPr>
          </a:p>
        </p:txBody>
      </p:sp>
      <p:pic>
        <p:nvPicPr>
          <p:cNvPr id="99" name="Google Shape;99;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50296" y="974763"/>
            <a:ext cx="1863495" cy="1020925"/>
          </a:xfrm>
          <a:prstGeom prst="rect">
            <a:avLst/>
          </a:prstGeom>
          <a:noFill/>
          <a:ln>
            <a:noFill/>
          </a:ln>
        </p:spPr>
      </p:pic>
      <p:pic>
        <p:nvPicPr>
          <p:cNvPr id="100" name="Google Shape;100;p1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362125" y="974775"/>
            <a:ext cx="1591975" cy="102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p:nvPr/>
        </p:nvSpPr>
        <p:spPr>
          <a:xfrm>
            <a:off x="6379175" y="694200"/>
            <a:ext cx="2582700" cy="169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Open System</a:t>
            </a:r>
            <a:r>
              <a:rPr lang="en">
                <a:latin typeface="Calibri"/>
                <a:ea typeface="Calibri"/>
                <a:cs typeface="Calibri"/>
                <a:sym typeface="Calibri"/>
              </a:rPr>
              <a:t>:</a:t>
            </a: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energy flows in - and out.</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breath in - breath out</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food in - waste out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entropy can decrease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complexity can increase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evolution is possible</a:t>
            </a:r>
            <a:endParaRPr>
              <a:latin typeface="Calibri"/>
              <a:ea typeface="Calibri"/>
              <a:cs typeface="Calibri"/>
              <a:sym typeface="Calibri"/>
            </a:endParaRPr>
          </a:p>
        </p:txBody>
      </p:sp>
      <p:sp>
        <p:nvSpPr>
          <p:cNvPr id="106" name="Google Shape;106;p18"/>
          <p:cNvSpPr txBox="1"/>
          <p:nvPr/>
        </p:nvSpPr>
        <p:spPr>
          <a:xfrm>
            <a:off x="3145875" y="2962400"/>
            <a:ext cx="2376600" cy="83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Non-Linear System</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where structures are created.</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(from simple to complex)</a:t>
            </a:r>
            <a:endParaRPr>
              <a:latin typeface="Calibri"/>
              <a:ea typeface="Calibri"/>
              <a:cs typeface="Calibri"/>
              <a:sym typeface="Calibri"/>
            </a:endParaRPr>
          </a:p>
        </p:txBody>
      </p:sp>
      <p:sp>
        <p:nvSpPr>
          <p:cNvPr id="107" name="Google Shape;107;p18"/>
          <p:cNvSpPr/>
          <p:nvPr/>
        </p:nvSpPr>
        <p:spPr>
          <a:xfrm>
            <a:off x="1653350" y="3090950"/>
            <a:ext cx="1274400" cy="57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alibri"/>
                <a:ea typeface="Calibri"/>
                <a:cs typeface="Calibri"/>
                <a:sym typeface="Calibri"/>
              </a:rPr>
              <a:t>Energy in</a:t>
            </a:r>
            <a:endParaRPr>
              <a:latin typeface="Calibri"/>
              <a:ea typeface="Calibri"/>
              <a:cs typeface="Calibri"/>
              <a:sym typeface="Calibri"/>
            </a:endParaRPr>
          </a:p>
        </p:txBody>
      </p:sp>
      <p:sp>
        <p:nvSpPr>
          <p:cNvPr id="108" name="Google Shape;108;p18"/>
          <p:cNvSpPr/>
          <p:nvPr/>
        </p:nvSpPr>
        <p:spPr>
          <a:xfrm>
            <a:off x="5866925" y="3063125"/>
            <a:ext cx="1274400" cy="57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alibri"/>
                <a:ea typeface="Calibri"/>
                <a:cs typeface="Calibri"/>
                <a:sym typeface="Calibri"/>
              </a:rPr>
              <a:t>Energy out</a:t>
            </a:r>
            <a:endParaRPr>
              <a:latin typeface="Calibri"/>
              <a:ea typeface="Calibri"/>
              <a:cs typeface="Calibri"/>
              <a:sym typeface="Calibri"/>
            </a:endParaRPr>
          </a:p>
        </p:txBody>
      </p:sp>
      <p:sp>
        <p:nvSpPr>
          <p:cNvPr id="109" name="Google Shape;109;p18"/>
          <p:cNvSpPr txBox="1"/>
          <p:nvPr/>
        </p:nvSpPr>
        <p:spPr>
          <a:xfrm>
            <a:off x="2473575" y="4437725"/>
            <a:ext cx="3721200" cy="40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Energy + </a:t>
            </a:r>
            <a:r>
              <a:rPr lang="en" b="1">
                <a:solidFill>
                  <a:srgbClr val="FF0000"/>
                </a:solidFill>
                <a:latin typeface="Calibri"/>
                <a:ea typeface="Calibri"/>
                <a:cs typeface="Calibri"/>
                <a:sym typeface="Calibri"/>
              </a:rPr>
              <a:t>Non-linearity</a:t>
            </a:r>
            <a:r>
              <a:rPr lang="en">
                <a:solidFill>
                  <a:schemeClr val="dk1"/>
                </a:solidFill>
                <a:latin typeface="Calibri"/>
                <a:ea typeface="Calibri"/>
                <a:cs typeface="Calibri"/>
                <a:sym typeface="Calibri"/>
              </a:rPr>
              <a:t> = Evolution</a:t>
            </a:r>
            <a:endParaRPr>
              <a:latin typeface="Calibri"/>
              <a:ea typeface="Calibri"/>
              <a:cs typeface="Calibri"/>
              <a:sym typeface="Calibri"/>
            </a:endParaRPr>
          </a:p>
        </p:txBody>
      </p:sp>
      <p:pic>
        <p:nvPicPr>
          <p:cNvPr id="110" name="Google Shape;110;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664100" y="1064650"/>
            <a:ext cx="787925" cy="952300"/>
          </a:xfrm>
          <a:prstGeom prst="rect">
            <a:avLst/>
          </a:prstGeom>
          <a:noFill/>
          <a:ln>
            <a:noFill/>
          </a:ln>
        </p:spPr>
      </p:pic>
      <p:pic>
        <p:nvPicPr>
          <p:cNvPr id="111" name="Google Shape;111;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50550" y="909751"/>
            <a:ext cx="1044225" cy="1262100"/>
          </a:xfrm>
          <a:prstGeom prst="rect">
            <a:avLst/>
          </a:prstGeom>
          <a:noFill/>
          <a:ln>
            <a:noFill/>
          </a:ln>
        </p:spPr>
      </p:pic>
      <p:sp>
        <p:nvSpPr>
          <p:cNvPr id="112" name="Google Shape;112;p18"/>
          <p:cNvSpPr txBox="1"/>
          <p:nvPr/>
        </p:nvSpPr>
        <p:spPr>
          <a:xfrm>
            <a:off x="299775" y="909750"/>
            <a:ext cx="21738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Closed System</a:t>
            </a:r>
            <a:r>
              <a:rPr lang="en">
                <a:latin typeface="Calibri"/>
                <a:ea typeface="Calibri"/>
                <a:cs typeface="Calibri"/>
                <a:sym typeface="Calibri"/>
              </a:rPr>
              <a:t>:</a:t>
            </a:r>
            <a:endParaRPr>
              <a:latin typeface="Calibri"/>
              <a:ea typeface="Calibri"/>
              <a:cs typeface="Calibri"/>
              <a:sym typeface="Calibri"/>
            </a:endParaRPr>
          </a:p>
          <a:p>
            <a:pPr marL="285750" lvl="0" indent="-203200" algn="l" rtl="0">
              <a:spcBef>
                <a:spcPts val="0"/>
              </a:spcBef>
              <a:spcAft>
                <a:spcPts val="0"/>
              </a:spcAft>
              <a:buSzPts val="1400"/>
              <a:buFont typeface="Calibri"/>
              <a:buChar char="●"/>
            </a:pPr>
            <a:r>
              <a:rPr lang="en">
                <a:solidFill>
                  <a:schemeClr val="dk1"/>
                </a:solidFill>
                <a:latin typeface="Calibri"/>
                <a:ea typeface="Calibri"/>
                <a:cs typeface="Calibri"/>
                <a:sym typeface="Calibri"/>
              </a:rPr>
              <a:t>everything decays</a:t>
            </a:r>
            <a:endParaRPr>
              <a:solidFill>
                <a:schemeClr val="dk1"/>
              </a:solidFill>
              <a:latin typeface="Calibri"/>
              <a:ea typeface="Calibri"/>
              <a:cs typeface="Calibri"/>
              <a:sym typeface="Calibri"/>
            </a:endParaRPr>
          </a:p>
          <a:p>
            <a:pPr marL="28575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structures dissolve</a:t>
            </a:r>
            <a:endParaRPr>
              <a:solidFill>
                <a:schemeClr val="dk1"/>
              </a:solidFill>
              <a:latin typeface="Calibri"/>
              <a:ea typeface="Calibri"/>
              <a:cs typeface="Calibri"/>
              <a:sym typeface="Calibri"/>
            </a:endParaRPr>
          </a:p>
          <a:p>
            <a:pPr marL="28575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heat death</a:t>
            </a:r>
            <a:endParaRPr>
              <a:solidFill>
                <a:schemeClr val="dk1"/>
              </a:solidFill>
              <a:latin typeface="Calibri"/>
              <a:ea typeface="Calibri"/>
              <a:cs typeface="Calibri"/>
              <a:sym typeface="Calibri"/>
            </a:endParaRPr>
          </a:p>
          <a:p>
            <a:pPr marL="285750" lvl="0" indent="-203200" algn="l" rtl="0">
              <a:spcBef>
                <a:spcPts val="0"/>
              </a:spcBef>
              <a:spcAft>
                <a:spcPts val="0"/>
              </a:spcAft>
              <a:buSzPts val="1400"/>
              <a:buFont typeface="Calibri"/>
              <a:buChar char="●"/>
            </a:pPr>
            <a:r>
              <a:rPr lang="en">
                <a:latin typeface="Calibri"/>
                <a:ea typeface="Calibri"/>
                <a:cs typeface="Calibri"/>
                <a:sym typeface="Calibri"/>
              </a:rPr>
              <a:t>entropy grows</a:t>
            </a:r>
            <a:endParaRPr>
              <a:latin typeface="Calibri"/>
              <a:ea typeface="Calibri"/>
              <a:cs typeface="Calibri"/>
              <a:sym typeface="Calibri"/>
            </a:endParaRPr>
          </a:p>
        </p:txBody>
      </p:sp>
      <p:sp>
        <p:nvSpPr>
          <p:cNvPr id="113" name="Google Shape;113;p18"/>
          <p:cNvSpPr txBox="1"/>
          <p:nvPr/>
        </p:nvSpPr>
        <p:spPr>
          <a:xfrm>
            <a:off x="2545225" y="531325"/>
            <a:ext cx="72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Decay</a:t>
            </a:r>
            <a:endParaRPr>
              <a:latin typeface="Calibri"/>
              <a:ea typeface="Calibri"/>
              <a:cs typeface="Calibri"/>
              <a:sym typeface="Calibri"/>
            </a:endParaRPr>
          </a:p>
        </p:txBody>
      </p:sp>
      <p:sp>
        <p:nvSpPr>
          <p:cNvPr id="114" name="Google Shape;114;p18"/>
          <p:cNvSpPr txBox="1"/>
          <p:nvPr/>
        </p:nvSpPr>
        <p:spPr>
          <a:xfrm>
            <a:off x="5466375" y="531325"/>
            <a:ext cx="72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Growth</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p:nvPr/>
        </p:nvSpPr>
        <p:spPr>
          <a:xfrm>
            <a:off x="0" y="0"/>
            <a:ext cx="4499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Calibri"/>
                <a:ea typeface="Calibri"/>
                <a:cs typeface="Calibri"/>
                <a:sym typeface="Calibri"/>
              </a:rPr>
              <a:t>Examples of how structures are created</a:t>
            </a:r>
            <a:endParaRPr sz="2000" b="1">
              <a:latin typeface="Calibri"/>
              <a:ea typeface="Calibri"/>
              <a:cs typeface="Calibri"/>
              <a:sym typeface="Calibri"/>
            </a:endParaRPr>
          </a:p>
          <a:p>
            <a:pPr marL="0" lvl="0" indent="0" algn="l" rtl="0">
              <a:spcBef>
                <a:spcPts val="0"/>
              </a:spcBef>
              <a:spcAft>
                <a:spcPts val="0"/>
              </a:spcAft>
              <a:buNone/>
            </a:pPr>
            <a:r>
              <a:rPr lang="en" sz="2000" b="1">
                <a:latin typeface="Calibri"/>
                <a:ea typeface="Calibri"/>
                <a:cs typeface="Calibri"/>
                <a:sym typeface="Calibri"/>
              </a:rPr>
              <a:t>when energy flows through</a:t>
            </a:r>
            <a:endParaRPr sz="2000" b="1">
              <a:latin typeface="Calibri"/>
              <a:ea typeface="Calibri"/>
              <a:cs typeface="Calibri"/>
              <a:sym typeface="Calibri"/>
            </a:endParaRPr>
          </a:p>
        </p:txBody>
      </p:sp>
      <p:sp>
        <p:nvSpPr>
          <p:cNvPr id="120" name="Google Shape;120;p19"/>
          <p:cNvSpPr txBox="1"/>
          <p:nvPr/>
        </p:nvSpPr>
        <p:spPr>
          <a:xfrm>
            <a:off x="85675" y="800400"/>
            <a:ext cx="6730500" cy="212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Formation of Galaxies and Stars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Weather Patterns - wind, rain, tornadoes, hurricanes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Life Forms and Ecosystems: Sunlight, photosynthesis, organisms consume plants,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River Systems - shape landscapes, valleys, canyons, and deltas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Sand Dunes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Cyclones, Hurricanes, Tornadoes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Bénard Cells - a </a:t>
            </a:r>
            <a:r>
              <a:rPr lang="en">
                <a:solidFill>
                  <a:schemeClr val="dk1"/>
                </a:solidFill>
                <a:latin typeface="Calibri"/>
                <a:ea typeface="Calibri"/>
                <a:cs typeface="Calibri"/>
                <a:sym typeface="Calibri"/>
              </a:rPr>
              <a:t>hexagonal pattern</a:t>
            </a:r>
            <a:r>
              <a:rPr lang="en">
                <a:latin typeface="Calibri"/>
                <a:ea typeface="Calibri"/>
                <a:cs typeface="Calibri"/>
                <a:sym typeface="Calibri"/>
              </a:rPr>
              <a:t> that forms when a fluid is heated from below </a:t>
            </a:r>
            <a:br>
              <a:rPr lang="en">
                <a:latin typeface="Calibri"/>
                <a:ea typeface="Calibri"/>
                <a:cs typeface="Calibri"/>
                <a:sym typeface="Calibri"/>
              </a:rPr>
            </a:br>
            <a:r>
              <a:rPr lang="en">
                <a:latin typeface="Calibri"/>
                <a:ea typeface="Calibri"/>
                <a:cs typeface="Calibri"/>
                <a:sym typeface="Calibri"/>
              </a:rPr>
              <a:t>(hot fluid rises, cooler fluid sinks)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Human Society and Cities</a:t>
            </a:r>
            <a:endParaRPr>
              <a:latin typeface="Calibri"/>
              <a:ea typeface="Calibri"/>
              <a:cs typeface="Calibri"/>
              <a:sym typeface="Calibri"/>
            </a:endParaRPr>
          </a:p>
        </p:txBody>
      </p:sp>
      <p:pic>
        <p:nvPicPr>
          <p:cNvPr id="121" name="Google Shape;121;p1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224750" y="2481275"/>
            <a:ext cx="1526010" cy="1388825"/>
          </a:xfrm>
          <a:prstGeom prst="rect">
            <a:avLst/>
          </a:prstGeom>
          <a:noFill/>
          <a:ln>
            <a:noFill/>
          </a:ln>
        </p:spPr>
      </p:pic>
      <p:pic>
        <p:nvPicPr>
          <p:cNvPr id="122" name="Google Shape;122;p1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411125" y="53675"/>
            <a:ext cx="1112450" cy="1112450"/>
          </a:xfrm>
          <a:prstGeom prst="rect">
            <a:avLst/>
          </a:prstGeom>
          <a:noFill/>
          <a:ln>
            <a:noFill/>
          </a:ln>
        </p:spPr>
      </p:pic>
      <p:pic>
        <p:nvPicPr>
          <p:cNvPr id="123" name="Google Shape;123;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24762" y="1267475"/>
            <a:ext cx="1485175" cy="1112450"/>
          </a:xfrm>
          <a:prstGeom prst="rect">
            <a:avLst/>
          </a:prstGeom>
          <a:noFill/>
          <a:ln>
            <a:noFill/>
          </a:ln>
        </p:spPr>
      </p:pic>
      <p:pic>
        <p:nvPicPr>
          <p:cNvPr id="124" name="Google Shape;124;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133260" y="3971450"/>
            <a:ext cx="1708978" cy="1112450"/>
          </a:xfrm>
          <a:prstGeom prst="rect">
            <a:avLst/>
          </a:prstGeom>
          <a:noFill/>
          <a:ln>
            <a:noFill/>
          </a:ln>
        </p:spPr>
      </p:pic>
      <p:pic>
        <p:nvPicPr>
          <p:cNvPr id="125" name="Google Shape;125;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50050" y="3245575"/>
            <a:ext cx="2216250" cy="1477500"/>
          </a:xfrm>
          <a:prstGeom prst="rect">
            <a:avLst/>
          </a:prstGeom>
          <a:noFill/>
          <a:ln>
            <a:noFill/>
          </a:ln>
        </p:spPr>
      </p:pic>
      <p:sp>
        <p:nvSpPr>
          <p:cNvPr id="126" name="Google Shape;126;p19"/>
          <p:cNvSpPr txBox="1"/>
          <p:nvPr/>
        </p:nvSpPr>
        <p:spPr>
          <a:xfrm>
            <a:off x="85675" y="3245575"/>
            <a:ext cx="4225800" cy="147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Soap Bubbles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Crystal Growth</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Coffee or Tea Whirls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Oil and Water Emulsion</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Baking - creating the complex flavors and aromas</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Ice Spikes</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1801100" y="709650"/>
            <a:ext cx="5806800" cy="169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Periodic chemical reactions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Belousov-Zhabotinsky (BZ) reaction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Briggs-Rauscher reaction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Krebs cycle (also known as the citric acid cycle or TCA cycle)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glycolytic oscillations, where the concentrations of intermediates </a:t>
            </a:r>
            <a:br>
              <a:rPr lang="en">
                <a:latin typeface="Calibri"/>
                <a:ea typeface="Calibri"/>
                <a:cs typeface="Calibri"/>
                <a:sym typeface="Calibri"/>
              </a:rPr>
            </a:br>
            <a:r>
              <a:rPr lang="en">
                <a:latin typeface="Calibri"/>
                <a:ea typeface="Calibri"/>
                <a:cs typeface="Calibri"/>
                <a:sym typeface="Calibri"/>
              </a:rPr>
              <a:t>in the glycolytic pathway oscillate over time under certain conditions</a:t>
            </a:r>
            <a:endParaRPr>
              <a:latin typeface="Calibri"/>
              <a:ea typeface="Calibri"/>
              <a:cs typeface="Calibri"/>
              <a:sym typeface="Calibri"/>
            </a:endParaRPr>
          </a:p>
        </p:txBody>
      </p:sp>
      <p:sp>
        <p:nvSpPr>
          <p:cNvPr id="132" name="Google Shape;132;p20"/>
          <p:cNvSpPr txBox="1"/>
          <p:nvPr/>
        </p:nvSpPr>
        <p:spPr>
          <a:xfrm>
            <a:off x="0" y="0"/>
            <a:ext cx="4231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Structures in time dimension</a:t>
            </a:r>
            <a:endParaRPr sz="2500" b="1">
              <a:latin typeface="Calibri"/>
              <a:ea typeface="Calibri"/>
              <a:cs typeface="Calibri"/>
              <a:sym typeface="Calibri"/>
            </a:endParaRPr>
          </a:p>
        </p:txBody>
      </p:sp>
      <p:pic>
        <p:nvPicPr>
          <p:cNvPr id="133" name="Google Shape;133;p20"/>
          <p:cNvPicPr preferRelativeResize="0"/>
          <p:nvPr/>
        </p:nvPicPr>
        <p:blipFill>
          <a:blip r:embed="rId3">
            <a:alphaModFix/>
          </a:blip>
          <a:stretch>
            <a:fillRect/>
          </a:stretch>
        </p:blipFill>
        <p:spPr>
          <a:xfrm>
            <a:off x="7221300" y="3221863"/>
            <a:ext cx="1714500" cy="1724025"/>
          </a:xfrm>
          <a:prstGeom prst="rect">
            <a:avLst/>
          </a:prstGeom>
          <a:noFill/>
          <a:ln w="9525" cap="flat" cmpd="sng">
            <a:solidFill>
              <a:srgbClr val="FF0000"/>
            </a:solidFill>
            <a:prstDash val="solid"/>
            <a:round/>
            <a:headEnd type="none" w="sm" len="sm"/>
            <a:tailEnd type="none" w="sm" len="sm"/>
          </a:ln>
        </p:spPr>
      </p:pic>
      <p:pic>
        <p:nvPicPr>
          <p:cNvPr id="134" name="Google Shape;134;p20"/>
          <p:cNvPicPr preferRelativeResize="0"/>
          <p:nvPr/>
        </p:nvPicPr>
        <p:blipFill>
          <a:blip r:embed="rId4">
            <a:alphaModFix/>
          </a:blip>
          <a:stretch>
            <a:fillRect/>
          </a:stretch>
        </p:blipFill>
        <p:spPr>
          <a:xfrm>
            <a:off x="3533675" y="3312338"/>
            <a:ext cx="2952750" cy="1543050"/>
          </a:xfrm>
          <a:prstGeom prst="rect">
            <a:avLst/>
          </a:prstGeom>
          <a:noFill/>
          <a:ln w="9525" cap="flat" cmpd="sng">
            <a:solidFill>
              <a:srgbClr val="FF0000"/>
            </a:solidFill>
            <a:prstDash val="solid"/>
            <a:round/>
            <a:headEnd type="none" w="sm" len="sm"/>
            <a:tailEnd type="none" w="sm" len="sm"/>
          </a:ln>
        </p:spPr>
      </p:pic>
      <p:pic>
        <p:nvPicPr>
          <p:cNvPr id="135" name="Google Shape;135;p20"/>
          <p:cNvPicPr preferRelativeResize="0"/>
          <p:nvPr/>
        </p:nvPicPr>
        <p:blipFill>
          <a:blip r:embed="rId5">
            <a:alphaModFix/>
          </a:blip>
          <a:stretch>
            <a:fillRect/>
          </a:stretch>
        </p:blipFill>
        <p:spPr>
          <a:xfrm>
            <a:off x="411825" y="3202788"/>
            <a:ext cx="2590800" cy="1762125"/>
          </a:xfrm>
          <a:prstGeom prst="rect">
            <a:avLst/>
          </a:prstGeom>
          <a:noFill/>
          <a:ln>
            <a:noFill/>
          </a:ln>
        </p:spPr>
      </p:pic>
      <p:pic>
        <p:nvPicPr>
          <p:cNvPr id="136" name="Google Shape;136;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64321" y="976863"/>
            <a:ext cx="3024403" cy="347212"/>
          </a:xfrm>
          <a:prstGeom prst="rect">
            <a:avLst/>
          </a:prstGeom>
          <a:noFill/>
          <a:ln w="9525" cap="flat" cmpd="sng">
            <a:solidFill>
              <a:srgbClr val="FF0000"/>
            </a:solidFill>
            <a:prstDash val="solid"/>
            <a:round/>
            <a:headEnd type="none" w="sm" len="sm"/>
            <a:tailEnd type="none" w="sm" len="sm"/>
          </a:ln>
        </p:spPr>
      </p:pic>
      <p:pic>
        <p:nvPicPr>
          <p:cNvPr id="137" name="Google Shape;137;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55694" y="1378175"/>
            <a:ext cx="4135981" cy="266837"/>
          </a:xfrm>
          <a:prstGeom prst="rect">
            <a:avLst/>
          </a:prstGeom>
          <a:noFill/>
          <a:ln w="9525" cap="flat" cmpd="sng">
            <a:solidFill>
              <a:srgbClr val="FF0000"/>
            </a:solidFill>
            <a:prstDash val="solid"/>
            <a:round/>
            <a:headEnd type="none" w="sm" len="sm"/>
            <a:tailEnd type="none" w="sm" len="sm"/>
          </a:ln>
        </p:spPr>
      </p:pic>
      <p:pic>
        <p:nvPicPr>
          <p:cNvPr id="138" name="Google Shape;138;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70100" y="1060200"/>
            <a:ext cx="1375850" cy="1091950"/>
          </a:xfrm>
          <a:prstGeom prst="rect">
            <a:avLst/>
          </a:prstGeom>
          <a:noFill/>
          <a:ln w="9525" cap="flat" cmpd="sng">
            <a:solidFill>
              <a:srgbClr val="FF0000"/>
            </a:solidFill>
            <a:prstDash val="solid"/>
            <a:round/>
            <a:headEnd type="none" w="sm" len="sm"/>
            <a:tailEnd type="none" w="sm" len="sm"/>
          </a:ln>
        </p:spPr>
      </p:pic>
      <p:pic>
        <p:nvPicPr>
          <p:cNvPr id="139" name="Google Shape;139;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49168" y="2268725"/>
            <a:ext cx="1278425" cy="6829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p:nvPr/>
        </p:nvSpPr>
        <p:spPr>
          <a:xfrm>
            <a:off x="92925" y="105875"/>
            <a:ext cx="6621300" cy="112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Example of going against entropy:</a:t>
            </a:r>
            <a:endParaRPr sz="2500" b="1">
              <a:latin typeface="Calibri"/>
              <a:ea typeface="Calibri"/>
              <a:cs typeface="Calibri"/>
              <a:sym typeface="Calibri"/>
            </a:endParaRPr>
          </a:p>
          <a:p>
            <a:pPr marL="0" lvl="0" indent="0" algn="l" rtl="0">
              <a:spcBef>
                <a:spcPts val="0"/>
              </a:spcBef>
              <a:spcAft>
                <a:spcPts val="0"/>
              </a:spcAft>
              <a:buNone/>
            </a:pPr>
            <a:endParaRPr sz="1800" b="1">
              <a:solidFill>
                <a:srgbClr val="3C78D8"/>
              </a:solidFill>
              <a:latin typeface="Calibri"/>
              <a:ea typeface="Calibri"/>
              <a:cs typeface="Calibri"/>
              <a:sym typeface="Calibri"/>
            </a:endParaRPr>
          </a:p>
          <a:p>
            <a:pPr marL="0" lvl="0" indent="0" algn="l" rtl="0">
              <a:spcBef>
                <a:spcPts val="0"/>
              </a:spcBef>
              <a:spcAft>
                <a:spcPts val="0"/>
              </a:spcAft>
              <a:buNone/>
            </a:pPr>
            <a:r>
              <a:rPr lang="en" sz="1800" b="1">
                <a:solidFill>
                  <a:srgbClr val="3C78D8"/>
                </a:solidFill>
                <a:latin typeface="Calibri"/>
                <a:ea typeface="Calibri"/>
                <a:cs typeface="Calibri"/>
                <a:sym typeface="Calibri"/>
              </a:rPr>
              <a:t>Stability can be achieved by dynamical (oscillating) movement</a:t>
            </a:r>
            <a:endParaRPr sz="1800" b="1">
              <a:solidFill>
                <a:srgbClr val="3C78D8"/>
              </a:solidFill>
              <a:latin typeface="Calibri"/>
              <a:ea typeface="Calibri"/>
              <a:cs typeface="Calibri"/>
              <a:sym typeface="Calibri"/>
            </a:endParaRPr>
          </a:p>
        </p:txBody>
      </p:sp>
      <p:sp>
        <p:nvSpPr>
          <p:cNvPr id="145" name="Google Shape;145;p21"/>
          <p:cNvSpPr txBox="1"/>
          <p:nvPr/>
        </p:nvSpPr>
        <p:spPr>
          <a:xfrm>
            <a:off x="2383825" y="1437650"/>
            <a:ext cx="4254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Inverted pendulum with a vertically oscillated pivot</a:t>
            </a:r>
            <a:endParaRPr b="1">
              <a:solidFill>
                <a:srgbClr val="FF0000"/>
              </a:solidFill>
              <a:latin typeface="Calibri"/>
              <a:ea typeface="Calibri"/>
              <a:cs typeface="Calibri"/>
              <a:sym typeface="Calibri"/>
            </a:endParaRPr>
          </a:p>
          <a:p>
            <a:pPr marL="0" lvl="0" indent="0" algn="l" rtl="0">
              <a:spcBef>
                <a:spcPts val="0"/>
              </a:spcBef>
              <a:spcAft>
                <a:spcPts val="0"/>
              </a:spcAft>
              <a:buNone/>
            </a:pPr>
            <a:r>
              <a:rPr lang="en" b="1" u="sng">
                <a:solidFill>
                  <a:schemeClr val="hlink"/>
                </a:solidFill>
                <a:latin typeface="Calibri"/>
                <a:ea typeface="Calibri"/>
                <a:cs typeface="Calibri"/>
                <a:sym typeface="Calibri"/>
                <a:hlinkClick r:id="rId3"/>
              </a:rPr>
              <a:t>https://www.youtube.com/watch?v=rwGAzy0noU0</a:t>
            </a:r>
            <a:r>
              <a:rPr lang="en" b="1">
                <a:solidFill>
                  <a:srgbClr val="6AA84F"/>
                </a:solidFill>
                <a:latin typeface="Calibri"/>
                <a:ea typeface="Calibri"/>
                <a:cs typeface="Calibri"/>
                <a:sym typeface="Calibri"/>
              </a:rPr>
              <a:t> </a:t>
            </a:r>
            <a:endParaRPr b="1">
              <a:solidFill>
                <a:srgbClr val="6AA84F"/>
              </a:solidFill>
              <a:latin typeface="Calibri"/>
              <a:ea typeface="Calibri"/>
              <a:cs typeface="Calibri"/>
              <a:sym typeface="Calibri"/>
            </a:endParaRPr>
          </a:p>
        </p:txBody>
      </p:sp>
      <p:pic>
        <p:nvPicPr>
          <p:cNvPr id="146" name="Google Shape;146;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460025" y="2146675"/>
            <a:ext cx="3742058" cy="267832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2567</Words>
  <Application>Microsoft Macintosh PowerPoint</Application>
  <PresentationFormat>On-screen Show (16:9)</PresentationFormat>
  <Paragraphs>235</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2023-09-08T21:02:17Z</dcterms:modified>
</cp:coreProperties>
</file>