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43B6C0-170B-42E9-89CF-1D90319DCD1E}">
  <a:tblStyle styleId="{8543B6C0-170B-42E9-89CF-1D90319DCD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7e848eea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7e848eea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f47e07d4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f47e07d4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f47e07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f47e07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e3b64c9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e3b64c9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da3fd08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da3fd08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922d85d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922d85d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eaab060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eaab060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795a4b01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795a4b01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d145acf9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d145acf9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f47e07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f47e07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e848eeab6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e848eeab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e848eeab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e848eeab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kelvin.lu.au/hosting-a-text-embedding-model-that-is-better-cheaper-and-faster-than-openais-solution-7675d8e7cab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huggingface.co/spaces/mteb/leaderboard"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blog.lancedb.com/llms-rag-the-missing-storage-layer-for-ai-28ded35fa984"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company/gradient-ai-platfor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youtube.com/watch?v=74NSDMvYZ9Y"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mifcom.de/big-boss-cid361"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spaces/HuggingFaceH4/open_llm_leaderboard"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huggingface.co/spaces/gsaivinay/open_llm_leaderboard" TargetMode="External"/><Relationship Id="rId4" Type="http://schemas.openxmlformats.org/officeDocument/2006/relationships/hyperlink" Target="https://huggingface.co/datasets/open-llm-leaderboard/resul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i.stackexchange.com/questions/41214/how-do-open-source-llms-compare-to-gpt-4"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426025" y="165602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September 15, 2023</a:t>
            </a:r>
            <a:endParaRPr sz="2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0" y="-103700"/>
            <a:ext cx="3534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GPT thinking in Humans</a:t>
            </a:r>
            <a:endParaRPr sz="2500" b="1">
              <a:latin typeface="Calibri"/>
              <a:ea typeface="Calibri"/>
              <a:cs typeface="Calibri"/>
              <a:sym typeface="Calibri"/>
            </a:endParaRPr>
          </a:p>
        </p:txBody>
      </p:sp>
      <p:sp>
        <p:nvSpPr>
          <p:cNvPr id="115" name="Google Shape;115;p22"/>
          <p:cNvSpPr txBox="1"/>
          <p:nvPr/>
        </p:nvSpPr>
        <p:spPr>
          <a:xfrm>
            <a:off x="81425" y="478350"/>
            <a:ext cx="4271700" cy="458584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Most people don't really think. They act like </a:t>
            </a:r>
            <a:r>
              <a:rPr lang="en" sz="1300" dirty="0" err="1">
                <a:solidFill>
                  <a:schemeClr val="dk1"/>
                </a:solidFill>
                <a:latin typeface="Calibri"/>
                <a:ea typeface="Calibri"/>
                <a:cs typeface="Calibri"/>
                <a:sym typeface="Calibri"/>
              </a:rPr>
              <a:t>ChatGPT</a:t>
            </a:r>
            <a:r>
              <a:rPr lang="en" sz="1300" dirty="0">
                <a:solidFill>
                  <a:schemeClr val="dk1"/>
                </a:solidFill>
                <a:latin typeface="Calibri"/>
                <a:ea typeface="Calibri"/>
                <a:cs typeface="Calibri"/>
                <a:sym typeface="Calibri"/>
              </a:rPr>
              <a:t>: generate next words based on previous words and on what they were trained on (TV, Religion, daily conversations, </a:t>
            </a:r>
            <a:r>
              <a:rPr lang="en" sz="1300" dirty="0" err="1">
                <a:solidFill>
                  <a:schemeClr val="dk1"/>
                </a:solidFill>
                <a:latin typeface="Calibri"/>
                <a:ea typeface="Calibri"/>
                <a:cs typeface="Calibri"/>
                <a:sym typeface="Calibri"/>
              </a:rPr>
              <a:t>etc</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People talk to themselves in the same way. One phrase causes another, causes another, ...  Chain of phrases and images. </a:t>
            </a:r>
            <a:r>
              <a:rPr lang="en" sz="1300" b="1" dirty="0" err="1">
                <a:solidFill>
                  <a:srgbClr val="FF0000"/>
                </a:solidFill>
                <a:latin typeface="Calibri"/>
                <a:ea typeface="Calibri"/>
                <a:cs typeface="Calibri"/>
                <a:sym typeface="Calibri"/>
              </a:rPr>
              <a:t>ChatGPT</a:t>
            </a:r>
            <a:r>
              <a:rPr lang="en" sz="1300" b="1" dirty="0">
                <a:solidFill>
                  <a:srgbClr val="FF0000"/>
                </a:solidFill>
                <a:latin typeface="Calibri"/>
                <a:ea typeface="Calibri"/>
                <a:cs typeface="Calibri"/>
                <a:sym typeface="Calibri"/>
              </a:rPr>
              <a:t> in the brain</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These chains of "thoughts" go different ways depending on how the person feels at the moment. The person thinks that it is "logical thinking". But </a:t>
            </a:r>
            <a:r>
              <a:rPr lang="en" sz="1300" b="1" dirty="0">
                <a:solidFill>
                  <a:srgbClr val="FF0000"/>
                </a:solidFill>
                <a:latin typeface="Calibri"/>
                <a:ea typeface="Calibri"/>
                <a:cs typeface="Calibri"/>
                <a:sym typeface="Calibri"/>
              </a:rPr>
              <a:t>it is just the flow of "</a:t>
            </a:r>
            <a:r>
              <a:rPr lang="en" sz="1300" b="1" dirty="0" err="1">
                <a:solidFill>
                  <a:srgbClr val="FF0000"/>
                </a:solidFill>
                <a:latin typeface="Calibri"/>
                <a:ea typeface="Calibri"/>
                <a:cs typeface="Calibri"/>
                <a:sym typeface="Calibri"/>
              </a:rPr>
              <a:t>ChatGPT</a:t>
            </a:r>
            <a:r>
              <a:rPr lang="en" sz="1300" b="1" dirty="0">
                <a:solidFill>
                  <a:srgbClr val="FF0000"/>
                </a:solidFill>
                <a:latin typeface="Calibri"/>
                <a:ea typeface="Calibri"/>
                <a:cs typeface="Calibri"/>
                <a:sym typeface="Calibri"/>
              </a:rPr>
              <a:t>-like" words' generation</a:t>
            </a:r>
            <a:r>
              <a:rPr lang="en" sz="1300" dirty="0">
                <a:solidFill>
                  <a:schemeClr val="dk1"/>
                </a:solidFill>
                <a:latin typeface="Calibri"/>
                <a:ea typeface="Calibri"/>
                <a:cs typeface="Calibri"/>
                <a:sym typeface="Calibri"/>
              </a:rPr>
              <a:t>. It seems logical from inside. </a:t>
            </a:r>
            <a:r>
              <a:rPr lang="en" sz="1300" b="1" dirty="0">
                <a:solidFill>
                  <a:srgbClr val="3C78D8"/>
                </a:solidFill>
                <a:latin typeface="Calibri"/>
                <a:ea typeface="Calibri"/>
                <a:cs typeface="Calibri"/>
                <a:sym typeface="Calibri"/>
              </a:rPr>
              <a:t>You sit inside you. You trust your own "thoughts". </a:t>
            </a:r>
            <a:r>
              <a:rPr lang="en" sz="1300" b="1" dirty="0">
                <a:solidFill>
                  <a:srgbClr val="00B050"/>
                </a:solidFill>
                <a:latin typeface="Calibri"/>
                <a:ea typeface="Calibri"/>
                <a:cs typeface="Calibri"/>
                <a:sym typeface="Calibri"/>
              </a:rPr>
              <a:t>You are defenseless against your own thoughts.</a:t>
            </a:r>
            <a:endParaRPr sz="1300" b="1" dirty="0">
              <a:solidFill>
                <a:srgbClr val="00B050"/>
              </a:solidFill>
              <a:latin typeface="Calibri"/>
              <a:ea typeface="Calibri"/>
              <a:cs typeface="Calibri"/>
              <a:sym typeface="Calibri"/>
            </a:endParaRPr>
          </a:p>
          <a:p>
            <a:pPr marL="0" lvl="0" indent="0" algn="l" rtl="0">
              <a:spcBef>
                <a:spcPts val="0"/>
              </a:spcBef>
              <a:spcAft>
                <a:spcPts val="0"/>
              </a:spcAft>
              <a:buNone/>
            </a:pPr>
            <a:endParaRPr lang="en-US" sz="1300" dirty="0">
              <a:solidFill>
                <a:schemeClr val="dk1"/>
              </a:solidFill>
              <a:latin typeface="Calibri"/>
              <a:ea typeface="Calibri"/>
              <a:cs typeface="Calibri"/>
              <a:sym typeface="Calibri"/>
            </a:endParaRPr>
          </a:p>
          <a:p>
            <a:pPr marL="0" lvl="0" indent="0" algn="l" rtl="0">
              <a:spcBef>
                <a:spcPts val="0"/>
              </a:spcBef>
              <a:spcAft>
                <a:spcPts val="0"/>
              </a:spcAft>
              <a:buNone/>
            </a:pPr>
            <a:r>
              <a:rPr lang="en-US" sz="1300" dirty="0" err="1">
                <a:solidFill>
                  <a:schemeClr val="dk1"/>
                </a:solidFill>
                <a:latin typeface="Calibri"/>
                <a:ea typeface="Calibri"/>
                <a:cs typeface="Calibri"/>
                <a:sym typeface="Calibri"/>
              </a:rPr>
              <a:t>ChatGPT</a:t>
            </a:r>
            <a:r>
              <a:rPr lang="en-US" sz="1300" dirty="0">
                <a:solidFill>
                  <a:schemeClr val="dk1"/>
                </a:solidFill>
                <a:latin typeface="Calibri"/>
                <a:ea typeface="Calibri"/>
                <a:cs typeface="Calibri"/>
                <a:sym typeface="Calibri"/>
              </a:rPr>
              <a:t>.</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Very few people can actually think.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Think from first principles.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Think from simple structures.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Think systematically, not in </a:t>
            </a:r>
            <a:r>
              <a:rPr lang="en" sz="1300" dirty="0" err="1">
                <a:solidFill>
                  <a:schemeClr val="dk1"/>
                </a:solidFill>
                <a:latin typeface="Calibri"/>
                <a:ea typeface="Calibri"/>
                <a:cs typeface="Calibri"/>
                <a:sym typeface="Calibri"/>
              </a:rPr>
              <a:t>ChatGPT</a:t>
            </a:r>
            <a:r>
              <a:rPr lang="en" sz="1300" dirty="0">
                <a:solidFill>
                  <a:schemeClr val="dk1"/>
                </a:solidFill>
                <a:latin typeface="Calibri"/>
                <a:ea typeface="Calibri"/>
                <a:cs typeface="Calibri"/>
                <a:sym typeface="Calibri"/>
              </a:rPr>
              <a:t> way.</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Think strategically. </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Create truly new stuff (ideas, music, ...)</a:t>
            </a:r>
            <a:endParaRPr sz="1300" dirty="0">
              <a:solidFill>
                <a:schemeClr val="dk1"/>
              </a:solidFill>
              <a:latin typeface="Calibri"/>
              <a:ea typeface="Calibri"/>
              <a:cs typeface="Calibri"/>
              <a:sym typeface="Calibri"/>
            </a:endParaRPr>
          </a:p>
        </p:txBody>
      </p:sp>
      <p:pic>
        <p:nvPicPr>
          <p:cNvPr id="116" name="Google Shape;116;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78195" y="119402"/>
            <a:ext cx="2150300" cy="1508425"/>
          </a:xfrm>
          <a:prstGeom prst="rect">
            <a:avLst/>
          </a:prstGeom>
          <a:noFill/>
          <a:ln>
            <a:noFill/>
          </a:ln>
        </p:spPr>
      </p:pic>
      <p:sp>
        <p:nvSpPr>
          <p:cNvPr id="117" name="Google Shape;117;p22"/>
          <p:cNvSpPr txBox="1"/>
          <p:nvPr/>
        </p:nvSpPr>
        <p:spPr>
          <a:xfrm>
            <a:off x="7010886" y="603127"/>
            <a:ext cx="545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Calibri"/>
                <a:ea typeface="Calibri"/>
                <a:cs typeface="Calibri"/>
                <a:sym typeface="Calibri"/>
              </a:rPr>
              <a:t>GPT</a:t>
            </a:r>
            <a:endParaRPr sz="1500" b="1">
              <a:latin typeface="Calibri"/>
              <a:ea typeface="Calibri"/>
              <a:cs typeface="Calibri"/>
              <a:sym typeface="Calibri"/>
            </a:endParaRPr>
          </a:p>
        </p:txBody>
      </p:sp>
      <p:sp>
        <p:nvSpPr>
          <p:cNvPr id="118" name="Google Shape;118;p22"/>
          <p:cNvSpPr txBox="1"/>
          <p:nvPr/>
        </p:nvSpPr>
        <p:spPr>
          <a:xfrm>
            <a:off x="5813245" y="603127"/>
            <a:ext cx="545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Calibri"/>
                <a:ea typeface="Calibri"/>
                <a:cs typeface="Calibri"/>
                <a:sym typeface="Calibri"/>
              </a:rPr>
              <a:t>GPT</a:t>
            </a:r>
            <a:endParaRPr sz="1500" b="1">
              <a:latin typeface="Calibri"/>
              <a:ea typeface="Calibri"/>
              <a:cs typeface="Calibri"/>
              <a:sym typeface="Calibri"/>
            </a:endParaRPr>
          </a:p>
        </p:txBody>
      </p:sp>
      <p:sp>
        <p:nvSpPr>
          <p:cNvPr id="119" name="Google Shape;119;p22"/>
          <p:cNvSpPr txBox="1"/>
          <p:nvPr/>
        </p:nvSpPr>
        <p:spPr>
          <a:xfrm>
            <a:off x="4679245" y="1803727"/>
            <a:ext cx="40260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Systematic thinking must have an object of thinking.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Output of ChatGPT typically doesn't have independent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structure. It is descriptions of parallels and complexities.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 good habit is to keep asking yourself:</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"am I a ChatGPT?"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"am I talking to a ChatGPT?" </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If so, why keep talking in the first place?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You need to try to stop being a ChatGPT.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 stop listening to ChatGPT inside you.</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 start understanding simple truths about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yourself, your true essence.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start thinking from this understanding.</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p:nvPr/>
        </p:nvSpPr>
        <p:spPr>
          <a:xfrm>
            <a:off x="0" y="-103700"/>
            <a:ext cx="5349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Hosting Your Own Embeddding Model</a:t>
            </a:r>
            <a:endParaRPr sz="2500" b="1">
              <a:latin typeface="Calibri"/>
              <a:ea typeface="Calibri"/>
              <a:cs typeface="Calibri"/>
              <a:sym typeface="Calibri"/>
            </a:endParaRPr>
          </a:p>
        </p:txBody>
      </p:sp>
      <p:sp>
        <p:nvSpPr>
          <p:cNvPr id="125" name="Google Shape;125;p23"/>
          <p:cNvSpPr txBox="1"/>
          <p:nvPr/>
        </p:nvSpPr>
        <p:spPr>
          <a:xfrm>
            <a:off x="116750" y="465699"/>
            <a:ext cx="42717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Hosting A Text Embedding Model That is Better, Cheaper, and Faster Than OpenAI’s Solution (which is #13 below)</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https://medium.com/@kelvin.lu.au/hosting-a-text-embedding-model-that-is-better-cheaper-and-faster-than-openais-solution-7675d8e7cab2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26" name="Google Shape;12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685700" y="1508825"/>
            <a:ext cx="5134350" cy="3533476"/>
          </a:xfrm>
          <a:prstGeom prst="rect">
            <a:avLst/>
          </a:prstGeom>
          <a:noFill/>
          <a:ln w="9525" cap="flat" cmpd="sng">
            <a:solidFill>
              <a:srgbClr val="FF0000"/>
            </a:solidFill>
            <a:prstDash val="solid"/>
            <a:round/>
            <a:headEnd type="none" w="sm" len="sm"/>
            <a:tailEnd type="none" w="sm" len="sm"/>
          </a:ln>
        </p:spPr>
      </p:pic>
      <p:sp>
        <p:nvSpPr>
          <p:cNvPr id="127" name="Google Shape;127;p23"/>
          <p:cNvSpPr txBox="1"/>
          <p:nvPr/>
        </p:nvSpPr>
        <p:spPr>
          <a:xfrm>
            <a:off x="4622350" y="465699"/>
            <a:ext cx="42717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Massive Text Embedding Benchmark (MTEB) Leaderboard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https://huggingface.co/spaces/mteb/leaderboard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8" name="Google Shape;128;p23"/>
          <p:cNvSpPr/>
          <p:nvPr/>
        </p:nvSpPr>
        <p:spPr>
          <a:xfrm>
            <a:off x="1063950" y="4420225"/>
            <a:ext cx="483900" cy="20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4"/>
          <p:cNvSpPr txBox="1"/>
          <p:nvPr/>
        </p:nvSpPr>
        <p:spPr>
          <a:xfrm>
            <a:off x="116750" y="689850"/>
            <a:ext cx="45027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LLMs, RAG, &amp; the missing storage layer for 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by Ayush Chaurasia  (Retrieval Augmented Generation(RAG))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https://blog.lancedb.com/llms-rag-the-missing-storage-layer-for-ai-28ded35fa984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35" name="Google Shape;13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26325" y="1784750"/>
            <a:ext cx="7291351" cy="3201439"/>
          </a:xfrm>
          <a:prstGeom prst="rect">
            <a:avLst/>
          </a:prstGeom>
          <a:noFill/>
          <a:ln w="9525" cap="flat" cmpd="sng">
            <a:solidFill>
              <a:srgbClr val="FF0000"/>
            </a:solidFill>
            <a:prstDash val="solid"/>
            <a:round/>
            <a:headEnd type="none" w="sm" len="sm"/>
            <a:tailEnd type="none" w="sm" len="sm"/>
          </a:ln>
        </p:spPr>
      </p:pic>
      <p:sp>
        <p:nvSpPr>
          <p:cNvPr id="136" name="Google Shape;136;p24"/>
          <p:cNvSpPr txBox="1"/>
          <p:nvPr/>
        </p:nvSpPr>
        <p:spPr>
          <a:xfrm>
            <a:off x="5934675" y="674375"/>
            <a:ext cx="29532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Knowledge base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Embedding model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Retriever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Response generator (LLM)</a:t>
            </a:r>
            <a:endParaRPr sz="13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780387D2-BDC8-DA79-D529-37DDFD0746A3}"/>
              </a:ext>
            </a:extLst>
          </p:cNvPr>
          <p:cNvSpPr txBox="1"/>
          <p:nvPr/>
        </p:nvSpPr>
        <p:spPr>
          <a:xfrm>
            <a:off x="0" y="-19050"/>
            <a:ext cx="4648200" cy="461665"/>
          </a:xfrm>
          <a:prstGeom prst="rect">
            <a:avLst/>
          </a:prstGeom>
          <a:noFill/>
        </p:spPr>
        <p:txBody>
          <a:bodyPr wrap="square" rtlCol="0">
            <a:spAutoFit/>
          </a:bodyPr>
          <a:lstStyle/>
          <a:p>
            <a:r>
              <a:rPr lang="en-US" sz="2400" b="1" dirty="0"/>
              <a:t>LLMs, RAG, Storage for AI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p:nvPr/>
        </p:nvSpPr>
        <p:spPr>
          <a:xfrm>
            <a:off x="-38200" y="-99050"/>
            <a:ext cx="2283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https://gradient.ai</a:t>
            </a:r>
            <a:endParaRPr sz="2000" b="1">
              <a:latin typeface="Calibri"/>
              <a:ea typeface="Calibri"/>
              <a:cs typeface="Calibri"/>
              <a:sym typeface="Calibri"/>
            </a:endParaRPr>
          </a:p>
        </p:txBody>
      </p:sp>
      <p:sp>
        <p:nvSpPr>
          <p:cNvPr id="142" name="Google Shape;142;p25"/>
          <p:cNvSpPr txBox="1"/>
          <p:nvPr/>
        </p:nvSpPr>
        <p:spPr>
          <a:xfrm>
            <a:off x="306825" y="1056604"/>
            <a:ext cx="822540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San Francisco, CA - </a:t>
            </a:r>
            <a:r>
              <a:rPr lang="en" sz="1100" u="sng">
                <a:solidFill>
                  <a:schemeClr val="hlink"/>
                </a:solidFill>
                <a:latin typeface="Roboto Mono"/>
                <a:ea typeface="Roboto Mono"/>
                <a:cs typeface="Roboto Mono"/>
                <a:sym typeface="Roboto Mono"/>
                <a:hlinkClick r:id="rId3"/>
              </a:rPr>
              <a:t>https://www.linkedin.com/company/gradient-ai-platform/</a:t>
            </a: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founded in 2022, ~30 people</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web-API-based LLM developer platform</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helps companies build private AI applications using open-source LLMs</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private, SOC2 compliant </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fine-tuning and inference via a single API call</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rgbClr val="FF0000"/>
              </a:buClr>
              <a:buSzPts val="1100"/>
              <a:buFont typeface="Roboto Mono"/>
              <a:buChar char="●"/>
            </a:pPr>
            <a:r>
              <a:rPr lang="en" sz="1100" b="1">
                <a:solidFill>
                  <a:srgbClr val="FF0000"/>
                </a:solidFill>
                <a:latin typeface="Roboto Mono"/>
                <a:ea typeface="Roboto Mono"/>
                <a:cs typeface="Roboto Mono"/>
                <a:sym typeface="Roboto Mono"/>
              </a:rPr>
              <a:t>pay by token</a:t>
            </a:r>
            <a:endParaRPr sz="1100" b="1">
              <a:solidFill>
                <a:srgbClr val="FF0000"/>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No infrastructure needed </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video: Fine Tune LLaMA 2 In FIVE MINUTES!</a:t>
            </a:r>
            <a:br>
              <a:rPr lang="en" sz="1100">
                <a:solidFill>
                  <a:schemeClr val="dk1"/>
                </a:solidFill>
                <a:latin typeface="Roboto Mono"/>
                <a:ea typeface="Roboto Mono"/>
                <a:cs typeface="Roboto Mono"/>
                <a:sym typeface="Roboto Mono"/>
              </a:rPr>
            </a:br>
            <a:r>
              <a:rPr lang="en" sz="1100" u="sng">
                <a:solidFill>
                  <a:schemeClr val="hlink"/>
                </a:solidFill>
                <a:latin typeface="Roboto Mono"/>
                <a:ea typeface="Roboto Mono"/>
                <a:cs typeface="Roboto Mono"/>
                <a:sym typeface="Roboto Mono"/>
                <a:hlinkClick r:id="rId4"/>
              </a:rPr>
              <a:t>https://www.youtube.com/watch?v=74NSDMvYZ9Y</a:t>
            </a: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p:txBody>
      </p:sp>
      <p:pic>
        <p:nvPicPr>
          <p:cNvPr id="143" name="Google Shape;143;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944175" y="119500"/>
            <a:ext cx="3054826" cy="859000"/>
          </a:xfrm>
          <a:prstGeom prst="rect">
            <a:avLst/>
          </a:prstGeom>
          <a:noFill/>
          <a:ln>
            <a:noFill/>
          </a:ln>
        </p:spPr>
      </p:pic>
      <p:pic>
        <p:nvPicPr>
          <p:cNvPr id="144" name="Google Shape;144;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0" y="3372034"/>
            <a:ext cx="9144001" cy="17522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p:nvPr/>
        </p:nvSpPr>
        <p:spPr>
          <a:xfrm>
            <a:off x="-38200" y="-99050"/>
            <a:ext cx="556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Mifcom Big Boss Computer with Seven 4090 GPUs</a:t>
            </a:r>
            <a:endParaRPr sz="2000" b="1">
              <a:latin typeface="Calibri"/>
              <a:ea typeface="Calibri"/>
              <a:cs typeface="Calibri"/>
              <a:sym typeface="Calibri"/>
            </a:endParaRPr>
          </a:p>
        </p:txBody>
      </p:sp>
      <p:sp>
        <p:nvSpPr>
          <p:cNvPr id="150" name="Google Shape;150;p26"/>
          <p:cNvSpPr txBox="1"/>
          <p:nvPr/>
        </p:nvSpPr>
        <p:spPr>
          <a:xfrm>
            <a:off x="141975" y="499125"/>
            <a:ext cx="487980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The Mifcom Big Boss - high end PC</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7x Nvidia RTX 4090 GPUs (toal 168GB VRAM) water cooled</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CPU: AMD Ryzen Threadripper PRO 5995WX, 64x 2.7GHz, 288MB L3 cache</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Moterboard: ASUS Pro WS SAGE, WRX80</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System memory: 128GB DDR4-3200, ECC</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Disk: 4TB WD Black SN850X</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Power 2x 2000W (requires two 230V 16A circuits)</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Price </a:t>
            </a:r>
            <a:r>
              <a:rPr lang="en" sz="1100" b="1">
                <a:solidFill>
                  <a:srgbClr val="FF0000"/>
                </a:solidFill>
                <a:latin typeface="Roboto Mono"/>
                <a:ea typeface="Roboto Mono"/>
                <a:cs typeface="Roboto Mono"/>
                <a:sym typeface="Roboto Mono"/>
              </a:rPr>
              <a:t>$31,500</a:t>
            </a:r>
            <a:endParaRPr sz="1100" b="1">
              <a:solidFill>
                <a:srgbClr val="FF0000"/>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Can run LLaMa2 at full accuracy</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u="sng">
                <a:solidFill>
                  <a:schemeClr val="hlink"/>
                </a:solidFill>
                <a:latin typeface="Roboto Mono"/>
                <a:ea typeface="Roboto Mono"/>
                <a:cs typeface="Roboto Mono"/>
                <a:sym typeface="Roboto Mono"/>
                <a:hlinkClick r:id="rId3"/>
              </a:rPr>
              <a:t>https://www.mifcom.de/big-boss-cid361</a:t>
            </a: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p:txBody>
      </p:sp>
      <p:pic>
        <p:nvPicPr>
          <p:cNvPr id="151" name="Google Shape;15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478275" y="225200"/>
            <a:ext cx="3515224" cy="4366176"/>
          </a:xfrm>
          <a:prstGeom prst="rect">
            <a:avLst/>
          </a:prstGeom>
          <a:noFill/>
          <a:ln>
            <a:noFill/>
          </a:ln>
        </p:spPr>
      </p:pic>
      <p:pic>
        <p:nvPicPr>
          <p:cNvPr id="152" name="Google Shape;15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966323" y="2906550"/>
            <a:ext cx="1373875" cy="1864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0" name="Google Shape;60;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1" name="Google Shape;61;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Crypto, accounting</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0" y="0"/>
            <a:ext cx="233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Status Page</a:t>
            </a:r>
            <a:endParaRPr sz="2500" b="1">
              <a:latin typeface="Calibri"/>
              <a:ea typeface="Calibri"/>
              <a:cs typeface="Calibri"/>
              <a:sym typeface="Calibri"/>
            </a:endParaRPr>
          </a:p>
        </p:txBody>
      </p:sp>
      <p:sp>
        <p:nvSpPr>
          <p:cNvPr id="67" name="Google Shape;67;p15"/>
          <p:cNvSpPr txBox="1"/>
          <p:nvPr/>
        </p:nvSpPr>
        <p:spPr>
          <a:xfrm>
            <a:off x="345875" y="853975"/>
            <a:ext cx="52599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HuggingFace.co &gt; 1250 entries (was ~346 entries on July 16th)</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 OpenAI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Anthropic Claude.ai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Local LLMs: ollama.ai,  gpt4all.io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tiiuae/falcon-180B</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stability.ai</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76200" y="-152400"/>
            <a:ext cx="3022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LLaMa 2 Influence</a:t>
            </a:r>
            <a:endParaRPr sz="2500" b="1">
              <a:latin typeface="Calibri"/>
              <a:ea typeface="Calibri"/>
              <a:cs typeface="Calibri"/>
              <a:sym typeface="Calibri"/>
            </a:endParaRPr>
          </a:p>
        </p:txBody>
      </p:sp>
      <p:sp>
        <p:nvSpPr>
          <p:cNvPr id="73" name="Google Shape;73;p16"/>
          <p:cNvSpPr txBox="1"/>
          <p:nvPr/>
        </p:nvSpPr>
        <p:spPr>
          <a:xfrm>
            <a:off x="191450" y="674675"/>
            <a:ext cx="514255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July 18, 2023</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Meta has open-sourced </a:t>
            </a:r>
            <a:r>
              <a:rPr lang="en" sz="1300" dirty="0" err="1">
                <a:solidFill>
                  <a:schemeClr val="dk1"/>
                </a:solidFill>
                <a:latin typeface="Calibri"/>
                <a:ea typeface="Calibri"/>
                <a:cs typeface="Calibri"/>
                <a:sym typeface="Calibri"/>
              </a:rPr>
              <a:t>LLaMa</a:t>
            </a:r>
            <a:r>
              <a:rPr lang="en" sz="1300" dirty="0">
                <a:solidFill>
                  <a:schemeClr val="dk1"/>
                </a:solidFill>
                <a:latin typeface="Calibri"/>
                <a:ea typeface="Calibri"/>
                <a:cs typeface="Calibri"/>
                <a:sym typeface="Calibri"/>
              </a:rPr>
              <a:t> 2</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Llama 2 was made free for research and commercial use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Meta collaborates with Microsoft to make </a:t>
            </a:r>
            <a:r>
              <a:rPr lang="en" sz="1300" dirty="0" err="1">
                <a:solidFill>
                  <a:schemeClr val="dk1"/>
                </a:solidFill>
                <a:latin typeface="Calibri"/>
                <a:ea typeface="Calibri"/>
                <a:cs typeface="Calibri"/>
                <a:sym typeface="Calibri"/>
              </a:rPr>
              <a:t>LLaMa</a:t>
            </a:r>
            <a:r>
              <a:rPr lang="en" sz="1300" dirty="0">
                <a:solidFill>
                  <a:schemeClr val="dk1"/>
                </a:solidFill>
                <a:latin typeface="Calibri"/>
                <a:ea typeface="Calibri"/>
                <a:cs typeface="Calibri"/>
                <a:sym typeface="Calibri"/>
              </a:rPr>
              <a:t> available on Azure cloud and on Windows OS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license for Llama 2 is generous and permissive. However, it prohibits using Llama to improve any other large language model, excluding Llama 2. Users must also request a special commercial license if their product's MAU exceed 700 million. MAU = Monthly Active Users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Open community started working on LLaMa2 to improve it. Creating new datasets and training protocols. Also reducing model size (precision or number of parameters). In just two months approximately a thousand models were added to the </a:t>
            </a:r>
            <a:r>
              <a:rPr lang="en" sz="1300" dirty="0" err="1">
                <a:solidFill>
                  <a:schemeClr val="dk1"/>
                </a:solidFill>
                <a:latin typeface="Calibri"/>
                <a:ea typeface="Calibri"/>
                <a:cs typeface="Calibri"/>
                <a:sym typeface="Calibri"/>
              </a:rPr>
              <a:t>Huggingface.co</a:t>
            </a:r>
            <a:r>
              <a:rPr lang="en" sz="1300" dirty="0">
                <a:solidFill>
                  <a:schemeClr val="dk1"/>
                </a:solidFill>
                <a:latin typeface="Calibri"/>
                <a:ea typeface="Calibri"/>
                <a:cs typeface="Calibri"/>
                <a:sym typeface="Calibri"/>
              </a:rPr>
              <a:t> open-</a:t>
            </a:r>
            <a:r>
              <a:rPr lang="en" sz="1300" dirty="0" err="1">
                <a:solidFill>
                  <a:schemeClr val="dk1"/>
                </a:solidFill>
                <a:latin typeface="Calibri"/>
                <a:ea typeface="Calibri"/>
                <a:cs typeface="Calibri"/>
                <a:sym typeface="Calibri"/>
              </a:rPr>
              <a:t>llm</a:t>
            </a:r>
            <a:r>
              <a:rPr lang="en" sz="1300" dirty="0">
                <a:solidFill>
                  <a:schemeClr val="dk1"/>
                </a:solidFill>
                <a:latin typeface="Calibri"/>
                <a:ea typeface="Calibri"/>
                <a:cs typeface="Calibri"/>
                <a:sym typeface="Calibri"/>
              </a:rPr>
              <a:t>-leaderboard. It is really an explosion of development</a:t>
            </a:r>
            <a:endParaRPr sz="1300" dirty="0">
              <a:solidFill>
                <a:schemeClr val="dk1"/>
              </a:solidFill>
              <a:latin typeface="Calibri"/>
              <a:ea typeface="Calibri"/>
              <a:cs typeface="Calibri"/>
              <a:sym typeface="Calibri"/>
            </a:endParaRPr>
          </a:p>
        </p:txBody>
      </p:sp>
      <p:pic>
        <p:nvPicPr>
          <p:cNvPr id="74" name="Google Shape;74;p16"/>
          <p:cNvPicPr preferRelativeResize="0"/>
          <p:nvPr/>
        </p:nvPicPr>
        <p:blipFill>
          <a:blip r:embed="rId3">
            <a:alphaModFix/>
          </a:blip>
          <a:stretch>
            <a:fillRect/>
          </a:stretch>
        </p:blipFill>
        <p:spPr>
          <a:xfrm>
            <a:off x="5942475" y="280225"/>
            <a:ext cx="2857500" cy="1600200"/>
          </a:xfrm>
          <a:prstGeom prst="rect">
            <a:avLst/>
          </a:prstGeom>
          <a:noFill/>
          <a:ln>
            <a:noFill/>
          </a:ln>
        </p:spPr>
      </p:pic>
      <p:sp>
        <p:nvSpPr>
          <p:cNvPr id="75" name="Google Shape;75;p16"/>
          <p:cNvSpPr txBox="1"/>
          <p:nvPr/>
        </p:nvSpPr>
        <p:spPr>
          <a:xfrm>
            <a:off x="5661225" y="1945500"/>
            <a:ext cx="34200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July 18, 2023 - Meta has open-sourced LLaMa-2.</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started the explosive process of creating new models based on LLaMa-2.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Close to a thousand new models were posted on HuggingFace.co in 2 months.</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3419" y="-121875"/>
            <a:ext cx="2739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 LLM Leaderboard</a:t>
            </a:r>
            <a:endParaRPr sz="2000" b="1">
              <a:latin typeface="Calibri"/>
              <a:ea typeface="Calibri"/>
              <a:cs typeface="Calibri"/>
              <a:sym typeface="Calibri"/>
            </a:endParaRPr>
          </a:p>
        </p:txBody>
      </p:sp>
      <p:sp>
        <p:nvSpPr>
          <p:cNvPr id="81" name="Google Shape;81;p17"/>
          <p:cNvSpPr txBox="1"/>
          <p:nvPr/>
        </p:nvSpPr>
        <p:spPr>
          <a:xfrm>
            <a:off x="157200" y="430650"/>
            <a:ext cx="8740800" cy="407800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dirty="0">
                <a:solidFill>
                  <a:schemeClr val="hlink"/>
                </a:solidFill>
                <a:latin typeface="Roboto Mono"/>
                <a:ea typeface="Roboto Mono"/>
                <a:cs typeface="Roboto Mono"/>
                <a:sym typeface="Roboto Mono"/>
                <a:hlinkClick r:id="rId3"/>
              </a:rPr>
              <a:t>https://huggingface.co/spaces/HuggingFaceH4/open_llm_leaderboard</a:t>
            </a:r>
            <a:r>
              <a:rPr lang="en" sz="1100" dirty="0">
                <a:latin typeface="Roboto Mono"/>
                <a:ea typeface="Roboto Mono"/>
                <a:cs typeface="Roboto Mono"/>
                <a:sym typeface="Roboto Mono"/>
              </a:rPr>
              <a:t> - streaming scroll, can not copy</a:t>
            </a:r>
            <a:endParaRPr sz="1100" dirty="0">
              <a:latin typeface="Roboto Mono"/>
              <a:ea typeface="Roboto Mono"/>
              <a:cs typeface="Roboto Mono"/>
              <a:sym typeface="Roboto Mono"/>
            </a:endParaRPr>
          </a:p>
          <a:p>
            <a:pPr marL="0" lvl="0" indent="0" algn="l" rtl="0">
              <a:spcBef>
                <a:spcPts val="0"/>
              </a:spcBef>
              <a:spcAft>
                <a:spcPts val="0"/>
              </a:spcAft>
              <a:buNone/>
            </a:pPr>
            <a:r>
              <a:rPr lang="en" sz="1100" u="sng" dirty="0">
                <a:solidFill>
                  <a:schemeClr val="hlink"/>
                </a:solidFill>
                <a:latin typeface="Roboto Mono"/>
                <a:ea typeface="Roboto Mono"/>
                <a:cs typeface="Roboto Mono"/>
                <a:sym typeface="Roboto Mono"/>
                <a:hlinkClick r:id="rId4"/>
              </a:rPr>
              <a:t>https://huggingface.co/datasets/open-llm-leaderboard/results</a:t>
            </a:r>
            <a:r>
              <a:rPr lang="en" sz="1100" dirty="0">
                <a:latin typeface="Roboto Mono"/>
                <a:ea typeface="Roboto Mono"/>
                <a:cs typeface="Roboto Mono"/>
                <a:sym typeface="Roboto Mono"/>
              </a:rPr>
              <a:t> - underlying dataset and links</a:t>
            </a:r>
            <a:endParaRPr sz="1100" dirty="0">
              <a:latin typeface="Roboto Mono"/>
              <a:ea typeface="Roboto Mono"/>
              <a:cs typeface="Roboto Mono"/>
              <a:sym typeface="Roboto Mono"/>
            </a:endParaRPr>
          </a:p>
          <a:p>
            <a:pPr marL="0" lvl="0" indent="0" algn="l" rtl="0">
              <a:spcBef>
                <a:spcPts val="0"/>
              </a:spcBef>
              <a:spcAft>
                <a:spcPts val="0"/>
              </a:spcAft>
              <a:buNone/>
            </a:pPr>
            <a:r>
              <a:rPr lang="en" sz="1100" u="sng" dirty="0">
                <a:solidFill>
                  <a:schemeClr val="hlink"/>
                </a:solidFill>
                <a:latin typeface="Roboto Mono"/>
                <a:ea typeface="Roboto Mono"/>
                <a:cs typeface="Roboto Mono"/>
                <a:sym typeface="Roboto Mono"/>
                <a:hlinkClick r:id="rId5"/>
              </a:rPr>
              <a:t>https://huggingface.co/spaces/gsaivinay/open_llm_leaderboard</a:t>
            </a:r>
            <a:r>
              <a:rPr lang="en" sz="1100" dirty="0">
                <a:latin typeface="Roboto Mono"/>
                <a:ea typeface="Roboto Mono"/>
                <a:cs typeface="Roboto Mono"/>
                <a:sym typeface="Roboto Mono"/>
              </a:rPr>
              <a:t> - added GPT-4 and GPT-3.5</a:t>
            </a:r>
            <a:endParaRPr sz="1100" dirty="0">
              <a:latin typeface="Roboto Mono"/>
              <a:ea typeface="Roboto Mono"/>
              <a:cs typeface="Roboto Mono"/>
              <a:sym typeface="Roboto Mono"/>
            </a:endParaRPr>
          </a:p>
          <a:p>
            <a:pPr marL="0" lvl="0" indent="0" algn="l" rtl="0">
              <a:spcBef>
                <a:spcPts val="0"/>
              </a:spcBef>
              <a:spcAft>
                <a:spcPts val="0"/>
              </a:spcAft>
              <a:buNone/>
            </a:pPr>
            <a:endParaRPr sz="1100" dirty="0">
              <a:latin typeface="Roboto Mono"/>
              <a:ea typeface="Roboto Mono"/>
              <a:cs typeface="Roboto Mono"/>
              <a:sym typeface="Roboto Mono"/>
            </a:endParaRPr>
          </a:p>
          <a:p>
            <a:pPr marL="0" lvl="0" indent="0" algn="l" rtl="0">
              <a:spcBef>
                <a:spcPts val="0"/>
              </a:spcBef>
              <a:spcAft>
                <a:spcPts val="0"/>
              </a:spcAft>
              <a:buNone/>
            </a:pPr>
            <a:r>
              <a:rPr lang="en" sz="1100" dirty="0">
                <a:latin typeface="Roboto Mono"/>
                <a:ea typeface="Roboto Mono"/>
                <a:cs typeface="Roboto Mono"/>
                <a:sym typeface="Roboto Mono"/>
              </a:rPr>
              <a:t>Sep 15, 2023 </a:t>
            </a:r>
            <a:r>
              <a:rPr lang="en" sz="1100" dirty="0" err="1">
                <a:latin typeface="Roboto Mono"/>
                <a:ea typeface="Roboto Mono"/>
                <a:cs typeface="Roboto Mono"/>
                <a:sym typeface="Roboto Mono"/>
              </a:rPr>
              <a:t>approx</a:t>
            </a:r>
            <a:r>
              <a:rPr lang="en" sz="1100" b="1" dirty="0">
                <a:solidFill>
                  <a:srgbClr val="FF0000"/>
                </a:solidFill>
                <a:latin typeface="Roboto Mono"/>
                <a:ea typeface="Roboto Mono"/>
                <a:cs typeface="Roboto Mono"/>
                <a:sym typeface="Roboto Mono"/>
              </a:rPr>
              <a:t> 1250 entries</a:t>
            </a:r>
            <a:r>
              <a:rPr lang="en" sz="1100" dirty="0">
                <a:latin typeface="Roboto Mono"/>
                <a:ea typeface="Roboto Mono"/>
                <a:cs typeface="Roboto Mono"/>
                <a:sym typeface="Roboto Mono"/>
              </a:rPr>
              <a:t> (was ~346 entries on July 16th before </a:t>
            </a:r>
            <a:r>
              <a:rPr lang="en" sz="1100" dirty="0" err="1">
                <a:latin typeface="Roboto Mono"/>
                <a:ea typeface="Roboto Mono"/>
                <a:cs typeface="Roboto Mono"/>
                <a:sym typeface="Roboto Mono"/>
              </a:rPr>
              <a:t>LLaMa</a:t>
            </a:r>
            <a:r>
              <a:rPr lang="en" sz="1100" dirty="0">
                <a:latin typeface="Roboto Mono"/>
                <a:ea typeface="Roboto Mono"/>
                <a:cs typeface="Roboto Mono"/>
                <a:sym typeface="Roboto Mono"/>
              </a:rPr>
              <a:t> July 18)</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dirty="0">
                <a:solidFill>
                  <a:schemeClr val="dk1"/>
                </a:solidFill>
                <a:latin typeface="Roboto Mono"/>
                <a:ea typeface="Roboto Mono"/>
                <a:cs typeface="Roboto Mono"/>
                <a:sym typeface="Roboto Mono"/>
              </a:rPr>
              <a:t>All top positions are </a:t>
            </a:r>
            <a:r>
              <a:rPr lang="en" sz="1100" dirty="0" err="1">
                <a:solidFill>
                  <a:schemeClr val="dk1"/>
                </a:solidFill>
                <a:latin typeface="Roboto Mono"/>
                <a:ea typeface="Roboto Mono"/>
                <a:cs typeface="Roboto Mono"/>
                <a:sym typeface="Roboto Mono"/>
              </a:rPr>
              <a:t>LLaMa</a:t>
            </a:r>
            <a:r>
              <a:rPr lang="en" sz="1100" dirty="0">
                <a:solidFill>
                  <a:schemeClr val="dk1"/>
                </a:solidFill>
                <a:latin typeface="Roboto Mono"/>
                <a:ea typeface="Roboto Mono"/>
                <a:cs typeface="Roboto Mono"/>
                <a:sym typeface="Roboto Mono"/>
              </a:rPr>
              <a:t> 70B 16bit and require ~160 GB VRAM to run.</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dirty="0">
                <a:solidFill>
                  <a:schemeClr val="dk1"/>
                </a:solidFill>
                <a:latin typeface="Roboto Mono"/>
                <a:ea typeface="Roboto Mono"/>
                <a:cs typeface="Roboto Mono"/>
                <a:sym typeface="Roboto Mono"/>
              </a:rPr>
              <a:t>Reducing N-params from 70B down to 30,13,7B causes severe reduction of average test scores</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dirty="0">
                <a:solidFill>
                  <a:schemeClr val="dk1"/>
                </a:solidFill>
                <a:latin typeface="Roboto Mono"/>
                <a:ea typeface="Roboto Mono"/>
                <a:cs typeface="Roboto Mono"/>
                <a:sym typeface="Roboto Mono"/>
              </a:rPr>
              <a:t>Reducing precision from 16bits down to 4bits surprisingly preserves the quality of the model </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None/>
            </a:pPr>
            <a:endParaRPr lang="en-US" sz="1100" dirty="0">
              <a:latin typeface="Roboto Mono"/>
              <a:ea typeface="Roboto Mono"/>
              <a:cs typeface="Roboto Mono"/>
              <a:sym typeface="Roboto Mono"/>
            </a:endParaRPr>
          </a:p>
          <a:p>
            <a:pPr marL="0" lvl="0" indent="0" algn="l" rtl="0">
              <a:spcBef>
                <a:spcPts val="0"/>
              </a:spcBef>
              <a:spcAft>
                <a:spcPts val="0"/>
              </a:spcAft>
              <a:buNone/>
            </a:pPr>
            <a:r>
              <a:rPr lang="en-US" sz="1100" dirty="0">
                <a:latin typeface="Roboto Mono"/>
                <a:ea typeface="Roboto Mono"/>
                <a:cs typeface="Roboto Mono"/>
                <a:sym typeface="Roboto Mono"/>
              </a:rPr>
              <a:t>(ranks below are approximate)</a:t>
            </a:r>
            <a:endParaRPr sz="1100" dirty="0">
              <a:latin typeface="Roboto Mono"/>
              <a:ea typeface="Roboto Mono"/>
              <a:cs typeface="Roboto Mono"/>
              <a:sym typeface="Roboto Mono"/>
            </a:endParaRPr>
          </a:p>
          <a:p>
            <a:pPr marL="0" lvl="0" indent="0" algn="l" rtl="0">
              <a:spcBef>
                <a:spcPts val="0"/>
              </a:spcBef>
              <a:spcAft>
                <a:spcPts val="0"/>
              </a:spcAft>
              <a:buNone/>
            </a:pPr>
            <a:r>
              <a:rPr lang="en" sz="1100" dirty="0">
                <a:latin typeface="Roboto Mono"/>
                <a:ea typeface="Roboto Mono"/>
                <a:cs typeface="Roboto Mono"/>
                <a:sym typeface="Roboto Mono"/>
              </a:rPr>
              <a:t>rank    size  </a:t>
            </a:r>
            <a:r>
              <a:rPr lang="en" sz="1100" dirty="0" err="1">
                <a:latin typeface="Roboto Mono"/>
                <a:ea typeface="Roboto Mono"/>
                <a:cs typeface="Roboto Mono"/>
                <a:sym typeface="Roboto Mono"/>
              </a:rPr>
              <a:t>avg_quality</a:t>
            </a:r>
            <a:r>
              <a:rPr lang="en" sz="1100" dirty="0">
                <a:latin typeface="Roboto Mono"/>
                <a:ea typeface="Roboto Mono"/>
                <a:cs typeface="Roboto Mono"/>
                <a:sym typeface="Roboto Mono"/>
              </a:rPr>
              <a:t>  bits  VRAM  name</a:t>
            </a:r>
            <a:endParaRPr sz="1100" dirty="0">
              <a:latin typeface="Roboto Mono"/>
              <a:ea typeface="Roboto Mono"/>
              <a:cs typeface="Roboto Mono"/>
              <a:sym typeface="Roboto Mono"/>
            </a:endParaRPr>
          </a:p>
          <a:p>
            <a:pPr marL="0" lvl="0" indent="0" algn="l" rtl="0">
              <a:spcBef>
                <a:spcPts val="0"/>
              </a:spcBef>
              <a:spcAft>
                <a:spcPts val="0"/>
              </a:spcAft>
              <a:buNone/>
            </a:pPr>
            <a:r>
              <a:rPr lang="en" sz="1100" dirty="0">
                <a:latin typeface="Roboto Mono"/>
                <a:ea typeface="Roboto Mono"/>
                <a:cs typeface="Roboto Mono"/>
                <a:sym typeface="Roboto Mono"/>
              </a:rPr>
              <a:t>  1      70B    </a:t>
            </a:r>
            <a:r>
              <a:rPr lang="en" sz="1100" dirty="0">
                <a:solidFill>
                  <a:schemeClr val="dk1"/>
                </a:solidFill>
                <a:latin typeface="Roboto Mono"/>
                <a:ea typeface="Roboto Mono"/>
                <a:cs typeface="Roboto Mono"/>
                <a:sym typeface="Roboto Mono"/>
              </a:rPr>
              <a:t>73.94       16    160  AIDC-ai-business/Marcoroni-70B </a:t>
            </a:r>
            <a:r>
              <a:rPr lang="en" sz="1100" dirty="0">
                <a:latin typeface="Roboto Mono"/>
                <a:ea typeface="Roboto Mono"/>
                <a:cs typeface="Roboto Mono"/>
                <a:sym typeface="Roboto Mono"/>
              </a:rPr>
              <a:t>  </a:t>
            </a:r>
            <a:endParaRPr sz="1100" dirty="0">
              <a:latin typeface="Roboto Mono"/>
              <a:ea typeface="Roboto Mono"/>
              <a:cs typeface="Roboto Mono"/>
              <a:sym typeface="Roboto Mono"/>
            </a:endParaRPr>
          </a:p>
          <a:p>
            <a:pPr marL="0" lvl="0" indent="0" algn="l" rtl="0">
              <a:spcBef>
                <a:spcPts val="0"/>
              </a:spcBef>
              <a:spcAft>
                <a:spcPts val="0"/>
              </a:spcAft>
              <a:buNone/>
            </a:pPr>
            <a:r>
              <a:rPr lang="en" sz="1100" dirty="0">
                <a:latin typeface="Roboto Mono"/>
                <a:ea typeface="Roboto Mono"/>
                <a:cs typeface="Roboto Mono"/>
                <a:sym typeface="Roboto Mono"/>
              </a:rPr>
              <a:t> 33      70B    71.36        8    </a:t>
            </a:r>
            <a:r>
              <a:rPr lang="en" sz="1100" dirty="0">
                <a:solidFill>
                  <a:schemeClr val="dk1"/>
                </a:solidFill>
                <a:latin typeface="Roboto Mono"/>
                <a:ea typeface="Roboto Mono"/>
                <a:cs typeface="Roboto Mono"/>
                <a:sym typeface="Roboto Mono"/>
              </a:rPr>
              <a:t>160</a:t>
            </a:r>
            <a:r>
              <a:rPr lang="en" sz="1100" dirty="0">
                <a:latin typeface="Roboto Mono"/>
                <a:ea typeface="Roboto Mono"/>
                <a:cs typeface="Roboto Mono"/>
                <a:sym typeface="Roboto Mono"/>
              </a:rPr>
              <a:t>  garage-</a:t>
            </a:r>
            <a:r>
              <a:rPr lang="en" sz="1100" dirty="0" err="1">
                <a:latin typeface="Roboto Mono"/>
                <a:ea typeface="Roboto Mono"/>
                <a:cs typeface="Roboto Mono"/>
                <a:sym typeface="Roboto Mono"/>
              </a:rPr>
              <a:t>bAInd</a:t>
            </a:r>
            <a:r>
              <a:rPr lang="en" sz="1100" dirty="0">
                <a:latin typeface="Roboto Mono"/>
                <a:ea typeface="Roboto Mono"/>
                <a:cs typeface="Roboto Mono"/>
                <a:sym typeface="Roboto Mono"/>
              </a:rPr>
              <a:t>/Camel-Platypus2-70B</a:t>
            </a:r>
            <a:endParaRPr sz="1100" dirty="0">
              <a:latin typeface="Roboto Mono"/>
              <a:ea typeface="Roboto Mono"/>
              <a:cs typeface="Roboto Mono"/>
              <a:sym typeface="Roboto Mono"/>
            </a:endParaRPr>
          </a:p>
          <a:p>
            <a:pPr marL="0" lvl="0" indent="0" algn="l" rtl="0">
              <a:spcBef>
                <a:spcPts val="0"/>
              </a:spcBef>
              <a:spcAft>
                <a:spcPts val="0"/>
              </a:spcAft>
              <a:buNone/>
            </a:pPr>
            <a:r>
              <a:rPr lang="en" sz="1100" dirty="0">
                <a:latin typeface="Roboto Mono"/>
                <a:ea typeface="Roboto Mono"/>
                <a:cs typeface="Roboto Mono"/>
                <a:sym typeface="Roboto Mono"/>
              </a:rPr>
              <a:t> </a:t>
            </a:r>
            <a:r>
              <a:rPr lang="en" sz="1100" b="1" dirty="0">
                <a:solidFill>
                  <a:srgbClr val="6AA84F"/>
                </a:solidFill>
                <a:latin typeface="Roboto Mono"/>
                <a:ea typeface="Roboto Mono"/>
                <a:cs typeface="Roboto Mono"/>
                <a:sym typeface="Roboto Mono"/>
              </a:rPr>
              <a:t>50      70B    70.37        4     45  garage-</a:t>
            </a:r>
            <a:r>
              <a:rPr lang="en" sz="1100" b="1" dirty="0" err="1">
                <a:solidFill>
                  <a:srgbClr val="6AA84F"/>
                </a:solidFill>
                <a:latin typeface="Roboto Mono"/>
                <a:ea typeface="Roboto Mono"/>
                <a:cs typeface="Roboto Mono"/>
                <a:sym typeface="Roboto Mono"/>
              </a:rPr>
              <a:t>bAInd</a:t>
            </a:r>
            <a:r>
              <a:rPr lang="en" sz="1100" b="1" dirty="0">
                <a:solidFill>
                  <a:srgbClr val="6AA84F"/>
                </a:solidFill>
                <a:latin typeface="Roboto Mono"/>
                <a:ea typeface="Roboto Mono"/>
                <a:cs typeface="Roboto Mono"/>
                <a:sym typeface="Roboto Mono"/>
              </a:rPr>
              <a:t>/Camel-Platypus2-70B</a:t>
            </a:r>
            <a:endParaRPr sz="1100" b="1" dirty="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Roboto Mono"/>
                <a:ea typeface="Roboto Mono"/>
                <a:cs typeface="Roboto Mono"/>
                <a:sym typeface="Roboto Mono"/>
              </a:rPr>
              <a:t> 55      65B    69.94       16    160  upstage/llama-65b-instruct</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Roboto Mono"/>
                <a:ea typeface="Roboto Mono"/>
                <a:cs typeface="Roboto Mono"/>
                <a:sym typeface="Roboto Mono"/>
              </a:rPr>
              <a:t> 61     180B    68.74       16    400  </a:t>
            </a:r>
            <a:r>
              <a:rPr lang="en" sz="1100" dirty="0" err="1">
                <a:solidFill>
                  <a:schemeClr val="dk1"/>
                </a:solidFill>
                <a:latin typeface="Roboto Mono"/>
                <a:ea typeface="Roboto Mono"/>
                <a:cs typeface="Roboto Mono"/>
                <a:sym typeface="Roboto Mono"/>
              </a:rPr>
              <a:t>tiiuae</a:t>
            </a:r>
            <a:r>
              <a:rPr lang="en" sz="1100" dirty="0">
                <a:solidFill>
                  <a:schemeClr val="dk1"/>
                </a:solidFill>
                <a:latin typeface="Roboto Mono"/>
                <a:ea typeface="Roboto Mono"/>
                <a:cs typeface="Roboto Mono"/>
                <a:sym typeface="Roboto Mono"/>
              </a:rPr>
              <a:t>/</a:t>
            </a:r>
            <a:r>
              <a:rPr lang="en" sz="1100" dirty="0">
                <a:solidFill>
                  <a:srgbClr val="FF0000"/>
                </a:solidFill>
                <a:latin typeface="Roboto Mono"/>
                <a:ea typeface="Roboto Mono"/>
                <a:cs typeface="Roboto Mono"/>
                <a:sym typeface="Roboto Mono"/>
              </a:rPr>
              <a:t>falcon-180B</a:t>
            </a:r>
            <a:endParaRPr sz="1100"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sz="1100" b="1" dirty="0">
                <a:solidFill>
                  <a:srgbClr val="3C78D8"/>
                </a:solidFill>
                <a:latin typeface="Roboto Mono"/>
                <a:ea typeface="Roboto Mono"/>
                <a:cs typeface="Roboto Mono"/>
                <a:sym typeface="Roboto Mono"/>
              </a:rPr>
              <a:t>107      70B    66.8        16    </a:t>
            </a:r>
            <a:r>
              <a:rPr lang="en" sz="1100" dirty="0">
                <a:solidFill>
                  <a:schemeClr val="dk1"/>
                </a:solidFill>
                <a:latin typeface="Roboto Mono"/>
                <a:ea typeface="Roboto Mono"/>
                <a:cs typeface="Roboto Mono"/>
                <a:sym typeface="Roboto Mono"/>
              </a:rPr>
              <a:t>160</a:t>
            </a:r>
            <a:r>
              <a:rPr lang="en" sz="1100" b="1" dirty="0">
                <a:solidFill>
                  <a:srgbClr val="3C78D8"/>
                </a:solidFill>
                <a:latin typeface="Roboto Mono"/>
                <a:ea typeface="Roboto Mono"/>
                <a:cs typeface="Roboto Mono"/>
                <a:sym typeface="Roboto Mono"/>
              </a:rPr>
              <a:t>  meta-llama/Llama-2-70b-chat-hf  (original LLaMa2, July 18)</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Roboto Mono"/>
                <a:ea typeface="Roboto Mono"/>
                <a:cs typeface="Roboto Mono"/>
                <a:sym typeface="Roboto Mono"/>
              </a:rPr>
              <a:t>100      13B    66.03       16         Aspik101/trurl-2-13b-pl-instruct_unload</a:t>
            </a:r>
            <a:endParaRPr sz="1100" dirty="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b="1" dirty="0">
                <a:solidFill>
                  <a:srgbClr val="6AA84F"/>
                </a:solidFill>
                <a:latin typeface="Roboto Mono"/>
                <a:ea typeface="Roboto Mono"/>
                <a:cs typeface="Roboto Mono"/>
                <a:sym typeface="Roboto Mono"/>
              </a:rPr>
              <a:t>145      30B    64.21        4     20  </a:t>
            </a:r>
            <a:r>
              <a:rPr lang="en" sz="1100" b="1" dirty="0" err="1">
                <a:solidFill>
                  <a:srgbClr val="6AA84F"/>
                </a:solidFill>
                <a:latin typeface="Roboto Mono"/>
                <a:ea typeface="Roboto Mono"/>
                <a:cs typeface="Roboto Mono"/>
                <a:sym typeface="Roboto Mono"/>
              </a:rPr>
              <a:t>gaodrew</a:t>
            </a:r>
            <a:r>
              <a:rPr lang="en" sz="1100" b="1" dirty="0">
                <a:solidFill>
                  <a:srgbClr val="6AA84F"/>
                </a:solidFill>
                <a:latin typeface="Roboto Mono"/>
                <a:ea typeface="Roboto Mono"/>
                <a:cs typeface="Roboto Mono"/>
                <a:sym typeface="Roboto Mono"/>
              </a:rPr>
              <a:t>/gaodrew-llama-30b-instruct-2048-Open-Platypus-100steps</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dirty="0">
                <a:solidFill>
                  <a:srgbClr val="3C78D8"/>
                </a:solidFill>
                <a:latin typeface="Roboto Mono"/>
                <a:ea typeface="Roboto Mono"/>
                <a:cs typeface="Roboto Mono"/>
                <a:sym typeface="Roboto Mono"/>
              </a:rPr>
              <a:t>168      40b    63.47       16         </a:t>
            </a:r>
            <a:r>
              <a:rPr lang="en" sz="1100" b="1" dirty="0" err="1">
                <a:solidFill>
                  <a:srgbClr val="3C78D8"/>
                </a:solidFill>
                <a:latin typeface="Roboto Mono"/>
                <a:ea typeface="Roboto Mono"/>
                <a:cs typeface="Roboto Mono"/>
                <a:sym typeface="Roboto Mono"/>
              </a:rPr>
              <a:t>tiiuae</a:t>
            </a:r>
            <a:r>
              <a:rPr lang="en" sz="1100" b="1" dirty="0">
                <a:solidFill>
                  <a:srgbClr val="3C78D8"/>
                </a:solidFill>
                <a:latin typeface="Roboto Mono"/>
                <a:ea typeface="Roboto Mono"/>
                <a:cs typeface="Roboto Mono"/>
                <a:sym typeface="Roboto Mono"/>
              </a:rPr>
              <a:t>/</a:t>
            </a:r>
            <a:r>
              <a:rPr lang="en" sz="1100" dirty="0">
                <a:solidFill>
                  <a:srgbClr val="FF0000"/>
                </a:solidFill>
                <a:latin typeface="Roboto Mono"/>
                <a:ea typeface="Roboto Mono"/>
                <a:cs typeface="Roboto Mono"/>
                <a:sym typeface="Roboto Mono"/>
              </a:rPr>
              <a:t>falcon-40b</a:t>
            </a:r>
            <a:r>
              <a:rPr lang="en" sz="1100" b="1" dirty="0">
                <a:solidFill>
                  <a:srgbClr val="3C78D8"/>
                </a:solidFill>
                <a:latin typeface="Roboto Mono"/>
                <a:ea typeface="Roboto Mono"/>
                <a:cs typeface="Roboto Mono"/>
                <a:sym typeface="Roboto Mono"/>
              </a:rPr>
              <a:t>-instruct (was #1 before LLaMa2)</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dirty="0">
                <a:solidFill>
                  <a:srgbClr val="6AA84F"/>
                </a:solidFill>
                <a:latin typeface="Roboto Mono"/>
                <a:ea typeface="Roboto Mono"/>
                <a:cs typeface="Roboto Mono"/>
                <a:sym typeface="Roboto Mono"/>
              </a:rPr>
              <a:t>181      13B    63.19        4     10  Open-Orca/OpenOrca-Platypus2-13B   </a:t>
            </a:r>
            <a:endParaRPr sz="1100" b="1" dirty="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dirty="0">
                <a:latin typeface="Roboto Mono"/>
                <a:ea typeface="Roboto Mono"/>
                <a:cs typeface="Roboto Mono"/>
                <a:sym typeface="Roboto Mono"/>
              </a:rPr>
              <a:t>348       7b    59.89       16         </a:t>
            </a:r>
            <a:r>
              <a:rPr lang="en" sz="1100" dirty="0" err="1">
                <a:latin typeface="Roboto Mono"/>
                <a:ea typeface="Roboto Mono"/>
                <a:cs typeface="Roboto Mono"/>
                <a:sym typeface="Roboto Mono"/>
              </a:rPr>
              <a:t>HyperbeeAI</a:t>
            </a:r>
            <a:r>
              <a:rPr lang="en" sz="1100" dirty="0">
                <a:latin typeface="Roboto Mono"/>
                <a:ea typeface="Roboto Mono"/>
                <a:cs typeface="Roboto Mono"/>
                <a:sym typeface="Roboto Mono"/>
              </a:rPr>
              <a:t>/Tulpar-7b-v0</a:t>
            </a:r>
            <a:endParaRPr sz="1100" dirty="0">
              <a:latin typeface="Roboto Mono"/>
              <a:ea typeface="Roboto Mono"/>
              <a:cs typeface="Roboto Mono"/>
              <a:sym typeface="Roboto Mono"/>
            </a:endParaRPr>
          </a:p>
          <a:p>
            <a:pPr marL="0" lvl="0" indent="0" algn="l" rtl="0">
              <a:spcBef>
                <a:spcPts val="0"/>
              </a:spcBef>
              <a:spcAft>
                <a:spcPts val="0"/>
              </a:spcAft>
              <a:buNone/>
            </a:pPr>
            <a:r>
              <a:rPr lang="en" sz="1100" b="1" dirty="0">
                <a:solidFill>
                  <a:srgbClr val="6AA84F"/>
                </a:solidFill>
                <a:latin typeface="Roboto Mono"/>
                <a:ea typeface="Roboto Mono"/>
                <a:cs typeface="Roboto Mono"/>
                <a:sym typeface="Roboto Mono"/>
              </a:rPr>
              <a:t>565       7b    55.72        4      6  </a:t>
            </a:r>
            <a:r>
              <a:rPr lang="en" sz="1100" b="1" dirty="0" err="1">
                <a:solidFill>
                  <a:srgbClr val="6AA84F"/>
                </a:solidFill>
                <a:latin typeface="Roboto Mono"/>
                <a:ea typeface="Roboto Mono"/>
                <a:cs typeface="Roboto Mono"/>
                <a:sym typeface="Roboto Mono"/>
              </a:rPr>
              <a:t>joehuangx</a:t>
            </a:r>
            <a:r>
              <a:rPr lang="en" sz="1100" b="1" dirty="0">
                <a:solidFill>
                  <a:srgbClr val="6AA84F"/>
                </a:solidFill>
                <a:latin typeface="Roboto Mono"/>
                <a:ea typeface="Roboto Mono"/>
                <a:cs typeface="Roboto Mono"/>
                <a:sym typeface="Roboto Mono"/>
              </a:rPr>
              <a:t>/spatial-vicuna-7b-v1.5-LoRA </a:t>
            </a:r>
            <a:endParaRPr sz="1100" b="1" dirty="0">
              <a:solidFill>
                <a:srgbClr val="6AA84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76200" y="-152400"/>
            <a:ext cx="405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LLaMa 1 vs LLaMa 2 vs GPT </a:t>
            </a:r>
            <a:endParaRPr sz="2500" b="1">
              <a:latin typeface="Calibri"/>
              <a:ea typeface="Calibri"/>
              <a:cs typeface="Calibri"/>
              <a:sym typeface="Calibri"/>
            </a:endParaRPr>
          </a:p>
        </p:txBody>
      </p:sp>
      <p:sp>
        <p:nvSpPr>
          <p:cNvPr id="87" name="Google Shape;87;p18"/>
          <p:cNvSpPr txBox="1"/>
          <p:nvPr/>
        </p:nvSpPr>
        <p:spPr>
          <a:xfrm>
            <a:off x="191450" y="446075"/>
            <a:ext cx="42111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 1</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February 2023</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7b, 13b, 33b, and 65b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2,048 tokens context length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trained on 1.4 trillion tokens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13b outperformed GPT-3 on most NLP benchmarks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noncommercial license</a:t>
            </a:r>
            <a:endParaRPr sz="1300">
              <a:solidFill>
                <a:schemeClr val="dk1"/>
              </a:solidFill>
              <a:latin typeface="Calibri"/>
              <a:ea typeface="Calibri"/>
              <a:cs typeface="Calibri"/>
              <a:sym typeface="Calibri"/>
            </a:endParaRPr>
          </a:p>
        </p:txBody>
      </p:sp>
      <p:sp>
        <p:nvSpPr>
          <p:cNvPr id="88" name="Google Shape;88;p18"/>
          <p:cNvSpPr txBox="1"/>
          <p:nvPr/>
        </p:nvSpPr>
        <p:spPr>
          <a:xfrm>
            <a:off x="4725200" y="446075"/>
            <a:ext cx="42111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 2</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July 18, 2023</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7b, 13b, 70b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4,096 tokens context length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trained on two trillion tokens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 for non-commercial and commercial use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89" name="Google Shape;89;p18"/>
          <p:cNvSpPr txBox="1"/>
          <p:nvPr/>
        </p:nvSpPr>
        <p:spPr>
          <a:xfrm>
            <a:off x="4725200" y="2124550"/>
            <a:ext cx="42111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March 2023</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8 x 220b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8,192 or 32,768  tokens context length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trained on 13 trillion tokens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Reinforcement Learning (RL) in addition to regular methods of training transformers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close code</a:t>
            </a:r>
            <a:endParaRPr sz="1300">
              <a:solidFill>
                <a:schemeClr val="dk1"/>
              </a:solidFill>
              <a:latin typeface="Calibri"/>
              <a:ea typeface="Calibri"/>
              <a:cs typeface="Calibri"/>
              <a:sym typeface="Calibri"/>
            </a:endParaRPr>
          </a:p>
        </p:txBody>
      </p:sp>
      <p:sp>
        <p:nvSpPr>
          <p:cNvPr id="90" name="Google Shape;90;p18"/>
          <p:cNvSpPr txBox="1"/>
          <p:nvPr/>
        </p:nvSpPr>
        <p:spPr>
          <a:xfrm>
            <a:off x="191450" y="2124550"/>
            <a:ext cx="42111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GPT-3 (June 2020) &amp; GPT-3.5 (Nov 2022)</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175b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2,048 &amp; 4,096 tokens context length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trained on 0.5 trillion tokens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close code</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0" y="0"/>
            <a:ext cx="7263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How do open source LLMs compare to GPT-4?</a:t>
            </a:r>
            <a:endParaRPr sz="2500" b="1">
              <a:latin typeface="Calibri"/>
              <a:ea typeface="Calibri"/>
              <a:cs typeface="Calibri"/>
              <a:sym typeface="Calibri"/>
            </a:endParaRPr>
          </a:p>
        </p:txBody>
      </p:sp>
      <p:sp>
        <p:nvSpPr>
          <p:cNvPr id="96" name="Google Shape;96;p19"/>
          <p:cNvSpPr txBox="1"/>
          <p:nvPr/>
        </p:nvSpPr>
        <p:spPr>
          <a:xfrm>
            <a:off x="112675" y="569400"/>
            <a:ext cx="3502200" cy="389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https://ai.stackexchange.com/questions/41214/how-do-open-source-llms-compare-to-gpt-4</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Huggingface - 4 key benchmarks from the Eleuther AI Language Model Evaluation Harness: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ARC</a:t>
            </a:r>
            <a:r>
              <a:rPr lang="en" sz="1300">
                <a:latin typeface="Calibri"/>
                <a:ea typeface="Calibri"/>
                <a:cs typeface="Calibri"/>
                <a:sym typeface="Calibri"/>
              </a:rPr>
              <a:t> = AI2 Reasoning Challenge (25-shot) - a set of grade-school science questions.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HellaSwag</a:t>
            </a:r>
            <a:r>
              <a:rPr lang="en" sz="1300">
                <a:latin typeface="Calibri"/>
                <a:ea typeface="Calibri"/>
                <a:cs typeface="Calibri"/>
                <a:sym typeface="Calibri"/>
              </a:rPr>
              <a:t> (10-shot) - a test of common sense inference, which is easy for humans (~95%) but challenging for SOTA models.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MMLU</a:t>
            </a:r>
            <a:r>
              <a:rPr lang="en" sz="1300">
                <a:latin typeface="Calibri"/>
                <a:ea typeface="Calibri"/>
                <a:cs typeface="Calibri"/>
                <a:sym typeface="Calibri"/>
              </a:rPr>
              <a:t> (5-shot) - a test to measure a text model’s multitask accuracy. The test covers 57 tasks including elementary mathematics, US history, computer science, law, and more.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TruthfulQA</a:t>
            </a:r>
            <a:r>
              <a:rPr lang="en" sz="1300">
                <a:latin typeface="Calibri"/>
                <a:ea typeface="Calibri"/>
                <a:cs typeface="Calibri"/>
                <a:sym typeface="Calibri"/>
              </a:rPr>
              <a:t> (0-shot) - a test to measure a model’s propensity to reproduce falsehoods commonly found online.</a:t>
            </a:r>
            <a:endParaRPr sz="1300">
              <a:latin typeface="Calibri"/>
              <a:ea typeface="Calibri"/>
              <a:cs typeface="Calibri"/>
              <a:sym typeface="Calibri"/>
            </a:endParaRPr>
          </a:p>
        </p:txBody>
      </p:sp>
      <p:graphicFrame>
        <p:nvGraphicFramePr>
          <p:cNvPr id="97" name="Google Shape;97;p19"/>
          <p:cNvGraphicFramePr/>
          <p:nvPr/>
        </p:nvGraphicFramePr>
        <p:xfrm>
          <a:off x="3731475" y="1328075"/>
          <a:ext cx="5330175" cy="2743020"/>
        </p:xfrm>
        <a:graphic>
          <a:graphicData uri="http://schemas.openxmlformats.org/drawingml/2006/table">
            <a:tbl>
              <a:tblPr>
                <a:noFill/>
                <a:tableStyleId>{8543B6C0-170B-42E9-89CF-1D90319DCD1E}</a:tableStyleId>
              </a:tblPr>
              <a:tblGrid>
                <a:gridCol w="719925">
                  <a:extLst>
                    <a:ext uri="{9D8B030D-6E8A-4147-A177-3AD203B41FA5}">
                      <a16:colId xmlns:a16="http://schemas.microsoft.com/office/drawing/2014/main" val="20000"/>
                    </a:ext>
                  </a:extLst>
                </a:gridCol>
                <a:gridCol w="800975">
                  <a:extLst>
                    <a:ext uri="{9D8B030D-6E8A-4147-A177-3AD203B41FA5}">
                      <a16:colId xmlns:a16="http://schemas.microsoft.com/office/drawing/2014/main" val="20001"/>
                    </a:ext>
                  </a:extLst>
                </a:gridCol>
                <a:gridCol w="1206075">
                  <a:extLst>
                    <a:ext uri="{9D8B030D-6E8A-4147-A177-3AD203B41FA5}">
                      <a16:colId xmlns:a16="http://schemas.microsoft.com/office/drawing/2014/main" val="20002"/>
                    </a:ext>
                  </a:extLst>
                </a:gridCol>
                <a:gridCol w="1402900">
                  <a:extLst>
                    <a:ext uri="{9D8B030D-6E8A-4147-A177-3AD203B41FA5}">
                      <a16:colId xmlns:a16="http://schemas.microsoft.com/office/drawing/2014/main" val="20003"/>
                    </a:ext>
                  </a:extLst>
                </a:gridCol>
                <a:gridCol w="1200300">
                  <a:extLst>
                    <a:ext uri="{9D8B030D-6E8A-4147-A177-3AD203B41FA5}">
                      <a16:colId xmlns:a16="http://schemas.microsoft.com/office/drawing/2014/main" val="20004"/>
                    </a:ext>
                  </a:extLst>
                </a:gridCol>
              </a:tblGrid>
              <a:tr h="260925">
                <a:tc>
                  <a:txBody>
                    <a:bodyPr/>
                    <a:lstStyle/>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ARC</a:t>
                      </a:r>
                      <a:endParaRPr sz="1200">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reasoning</a:t>
                      </a:r>
                      <a:endParaRPr sz="1200">
                        <a:solidFill>
                          <a:srgbClr val="3C78D8"/>
                        </a:solidFill>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HellaSwag</a:t>
                      </a:r>
                      <a:endParaRPr sz="1200">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common sense</a:t>
                      </a:r>
                      <a:endParaRPr sz="1200">
                        <a:solidFill>
                          <a:srgbClr val="3C78D8"/>
                        </a:solidFill>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MMLU</a:t>
                      </a:r>
                      <a:endParaRPr sz="1200">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(math, history, etc)</a:t>
                      </a:r>
                      <a:endParaRPr sz="1200">
                        <a:solidFill>
                          <a:srgbClr val="3C78D8"/>
                        </a:solidFill>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TruthfulQA</a:t>
                      </a:r>
                      <a:endParaRPr sz="1200">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truthful ?</a:t>
                      </a:r>
                      <a:endParaRPr sz="1200">
                        <a:solidFill>
                          <a:srgbClr val="3C78D8"/>
                        </a:solidFill>
                        <a:latin typeface="Calibri"/>
                        <a:ea typeface="Calibri"/>
                        <a:cs typeface="Calibri"/>
                        <a:sym typeface="Calibri"/>
                      </a:endParaRPr>
                    </a:p>
                  </a:txBody>
                  <a:tcPr marL="91425" marR="91425" marT="91425" marB="91425">
                    <a:solidFill>
                      <a:srgbClr val="FFF2CC"/>
                    </a:solidFill>
                  </a:tcPr>
                </a:tc>
                <a:extLst>
                  <a:ext uri="{0D108BD9-81ED-4DB2-BD59-A6C34878D82A}">
                    <a16:rowId xmlns:a16="http://schemas.microsoft.com/office/drawing/2014/main" val="10000"/>
                  </a:ext>
                </a:extLst>
              </a:tr>
              <a:tr h="260925">
                <a:tc>
                  <a:txBody>
                    <a:bodyPr/>
                    <a:lstStyle/>
                    <a:p>
                      <a:pPr marL="0" lvl="0" indent="0" algn="l" rtl="0">
                        <a:spcBef>
                          <a:spcPts val="0"/>
                        </a:spcBef>
                        <a:spcAft>
                          <a:spcPts val="0"/>
                        </a:spcAft>
                        <a:buNone/>
                      </a:pPr>
                      <a:r>
                        <a:rPr lang="en" sz="1200">
                          <a:latin typeface="Calibri"/>
                          <a:ea typeface="Calibri"/>
                          <a:cs typeface="Calibri"/>
                          <a:sym typeface="Calibri"/>
                        </a:rPr>
                        <a:t>GPT-4</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96.3</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95.3</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86.4</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59</a:t>
                      </a:r>
                      <a:endParaRPr sz="1200">
                        <a:latin typeface="Calibri"/>
                        <a:ea typeface="Calibri"/>
                        <a:cs typeface="Calibri"/>
                        <a:sym typeface="Calibri"/>
                      </a:endParaRPr>
                    </a:p>
                  </a:txBody>
                  <a:tcPr marL="91425" marR="91425" marT="91425" marB="91425">
                    <a:solidFill>
                      <a:srgbClr val="FFF2CC"/>
                    </a:solidFill>
                  </a:tcPr>
                </a:tc>
                <a:extLst>
                  <a:ext uri="{0D108BD9-81ED-4DB2-BD59-A6C34878D82A}">
                    <a16:rowId xmlns:a16="http://schemas.microsoft.com/office/drawing/2014/main" val="10001"/>
                  </a:ext>
                </a:extLst>
              </a:tr>
              <a:tr h="260925">
                <a:tc>
                  <a:txBody>
                    <a:bodyPr/>
                    <a:lstStyle/>
                    <a:p>
                      <a:pPr marL="0" lvl="0" indent="0" algn="l" rtl="0">
                        <a:spcBef>
                          <a:spcPts val="0"/>
                        </a:spcBef>
                        <a:spcAft>
                          <a:spcPts val="0"/>
                        </a:spcAft>
                        <a:buNone/>
                      </a:pPr>
                      <a:r>
                        <a:rPr lang="en" sz="1200">
                          <a:latin typeface="Calibri"/>
                          <a:ea typeface="Calibri"/>
                          <a:cs typeface="Calibri"/>
                          <a:sym typeface="Calibri"/>
                        </a:rPr>
                        <a:t>GPT-3.5</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85.2</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85.5</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70</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47</a:t>
                      </a:r>
                      <a:endParaRPr sz="1200">
                        <a:latin typeface="Calibri"/>
                        <a:ea typeface="Calibri"/>
                        <a:cs typeface="Calibri"/>
                        <a:sym typeface="Calibri"/>
                      </a:endParaRPr>
                    </a:p>
                  </a:txBody>
                  <a:tcPr marL="91425" marR="91425" marT="91425" marB="91425">
                    <a:solidFill>
                      <a:srgbClr val="FFF2CC"/>
                    </a:solidFill>
                  </a:tcPr>
                </a:tc>
                <a:extLst>
                  <a:ext uri="{0D108BD9-81ED-4DB2-BD59-A6C34878D82A}">
                    <a16:rowId xmlns:a16="http://schemas.microsoft.com/office/drawing/2014/main" val="10002"/>
                  </a:ext>
                </a:extLst>
              </a:tr>
              <a:tr h="260925">
                <a:tc>
                  <a:txBody>
                    <a:bodyPr/>
                    <a:lstStyle/>
                    <a:p>
                      <a:pPr marL="0" lvl="0" indent="0" algn="l" rtl="0">
                        <a:spcBef>
                          <a:spcPts val="0"/>
                        </a:spcBef>
                        <a:spcAft>
                          <a:spcPts val="0"/>
                        </a:spcAft>
                        <a:buNone/>
                      </a:pPr>
                      <a:r>
                        <a:rPr lang="en" sz="1200">
                          <a:latin typeface="Calibri"/>
                          <a:ea typeface="Calibri"/>
                          <a:cs typeface="Calibri"/>
                          <a:sym typeface="Calibri"/>
                        </a:rPr>
                        <a:t>Top 70b</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72.1</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87.4</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69.91</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65.81</a:t>
                      </a:r>
                      <a:endParaRPr sz="1200">
                        <a:latin typeface="Calibri"/>
                        <a:ea typeface="Calibri"/>
                        <a:cs typeface="Calibri"/>
                        <a:sym typeface="Calibri"/>
                      </a:endParaRPr>
                    </a:p>
                  </a:txBody>
                  <a:tcPr marL="91425" marR="91425" marT="91425" marB="91425">
                    <a:solidFill>
                      <a:srgbClr val="FFF2CC"/>
                    </a:solidFill>
                  </a:tcPr>
                </a:tc>
                <a:extLst>
                  <a:ext uri="{0D108BD9-81ED-4DB2-BD59-A6C34878D82A}">
                    <a16:rowId xmlns:a16="http://schemas.microsoft.com/office/drawing/2014/main" val="10003"/>
                  </a:ext>
                </a:extLst>
              </a:tr>
              <a:tr h="260925">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Falcon</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180B</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69.8</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88.95</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70.54</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45.67</a:t>
                      </a:r>
                      <a:endParaRPr sz="1200">
                        <a:latin typeface="Calibri"/>
                        <a:ea typeface="Calibri"/>
                        <a:cs typeface="Calibri"/>
                        <a:sym typeface="Calibri"/>
                      </a:endParaRPr>
                    </a:p>
                  </a:txBody>
                  <a:tcPr marL="91425" marR="91425" marT="91425" marB="91425">
                    <a:solidFill>
                      <a:srgbClr val="FFF2CC"/>
                    </a:solidFill>
                  </a:tcPr>
                </a:tc>
                <a:extLst>
                  <a:ext uri="{0D108BD9-81ED-4DB2-BD59-A6C34878D82A}">
                    <a16:rowId xmlns:a16="http://schemas.microsoft.com/office/drawing/2014/main" val="10004"/>
                  </a:ext>
                </a:extLst>
              </a:tr>
              <a:tr h="260925">
                <a:tc>
                  <a:txBody>
                    <a:bodyPr/>
                    <a:lstStyle/>
                    <a:p>
                      <a:pPr marL="0" lvl="0" indent="0" algn="l" rtl="0">
                        <a:spcBef>
                          <a:spcPts val="0"/>
                        </a:spcBef>
                        <a:spcAft>
                          <a:spcPts val="0"/>
                        </a:spcAft>
                        <a:buNone/>
                      </a:pPr>
                      <a:r>
                        <a:rPr lang="en" sz="1200">
                          <a:latin typeface="Calibri"/>
                          <a:ea typeface="Calibri"/>
                          <a:cs typeface="Calibri"/>
                          <a:sym typeface="Calibri"/>
                        </a:rPr>
                        <a:t>Top 4bit</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(13b)</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57.68</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81.05</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51.82</a:t>
                      </a:r>
                      <a:endParaRPr sz="1200">
                        <a:latin typeface="Calibri"/>
                        <a:ea typeface="Calibri"/>
                        <a:cs typeface="Calibri"/>
                        <a:sym typeface="Calibri"/>
                      </a:endParaRPr>
                    </a:p>
                  </a:txBody>
                  <a:tcPr marL="91425" marR="91425" marT="91425" marB="91425">
                    <a:solidFill>
                      <a:srgbClr val="FFF2CC"/>
                    </a:solidFill>
                  </a:tcPr>
                </a:tc>
                <a:tc>
                  <a:txBody>
                    <a:bodyPr/>
                    <a:lstStyle/>
                    <a:p>
                      <a:pPr marL="0" lvl="0" indent="0" algn="l" rtl="0">
                        <a:spcBef>
                          <a:spcPts val="0"/>
                        </a:spcBef>
                        <a:spcAft>
                          <a:spcPts val="0"/>
                        </a:spcAft>
                        <a:buNone/>
                      </a:pPr>
                      <a:r>
                        <a:rPr lang="en" sz="1200">
                          <a:latin typeface="Calibri"/>
                          <a:ea typeface="Calibri"/>
                          <a:cs typeface="Calibri"/>
                          <a:sym typeface="Calibri"/>
                        </a:rPr>
                        <a:t>45.69</a:t>
                      </a:r>
                      <a:endParaRPr sz="1200">
                        <a:latin typeface="Calibri"/>
                        <a:ea typeface="Calibri"/>
                        <a:cs typeface="Calibri"/>
                        <a:sym typeface="Calibri"/>
                      </a:endParaRPr>
                    </a:p>
                  </a:txBody>
                  <a:tcPr marL="91425" marR="91425" marT="91425" marB="91425">
                    <a:solidFill>
                      <a:srgbClr val="FFF2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76200" y="-152400"/>
            <a:ext cx="405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Different Types of Thinking</a:t>
            </a:r>
            <a:endParaRPr sz="2500" b="1">
              <a:latin typeface="Calibri"/>
              <a:ea typeface="Calibri"/>
              <a:cs typeface="Calibri"/>
              <a:sym typeface="Calibri"/>
            </a:endParaRPr>
          </a:p>
        </p:txBody>
      </p:sp>
      <p:sp>
        <p:nvSpPr>
          <p:cNvPr id="103" name="Google Shape;103;p20"/>
          <p:cNvSpPr txBox="1"/>
          <p:nvPr/>
        </p:nvSpPr>
        <p:spPr>
          <a:xfrm>
            <a:off x="353850" y="778500"/>
            <a:ext cx="84363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Abstract thinking: Thinking about ideas and concepts that are not concrete or tangible.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Analytical thinking: Thinking that involves breaking down information into smaller parts and examining them closely.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Application thinking: Thinking about how to apply knowledge or skills to solve problems or complete tasks.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Associative thinking: Thinking that involves making connections between seemingly unrelated ideas or concepts.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Concrete thinking: Thinking about things that are real and tangible.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Creative thinking: Thinking that involves generating new ideas or solutions to problems.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Critical thinking: Thinking that involves evaluating information and arguments carefully to reach a sound conclusion.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Divergent thinking: Thinking that involves generating a wide range of possible solutions to a problem.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Inductive thinking: Thinking that involves drawing general conclusions from specific observations.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Logical thinking: Thinking that involves using logic and reasoning to reach a conclusion.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Mathematical thinking: Thinking that involves using mathematical concepts and principles to solve problems.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Metacognitive thinking: Thinking about one's own thinking process.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Problem-solving thinking: Thinking that involves identifying and solving problems.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Rational thinking: Thinking that is based on reason and logic.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Systems thinking: Thinking that involves understanding how different parts of a system interact with each other.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Strategic thinking: Thinking about the long-term goals and objectives of a plan or action.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Tactical thinking: Thinking about the short-term steps that need to be taken to achieve a goal.</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p:nvPr/>
        </p:nvSpPr>
        <p:spPr>
          <a:xfrm>
            <a:off x="0" y="0"/>
            <a:ext cx="2152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GPT Thinking</a:t>
            </a:r>
            <a:endParaRPr sz="2500" b="1">
              <a:latin typeface="Calibri"/>
              <a:ea typeface="Calibri"/>
              <a:cs typeface="Calibri"/>
              <a:sym typeface="Calibri"/>
            </a:endParaRPr>
          </a:p>
        </p:txBody>
      </p:sp>
      <p:sp>
        <p:nvSpPr>
          <p:cNvPr id="109" name="Google Shape;109;p21"/>
          <p:cNvSpPr txBox="1"/>
          <p:nvPr/>
        </p:nvSpPr>
        <p:spPr>
          <a:xfrm>
            <a:off x="1195950" y="1383850"/>
            <a:ext cx="6462600" cy="212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GPT's "thinking"</a:t>
            </a:r>
            <a:r>
              <a:rPr lang="en">
                <a:solidFill>
                  <a:schemeClr val="dk1"/>
                </a:solidFill>
                <a:latin typeface="Calibri"/>
                <a:ea typeface="Calibri"/>
                <a:cs typeface="Calibri"/>
                <a:sym typeface="Calibri"/>
              </a:rPr>
              <a:t> is based on statistical patterns in the data it has been trained on. GPT's responses are based on what it has seen before, rather than on its own understanding of the world.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For example, if GPT is asked to write a story about a dog, it is likely to generate a story that is similar to other stories it has seen about dogs.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GPT does not have the same ability as humans to think abstractly, critically, or creatively.</a:t>
            </a:r>
            <a:endParaRPr>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1767</Words>
  <Application>Microsoft Macintosh PowerPoint</Application>
  <PresentationFormat>On-screen Show (16:9)</PresentationFormat>
  <Paragraphs>220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cp:revision>
  <dcterms:modified xsi:type="dcterms:W3CDTF">2023-09-23T22:38:21Z</dcterms:modified>
</cp:coreProperties>
</file>