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Roboto Mono"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CD173F-CB6D-488F-BD41-9B5991863F90}">
  <a:tblStyle styleId="{57CD173F-CB6D-488F-BD41-9B5991863F9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823242d3f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823242d3f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1ee60881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81ee60881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808e347f4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808e347f4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808e347f4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808e347f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7922d85d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7922d85d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795a4b01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795a4b01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8257cb9e3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8257cb9e3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8257cb9e3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8257cb9e3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8257cb9e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8257cb9e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81ee60881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81ee60881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829b8f158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829b8f158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81ff4319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81ff4319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808e347f4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808e347f4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823242d3f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823242d3f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23ef1037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23ef103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829b8f158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829b8f158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gerganov/llama.cp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nytimes.com/2023/09/20/technology/chatgpt-dalle3-images-openai.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cale.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labs.heygen.com/guest/video-translate" TargetMode="External"/><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www.youtube.com/watch?v=AACmqiiJJS4" TargetMode="External"/><Relationship Id="rId4" Type="http://schemas.openxmlformats.org/officeDocument/2006/relationships/hyperlink" Target="https://www.youtube.com/watch?v=gzvxgMYO4v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nextplatform.com/2023/05/25/isambard-3-to-put-nvidias-grace-cpu-through-the-hpc-pace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youtube.com/watch?v=aiZWEbUjAGw" TargetMode="External"/><Relationship Id="rId7"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stable-diffusion-art.com/sdxl-model/" TargetMode="External"/><Relationship Id="rId5" Type="http://schemas.openxmlformats.org/officeDocument/2006/relationships/hyperlink" Target="https://weirdwonderfulai.art/resources/installing-sdxl-1-0-on-local-computer/" TargetMode="External"/><Relationship Id="rId4" Type="http://schemas.openxmlformats.org/officeDocument/2006/relationships/hyperlink" Target="https://github.com/lllyasviel/Fooocus" TargetMode="External"/><Relationship Id="rId9"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hyperlink" Target="https://www.gradio.app"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www.gradio.app/doc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en.wikipedia.org/wiki/PyQ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here.com"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hyperlink" Target="https://github.com/cohere-ai" TargetMode="External"/><Relationship Id="rId4" Type="http://schemas.openxmlformats.org/officeDocument/2006/relationships/hyperlink" Target="https://docs.cohere.com/doc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together.ai/blog/medusa" TargetMode="External"/><Relationship Id="rId3" Type="http://schemas.openxmlformats.org/officeDocument/2006/relationships/hyperlink" Target="https://www.youtube.com/watch?v=aiZWEbUjAGw" TargetMode="External"/><Relationship Id="rId7" Type="http://schemas.openxmlformats.org/officeDocument/2006/relationships/hyperlink" Target="https://arxiv.org/abs/2002.08046" TargetMode="External"/><Relationship Id="rId12" Type="http://schemas.openxmlformats.org/officeDocument/2006/relationships/hyperlink" Target="https://www.therundown.a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elevenlabs.io" TargetMode="External"/><Relationship Id="rId5" Type="http://schemas.openxmlformats.org/officeDocument/2006/relationships/hyperlink" Target="https://github.com/stability-AI/stableLM/" TargetMode="External"/><Relationship Id="rId10" Type="http://schemas.openxmlformats.org/officeDocument/2006/relationships/hyperlink" Target="https://www.unite.ai/complete-beginners-guide-to-hugging-face-llm-tools/" TargetMode="External"/><Relationship Id="rId4" Type="http://schemas.openxmlformats.org/officeDocument/2006/relationships/hyperlink" Target="https://stability.ai/stable-audio" TargetMode="External"/><Relationship Id="rId9" Type="http://schemas.openxmlformats.org/officeDocument/2006/relationships/hyperlink" Target="https://github.com/FasterDecoding/Medus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spaces/HuggingFaceH4/open_llm_leaderboard"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huggingface.co/spaces/gsaivinay/open_llm_leaderboard" TargetMode="External"/><Relationship Id="rId4" Type="http://schemas.openxmlformats.org/officeDocument/2006/relationships/hyperlink" Target="https://huggingface.co/datasets/open-llm-leaderboard/resul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togethercomputer/Llama-2-7B-32K-Instruct" TargetMode="External"/><Relationship Id="rId3" Type="http://schemas.openxmlformats.org/officeDocument/2006/relationships/hyperlink" Target="https://medium.com/@sushilkumar467/huge-llama-2-with-32k-context-length-9f7e11853d03" TargetMode="External"/><Relationship Id="rId7" Type="http://schemas.openxmlformats.org/officeDocument/2006/relationships/hyperlink" Target="https://github.com/TrelisResearch/code-llama-32k"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youtube.com/watch?v=ELax81LjFhU" TargetMode="External"/><Relationship Id="rId11" Type="http://schemas.openxmlformats.org/officeDocument/2006/relationships/image" Target="../media/image4.png"/><Relationship Id="rId5" Type="http://schemas.openxmlformats.org/officeDocument/2006/relationships/hyperlink" Target="https://www.youtube.com/watch?v=yW90f1rfark" TargetMode="External"/><Relationship Id="rId10" Type="http://schemas.openxmlformats.org/officeDocument/2006/relationships/hyperlink" Target="https://huggingface.co/TheBloke/Llama-2-7B-32K-Instruct-GGUF" TargetMode="External"/><Relationship Id="rId4" Type="http://schemas.openxmlformats.org/officeDocument/2006/relationships/hyperlink" Target="https://www.linkedin.com/pulse/code-llama-its-implications-software-development-industry-shaun-tyler/" TargetMode="External"/><Relationship Id="rId9" Type="http://schemas.openxmlformats.org/officeDocument/2006/relationships/hyperlink" Target="https://together.ai/blog/llama-2-7b-32k-instruc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pcguide.com/apps/chat-gpt-pric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azure.microsoft.com/en-us/pricing/details/cognitive-services/openai-servic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herundown.ai/p/microsoft-ai-data-leak"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techcommunity.microsoft.com/t5/azure-ai-services-blog/azure-cognitive-search-outperforming-vector-search-with-hybrid/ba-p/3929167"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426025" y="1656025"/>
            <a:ext cx="42603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September 22, 2023</a:t>
            </a:r>
            <a:endParaRPr sz="28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0" y="0"/>
            <a:ext cx="6967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llama.cpp</a:t>
            </a:r>
            <a:endParaRPr sz="2500" b="1">
              <a:latin typeface="Calibri"/>
              <a:ea typeface="Calibri"/>
              <a:cs typeface="Calibri"/>
              <a:sym typeface="Calibri"/>
            </a:endParaRPr>
          </a:p>
        </p:txBody>
      </p:sp>
      <p:sp>
        <p:nvSpPr>
          <p:cNvPr id="139" name="Google Shape;139;p22"/>
          <p:cNvSpPr txBox="1"/>
          <p:nvPr/>
        </p:nvSpPr>
        <p:spPr>
          <a:xfrm>
            <a:off x="115875" y="745900"/>
            <a:ext cx="32739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https://github.com/ggerganov/llama.cpp</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run LLaMA 4bit models on MacBook or Linux</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Open-Source on GitHub since March 10, 2023</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41K stars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351 contributors</a:t>
            </a:r>
            <a:endParaRPr sz="1300">
              <a:solidFill>
                <a:schemeClr val="dk1"/>
              </a:solidFill>
              <a:latin typeface="Calibri"/>
              <a:ea typeface="Calibri"/>
              <a:cs typeface="Calibri"/>
              <a:sym typeface="Calibri"/>
            </a:endParaRPr>
          </a:p>
        </p:txBody>
      </p:sp>
      <p:pic>
        <p:nvPicPr>
          <p:cNvPr id="140" name="Google Shape;140;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485825" y="190775"/>
            <a:ext cx="5571302" cy="487937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0" y="0"/>
            <a:ext cx="4956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DALLE-E 3 coming to ChatGPT Plus</a:t>
            </a:r>
            <a:endParaRPr sz="2500" b="1">
              <a:latin typeface="Calibri"/>
              <a:ea typeface="Calibri"/>
              <a:cs typeface="Calibri"/>
              <a:sym typeface="Calibri"/>
            </a:endParaRPr>
          </a:p>
        </p:txBody>
      </p:sp>
      <p:sp>
        <p:nvSpPr>
          <p:cNvPr id="146" name="Google Shape;146;p23"/>
          <p:cNvSpPr txBox="1"/>
          <p:nvPr/>
        </p:nvSpPr>
        <p:spPr>
          <a:xfrm>
            <a:off x="7259550" y="2075750"/>
            <a:ext cx="8109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DALLE 3</a:t>
            </a:r>
            <a:endParaRPr sz="1300">
              <a:solidFill>
                <a:schemeClr val="dk1"/>
              </a:solidFill>
              <a:latin typeface="Calibri"/>
              <a:ea typeface="Calibri"/>
              <a:cs typeface="Calibri"/>
              <a:sym typeface="Calibri"/>
            </a:endParaRPr>
          </a:p>
        </p:txBody>
      </p:sp>
      <p:pic>
        <p:nvPicPr>
          <p:cNvPr id="147" name="Google Shape;147;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29850" y="231525"/>
            <a:ext cx="2411975" cy="1807074"/>
          </a:xfrm>
          <a:prstGeom prst="rect">
            <a:avLst/>
          </a:prstGeom>
          <a:noFill/>
          <a:ln>
            <a:noFill/>
          </a:ln>
        </p:spPr>
      </p:pic>
      <p:sp>
        <p:nvSpPr>
          <p:cNvPr id="148" name="Google Shape;148;p23"/>
          <p:cNvSpPr txBox="1"/>
          <p:nvPr/>
        </p:nvSpPr>
        <p:spPr>
          <a:xfrm>
            <a:off x="119500" y="1381125"/>
            <a:ext cx="47880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DALLE-E 3</a:t>
            </a:r>
            <a:r>
              <a:rPr lang="en" sz="1300">
                <a:solidFill>
                  <a:schemeClr val="dk1"/>
                </a:solidFill>
                <a:latin typeface="Calibri"/>
                <a:ea typeface="Calibri"/>
                <a:cs typeface="Calibri"/>
                <a:sym typeface="Calibri"/>
              </a:rPr>
              <a:t> coming to ChatGPT</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https://www.nytimes.com/2023/09/20/technology/chatgpt-dalle3-images-openai.html</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49" name="Google Shape;149;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80376" y="2536850"/>
            <a:ext cx="2493376" cy="180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0" y="0"/>
            <a:ext cx="4956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scale ai - data labeling</a:t>
            </a:r>
            <a:endParaRPr sz="2500" b="1">
              <a:latin typeface="Calibri"/>
              <a:ea typeface="Calibri"/>
              <a:cs typeface="Calibri"/>
              <a:sym typeface="Calibri"/>
            </a:endParaRPr>
          </a:p>
        </p:txBody>
      </p:sp>
      <p:sp>
        <p:nvSpPr>
          <p:cNvPr id="155" name="Google Shape;155;p24"/>
          <p:cNvSpPr txBox="1"/>
          <p:nvPr/>
        </p:nvSpPr>
        <p:spPr>
          <a:xfrm>
            <a:off x="648225" y="895350"/>
            <a:ext cx="37596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u="sng" dirty="0">
                <a:solidFill>
                  <a:schemeClr val="hlink"/>
                </a:solidFill>
                <a:latin typeface="Calibri"/>
                <a:ea typeface="Calibri"/>
                <a:cs typeface="Calibri"/>
                <a:sym typeface="Calibri"/>
                <a:hlinkClick r:id="rId3"/>
              </a:rPr>
              <a:t>https://scale.com</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7.3 </a:t>
            </a:r>
            <a:r>
              <a:rPr lang="en" sz="1300" dirty="0" err="1">
                <a:solidFill>
                  <a:schemeClr val="dk1"/>
                </a:solidFill>
                <a:latin typeface="Calibri"/>
                <a:ea typeface="Calibri"/>
                <a:cs typeface="Calibri"/>
                <a:sym typeface="Calibri"/>
              </a:rPr>
              <a:t>Bln</a:t>
            </a:r>
            <a:r>
              <a:rPr lang="en" sz="1300" dirty="0">
                <a:solidFill>
                  <a:schemeClr val="dk1"/>
                </a:solidFill>
                <a:latin typeface="Calibri"/>
                <a:ea typeface="Calibri"/>
                <a:cs typeface="Calibri"/>
                <a:sym typeface="Calibri"/>
              </a:rPr>
              <a:t> valuation</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founded in 2016 by </a:t>
            </a:r>
            <a:r>
              <a:rPr lang="en" sz="1300" dirty="0" err="1">
                <a:solidFill>
                  <a:schemeClr val="dk1"/>
                </a:solidFill>
                <a:latin typeface="Calibri"/>
                <a:ea typeface="Calibri"/>
                <a:cs typeface="Calibri"/>
                <a:sym typeface="Calibri"/>
              </a:rPr>
              <a:t>Alexandr</a:t>
            </a:r>
            <a:r>
              <a:rPr lang="en" sz="1300" dirty="0">
                <a:solidFill>
                  <a:schemeClr val="dk1"/>
                </a:solidFill>
                <a:latin typeface="Calibri"/>
                <a:ea typeface="Calibri"/>
                <a:cs typeface="Calibri"/>
                <a:sym typeface="Calibri"/>
              </a:rPr>
              <a:t> Wang &amp; Lucy Guo</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600 employees, $603M raised</a:t>
            </a:r>
            <a:endParaRPr sz="1300" dirty="0">
              <a:solidFill>
                <a:schemeClr val="dk1"/>
              </a:solidFill>
              <a:latin typeface="Calibri"/>
              <a:ea typeface="Calibri"/>
              <a:cs typeface="Calibri"/>
              <a:sym typeface="Calibri"/>
            </a:endParaRPr>
          </a:p>
        </p:txBody>
      </p:sp>
      <p:pic>
        <p:nvPicPr>
          <p:cNvPr id="156" name="Google Shape;156;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196231" y="569400"/>
            <a:ext cx="1628175" cy="1719049"/>
          </a:xfrm>
          <a:prstGeom prst="rect">
            <a:avLst/>
          </a:prstGeom>
          <a:noFill/>
          <a:ln>
            <a:noFill/>
          </a:ln>
        </p:spPr>
      </p:pic>
      <p:pic>
        <p:nvPicPr>
          <p:cNvPr id="157" name="Google Shape;157;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93703" y="569400"/>
            <a:ext cx="1628175" cy="1719055"/>
          </a:xfrm>
          <a:prstGeom prst="rect">
            <a:avLst/>
          </a:prstGeom>
          <a:noFill/>
          <a:ln>
            <a:noFill/>
          </a:ln>
        </p:spPr>
      </p:pic>
      <p:sp>
        <p:nvSpPr>
          <p:cNvPr id="158" name="Google Shape;158;p24"/>
          <p:cNvSpPr txBox="1"/>
          <p:nvPr/>
        </p:nvSpPr>
        <p:spPr>
          <a:xfrm>
            <a:off x="5638800" y="2362200"/>
            <a:ext cx="30000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Alexandr Wang &amp; Lucy Guo</a:t>
            </a:r>
            <a:endParaRPr/>
          </a:p>
        </p:txBody>
      </p:sp>
      <p:pic>
        <p:nvPicPr>
          <p:cNvPr id="2" name="Picture 1">
            <a:extLst>
              <a:ext uri="{FF2B5EF4-FFF2-40B4-BE49-F238E27FC236}">
                <a16:creationId xmlns:a16="http://schemas.microsoft.com/office/drawing/2014/main" id="{C13BD865-E31D-4049-8F98-2EDF5E202DD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48225" y="2038350"/>
            <a:ext cx="3759600" cy="27170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p:nvPr/>
        </p:nvSpPr>
        <p:spPr>
          <a:xfrm>
            <a:off x="0" y="0"/>
            <a:ext cx="4010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HeyGen Video Translator</a:t>
            </a:r>
            <a:endParaRPr sz="2500" b="1">
              <a:latin typeface="Calibri"/>
              <a:ea typeface="Calibri"/>
              <a:cs typeface="Calibri"/>
              <a:sym typeface="Calibri"/>
            </a:endParaRPr>
          </a:p>
        </p:txBody>
      </p:sp>
      <p:sp>
        <p:nvSpPr>
          <p:cNvPr id="164" name="Google Shape;164;p25"/>
          <p:cNvSpPr txBox="1"/>
          <p:nvPr/>
        </p:nvSpPr>
        <p:spPr>
          <a:xfrm>
            <a:off x="129250" y="1196625"/>
            <a:ext cx="47976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HeyGen - translates videos (changing lips movements)</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https://labs.heygen.com/guest/video-translate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Released in September</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https://www.youtube.com/watch?v=gzvxgMYO4vM</a:t>
            </a:r>
            <a:r>
              <a:rPr lang="en" sz="1300">
                <a:solidFill>
                  <a:schemeClr val="dk1"/>
                </a:solidFill>
                <a:latin typeface="Calibri"/>
                <a:ea typeface="Calibri"/>
                <a:cs typeface="Calibri"/>
                <a:sym typeface="Calibri"/>
              </a:rPr>
              <a:t> - demo</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https://www.youtube.com/watch?v=AACmqiiJJS4</a:t>
            </a:r>
            <a:r>
              <a:rPr lang="en" sz="1300">
                <a:solidFill>
                  <a:schemeClr val="dk1"/>
                </a:solidFill>
                <a:latin typeface="Calibri"/>
                <a:ea typeface="Calibri"/>
                <a:cs typeface="Calibri"/>
                <a:sym typeface="Calibri"/>
              </a:rPr>
              <a:t> - demo</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wait list to use it</a:t>
            </a:r>
            <a:endParaRPr sz="1300">
              <a:solidFill>
                <a:schemeClr val="dk1"/>
              </a:solidFill>
              <a:latin typeface="Calibri"/>
              <a:ea typeface="Calibri"/>
              <a:cs typeface="Calibri"/>
              <a:sym typeface="Calibri"/>
            </a:endParaRPr>
          </a:p>
        </p:txBody>
      </p:sp>
      <p:pic>
        <p:nvPicPr>
          <p:cNvPr id="165" name="Google Shape;165;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862950" y="66675"/>
            <a:ext cx="3233425" cy="977547"/>
          </a:xfrm>
          <a:prstGeom prst="rect">
            <a:avLst/>
          </a:prstGeom>
          <a:noFill/>
          <a:ln>
            <a:noFill/>
          </a:ln>
        </p:spPr>
      </p:pic>
      <p:pic>
        <p:nvPicPr>
          <p:cNvPr id="166" name="Google Shape;166;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95850" y="1196622"/>
            <a:ext cx="3764755" cy="3794477"/>
          </a:xfrm>
          <a:prstGeom prst="rect">
            <a:avLst/>
          </a:prstGeom>
          <a:noFill/>
          <a:ln>
            <a:noFill/>
          </a:ln>
        </p:spPr>
      </p:pic>
      <p:pic>
        <p:nvPicPr>
          <p:cNvPr id="167" name="Google Shape;167;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364763" y="3412125"/>
            <a:ext cx="2326572" cy="138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p:nvPr/>
        </p:nvSpPr>
        <p:spPr>
          <a:xfrm>
            <a:off x="0" y="0"/>
            <a:ext cx="4953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Isambard 3 Supercomputer in UK</a:t>
            </a:r>
            <a:endParaRPr sz="2500" b="1">
              <a:latin typeface="Calibri"/>
              <a:ea typeface="Calibri"/>
              <a:cs typeface="Calibri"/>
              <a:sym typeface="Calibri"/>
            </a:endParaRPr>
          </a:p>
        </p:txBody>
      </p:sp>
      <p:sp>
        <p:nvSpPr>
          <p:cNvPr id="173" name="Google Shape;173;p26"/>
          <p:cNvSpPr txBox="1"/>
          <p:nvPr/>
        </p:nvSpPr>
        <p:spPr>
          <a:xfrm>
            <a:off x="377425" y="760300"/>
            <a:ext cx="80316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UK, The University of Bristol will host Isambard-AI - the Isambard 3 supercomputer</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will be an "open supercomputer" to be used for medical and scientific research  projects.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named after 19th century British engineer </a:t>
            </a:r>
            <a:r>
              <a:rPr lang="en" sz="1300" b="1">
                <a:solidFill>
                  <a:srgbClr val="3C78D8"/>
                </a:solidFill>
                <a:latin typeface="Calibri"/>
                <a:ea typeface="Calibri"/>
                <a:cs typeface="Calibri"/>
                <a:sym typeface="Calibri"/>
              </a:rPr>
              <a:t>Isambard Kingdom Brunel</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UK government provides </a:t>
            </a:r>
            <a:r>
              <a:rPr lang="en" sz="1300" b="1">
                <a:solidFill>
                  <a:srgbClr val="FF0000"/>
                </a:solidFill>
                <a:latin typeface="Calibri"/>
                <a:ea typeface="Calibri"/>
                <a:cs typeface="Calibri"/>
                <a:sym typeface="Calibri"/>
              </a:rPr>
              <a:t>$1.1 Bln </a:t>
            </a:r>
            <a:r>
              <a:rPr lang="en" sz="1300">
                <a:solidFill>
                  <a:schemeClr val="dk1"/>
                </a:solidFill>
                <a:latin typeface="Calibri"/>
                <a:ea typeface="Calibri"/>
                <a:cs typeface="Calibri"/>
                <a:sym typeface="Calibri"/>
              </a:rPr>
              <a:t>to build it.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Isambard 3 will feature </a:t>
            </a:r>
            <a:r>
              <a:rPr lang="en" sz="1300" b="1">
                <a:solidFill>
                  <a:srgbClr val="FF0000"/>
                </a:solidFill>
                <a:latin typeface="Calibri"/>
                <a:ea typeface="Calibri"/>
                <a:cs typeface="Calibri"/>
                <a:sym typeface="Calibri"/>
              </a:rPr>
              <a:t>384 </a:t>
            </a:r>
            <a:r>
              <a:rPr lang="en" sz="1300">
                <a:solidFill>
                  <a:schemeClr val="dk1"/>
                </a:solidFill>
                <a:latin typeface="Calibri"/>
                <a:ea typeface="Calibri"/>
                <a:cs typeface="Calibri"/>
                <a:sym typeface="Calibri"/>
              </a:rPr>
              <a:t>Arm-based </a:t>
            </a:r>
            <a:r>
              <a:rPr lang="en" sz="1300" b="1">
                <a:solidFill>
                  <a:srgbClr val="FF0000"/>
                </a:solidFill>
                <a:latin typeface="Calibri"/>
                <a:ea typeface="Calibri"/>
                <a:cs typeface="Calibri"/>
                <a:sym typeface="Calibri"/>
              </a:rPr>
              <a:t>NVIDIA Grace CPU</a:t>
            </a:r>
            <a:r>
              <a:rPr lang="en" sz="1300">
                <a:solidFill>
                  <a:schemeClr val="dk1"/>
                </a:solidFill>
                <a:latin typeface="Calibri"/>
                <a:ea typeface="Calibri"/>
                <a:cs typeface="Calibri"/>
                <a:sym typeface="Calibri"/>
              </a:rPr>
              <a:t> Superchips and same number of </a:t>
            </a:r>
            <a:r>
              <a:rPr lang="en" sz="1300" b="1">
                <a:solidFill>
                  <a:srgbClr val="FF0000"/>
                </a:solidFill>
                <a:latin typeface="Calibri"/>
                <a:ea typeface="Calibri"/>
                <a:cs typeface="Calibri"/>
                <a:sym typeface="Calibri"/>
              </a:rPr>
              <a:t>H100 GPUs</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https://www.nextplatform.com/2023/05/25/isambard-3-to-put-nvidias-grace-cpu-through-the-hpc-paces/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74" name="Google Shape;174;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128200" y="2231600"/>
            <a:ext cx="4666637" cy="269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p:nvPr/>
        </p:nvSpPr>
        <p:spPr>
          <a:xfrm>
            <a:off x="-53428" y="-121875"/>
            <a:ext cx="4158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Install SDXL Locally on Windows</a:t>
            </a:r>
            <a:endParaRPr sz="2000" b="1">
              <a:latin typeface="Calibri"/>
              <a:ea typeface="Calibri"/>
              <a:cs typeface="Calibri"/>
              <a:sym typeface="Calibri"/>
            </a:endParaRPr>
          </a:p>
        </p:txBody>
      </p:sp>
      <p:sp>
        <p:nvSpPr>
          <p:cNvPr id="180" name="Google Shape;180;p27"/>
          <p:cNvSpPr txBox="1"/>
          <p:nvPr/>
        </p:nvSpPr>
        <p:spPr>
          <a:xfrm>
            <a:off x="157200" y="430650"/>
            <a:ext cx="4791300" cy="180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Easiest Install Ever!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AI Art Generator on Your PC!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MIDJOURNEY QUALITY</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How to Install SDXL Locally on Windows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https://www.youtube.com/watch?v=aiZWEbUjAGw</a:t>
            </a:r>
            <a:r>
              <a:rPr lang="en" sz="1000">
                <a:solidFill>
                  <a:srgbClr val="6AA84F"/>
                </a:solidFill>
                <a:latin typeface="Calibri"/>
                <a:ea typeface="Calibri"/>
                <a:cs typeface="Calibri"/>
                <a:sym typeface="Calibri"/>
              </a:rPr>
              <a:t> </a:t>
            </a:r>
            <a:endParaRPr sz="1000">
              <a:solidFill>
                <a:srgbClr val="6AA84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https://github.com/lllyasviel/Fooocus</a:t>
            </a:r>
            <a:r>
              <a:rPr lang="en" sz="1000">
                <a:solidFill>
                  <a:srgbClr val="6AA84F"/>
                </a:solidFill>
                <a:latin typeface="Calibri"/>
                <a:ea typeface="Calibri"/>
                <a:cs typeface="Calibri"/>
                <a:sym typeface="Calibri"/>
              </a:rPr>
              <a:t> </a:t>
            </a:r>
            <a:endParaRPr sz="1000">
              <a:solidFill>
                <a:srgbClr val="6AA84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https://weirdwonderfulai.art/resources/installing-sdxl-1-0-on-local-computer/</a:t>
            </a:r>
            <a:endParaRPr sz="1000">
              <a:solidFill>
                <a:srgbClr val="6AA84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https://stable-diffusion-art.com/sdxl-model/</a:t>
            </a:r>
            <a:r>
              <a:rPr lang="en" sz="1000">
                <a:solidFill>
                  <a:srgbClr val="6AA84F"/>
                </a:solidFill>
                <a:latin typeface="Calibri"/>
                <a:ea typeface="Calibri"/>
                <a:cs typeface="Calibri"/>
                <a:sym typeface="Calibri"/>
              </a:rPr>
              <a:t>  </a:t>
            </a:r>
            <a:endParaRPr sz="1000">
              <a:solidFill>
                <a:srgbClr val="6AA84F"/>
              </a:solidFill>
              <a:latin typeface="Calibri"/>
              <a:ea typeface="Calibri"/>
              <a:cs typeface="Calibri"/>
              <a:sym typeface="Calibri"/>
            </a:endParaRPr>
          </a:p>
        </p:txBody>
      </p:sp>
      <p:sp>
        <p:nvSpPr>
          <p:cNvPr id="181" name="Google Shape;181;p27"/>
          <p:cNvSpPr txBox="1"/>
          <p:nvPr/>
        </p:nvSpPr>
        <p:spPr>
          <a:xfrm>
            <a:off x="157200" y="2351825"/>
            <a:ext cx="47913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SDXL = Stable Diffusion XL, text to image model</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developed by Stability.AI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x3 times larger than previous versions of Stable Diffusion</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create realistic faces, legible text, and better image composition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high-resolution AI image synthesis (</a:t>
            </a:r>
            <a:r>
              <a:rPr lang="en" sz="1300">
                <a:solidFill>
                  <a:schemeClr val="dk1"/>
                </a:solidFill>
                <a:latin typeface="Calibri"/>
                <a:ea typeface="Calibri"/>
                <a:cs typeface="Calibri"/>
                <a:sym typeface="Calibri"/>
              </a:rPr>
              <a:t>1024 x 1024)</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local machine execution</a:t>
            </a:r>
            <a:endParaRPr sz="1000">
              <a:solidFill>
                <a:srgbClr val="6AA84F"/>
              </a:solidFill>
              <a:latin typeface="Calibri"/>
              <a:ea typeface="Calibri"/>
              <a:cs typeface="Calibri"/>
              <a:sym typeface="Calibri"/>
            </a:endParaRPr>
          </a:p>
        </p:txBody>
      </p:sp>
      <p:pic>
        <p:nvPicPr>
          <p:cNvPr id="182" name="Google Shape;182;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31575" y="3640200"/>
            <a:ext cx="2857500" cy="1428750"/>
          </a:xfrm>
          <a:prstGeom prst="rect">
            <a:avLst/>
          </a:prstGeom>
          <a:noFill/>
          <a:ln>
            <a:noFill/>
          </a:ln>
        </p:spPr>
      </p:pic>
      <p:pic>
        <p:nvPicPr>
          <p:cNvPr id="183" name="Google Shape;183;p27"/>
          <p:cNvPicPr preferRelativeResize="0"/>
          <p:nvPr/>
        </p:nvPicPr>
        <p:blipFill>
          <a:blip r:embed="rId8">
            <a:alphaModFix/>
          </a:blip>
          <a:stretch>
            <a:fillRect/>
          </a:stretch>
        </p:blipFill>
        <p:spPr>
          <a:xfrm>
            <a:off x="5855925" y="1870575"/>
            <a:ext cx="2857500" cy="1600200"/>
          </a:xfrm>
          <a:prstGeom prst="rect">
            <a:avLst/>
          </a:prstGeom>
          <a:noFill/>
          <a:ln>
            <a:noFill/>
          </a:ln>
        </p:spPr>
      </p:pic>
      <p:pic>
        <p:nvPicPr>
          <p:cNvPr id="184" name="Google Shape;184;p2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609676" y="100950"/>
            <a:ext cx="2136343" cy="160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p:nvPr/>
        </p:nvSpPr>
        <p:spPr>
          <a:xfrm>
            <a:off x="-53428" y="-121875"/>
            <a:ext cx="4158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gradio-client</a:t>
            </a:r>
            <a:endParaRPr sz="2000" b="1">
              <a:latin typeface="Calibri"/>
              <a:ea typeface="Calibri"/>
              <a:cs typeface="Calibri"/>
              <a:sym typeface="Calibri"/>
            </a:endParaRPr>
          </a:p>
        </p:txBody>
      </p:sp>
      <p:sp>
        <p:nvSpPr>
          <p:cNvPr id="190" name="Google Shape;190;p28"/>
          <p:cNvSpPr txBox="1"/>
          <p:nvPr/>
        </p:nvSpPr>
        <p:spPr>
          <a:xfrm>
            <a:off x="136300" y="2427775"/>
            <a:ext cx="4080600" cy="170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import gradio as gr</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def image_classifier(inp):</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return {'cat': 0.3, 'dog': 0.7}</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demo = gr.Interface(fn=image_classifier,</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inputs="image",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outputs="label")</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demo.launch()</a:t>
            </a:r>
            <a:endParaRPr sz="1100">
              <a:solidFill>
                <a:srgbClr val="3C78D8"/>
              </a:solidFill>
              <a:latin typeface="Roboto Mono"/>
              <a:ea typeface="Roboto Mono"/>
              <a:cs typeface="Roboto Mono"/>
              <a:sym typeface="Roboto Mono"/>
            </a:endParaRPr>
          </a:p>
        </p:txBody>
      </p:sp>
      <p:sp>
        <p:nvSpPr>
          <p:cNvPr id="191" name="Google Shape;191;p28"/>
          <p:cNvSpPr txBox="1"/>
          <p:nvPr/>
        </p:nvSpPr>
        <p:spPr>
          <a:xfrm>
            <a:off x="136300" y="447875"/>
            <a:ext cx="40806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https://www.gradio.app</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https://www.gradio.app/docs</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Gradio</a:t>
            </a:r>
            <a:r>
              <a:rPr lang="en" sz="1300">
                <a:latin typeface="Calibri"/>
                <a:ea typeface="Calibri"/>
                <a:cs typeface="Calibri"/>
                <a:sym typeface="Calibri"/>
              </a:rPr>
              <a:t> is an open-source Python package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Quickly and easily build easy-to-use, customizable UI</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For any ML, or API</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Very concise (few lines of code)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Can use from Jupyter notebook</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Share it as a link</a:t>
            </a:r>
            <a:endParaRPr sz="1300">
              <a:latin typeface="Calibri"/>
              <a:ea typeface="Calibri"/>
              <a:cs typeface="Calibri"/>
              <a:sym typeface="Calibri"/>
            </a:endParaRPr>
          </a:p>
        </p:txBody>
      </p:sp>
      <p:pic>
        <p:nvPicPr>
          <p:cNvPr id="192" name="Google Shape;192;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369300" y="152400"/>
            <a:ext cx="4622300" cy="43782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p:nvPr/>
        </p:nvSpPr>
        <p:spPr>
          <a:xfrm>
            <a:off x="-53428" y="-121875"/>
            <a:ext cx="4158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PyQt</a:t>
            </a:r>
            <a:endParaRPr sz="2000" b="1">
              <a:latin typeface="Calibri"/>
              <a:ea typeface="Calibri"/>
              <a:cs typeface="Calibri"/>
              <a:sym typeface="Calibri"/>
            </a:endParaRPr>
          </a:p>
        </p:txBody>
      </p:sp>
      <p:sp>
        <p:nvSpPr>
          <p:cNvPr id="198" name="Google Shape;198;p29"/>
          <p:cNvSpPr txBox="1"/>
          <p:nvPr/>
        </p:nvSpPr>
        <p:spPr>
          <a:xfrm>
            <a:off x="4267200" y="2728825"/>
            <a:ext cx="4762850" cy="221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QtCore</a:t>
            </a:r>
            <a:r>
              <a:rPr lang="en" sz="1100">
                <a:solidFill>
                  <a:schemeClr val="dk1"/>
                </a:solidFill>
                <a:latin typeface="Calibri"/>
                <a:ea typeface="Calibri"/>
                <a:cs typeface="Calibri"/>
                <a:sym typeface="Calibri"/>
              </a:rPr>
              <a:t> − Core non-GUI classes used by other modules</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QtGui</a:t>
            </a:r>
            <a:r>
              <a:rPr lang="en" sz="1100">
                <a:solidFill>
                  <a:schemeClr val="dk1"/>
                </a:solidFill>
                <a:latin typeface="Calibri"/>
                <a:ea typeface="Calibri"/>
                <a:cs typeface="Calibri"/>
                <a:sym typeface="Calibri"/>
              </a:rPr>
              <a:t> − Graphical user interface components</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QtMultimedia</a:t>
            </a:r>
            <a:r>
              <a:rPr lang="en" sz="1100">
                <a:solidFill>
                  <a:schemeClr val="dk1"/>
                </a:solidFill>
                <a:latin typeface="Calibri"/>
                <a:ea typeface="Calibri"/>
                <a:cs typeface="Calibri"/>
                <a:sym typeface="Calibri"/>
              </a:rPr>
              <a:t> − Classes for low-level multimedia programming</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QtNetwork</a:t>
            </a:r>
            <a:r>
              <a:rPr lang="en" sz="1100">
                <a:solidFill>
                  <a:schemeClr val="dk1"/>
                </a:solidFill>
                <a:latin typeface="Calibri"/>
                <a:ea typeface="Calibri"/>
                <a:cs typeface="Calibri"/>
                <a:sym typeface="Calibri"/>
              </a:rPr>
              <a:t> − Classes for network programming</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QtOpenGL</a:t>
            </a:r>
            <a:r>
              <a:rPr lang="en" sz="1100">
                <a:solidFill>
                  <a:schemeClr val="dk1"/>
                </a:solidFill>
                <a:latin typeface="Calibri"/>
                <a:ea typeface="Calibri"/>
                <a:cs typeface="Calibri"/>
                <a:sym typeface="Calibri"/>
              </a:rPr>
              <a:t> − OpenGL support classes</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QtScript</a:t>
            </a:r>
            <a:r>
              <a:rPr lang="en" sz="1100">
                <a:solidFill>
                  <a:schemeClr val="dk1"/>
                </a:solidFill>
                <a:latin typeface="Calibri"/>
                <a:ea typeface="Calibri"/>
                <a:cs typeface="Calibri"/>
                <a:sym typeface="Calibri"/>
              </a:rPr>
              <a:t> − Classes for evaluating Qt Scripts</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QtSql</a:t>
            </a:r>
            <a:r>
              <a:rPr lang="en" sz="1100">
                <a:solidFill>
                  <a:schemeClr val="dk1"/>
                </a:solidFill>
                <a:latin typeface="Calibri"/>
                <a:ea typeface="Calibri"/>
                <a:cs typeface="Calibri"/>
                <a:sym typeface="Calibri"/>
              </a:rPr>
              <a:t> − Classes for database integration using SQL</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QtSvg</a:t>
            </a:r>
            <a:r>
              <a:rPr lang="en" sz="1100">
                <a:solidFill>
                  <a:schemeClr val="dk1"/>
                </a:solidFill>
                <a:latin typeface="Calibri"/>
                <a:ea typeface="Calibri"/>
                <a:cs typeface="Calibri"/>
                <a:sym typeface="Calibri"/>
              </a:rPr>
              <a:t> − Classes for displaying the contents of SVG files</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QtWebKit</a:t>
            </a:r>
            <a:r>
              <a:rPr lang="en" sz="1100">
                <a:solidFill>
                  <a:schemeClr val="dk1"/>
                </a:solidFill>
                <a:latin typeface="Calibri"/>
                <a:ea typeface="Calibri"/>
                <a:cs typeface="Calibri"/>
                <a:sym typeface="Calibri"/>
              </a:rPr>
              <a:t> − Classes for rendering and editing HTML</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QtXml</a:t>
            </a:r>
            <a:r>
              <a:rPr lang="en" sz="1100">
                <a:solidFill>
                  <a:schemeClr val="dk1"/>
                </a:solidFill>
                <a:latin typeface="Calibri"/>
                <a:ea typeface="Calibri"/>
                <a:cs typeface="Calibri"/>
                <a:sym typeface="Calibri"/>
              </a:rPr>
              <a:t> − Classes for handling XML</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chemeClr val="dk1"/>
                </a:solidFill>
                <a:latin typeface="Calibri"/>
                <a:ea typeface="Calibri"/>
                <a:cs typeface="Calibri"/>
                <a:sym typeface="Calibri"/>
              </a:rPr>
              <a:t>QtWidgets</a:t>
            </a:r>
            <a:r>
              <a:rPr lang="en" sz="1100">
                <a:solidFill>
                  <a:schemeClr val="dk1"/>
                </a:solidFill>
                <a:latin typeface="Calibri"/>
                <a:ea typeface="Calibri"/>
                <a:cs typeface="Calibri"/>
                <a:sym typeface="Calibri"/>
              </a:rPr>
              <a:t> − Classes for creating classic desktop-style UIs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b="1">
                <a:solidFill>
                  <a:schemeClr val="dk1"/>
                </a:solidFill>
                <a:latin typeface="Calibri"/>
                <a:ea typeface="Calibri"/>
                <a:cs typeface="Calibri"/>
                <a:sym typeface="Calibri"/>
              </a:rPr>
              <a:t>QtDesigner</a:t>
            </a:r>
            <a:r>
              <a:rPr lang="en" sz="1100">
                <a:solidFill>
                  <a:schemeClr val="dk1"/>
                </a:solidFill>
                <a:latin typeface="Calibri"/>
                <a:ea typeface="Calibri"/>
                <a:cs typeface="Calibri"/>
                <a:sym typeface="Calibri"/>
              </a:rPr>
              <a:t> − Classes for extending Qt Designer</a:t>
            </a:r>
            <a:endParaRPr sz="1100">
              <a:solidFill>
                <a:schemeClr val="dk1"/>
              </a:solidFill>
              <a:latin typeface="Calibri"/>
              <a:ea typeface="Calibri"/>
              <a:cs typeface="Calibri"/>
              <a:sym typeface="Calibri"/>
            </a:endParaRPr>
          </a:p>
        </p:txBody>
      </p:sp>
      <p:sp>
        <p:nvSpPr>
          <p:cNvPr id="199" name="Google Shape;199;p29"/>
          <p:cNvSpPr txBox="1"/>
          <p:nvPr/>
        </p:nvSpPr>
        <p:spPr>
          <a:xfrm>
            <a:off x="4258525" y="319350"/>
            <a:ext cx="476285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chemeClr val="dk1"/>
                </a:solidFill>
                <a:latin typeface="Calibri"/>
                <a:ea typeface="Calibri"/>
                <a:cs typeface="Calibri"/>
                <a:sym typeface="Calibri"/>
              </a:rPr>
              <a:t>Typical workflow:</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Use Qt Designer GUI to design the UI</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Save as </a:t>
            </a:r>
            <a:r>
              <a:rPr lang="en" sz="1300" dirty="0" err="1">
                <a:solidFill>
                  <a:schemeClr val="dk1"/>
                </a:solidFill>
                <a:latin typeface="Calibri"/>
                <a:ea typeface="Calibri"/>
                <a:cs typeface="Calibri"/>
                <a:sym typeface="Calibri"/>
              </a:rPr>
              <a:t>mainwindow.ui</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Convert UI to Python Code:   </a:t>
            </a:r>
            <a:br>
              <a:rPr lang="en" sz="1300" dirty="0">
                <a:solidFill>
                  <a:schemeClr val="dk1"/>
                </a:solidFill>
                <a:latin typeface="Calibri"/>
                <a:ea typeface="Calibri"/>
                <a:cs typeface="Calibri"/>
                <a:sym typeface="Calibri"/>
              </a:rPr>
            </a:br>
            <a:r>
              <a:rPr lang="en" sz="1000" b="1" dirty="0">
                <a:solidFill>
                  <a:srgbClr val="3C78D8"/>
                </a:solidFill>
                <a:latin typeface="Roboto Mono"/>
                <a:ea typeface="Roboto Mono"/>
                <a:cs typeface="Roboto Mono"/>
                <a:sym typeface="Roboto Mono"/>
              </a:rPr>
              <a:t>pyuic5 -x </a:t>
            </a:r>
            <a:r>
              <a:rPr lang="en" sz="1000" b="1" dirty="0" err="1">
                <a:solidFill>
                  <a:srgbClr val="3C78D8"/>
                </a:solidFill>
                <a:latin typeface="Roboto Mono"/>
                <a:ea typeface="Roboto Mono"/>
                <a:cs typeface="Roboto Mono"/>
                <a:sym typeface="Roboto Mono"/>
              </a:rPr>
              <a:t>mainwindow.ui</a:t>
            </a:r>
            <a:r>
              <a:rPr lang="en" sz="1000" b="1" dirty="0">
                <a:solidFill>
                  <a:srgbClr val="3C78D8"/>
                </a:solidFill>
                <a:latin typeface="Roboto Mono"/>
                <a:ea typeface="Roboto Mono"/>
                <a:cs typeface="Roboto Mono"/>
                <a:sym typeface="Roboto Mono"/>
              </a:rPr>
              <a:t> -o </a:t>
            </a:r>
            <a:r>
              <a:rPr lang="en" sz="1000" b="1" dirty="0" err="1">
                <a:solidFill>
                  <a:srgbClr val="3C78D8"/>
                </a:solidFill>
                <a:latin typeface="Roboto Mono"/>
                <a:ea typeface="Roboto Mono"/>
                <a:cs typeface="Roboto Mono"/>
                <a:sym typeface="Roboto Mono"/>
              </a:rPr>
              <a:t>view.py</a:t>
            </a:r>
            <a:br>
              <a:rPr lang="en" sz="1300" dirty="0">
                <a:solidFill>
                  <a:schemeClr val="dk1"/>
                </a:solidFill>
                <a:latin typeface="Calibri"/>
                <a:ea typeface="Calibri"/>
                <a:cs typeface="Calibri"/>
                <a:sym typeface="Calibri"/>
              </a:rPr>
            </a:b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Split code in modules (MVC):</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err="1">
                <a:solidFill>
                  <a:schemeClr val="dk1"/>
                </a:solidFill>
                <a:latin typeface="Calibri"/>
                <a:ea typeface="Calibri"/>
                <a:cs typeface="Calibri"/>
                <a:sym typeface="Calibri"/>
              </a:rPr>
              <a:t>model.py</a:t>
            </a:r>
            <a:r>
              <a:rPr lang="en" sz="1300" dirty="0">
                <a:solidFill>
                  <a:schemeClr val="dk1"/>
                </a:solidFill>
                <a:latin typeface="Calibri"/>
                <a:ea typeface="Calibri"/>
                <a:cs typeface="Calibri"/>
                <a:sym typeface="Calibri"/>
              </a:rPr>
              <a:t> - business logic</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err="1">
                <a:solidFill>
                  <a:schemeClr val="dk1"/>
                </a:solidFill>
                <a:latin typeface="Calibri"/>
                <a:ea typeface="Calibri"/>
                <a:cs typeface="Calibri"/>
                <a:sym typeface="Calibri"/>
              </a:rPr>
              <a:t>controller.py</a:t>
            </a:r>
            <a:r>
              <a:rPr lang="en" sz="1300" dirty="0">
                <a:solidFill>
                  <a:schemeClr val="dk1"/>
                </a:solidFill>
                <a:latin typeface="Calibri"/>
                <a:ea typeface="Calibri"/>
                <a:cs typeface="Calibri"/>
                <a:sym typeface="Calibri"/>
              </a:rPr>
              <a:t> - connects model and view, user I/O, updates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err="1">
                <a:solidFill>
                  <a:schemeClr val="dk1"/>
                </a:solidFill>
                <a:latin typeface="Calibri"/>
                <a:ea typeface="Calibri"/>
                <a:cs typeface="Calibri"/>
                <a:sym typeface="Calibri"/>
              </a:rPr>
              <a:t>main.py</a:t>
            </a:r>
            <a:r>
              <a:rPr lang="en" sz="1300" dirty="0">
                <a:solidFill>
                  <a:schemeClr val="dk1"/>
                </a:solidFill>
                <a:latin typeface="Calibri"/>
                <a:ea typeface="Calibri"/>
                <a:cs typeface="Calibri"/>
                <a:sym typeface="Calibri"/>
              </a:rPr>
              <a:t> - brings everything together</a:t>
            </a:r>
            <a:endParaRPr sz="1300" dirty="0">
              <a:solidFill>
                <a:schemeClr val="dk1"/>
              </a:solidFill>
              <a:latin typeface="Calibri"/>
              <a:ea typeface="Calibri"/>
              <a:cs typeface="Calibri"/>
              <a:sym typeface="Calibri"/>
            </a:endParaRPr>
          </a:p>
        </p:txBody>
      </p:sp>
      <p:pic>
        <p:nvPicPr>
          <p:cNvPr id="200" name="Google Shape;200;p29"/>
          <p:cNvPicPr preferRelativeResize="0"/>
          <p:nvPr/>
        </p:nvPicPr>
        <p:blipFill>
          <a:blip r:embed="rId3">
            <a:alphaModFix/>
          </a:blip>
          <a:stretch>
            <a:fillRect/>
          </a:stretch>
        </p:blipFill>
        <p:spPr>
          <a:xfrm>
            <a:off x="133150" y="3066125"/>
            <a:ext cx="2486025" cy="1838325"/>
          </a:xfrm>
          <a:prstGeom prst="rect">
            <a:avLst/>
          </a:prstGeom>
          <a:noFill/>
          <a:ln>
            <a:noFill/>
          </a:ln>
        </p:spPr>
      </p:pic>
      <p:sp>
        <p:nvSpPr>
          <p:cNvPr id="201" name="Google Shape;201;p29"/>
          <p:cNvSpPr txBox="1"/>
          <p:nvPr/>
        </p:nvSpPr>
        <p:spPr>
          <a:xfrm>
            <a:off x="2687075" y="3066125"/>
            <a:ext cx="1342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Qt Designer GUI</a:t>
            </a:r>
            <a:endParaRPr sz="1300">
              <a:latin typeface="Calibri"/>
              <a:ea typeface="Calibri"/>
              <a:cs typeface="Calibri"/>
              <a:sym typeface="Calibri"/>
            </a:endParaRPr>
          </a:p>
        </p:txBody>
      </p:sp>
      <p:sp>
        <p:nvSpPr>
          <p:cNvPr id="202" name="Google Shape;202;p29"/>
          <p:cNvSpPr txBox="1"/>
          <p:nvPr/>
        </p:nvSpPr>
        <p:spPr>
          <a:xfrm>
            <a:off x="24875" y="319348"/>
            <a:ext cx="4002300" cy="252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https://en.wikipedia.org/wiki/PyQt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PyQt - uses cross-platform GUI toolkit Qt (since 1998)</a:t>
            </a:r>
            <a:endParaRPr sz="1300">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PyQt implements ~440 classes and over 6,000 functions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pip install PyQt5</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import sys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from PyQt5.QtWidgets import ( QApplication, QMainWindow,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QAction, QTextEdit, QVBoxLayout, QWidget)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from PyQt5.QtGui import QIcon</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a:t>
            </a:r>
            <a:endParaRPr sz="13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p:nvPr/>
        </p:nvSpPr>
        <p:spPr>
          <a:xfrm>
            <a:off x="-53428" y="-121875"/>
            <a:ext cx="4158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Cohere</a:t>
            </a:r>
            <a:endParaRPr sz="2000" b="1">
              <a:latin typeface="Calibri"/>
              <a:ea typeface="Calibri"/>
              <a:cs typeface="Calibri"/>
              <a:sym typeface="Calibri"/>
            </a:endParaRPr>
          </a:p>
        </p:txBody>
      </p:sp>
      <p:sp>
        <p:nvSpPr>
          <p:cNvPr id="208" name="Google Shape;208;p30"/>
          <p:cNvSpPr txBox="1"/>
          <p:nvPr/>
        </p:nvSpPr>
        <p:spPr>
          <a:xfrm>
            <a:off x="24875" y="2247801"/>
            <a:ext cx="40023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 interactive chat features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generate text for product descriptions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generate text for blog posts and articles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capture the meaning of text for search,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content moderation, and intent recognition</a:t>
            </a:r>
            <a:endParaRPr sz="1300">
              <a:solidFill>
                <a:schemeClr val="dk1"/>
              </a:solidFill>
              <a:latin typeface="Calibri"/>
              <a:ea typeface="Calibri"/>
              <a:cs typeface="Calibri"/>
              <a:sym typeface="Calibri"/>
            </a:endParaRPr>
          </a:p>
        </p:txBody>
      </p:sp>
      <p:sp>
        <p:nvSpPr>
          <p:cNvPr id="209" name="Google Shape;209;p30"/>
          <p:cNvSpPr txBox="1"/>
          <p:nvPr/>
        </p:nvSpPr>
        <p:spPr>
          <a:xfrm>
            <a:off x="24875" y="379337"/>
            <a:ext cx="40023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https://cohere.com</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https://docs.cohere.com/docs</a:t>
            </a:r>
            <a:r>
              <a:rPr lang="en" sz="1300">
                <a:latin typeface="Calibri"/>
                <a:ea typeface="Calibri"/>
                <a:cs typeface="Calibri"/>
                <a:sym typeface="Calibri"/>
              </a:rPr>
              <a:t>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5"/>
              </a:rPr>
              <a:t>https://github.com/cohere-ai</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a:t>
            </a:r>
            <a:r>
              <a:rPr lang="en" sz="1300" b="1">
                <a:solidFill>
                  <a:srgbClr val="FF0000"/>
                </a:solidFill>
                <a:latin typeface="Calibri"/>
                <a:ea typeface="Calibri"/>
                <a:cs typeface="Calibri"/>
                <a:sym typeface="Calibri"/>
              </a:rPr>
              <a:t>Cohere</a:t>
            </a:r>
            <a:r>
              <a:rPr lang="en" sz="1300">
                <a:latin typeface="Calibri"/>
                <a:ea typeface="Calibri"/>
                <a:cs typeface="Calibri"/>
                <a:sym typeface="Calibri"/>
              </a:rPr>
              <a:t> is a Canadian startup (2019, Toronto)</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founders: </a:t>
            </a:r>
            <a:r>
              <a:rPr lang="en" sz="1300">
                <a:solidFill>
                  <a:schemeClr val="dk1"/>
                </a:solidFill>
                <a:latin typeface="Calibri"/>
                <a:ea typeface="Calibri"/>
                <a:cs typeface="Calibri"/>
                <a:sym typeface="Calibri"/>
              </a:rPr>
              <a:t>Aidan Gomez, Ivan Zhang, and Nick Frosst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provides NLP models for human-machine interactions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offices: Toronto, Palo Alto, London</a:t>
            </a:r>
            <a:endParaRPr sz="1300">
              <a:latin typeface="Calibri"/>
              <a:ea typeface="Calibri"/>
              <a:cs typeface="Calibri"/>
              <a:sym typeface="Calibri"/>
            </a:endParaRPr>
          </a:p>
        </p:txBody>
      </p:sp>
      <p:pic>
        <p:nvPicPr>
          <p:cNvPr id="210" name="Google Shape;210;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241650" y="205350"/>
            <a:ext cx="4809926" cy="38569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0" name="Google Shape;60;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1" name="Google Shape;61;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62" name="Google Shape;62;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63" name="Google Shape;63;p1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54748" y="-152400"/>
            <a:ext cx="186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dk1"/>
                </a:solidFill>
                <a:latin typeface="Calibri"/>
                <a:ea typeface="Calibri"/>
                <a:cs typeface="Calibri"/>
                <a:sym typeface="Calibri"/>
              </a:rPr>
              <a:t>Status Page</a:t>
            </a:r>
            <a:endParaRPr sz="2200" b="1">
              <a:latin typeface="Calibri"/>
              <a:ea typeface="Calibri"/>
              <a:cs typeface="Calibri"/>
              <a:sym typeface="Calibri"/>
            </a:endParaRPr>
          </a:p>
        </p:txBody>
      </p:sp>
      <p:sp>
        <p:nvSpPr>
          <p:cNvPr id="69" name="Google Shape;69;p15"/>
          <p:cNvSpPr txBox="1"/>
          <p:nvPr/>
        </p:nvSpPr>
        <p:spPr>
          <a:xfrm>
            <a:off x="57300" y="346775"/>
            <a:ext cx="5390700" cy="464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HuggingFace.co</a:t>
            </a:r>
            <a:r>
              <a:rPr lang="en" sz="1300">
                <a:solidFill>
                  <a:schemeClr val="dk1"/>
                </a:solidFill>
                <a:latin typeface="Calibri"/>
                <a:ea typeface="Calibri"/>
                <a:cs typeface="Calibri"/>
                <a:sym typeface="Calibri"/>
              </a:rPr>
              <a:t> &gt; 1379 entries (was ~346 entries on July 16th)</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 Genesis</a:t>
            </a:r>
            <a:r>
              <a:rPr lang="en" sz="1300">
                <a:solidFill>
                  <a:schemeClr val="dk1"/>
                </a:solidFill>
                <a:latin typeface="Calibri"/>
                <a:ea typeface="Calibri"/>
                <a:cs typeface="Calibri"/>
                <a:sym typeface="Calibri"/>
              </a:rPr>
              <a:t> - drafting news articles (for journalists) </a:t>
            </a:r>
            <a:br>
              <a:rPr lang="en" sz="1300">
                <a:solidFill>
                  <a:schemeClr val="dk1"/>
                </a:solidFill>
                <a:latin typeface="Calibri"/>
                <a:ea typeface="Calibri"/>
                <a:cs typeface="Calibri"/>
                <a:sym typeface="Calibri"/>
              </a:rPr>
            </a:br>
            <a:r>
              <a:rPr lang="en" sz="1300" b="1">
                <a:solidFill>
                  <a:srgbClr val="FF0000"/>
                </a:solidFill>
                <a:latin typeface="Calibri"/>
                <a:ea typeface="Calibri"/>
                <a:cs typeface="Calibri"/>
                <a:sym typeface="Calibri"/>
              </a:rPr>
              <a:t>Google Gemini</a:t>
            </a:r>
            <a:r>
              <a:rPr lang="en" sz="1300">
                <a:solidFill>
                  <a:schemeClr val="dk1"/>
                </a:solidFill>
                <a:latin typeface="Calibri"/>
                <a:ea typeface="Calibri"/>
                <a:cs typeface="Calibri"/>
                <a:sym typeface="Calibri"/>
              </a:rPr>
              <a:t> - multimodal generative AI (answer to GPT-4) partially out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legal safety (not using textbooks, ...)</a:t>
            </a:r>
            <a:br>
              <a:rPr lang="en" sz="1300">
                <a:solidFill>
                  <a:schemeClr val="dk1"/>
                </a:solidFill>
                <a:latin typeface="Calibri"/>
                <a:ea typeface="Calibri"/>
                <a:cs typeface="Calibri"/>
                <a:sym typeface="Calibri"/>
              </a:rPr>
            </a:br>
            <a:r>
              <a:rPr lang="en" sz="1300" b="1">
                <a:solidFill>
                  <a:srgbClr val="FF0000"/>
                </a:solidFill>
                <a:latin typeface="Calibri"/>
                <a:ea typeface="Calibri"/>
                <a:cs typeface="Calibri"/>
                <a:sym typeface="Calibri"/>
              </a:rPr>
              <a:t>Bard updates</a:t>
            </a:r>
            <a:r>
              <a:rPr lang="en" sz="1300">
                <a:solidFill>
                  <a:schemeClr val="dk1"/>
                </a:solidFill>
                <a:latin typeface="Calibri"/>
                <a:ea typeface="Calibri"/>
                <a:cs typeface="Calibri"/>
                <a:sym typeface="Calibri"/>
              </a:rPr>
              <a:t> - extensions for apps - Maps, YouTube, Flights, Hotels, Docs, Drive, Gmail, FactCheck using Google Search. You can ask to summarize emails to/from particular recipient,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 3</a:t>
            </a:r>
            <a:r>
              <a:rPr lang="en" sz="1300">
                <a:solidFill>
                  <a:schemeClr val="dk1"/>
                </a:solidFill>
                <a:latin typeface="Calibri"/>
                <a:ea typeface="Calibri"/>
                <a:cs typeface="Calibri"/>
                <a:sym typeface="Calibri"/>
              </a:rPr>
              <a:t> to be released in 2024, using their own infrastructure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Microsoft Photos AI</a:t>
            </a:r>
            <a:r>
              <a:rPr lang="en" sz="1300">
                <a:solidFill>
                  <a:schemeClr val="dk1"/>
                </a:solidFill>
                <a:latin typeface="Calibri"/>
                <a:ea typeface="Calibri"/>
                <a:cs typeface="Calibri"/>
                <a:sym typeface="Calibri"/>
              </a:rPr>
              <a:t> (editing, photo search by content)</a:t>
            </a:r>
            <a:br>
              <a:rPr lang="en" sz="1300">
                <a:solidFill>
                  <a:schemeClr val="dk1"/>
                </a:solidFill>
                <a:latin typeface="Calibri"/>
                <a:ea typeface="Calibri"/>
                <a:cs typeface="Calibri"/>
                <a:sym typeface="Calibri"/>
              </a:rPr>
            </a:br>
            <a:r>
              <a:rPr lang="en" sz="1300" b="1">
                <a:solidFill>
                  <a:srgbClr val="FF0000"/>
                </a:solidFill>
                <a:latin typeface="Calibri"/>
                <a:ea typeface="Calibri"/>
                <a:cs typeface="Calibri"/>
                <a:sym typeface="Calibri"/>
              </a:rPr>
              <a:t>MSFT Paint with AI</a:t>
            </a:r>
            <a:r>
              <a:rPr lang="en" sz="1300">
                <a:solidFill>
                  <a:schemeClr val="dk1"/>
                </a:solidFill>
                <a:latin typeface="Calibri"/>
                <a:ea typeface="Calibri"/>
                <a:cs typeface="Calibri"/>
                <a:sym typeface="Calibri"/>
              </a:rPr>
              <a:t> (blurring background, etc.)</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 ChatGPT fine-tuning, new data cutoff Sept 2022, </a:t>
            </a:r>
            <a:br>
              <a:rPr lang="en" sz="1300">
                <a:solidFill>
                  <a:schemeClr val="dk1"/>
                </a:solidFill>
                <a:latin typeface="Calibri"/>
                <a:ea typeface="Calibri"/>
                <a:cs typeface="Calibri"/>
                <a:sym typeface="Calibri"/>
              </a:rPr>
            </a:br>
            <a:r>
              <a:rPr lang="en" sz="1300" b="1">
                <a:solidFill>
                  <a:srgbClr val="3C78D8"/>
                </a:solidFill>
                <a:latin typeface="Calibri"/>
                <a:ea typeface="Calibri"/>
                <a:cs typeface="Calibri"/>
                <a:sym typeface="Calibri"/>
              </a:rPr>
              <a:t>gpt-3.5-turbo-instruct</a:t>
            </a:r>
            <a:r>
              <a:rPr lang="en" sz="1300">
                <a:solidFill>
                  <a:schemeClr val="dk1"/>
                </a:solidFill>
                <a:latin typeface="Calibri"/>
                <a:ea typeface="Calibri"/>
                <a:cs typeface="Calibri"/>
                <a:sym typeface="Calibri"/>
              </a:rPr>
              <a:t> model (completion, instruction, chess)</a:t>
            </a:r>
            <a:br>
              <a:rPr lang="en" sz="1300">
                <a:solidFill>
                  <a:schemeClr val="dk1"/>
                </a:solidFill>
                <a:latin typeface="Calibri"/>
                <a:ea typeface="Calibri"/>
                <a:cs typeface="Calibri"/>
                <a:sym typeface="Calibri"/>
              </a:rPr>
            </a:br>
            <a:r>
              <a:rPr lang="en" sz="1300" b="1">
                <a:solidFill>
                  <a:srgbClr val="FF0000"/>
                </a:solidFill>
                <a:latin typeface="Calibri"/>
                <a:ea typeface="Calibri"/>
                <a:cs typeface="Calibri"/>
                <a:sym typeface="Calibri"/>
              </a:rPr>
              <a:t>DALLE-E 3 </a:t>
            </a:r>
            <a:r>
              <a:rPr lang="en" sz="1300">
                <a:solidFill>
                  <a:schemeClr val="dk1"/>
                </a:solidFill>
                <a:latin typeface="Calibri"/>
                <a:ea typeface="Calibri"/>
                <a:cs typeface="Calibri"/>
                <a:sym typeface="Calibri"/>
              </a:rPr>
              <a:t>is coming to ChatGPT , </a:t>
            </a:r>
            <a:br>
              <a:rPr lang="en" sz="1300">
                <a:solidFill>
                  <a:schemeClr val="dk1"/>
                </a:solidFill>
                <a:latin typeface="Calibri"/>
                <a:ea typeface="Calibri"/>
                <a:cs typeface="Calibri"/>
                <a:sym typeface="Calibri"/>
              </a:rPr>
            </a:br>
            <a:r>
              <a:rPr lang="en" sz="1300" b="1">
                <a:solidFill>
                  <a:srgbClr val="FF0000"/>
                </a:solidFill>
                <a:latin typeface="Calibri"/>
                <a:ea typeface="Calibri"/>
                <a:cs typeface="Calibri"/>
                <a:sym typeface="Calibri"/>
              </a:rPr>
              <a:t>Cobi</a:t>
            </a:r>
            <a:r>
              <a:rPr lang="en" sz="1300">
                <a:solidFill>
                  <a:schemeClr val="dk1"/>
                </a:solidFill>
                <a:latin typeface="Calibri"/>
                <a:ea typeface="Calibri"/>
                <a:cs typeface="Calibri"/>
                <a:sym typeface="Calibri"/>
              </a:rPr>
              <a:t> (new chat model), </a:t>
            </a:r>
            <a:br>
              <a:rPr lang="en" sz="1300">
                <a:solidFill>
                  <a:schemeClr val="dk1"/>
                </a:solidFill>
                <a:latin typeface="Calibri"/>
                <a:ea typeface="Calibri"/>
                <a:cs typeface="Calibri"/>
                <a:sym typeface="Calibri"/>
              </a:rPr>
            </a:br>
            <a:r>
              <a:rPr lang="en" sz="1300" b="1">
                <a:solidFill>
                  <a:srgbClr val="FF0000"/>
                </a:solidFill>
                <a:latin typeface="Calibri"/>
                <a:ea typeface="Calibri"/>
                <a:cs typeface="Calibri"/>
                <a:sym typeface="Calibri"/>
              </a:rPr>
              <a:t>vision</a:t>
            </a:r>
            <a:r>
              <a:rPr lang="en" sz="1300">
                <a:solidFill>
                  <a:schemeClr val="dk1"/>
                </a:solidFill>
                <a:latin typeface="Calibri"/>
                <a:ea typeface="Calibri"/>
                <a:cs typeface="Calibri"/>
                <a:sym typeface="Calibri"/>
              </a:rPr>
              <a:t> / image understanding</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Anthropic Claude.ai</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Local LLMs: ollama.ai,  gpt4all.io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tiiuae/falcon-180B</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stability.ai (image, audio, language)</a:t>
            </a:r>
            <a:br>
              <a:rPr lang="en" sz="13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text2image - install locally -  </a:t>
            </a:r>
            <a:r>
              <a:rPr lang="en" sz="1000" u="sng">
                <a:solidFill>
                  <a:schemeClr val="hlink"/>
                </a:solidFill>
                <a:latin typeface="Calibri"/>
                <a:ea typeface="Calibri"/>
                <a:cs typeface="Calibri"/>
                <a:sym typeface="Calibri"/>
                <a:hlinkClick r:id="rId3"/>
              </a:rPr>
              <a:t>https://www.youtube.com/watch?v=aiZWEbUjAGw</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stable audio - </a:t>
            </a:r>
            <a:r>
              <a:rPr lang="en" sz="1000" u="sng">
                <a:solidFill>
                  <a:schemeClr val="hlink"/>
                </a:solidFill>
                <a:latin typeface="Calibri"/>
                <a:ea typeface="Calibri"/>
                <a:cs typeface="Calibri"/>
                <a:sym typeface="Calibri"/>
                <a:hlinkClick r:id="rId4"/>
              </a:rPr>
              <a:t>https://stability.ai/stable-audio</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stableLM (LLM) - </a:t>
            </a:r>
            <a:r>
              <a:rPr lang="en" sz="1000" u="sng">
                <a:solidFill>
                  <a:schemeClr val="hlink"/>
                </a:solidFill>
                <a:latin typeface="Calibri"/>
                <a:ea typeface="Calibri"/>
                <a:cs typeface="Calibri"/>
                <a:sym typeface="Calibri"/>
                <a:hlinkClick r:id="rId5"/>
              </a:rPr>
              <a:t>https://github.com/stability-AI/stableLM/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70" name="Google Shape;70;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73050" y="4008275"/>
            <a:ext cx="1558834" cy="384900"/>
          </a:xfrm>
          <a:prstGeom prst="rect">
            <a:avLst/>
          </a:prstGeom>
          <a:noFill/>
          <a:ln>
            <a:noFill/>
          </a:ln>
        </p:spPr>
      </p:pic>
      <p:sp>
        <p:nvSpPr>
          <p:cNvPr id="71" name="Google Shape;71;p15"/>
          <p:cNvSpPr txBox="1"/>
          <p:nvPr/>
        </p:nvSpPr>
        <p:spPr>
          <a:xfrm>
            <a:off x="5573050" y="346775"/>
            <a:ext cx="34851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MEDUSA</a:t>
            </a:r>
            <a:r>
              <a:rPr lang="en" sz="1300">
                <a:solidFill>
                  <a:schemeClr val="dk1"/>
                </a:solidFill>
                <a:latin typeface="Calibri"/>
                <a:ea typeface="Calibri"/>
                <a:cs typeface="Calibri"/>
                <a:sym typeface="Calibri"/>
              </a:rPr>
              <a:t> - fast multihead LLM decoding</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(2-7 times faster) - 4 heads with tree attention: </a:t>
            </a:r>
            <a:endParaRPr sz="13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https://arxiv.org/abs/2002.08046</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8"/>
              </a:rPr>
              <a:t>https://together.ai/blog/medusa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9"/>
              </a:rPr>
              <a:t>https://github.com/FasterDecoding/Medusa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2" name="Google Shape;72;p15"/>
          <p:cNvSpPr txBox="1"/>
          <p:nvPr/>
        </p:nvSpPr>
        <p:spPr>
          <a:xfrm>
            <a:off x="5573047" y="2178275"/>
            <a:ext cx="34851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Complete Beginners Guide to Hugging Face LLM Tools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0"/>
              </a:rPr>
              <a:t>https://www.unite.ai/complete-beginners-guide-to-hugging-face-llm-tools/</a:t>
            </a:r>
            <a:r>
              <a:rPr lang="en" sz="10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sp>
        <p:nvSpPr>
          <p:cNvPr id="73" name="Google Shape;73;p15"/>
          <p:cNvSpPr txBox="1"/>
          <p:nvPr/>
        </p:nvSpPr>
        <p:spPr>
          <a:xfrm>
            <a:off x="5573047" y="4408621"/>
            <a:ext cx="34851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ElevenLabs text2speech, create audiobooks, voice cloning - </a:t>
            </a:r>
            <a:r>
              <a:rPr lang="en" sz="1000" u="sng">
                <a:solidFill>
                  <a:schemeClr val="accent5"/>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https://elevenlabs.io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74" name="Google Shape;74;p15"/>
          <p:cNvSpPr txBox="1"/>
          <p:nvPr/>
        </p:nvSpPr>
        <p:spPr>
          <a:xfrm>
            <a:off x="5573047" y="1507750"/>
            <a:ext cx="34851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The Rundown AI - Daily Updates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accent5"/>
                </a:solidFill>
                <a:latin typeface="Calibri"/>
                <a:ea typeface="Calibri"/>
                <a:cs typeface="Calibri"/>
                <a:sym typeface="Calibri"/>
                <a:hlinkClick r:id="rId12">
                  <a:extLst>
                    <a:ext uri="{A12FA001-AC4F-418D-AE19-62706E023703}">
                      <ahyp:hlinkClr xmlns:ahyp="http://schemas.microsoft.com/office/drawing/2018/hyperlinkcolor" val="tx"/>
                    </a:ext>
                  </a:extLst>
                </a:hlinkClick>
              </a:rPr>
              <a:t>https://www.therundown.ai</a:t>
            </a:r>
            <a:endParaRPr sz="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53419" y="-121875"/>
            <a:ext cx="2739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 LLM Leaderboard</a:t>
            </a:r>
            <a:endParaRPr sz="2000" b="1">
              <a:latin typeface="Calibri"/>
              <a:ea typeface="Calibri"/>
              <a:cs typeface="Calibri"/>
              <a:sym typeface="Calibri"/>
            </a:endParaRPr>
          </a:p>
        </p:txBody>
      </p:sp>
      <p:sp>
        <p:nvSpPr>
          <p:cNvPr id="80" name="Google Shape;80;p16"/>
          <p:cNvSpPr txBox="1"/>
          <p:nvPr/>
        </p:nvSpPr>
        <p:spPr>
          <a:xfrm>
            <a:off x="170075" y="301550"/>
            <a:ext cx="8867400" cy="449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Roboto Mono"/>
                <a:ea typeface="Roboto Mono"/>
                <a:cs typeface="Roboto Mono"/>
                <a:sym typeface="Roboto Mono"/>
                <a:hlinkClick r:id="rId3"/>
              </a:rPr>
              <a:t>https://huggingface.co/spaces/HuggingFaceH4/open_llm_leaderboard</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marL="0" lvl="0" indent="0" algn="l" rtl="0">
              <a:spcBef>
                <a:spcPts val="0"/>
              </a:spcBef>
              <a:spcAft>
                <a:spcPts val="0"/>
              </a:spcAft>
              <a:buNone/>
            </a:pPr>
            <a:r>
              <a:rPr lang="en" sz="1000" u="sng">
                <a:solidFill>
                  <a:schemeClr val="hlink"/>
                </a:solidFill>
                <a:latin typeface="Roboto Mono"/>
                <a:ea typeface="Roboto Mono"/>
                <a:cs typeface="Roboto Mono"/>
                <a:sym typeface="Roboto Mono"/>
                <a:hlinkClick r:id="rId4"/>
              </a:rPr>
              <a:t>https://huggingface.co/datasets/open-llm-leaderboard/results</a:t>
            </a:r>
            <a:r>
              <a:rPr lang="en" sz="1000">
                <a:latin typeface="Roboto Mono"/>
                <a:ea typeface="Roboto Mono"/>
                <a:cs typeface="Roboto Mono"/>
                <a:sym typeface="Roboto Mono"/>
              </a:rPr>
              <a:t> - underlying dataset and links</a:t>
            </a:r>
            <a:endParaRPr sz="1000">
              <a:latin typeface="Roboto Mono"/>
              <a:ea typeface="Roboto Mono"/>
              <a:cs typeface="Roboto Mono"/>
              <a:sym typeface="Roboto Mono"/>
            </a:endParaRPr>
          </a:p>
          <a:p>
            <a:pPr marL="0" lvl="0" indent="0" algn="l" rtl="0">
              <a:spcBef>
                <a:spcPts val="0"/>
              </a:spcBef>
              <a:spcAft>
                <a:spcPts val="0"/>
              </a:spcAft>
              <a:buNone/>
            </a:pPr>
            <a:r>
              <a:rPr lang="en" sz="1000" u="sng">
                <a:solidFill>
                  <a:schemeClr val="hlink"/>
                </a:solidFill>
                <a:latin typeface="Roboto Mono"/>
                <a:ea typeface="Roboto Mono"/>
                <a:cs typeface="Roboto Mono"/>
                <a:sym typeface="Roboto Mono"/>
                <a:hlinkClick r:id="rId5"/>
              </a:rPr>
              <a:t>https://huggingface.co/spaces/gsaivinay/open_llm_leaderboard</a:t>
            </a:r>
            <a:r>
              <a:rPr lang="en" sz="1000">
                <a:latin typeface="Roboto Mono"/>
                <a:ea typeface="Roboto Mono"/>
                <a:cs typeface="Roboto Mono"/>
                <a:sym typeface="Roboto Mono"/>
              </a:rPr>
              <a:t> - added GPT-4 and GPT-3.5</a:t>
            </a:r>
            <a:endParaRPr sz="1000">
              <a:latin typeface="Roboto Mono"/>
              <a:ea typeface="Roboto Mono"/>
              <a:cs typeface="Roboto Mono"/>
              <a:sym typeface="Roboto Mono"/>
            </a:endParaRPr>
          </a:p>
          <a:p>
            <a:pPr marL="0" lvl="0" indent="0" algn="l" rtl="0">
              <a:spcBef>
                <a:spcPts val="0"/>
              </a:spcBef>
              <a:spcAft>
                <a:spcPts val="0"/>
              </a:spcAft>
              <a:buNone/>
            </a:pPr>
            <a:endParaRPr sz="1000">
              <a:latin typeface="Roboto Mono"/>
              <a:ea typeface="Roboto Mono"/>
              <a:cs typeface="Roboto Mono"/>
              <a:sym typeface="Roboto Mono"/>
            </a:endParaRPr>
          </a:p>
          <a:p>
            <a:pPr marL="0" lvl="0" indent="0" algn="l" rtl="0">
              <a:spcBef>
                <a:spcPts val="0"/>
              </a:spcBef>
              <a:spcAft>
                <a:spcPts val="0"/>
              </a:spcAft>
              <a:buNone/>
            </a:pPr>
            <a:r>
              <a:rPr lang="en" sz="1000">
                <a:latin typeface="Roboto Mono"/>
                <a:ea typeface="Roboto Mono"/>
                <a:cs typeface="Roboto Mono"/>
                <a:sym typeface="Roboto Mono"/>
              </a:rPr>
              <a:t>Sep 22, 2023 </a:t>
            </a:r>
            <a:r>
              <a:rPr lang="en" sz="1000" b="1">
                <a:solidFill>
                  <a:srgbClr val="FF0000"/>
                </a:solidFill>
                <a:latin typeface="Roboto Mono"/>
                <a:ea typeface="Roboto Mono"/>
                <a:cs typeface="Roboto Mono"/>
                <a:sym typeface="Roboto Mono"/>
              </a:rPr>
              <a:t>1379 entries</a:t>
            </a:r>
            <a:r>
              <a:rPr lang="en" sz="1000">
                <a:latin typeface="Roboto Mono"/>
                <a:ea typeface="Roboto Mono"/>
                <a:cs typeface="Roboto Mono"/>
                <a:sym typeface="Roboto Mono"/>
              </a:rPr>
              <a:t> (was ~346 entries on July 16th before LLaMa July 18)</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GPT-4 (best) and GPT-3.5 (31st place) provided for comparison</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All top positions (except GPT) are LLaMa 70B 16bit and require ~160 GB VRAM to run.</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Reducing N-params from 70B down to 30,13,7B causes severe reduction of average test scores</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Reducing precision from 16bits down to 4bits surprisingly preserves the quality of the model </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000">
              <a:latin typeface="Roboto Mono"/>
              <a:ea typeface="Roboto Mono"/>
              <a:cs typeface="Roboto Mono"/>
              <a:sym typeface="Roboto Mono"/>
            </a:endParaRPr>
          </a:p>
          <a:p>
            <a:pPr marL="0" lvl="0" indent="0" algn="l" rtl="0">
              <a:spcBef>
                <a:spcPts val="0"/>
              </a:spcBef>
              <a:spcAft>
                <a:spcPts val="0"/>
              </a:spcAft>
              <a:buNone/>
            </a:pPr>
            <a:r>
              <a:rPr lang="en" sz="1000">
                <a:latin typeface="Roboto Mono"/>
                <a:ea typeface="Roboto Mono"/>
                <a:cs typeface="Roboto Mono"/>
                <a:sym typeface="Roboto Mono"/>
              </a:rPr>
              <a:t>rank    size  avg_quality  bits  VRAM  name</a:t>
            </a:r>
            <a:endParaRPr sz="1000">
              <a:latin typeface="Roboto Mono"/>
              <a:ea typeface="Roboto Mono"/>
              <a:cs typeface="Roboto Mono"/>
              <a:sym typeface="Roboto Mono"/>
            </a:endParaRPr>
          </a:p>
          <a:p>
            <a:pPr marL="0" lvl="0" indent="0" algn="l" rtl="0">
              <a:spcBef>
                <a:spcPts val="0"/>
              </a:spcBef>
              <a:spcAft>
                <a:spcPts val="0"/>
              </a:spcAft>
              <a:buNone/>
            </a:pPr>
            <a:r>
              <a:rPr lang="en" sz="1000" b="1">
                <a:solidFill>
                  <a:srgbClr val="FF0000"/>
                </a:solidFill>
                <a:latin typeface="Roboto Mono"/>
                <a:ea typeface="Roboto Mono"/>
                <a:cs typeface="Roboto Mono"/>
                <a:sym typeface="Roboto Mono"/>
              </a:rPr>
              <a:t>  0   1,760B    84.3        16  4,000  GPT-4 </a:t>
            </a:r>
            <a:endParaRPr sz="1000" b="1">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sz="1000">
                <a:latin typeface="Roboto Mono"/>
                <a:ea typeface="Roboto Mono"/>
                <a:cs typeface="Roboto Mono"/>
                <a:sym typeface="Roboto Mono"/>
              </a:rPr>
              <a:t>  1      70B    </a:t>
            </a:r>
            <a:r>
              <a:rPr lang="en" sz="1000">
                <a:solidFill>
                  <a:schemeClr val="dk1"/>
                </a:solidFill>
                <a:latin typeface="Roboto Mono"/>
                <a:ea typeface="Roboto Mono"/>
                <a:cs typeface="Roboto Mono"/>
                <a:sym typeface="Roboto Mono"/>
              </a:rPr>
              <a:t>74.05       16    160  ICBU-NPU/FashionGPT-70B-V1.1</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 ... </a:t>
            </a: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marL="0" lvl="0" indent="0" algn="l" rtl="0">
              <a:spcBef>
                <a:spcPts val="0"/>
              </a:spcBef>
              <a:spcAft>
                <a:spcPts val="0"/>
              </a:spcAft>
              <a:buNone/>
            </a:pPr>
            <a:r>
              <a:rPr lang="en" sz="1000" b="1">
                <a:solidFill>
                  <a:srgbClr val="FF0000"/>
                </a:solidFill>
                <a:latin typeface="Roboto Mono"/>
                <a:ea typeface="Roboto Mono"/>
                <a:cs typeface="Roboto Mono"/>
                <a:sym typeface="Roboto Mono"/>
              </a:rPr>
              <a:t> 31     175B    71.9        16    400  GPT-3.5</a:t>
            </a:r>
            <a:endParaRPr sz="1000" b="1">
              <a:solidFill>
                <a:srgbClr val="FF0000"/>
              </a:solidFill>
              <a:latin typeface="Roboto Mono"/>
              <a:ea typeface="Roboto Mono"/>
              <a:cs typeface="Roboto Mono"/>
              <a:sym typeface="Roboto Mono"/>
            </a:endParaRPr>
          </a:p>
          <a:p>
            <a:pPr marL="0" lvl="0" indent="0" algn="l" rtl="0">
              <a:spcBef>
                <a:spcPts val="0"/>
              </a:spcBef>
              <a:spcAft>
                <a:spcPts val="0"/>
              </a:spcAft>
              <a:buNone/>
            </a:pP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35      70B    71.36        8    160  garage-bAInd/Camel-Platypus2-70B</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a:t>
            </a:r>
            <a:r>
              <a:rPr lang="en" sz="1000" b="1">
                <a:solidFill>
                  <a:srgbClr val="6AA84F"/>
                </a:solidFill>
                <a:latin typeface="Roboto Mono"/>
                <a:ea typeface="Roboto Mono"/>
                <a:cs typeface="Roboto Mono"/>
                <a:sym typeface="Roboto Mono"/>
              </a:rPr>
              <a:t> ?      70B    70.37        4     45  garage-bAInd/Camel-Platypus2-70B</a:t>
            </a:r>
            <a:endParaRPr sz="10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73      65B    69.94       16    160  upstage/llama-65b-instruct</a:t>
            </a:r>
            <a:endParaRPr sz="10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90     180B    68.74       16    400  tiiuae/</a:t>
            </a:r>
            <a:r>
              <a:rPr lang="en" sz="1000">
                <a:solidFill>
                  <a:srgbClr val="FF0000"/>
                </a:solidFill>
                <a:latin typeface="Roboto Mono"/>
                <a:ea typeface="Roboto Mono"/>
                <a:cs typeface="Roboto Mono"/>
                <a:sym typeface="Roboto Mono"/>
              </a:rPr>
              <a:t>falcon-180B</a:t>
            </a:r>
            <a:endParaRPr sz="1000">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118      70B    66.8        16    </a:t>
            </a:r>
            <a:r>
              <a:rPr lang="en" sz="1000">
                <a:solidFill>
                  <a:schemeClr val="dk1"/>
                </a:solidFill>
                <a:latin typeface="Roboto Mono"/>
                <a:ea typeface="Roboto Mono"/>
                <a:cs typeface="Roboto Mono"/>
                <a:sym typeface="Roboto Mono"/>
              </a:rPr>
              <a:t>160</a:t>
            </a:r>
            <a:r>
              <a:rPr lang="en" sz="1000" b="1">
                <a:solidFill>
                  <a:srgbClr val="3C78D8"/>
                </a:solidFill>
                <a:latin typeface="Roboto Mono"/>
                <a:ea typeface="Roboto Mono"/>
                <a:cs typeface="Roboto Mono"/>
                <a:sym typeface="Roboto Mono"/>
              </a:rPr>
              <a:t>  meta-llama/Llama-2-70b-chat-hf  (original LLaMa2, July 18)</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13B    66.03       16         Aspik101/trurl-2-13b-pl-instruct_unload</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6AA84F"/>
                </a:solidFill>
                <a:latin typeface="Roboto Mono"/>
                <a:ea typeface="Roboto Mono"/>
                <a:cs typeface="Roboto Mono"/>
                <a:sym typeface="Roboto Mono"/>
              </a:rPr>
              <a:t>         30B    64.21        4     20  gaodrew/gaodrew-llama-30b-instruct-2048-Open-Platypus-100steps</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40b    63.47       16         tiiuae/</a:t>
            </a:r>
            <a:r>
              <a:rPr lang="en" sz="1000">
                <a:solidFill>
                  <a:srgbClr val="FF0000"/>
                </a:solidFill>
                <a:latin typeface="Roboto Mono"/>
                <a:ea typeface="Roboto Mono"/>
                <a:cs typeface="Roboto Mono"/>
                <a:sym typeface="Roboto Mono"/>
              </a:rPr>
              <a:t>falcon-40b</a:t>
            </a:r>
            <a:r>
              <a:rPr lang="en" sz="1000" b="1">
                <a:solidFill>
                  <a:srgbClr val="3C78D8"/>
                </a:solidFill>
                <a:latin typeface="Roboto Mono"/>
                <a:ea typeface="Roboto Mono"/>
                <a:cs typeface="Roboto Mono"/>
                <a:sym typeface="Roboto Mono"/>
              </a:rPr>
              <a:t>-instruct (was #1 before LLaMa2)</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6AA84F"/>
                </a:solidFill>
                <a:latin typeface="Roboto Mono"/>
                <a:ea typeface="Roboto Mono"/>
                <a:cs typeface="Roboto Mono"/>
                <a:sym typeface="Roboto Mono"/>
              </a:rPr>
              <a:t>         13B    63.19        4     10  Open-Orca/OpenOrca-Platypus2-13B   </a:t>
            </a:r>
            <a:endParaRPr sz="10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latin typeface="Roboto Mono"/>
                <a:ea typeface="Roboto Mono"/>
                <a:cs typeface="Roboto Mono"/>
                <a:sym typeface="Roboto Mono"/>
              </a:rPr>
              <a:t>          7b    59.89       16         HyperbeeAI/Tulpar-7b-v0</a:t>
            </a:r>
            <a:endParaRPr sz="1000">
              <a:latin typeface="Roboto Mono"/>
              <a:ea typeface="Roboto Mono"/>
              <a:cs typeface="Roboto Mono"/>
              <a:sym typeface="Roboto Mono"/>
            </a:endParaRPr>
          </a:p>
          <a:p>
            <a:pPr marL="0" lvl="0" indent="0" algn="l" rtl="0">
              <a:spcBef>
                <a:spcPts val="0"/>
              </a:spcBef>
              <a:spcAft>
                <a:spcPts val="0"/>
              </a:spcAft>
              <a:buNone/>
            </a:pPr>
            <a:r>
              <a:rPr lang="en" sz="1000" b="1">
                <a:solidFill>
                  <a:srgbClr val="6AA84F"/>
                </a:solidFill>
                <a:latin typeface="Roboto Mono"/>
                <a:ea typeface="Roboto Mono"/>
                <a:cs typeface="Roboto Mono"/>
                <a:sym typeface="Roboto Mono"/>
              </a:rPr>
              <a:t>          7b    55.72        4      6  joehuangx/spatial-vicuna-7b-v1.5-LoRA </a:t>
            </a:r>
            <a:endParaRPr sz="1000" b="1">
              <a:solidFill>
                <a:srgbClr val="6AA84F"/>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53425" y="-121875"/>
            <a:ext cx="440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LLaMa 2  with 32K tokens context</a:t>
            </a:r>
            <a:endParaRPr sz="2000" b="1">
              <a:latin typeface="Calibri"/>
              <a:ea typeface="Calibri"/>
              <a:cs typeface="Calibri"/>
              <a:sym typeface="Calibri"/>
            </a:endParaRPr>
          </a:p>
        </p:txBody>
      </p:sp>
      <p:sp>
        <p:nvSpPr>
          <p:cNvPr id="86" name="Google Shape;86;p17"/>
          <p:cNvSpPr txBox="1"/>
          <p:nvPr/>
        </p:nvSpPr>
        <p:spPr>
          <a:xfrm>
            <a:off x="103975" y="513100"/>
            <a:ext cx="4636200" cy="307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Original LLaMa 2  has context length  4,096 tokens (~6 pages)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is possible to configure the model for 32K tokens (~50 pages)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https://medium.com/@sushilkumar467/huge-llama-2-with-32k-context-length-9f7e11853d03</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Code Llama can handle sequences of up to 100k tokens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https://www.linkedin.com/pulse/code-llama-its-implications-software-development-industry-shaun-tyler/</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Run models with larger context length:</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https://www.youtube.com/watch?v=yW90f1rfark</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https://www.youtube.com/watch?v=ELax81LjFhU</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https://github.com/TrelisResearch/code-llama-32k</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8"/>
              </a:rPr>
              <a:t>https://github.com/togethercomputer/Llama-2-7B-32K-Instruct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9"/>
              </a:rPr>
              <a:t>https://together.ai/blog/llama-2-7b-32k-instruct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0"/>
              </a:rPr>
              <a:t>https://huggingface.co/TheBloke/Llama-2-7B-32K-Instruct-GGUF</a:t>
            </a:r>
            <a:r>
              <a:rPr lang="en" sz="1000">
                <a:solidFill>
                  <a:srgbClr val="6AA84F"/>
                </a:solidFill>
                <a:latin typeface="Calibri"/>
                <a:ea typeface="Calibri"/>
                <a:cs typeface="Calibri"/>
                <a:sym typeface="Calibri"/>
              </a:rPr>
              <a:t> </a:t>
            </a:r>
            <a:endParaRPr sz="1300">
              <a:solidFill>
                <a:srgbClr val="6AA84F"/>
              </a:solidFill>
              <a:latin typeface="Calibri"/>
              <a:ea typeface="Calibri"/>
              <a:cs typeface="Calibri"/>
              <a:sym typeface="Calibri"/>
            </a:endParaRPr>
          </a:p>
        </p:txBody>
      </p:sp>
      <p:sp>
        <p:nvSpPr>
          <p:cNvPr id="87" name="Google Shape;87;p17"/>
          <p:cNvSpPr txBox="1"/>
          <p:nvPr/>
        </p:nvSpPr>
        <p:spPr>
          <a:xfrm>
            <a:off x="4963150" y="2494150"/>
            <a:ext cx="3730500" cy="187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Roboto Mono"/>
                <a:ea typeface="Roboto Mono"/>
                <a:cs typeface="Roboto Mono"/>
                <a:sym typeface="Roboto Mono"/>
              </a:rPr>
              <a:t>token ~ 4 chars</a:t>
            </a:r>
            <a:endParaRPr sz="1000">
              <a:latin typeface="Roboto Mono"/>
              <a:ea typeface="Roboto Mono"/>
              <a:cs typeface="Roboto Mono"/>
              <a:sym typeface="Roboto Mono"/>
            </a:endParaRPr>
          </a:p>
          <a:p>
            <a:pPr marL="0" lvl="0" indent="0" algn="l" rtl="0">
              <a:spcBef>
                <a:spcPts val="0"/>
              </a:spcBef>
              <a:spcAft>
                <a:spcPts val="0"/>
              </a:spcAft>
              <a:buNone/>
            </a:pPr>
            <a:r>
              <a:rPr lang="en" sz="1000">
                <a:latin typeface="Roboto Mono"/>
                <a:ea typeface="Roboto Mono"/>
                <a:cs typeface="Roboto Mono"/>
                <a:sym typeface="Roboto Mono"/>
              </a:rPr>
              <a:t>word ~ 5 chars</a:t>
            </a:r>
            <a:endParaRPr sz="1000">
              <a:latin typeface="Roboto Mono"/>
              <a:ea typeface="Roboto Mono"/>
              <a:cs typeface="Roboto Mono"/>
              <a:sym typeface="Roboto Mono"/>
            </a:endParaRPr>
          </a:p>
          <a:p>
            <a:pPr marL="0" lvl="0" indent="0" algn="l" rtl="0">
              <a:spcBef>
                <a:spcPts val="0"/>
              </a:spcBef>
              <a:spcAft>
                <a:spcPts val="0"/>
              </a:spcAft>
              <a:buNone/>
            </a:pPr>
            <a:r>
              <a:rPr lang="en" sz="1000">
                <a:latin typeface="Roboto Mono"/>
                <a:ea typeface="Roboto Mono"/>
                <a:cs typeface="Roboto Mono"/>
                <a:sym typeface="Roboto Mono"/>
              </a:rPr>
              <a:t>page ~ </a:t>
            </a:r>
            <a:r>
              <a:rPr lang="en" sz="1000">
                <a:solidFill>
                  <a:schemeClr val="dk1"/>
                </a:solidFill>
                <a:latin typeface="Roboto Mono"/>
                <a:ea typeface="Roboto Mono"/>
                <a:cs typeface="Roboto Mono"/>
                <a:sym typeface="Roboto Mono"/>
              </a:rPr>
              <a:t>500 words (single spaced) = 2.5K chars</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000">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context      pages    Models</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  4K          6.4     LLaMa 2, ChatGPT-3.5</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  8K         12.8     ChatGPT-4 (Plus)</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 16K         25.6</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 32K         50.1     ChatGpt-4 (Enterprise)</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100K        150       Claude 2, Code LLaMa</a:t>
            </a:r>
            <a:endParaRPr sz="1000" b="1">
              <a:solidFill>
                <a:srgbClr val="6AA84F"/>
              </a:solidFill>
              <a:latin typeface="Roboto Mono"/>
              <a:ea typeface="Roboto Mono"/>
              <a:cs typeface="Roboto Mono"/>
              <a:sym typeface="Roboto Mono"/>
            </a:endParaRPr>
          </a:p>
        </p:txBody>
      </p:sp>
      <p:pic>
        <p:nvPicPr>
          <p:cNvPr id="88" name="Google Shape;88;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963150" y="513100"/>
            <a:ext cx="4049525" cy="173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p:nvPr/>
        </p:nvSpPr>
        <p:spPr>
          <a:xfrm>
            <a:off x="0" y="0"/>
            <a:ext cx="2334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ChatGPT Pricing</a:t>
            </a:r>
            <a:endParaRPr sz="2500" b="1">
              <a:latin typeface="Calibri"/>
              <a:ea typeface="Calibri"/>
              <a:cs typeface="Calibri"/>
              <a:sym typeface="Calibri"/>
            </a:endParaRPr>
          </a:p>
        </p:txBody>
      </p:sp>
      <p:sp>
        <p:nvSpPr>
          <p:cNvPr id="94" name="Google Shape;94;p18"/>
          <p:cNvSpPr txBox="1"/>
          <p:nvPr/>
        </p:nvSpPr>
        <p:spPr>
          <a:xfrm>
            <a:off x="219700" y="950400"/>
            <a:ext cx="72636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https://www.pcguide.com/apps/chat-gpt-price/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ChatGPT Free - uses ChatGPT-3.5</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ChatGPT Plus - $20/month - better availability, ChatGPT-4 model, plugins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Microsoft BingChat uses ChatGPT-4, free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ChatGPT Enterprise - price vary based on your number of employees.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Sizes: 1-50,     51-150,     151-1,000,     1,001-10,000,     10,000+ </a:t>
            </a:r>
            <a:endParaRPr sz="1300">
              <a:solidFill>
                <a:schemeClr val="dk1"/>
              </a:solidFill>
              <a:latin typeface="Calibri"/>
              <a:ea typeface="Calibri"/>
              <a:cs typeface="Calibri"/>
              <a:sym typeface="Calibri"/>
            </a:endParaRPr>
          </a:p>
        </p:txBody>
      </p:sp>
      <p:graphicFrame>
        <p:nvGraphicFramePr>
          <p:cNvPr id="95" name="Google Shape;95;p18"/>
          <p:cNvGraphicFramePr/>
          <p:nvPr/>
        </p:nvGraphicFramePr>
        <p:xfrm>
          <a:off x="282625" y="3517000"/>
          <a:ext cx="4644575" cy="1190625"/>
        </p:xfrm>
        <a:graphic>
          <a:graphicData uri="http://schemas.openxmlformats.org/drawingml/2006/table">
            <a:tbl>
              <a:tblPr>
                <a:noFill/>
                <a:tableStyleId>{57CD173F-CB6D-488F-BD41-9B5991863F90}</a:tableStyleId>
              </a:tblPr>
              <a:tblGrid>
                <a:gridCol w="976275">
                  <a:extLst>
                    <a:ext uri="{9D8B030D-6E8A-4147-A177-3AD203B41FA5}">
                      <a16:colId xmlns:a16="http://schemas.microsoft.com/office/drawing/2014/main" val="20000"/>
                    </a:ext>
                  </a:extLst>
                </a:gridCol>
                <a:gridCol w="763625">
                  <a:extLst>
                    <a:ext uri="{9D8B030D-6E8A-4147-A177-3AD203B41FA5}">
                      <a16:colId xmlns:a16="http://schemas.microsoft.com/office/drawing/2014/main" val="20001"/>
                    </a:ext>
                  </a:extLst>
                </a:gridCol>
                <a:gridCol w="1184075">
                  <a:extLst>
                    <a:ext uri="{9D8B030D-6E8A-4147-A177-3AD203B41FA5}">
                      <a16:colId xmlns:a16="http://schemas.microsoft.com/office/drawing/2014/main" val="20002"/>
                    </a:ext>
                  </a:extLst>
                </a:gridCol>
                <a:gridCol w="1720600">
                  <a:extLst>
                    <a:ext uri="{9D8B030D-6E8A-4147-A177-3AD203B41FA5}">
                      <a16:colId xmlns:a16="http://schemas.microsoft.com/office/drawing/2014/main" val="20003"/>
                    </a:ext>
                  </a:extLst>
                </a:gridCol>
              </a:tblGrid>
              <a:tr h="170975">
                <a:tc>
                  <a:txBody>
                    <a:bodyPr/>
                    <a:lstStyle/>
                    <a:p>
                      <a:pPr marL="0" lvl="0" indent="0" algn="l" rtl="0">
                        <a:lnSpc>
                          <a:spcPct val="115000"/>
                        </a:lnSpc>
                        <a:spcBef>
                          <a:spcPts val="0"/>
                        </a:spcBef>
                        <a:spcAft>
                          <a:spcPts val="0"/>
                        </a:spcAft>
                        <a:buNone/>
                      </a:pPr>
                      <a:r>
                        <a:rPr lang="en" sz="1000">
                          <a:solidFill>
                            <a:srgbClr val="242429"/>
                          </a:solidFill>
                          <a:latin typeface="Calibri"/>
                          <a:ea typeface="Calibri"/>
                          <a:cs typeface="Calibri"/>
                          <a:sym typeface="Calibri"/>
                        </a:rPr>
                        <a:t>Models</a:t>
                      </a:r>
                      <a:endParaRPr sz="1000">
                        <a:solidFill>
                          <a:srgbClr val="242429"/>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EBEC"/>
                    </a:solidFill>
                  </a:tcPr>
                </a:tc>
                <a:tc>
                  <a:txBody>
                    <a:bodyPr/>
                    <a:lstStyle/>
                    <a:p>
                      <a:pPr marL="0" lvl="0" indent="0" algn="l" rtl="0">
                        <a:lnSpc>
                          <a:spcPct val="115000"/>
                        </a:lnSpc>
                        <a:spcBef>
                          <a:spcPts val="0"/>
                        </a:spcBef>
                        <a:spcAft>
                          <a:spcPts val="0"/>
                        </a:spcAft>
                        <a:buNone/>
                      </a:pPr>
                      <a:r>
                        <a:rPr lang="en" sz="1000">
                          <a:solidFill>
                            <a:srgbClr val="242429"/>
                          </a:solidFill>
                          <a:latin typeface="Calibri"/>
                          <a:ea typeface="Calibri"/>
                          <a:cs typeface="Calibri"/>
                          <a:sym typeface="Calibri"/>
                        </a:rPr>
                        <a:t>Context</a:t>
                      </a:r>
                      <a:endParaRPr sz="1000">
                        <a:solidFill>
                          <a:srgbClr val="242429"/>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EBEC"/>
                    </a:solidFill>
                  </a:tcPr>
                </a:tc>
                <a:tc>
                  <a:txBody>
                    <a:bodyPr/>
                    <a:lstStyle/>
                    <a:p>
                      <a:pPr marL="0" lvl="0" indent="0" algn="l" rtl="0">
                        <a:lnSpc>
                          <a:spcPct val="115000"/>
                        </a:lnSpc>
                        <a:spcBef>
                          <a:spcPts val="0"/>
                        </a:spcBef>
                        <a:spcAft>
                          <a:spcPts val="0"/>
                        </a:spcAft>
                        <a:buNone/>
                      </a:pPr>
                      <a:r>
                        <a:rPr lang="en" sz="1000">
                          <a:solidFill>
                            <a:srgbClr val="242429"/>
                          </a:solidFill>
                          <a:latin typeface="Calibri"/>
                          <a:ea typeface="Calibri"/>
                          <a:cs typeface="Calibri"/>
                          <a:sym typeface="Calibri"/>
                        </a:rPr>
                        <a:t>Prompt </a:t>
                      </a:r>
                      <a:br>
                        <a:rPr lang="en" sz="1000">
                          <a:solidFill>
                            <a:srgbClr val="242429"/>
                          </a:solidFill>
                          <a:latin typeface="Calibri"/>
                          <a:ea typeface="Calibri"/>
                          <a:cs typeface="Calibri"/>
                          <a:sym typeface="Calibri"/>
                        </a:rPr>
                      </a:br>
                      <a:r>
                        <a:rPr lang="en" sz="1000">
                          <a:solidFill>
                            <a:srgbClr val="242429"/>
                          </a:solidFill>
                          <a:latin typeface="Calibri"/>
                          <a:ea typeface="Calibri"/>
                          <a:cs typeface="Calibri"/>
                          <a:sym typeface="Calibri"/>
                        </a:rPr>
                        <a:t>(Per 1,000 tokens)</a:t>
                      </a:r>
                      <a:endParaRPr sz="1000">
                        <a:solidFill>
                          <a:srgbClr val="242429"/>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EBEC"/>
                    </a:solidFill>
                  </a:tcPr>
                </a:tc>
                <a:tc>
                  <a:txBody>
                    <a:bodyPr/>
                    <a:lstStyle/>
                    <a:p>
                      <a:pPr marL="0" lvl="0" indent="0" algn="l" rtl="0">
                        <a:lnSpc>
                          <a:spcPct val="115000"/>
                        </a:lnSpc>
                        <a:spcBef>
                          <a:spcPts val="0"/>
                        </a:spcBef>
                        <a:spcAft>
                          <a:spcPts val="0"/>
                        </a:spcAft>
                        <a:buNone/>
                      </a:pPr>
                      <a:r>
                        <a:rPr lang="en" sz="1000">
                          <a:solidFill>
                            <a:srgbClr val="242429"/>
                          </a:solidFill>
                          <a:latin typeface="Calibri"/>
                          <a:ea typeface="Calibri"/>
                          <a:cs typeface="Calibri"/>
                          <a:sym typeface="Calibri"/>
                        </a:rPr>
                        <a:t>Completion </a:t>
                      </a:r>
                      <a:br>
                        <a:rPr lang="en" sz="1000">
                          <a:solidFill>
                            <a:srgbClr val="242429"/>
                          </a:solidFill>
                          <a:latin typeface="Calibri"/>
                          <a:ea typeface="Calibri"/>
                          <a:cs typeface="Calibri"/>
                          <a:sym typeface="Calibri"/>
                        </a:rPr>
                      </a:br>
                      <a:r>
                        <a:rPr lang="en" sz="1000">
                          <a:solidFill>
                            <a:srgbClr val="242429"/>
                          </a:solidFill>
                          <a:latin typeface="Calibri"/>
                          <a:ea typeface="Calibri"/>
                          <a:cs typeface="Calibri"/>
                          <a:sym typeface="Calibri"/>
                        </a:rPr>
                        <a:t>(Per 1,000 tokens)</a:t>
                      </a:r>
                      <a:endParaRPr sz="1000">
                        <a:solidFill>
                          <a:srgbClr val="242429"/>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EBEC"/>
                    </a:solidFill>
                  </a:tcPr>
                </a:tc>
                <a:extLst>
                  <a:ext uri="{0D108BD9-81ED-4DB2-BD59-A6C34878D82A}">
                    <a16:rowId xmlns:a16="http://schemas.microsoft.com/office/drawing/2014/main" val="10000"/>
                  </a:ext>
                </a:extLst>
              </a:tr>
              <a:tr h="199475">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GPT-3.5-Turbo</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F5F6"/>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4K</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F5F6"/>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$0.00</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F5F6"/>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$0.00</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F5F6"/>
                    </a:solidFill>
                  </a:tcPr>
                </a:tc>
                <a:extLst>
                  <a:ext uri="{0D108BD9-81ED-4DB2-BD59-A6C34878D82A}">
                    <a16:rowId xmlns:a16="http://schemas.microsoft.com/office/drawing/2014/main" val="10001"/>
                  </a:ext>
                </a:extLst>
              </a:tr>
              <a:tr h="199475">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GPT-3.5-Turbo</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16K</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$0.00</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$0.00</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99475">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GPT-4</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F5F6"/>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8K</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F5F6"/>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$0.03</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F5F6"/>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$0.06</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4F5F6"/>
                    </a:solidFill>
                  </a:tcPr>
                </a:tc>
                <a:extLst>
                  <a:ext uri="{0D108BD9-81ED-4DB2-BD59-A6C34878D82A}">
                    <a16:rowId xmlns:a16="http://schemas.microsoft.com/office/drawing/2014/main" val="10003"/>
                  </a:ext>
                </a:extLst>
              </a:tr>
              <a:tr h="199475">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GPT-4</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32K</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$0.06</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000">
                          <a:solidFill>
                            <a:srgbClr val="4C4C51"/>
                          </a:solidFill>
                          <a:latin typeface="Calibri"/>
                          <a:ea typeface="Calibri"/>
                          <a:cs typeface="Calibri"/>
                          <a:sym typeface="Calibri"/>
                        </a:rPr>
                        <a:t>$0.12</a:t>
                      </a:r>
                      <a:endParaRPr sz="1000">
                        <a:solidFill>
                          <a:srgbClr val="4C4C51"/>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96" name="Google Shape;96;p18"/>
          <p:cNvSpPr txBox="1"/>
          <p:nvPr/>
        </p:nvSpPr>
        <p:spPr>
          <a:xfrm>
            <a:off x="167250" y="2490350"/>
            <a:ext cx="3143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Azure OpenAI Pricing</a:t>
            </a:r>
            <a:endParaRPr sz="2500" b="1">
              <a:latin typeface="Calibri"/>
              <a:ea typeface="Calibri"/>
              <a:cs typeface="Calibri"/>
              <a:sym typeface="Calibri"/>
            </a:endParaRPr>
          </a:p>
        </p:txBody>
      </p:sp>
      <p:sp>
        <p:nvSpPr>
          <p:cNvPr id="97" name="Google Shape;97;p18"/>
          <p:cNvSpPr txBox="1"/>
          <p:nvPr/>
        </p:nvSpPr>
        <p:spPr>
          <a:xfrm>
            <a:off x="282613" y="3059750"/>
            <a:ext cx="4644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https://azure.microsoft.com/en-us/pricing/details/cognitive-services/openai-service/</a:t>
            </a:r>
            <a:r>
              <a:rPr lang="en" sz="1000">
                <a:latin typeface="Calibri"/>
                <a:ea typeface="Calibri"/>
                <a:cs typeface="Calibri"/>
                <a:sym typeface="Calibri"/>
              </a:rPr>
              <a:t> </a:t>
            </a:r>
            <a:endParaRPr sz="1000">
              <a:latin typeface="Calibri"/>
              <a:ea typeface="Calibri"/>
              <a:cs typeface="Calibri"/>
              <a:sym typeface="Calibri"/>
            </a:endParaRPr>
          </a:p>
        </p:txBody>
      </p:sp>
      <p:sp>
        <p:nvSpPr>
          <p:cNvPr id="98" name="Google Shape;98;p18"/>
          <p:cNvSpPr txBox="1"/>
          <p:nvPr/>
        </p:nvSpPr>
        <p:spPr>
          <a:xfrm>
            <a:off x="5143500" y="2907225"/>
            <a:ext cx="38817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Azure has different models.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 spoke with their sales support.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Looks like OpenAI Enterprise is simply offering the chat based on </a:t>
            </a:r>
            <a:r>
              <a:rPr lang="en" sz="1300" b="1">
                <a:solidFill>
                  <a:srgbClr val="FF0000"/>
                </a:solidFill>
                <a:latin typeface="Calibri"/>
                <a:ea typeface="Calibri"/>
                <a:cs typeface="Calibri"/>
                <a:sym typeface="Calibri"/>
              </a:rPr>
              <a:t>GPT-4  32K</a:t>
            </a:r>
            <a:r>
              <a:rPr lang="en" sz="1300">
                <a:solidFill>
                  <a:schemeClr val="dk1"/>
                </a:solidFill>
                <a:latin typeface="Calibri"/>
                <a:ea typeface="Calibri"/>
                <a:cs typeface="Calibri"/>
                <a:sym typeface="Calibri"/>
              </a:rPr>
              <a:t>, which is indeed twice faster and much better than 8K version. But it is also twice more expensive. They probably provide same tears as OpenAI based on the number of users. But they don't openly provide this pricing. Most probably it is the same as OpenAI. </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0" y="0"/>
            <a:ext cx="8962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Microsoft Exposes 38TB in AI Data Leak    (September 19, 2023)</a:t>
            </a:r>
            <a:endParaRPr sz="2500" b="1">
              <a:latin typeface="Calibri"/>
              <a:ea typeface="Calibri"/>
              <a:cs typeface="Calibri"/>
              <a:sym typeface="Calibri"/>
            </a:endParaRPr>
          </a:p>
        </p:txBody>
      </p:sp>
      <p:sp>
        <p:nvSpPr>
          <p:cNvPr id="104" name="Google Shape;104;p19"/>
          <p:cNvSpPr txBox="1"/>
          <p:nvPr/>
        </p:nvSpPr>
        <p:spPr>
          <a:xfrm>
            <a:off x="80900" y="569400"/>
            <a:ext cx="5171400"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https://www.therundown.ai/p/microsoft-ai-data-leak</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Key points: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The token granted full access to an Azure storage account</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not just the intended open AI datasets.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Wiz Research discovered computer backups in the data </a:t>
            </a:r>
            <a:br>
              <a:rPr lang="en" sz="1300">
                <a:solidFill>
                  <a:schemeClr val="dk1"/>
                </a:solidFill>
                <a:latin typeface="Calibri"/>
                <a:ea typeface="Calibri"/>
                <a:cs typeface="Calibri"/>
                <a:sym typeface="Calibri"/>
              </a:rPr>
            </a:br>
            <a:r>
              <a:rPr lang="en" sz="1300" b="1">
                <a:solidFill>
                  <a:srgbClr val="FF0000"/>
                </a:solidFill>
                <a:latin typeface="Calibri"/>
                <a:ea typeface="Calibri"/>
                <a:cs typeface="Calibri"/>
                <a:sym typeface="Calibri"/>
              </a:rPr>
              <a:t>with passwords, keys, and 30,000+ internal Teams messages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published a blog reassuring that no customer data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was exposed, with no action needed from customers.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Why it matters: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Reminder  - tighten your AI guardrails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More data - more security needed (AI - lots of data)</a:t>
            </a:r>
            <a:endParaRPr sz="1300">
              <a:solidFill>
                <a:schemeClr val="dk1"/>
              </a:solidFill>
              <a:latin typeface="Calibri"/>
              <a:ea typeface="Calibri"/>
              <a:cs typeface="Calibri"/>
              <a:sym typeface="Calibri"/>
            </a:endParaRPr>
          </a:p>
        </p:txBody>
      </p:sp>
      <p:pic>
        <p:nvPicPr>
          <p:cNvPr id="105" name="Google Shape;105;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76000" y="569400"/>
            <a:ext cx="3586899" cy="20099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0" y="0"/>
            <a:ext cx="6967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Local Private Data + Embedding + VectorDB + LLM</a:t>
            </a:r>
            <a:endParaRPr sz="2500" b="1">
              <a:latin typeface="Calibri"/>
              <a:ea typeface="Calibri"/>
              <a:cs typeface="Calibri"/>
              <a:sym typeface="Calibri"/>
            </a:endParaRPr>
          </a:p>
        </p:txBody>
      </p:sp>
      <p:sp>
        <p:nvSpPr>
          <p:cNvPr id="111" name="Google Shape;111;p20"/>
          <p:cNvSpPr txBox="1"/>
          <p:nvPr/>
        </p:nvSpPr>
        <p:spPr>
          <a:xfrm>
            <a:off x="102425" y="569400"/>
            <a:ext cx="50685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LLaMa 2</a:t>
            </a:r>
            <a:r>
              <a:rPr lang="en" sz="1300">
                <a:solidFill>
                  <a:schemeClr val="dk1"/>
                </a:solidFill>
                <a:latin typeface="Calibri"/>
                <a:ea typeface="Calibri"/>
                <a:cs typeface="Calibri"/>
                <a:sym typeface="Calibri"/>
              </a:rPr>
              <a:t> was open-sourced on July 18th, 2023</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In 2 months ~1,000 variations of LLaMa were created at </a:t>
            </a:r>
            <a:r>
              <a:rPr lang="en" sz="1300" b="1">
                <a:solidFill>
                  <a:srgbClr val="FF0000"/>
                </a:solidFill>
                <a:latin typeface="Calibri"/>
                <a:ea typeface="Calibri"/>
                <a:cs typeface="Calibri"/>
                <a:sym typeface="Calibri"/>
              </a:rPr>
              <a:t>HuggingFace.co</a:t>
            </a:r>
            <a:r>
              <a:rPr lang="en" sz="1300">
                <a:solidFill>
                  <a:schemeClr val="dk1"/>
                </a:solidFill>
                <a:latin typeface="Calibri"/>
                <a:ea typeface="Calibri"/>
                <a:cs typeface="Calibri"/>
                <a:sym typeface="Calibri"/>
              </a:rPr>
              <a:t> - improving the model, making it smaller.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 now have performance at ChatGPT-3.5 level with local open-source model running on relatively inexpensive hardware</a:t>
            </a:r>
            <a:endParaRPr sz="1300">
              <a:solidFill>
                <a:schemeClr val="dk1"/>
              </a:solidFill>
              <a:latin typeface="Calibri"/>
              <a:ea typeface="Calibri"/>
              <a:cs typeface="Calibri"/>
              <a:sym typeface="Calibri"/>
            </a:endParaRPr>
          </a:p>
        </p:txBody>
      </p:sp>
      <p:sp>
        <p:nvSpPr>
          <p:cNvPr id="112" name="Google Shape;112;p20"/>
          <p:cNvSpPr txBox="1"/>
          <p:nvPr/>
        </p:nvSpPr>
        <p:spPr>
          <a:xfrm>
            <a:off x="102425" y="3111000"/>
            <a:ext cx="21555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Local Components: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File storage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VectorDB</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Embedding Model</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LLM</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LangChain framework</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Front-end application</a:t>
            </a:r>
            <a:endParaRPr sz="1300">
              <a:solidFill>
                <a:schemeClr val="dk1"/>
              </a:solidFill>
              <a:latin typeface="Calibri"/>
              <a:ea typeface="Calibri"/>
              <a:cs typeface="Calibri"/>
              <a:sym typeface="Calibri"/>
            </a:endParaRPr>
          </a:p>
        </p:txBody>
      </p:sp>
      <p:sp>
        <p:nvSpPr>
          <p:cNvPr id="113" name="Google Shape;113;p20"/>
          <p:cNvSpPr txBox="1"/>
          <p:nvPr/>
        </p:nvSpPr>
        <p:spPr>
          <a:xfrm>
            <a:off x="2325975" y="3111000"/>
            <a:ext cx="34398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RAG = Retrieval Augmented Generation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System </a:t>
            </a:r>
            <a:r>
              <a:rPr lang="en" sz="1300" b="1">
                <a:solidFill>
                  <a:srgbClr val="FF0000"/>
                </a:solidFill>
                <a:latin typeface="Calibri"/>
                <a:ea typeface="Calibri"/>
                <a:cs typeface="Calibri"/>
                <a:sym typeface="Calibri"/>
              </a:rPr>
              <a:t>generates</a:t>
            </a:r>
            <a:r>
              <a:rPr lang="en" sz="1300">
                <a:solidFill>
                  <a:schemeClr val="dk1"/>
                </a:solidFill>
                <a:latin typeface="Calibri"/>
                <a:ea typeface="Calibri"/>
                <a:cs typeface="Calibri"/>
                <a:sym typeface="Calibri"/>
              </a:rPr>
              <a:t> response based in the prompt with user query </a:t>
            </a:r>
            <a:r>
              <a:rPr lang="en" sz="1300" b="1">
                <a:solidFill>
                  <a:srgbClr val="FF0000"/>
                </a:solidFill>
                <a:latin typeface="Calibri"/>
                <a:ea typeface="Calibri"/>
                <a:cs typeface="Calibri"/>
                <a:sym typeface="Calibri"/>
              </a:rPr>
              <a:t>augmented</a:t>
            </a:r>
            <a:r>
              <a:rPr lang="en" sz="1300">
                <a:solidFill>
                  <a:schemeClr val="dk1"/>
                </a:solidFill>
                <a:latin typeface="Calibri"/>
                <a:ea typeface="Calibri"/>
                <a:cs typeface="Calibri"/>
                <a:sym typeface="Calibri"/>
              </a:rPr>
              <a:t> with text </a:t>
            </a:r>
            <a:r>
              <a:rPr lang="en" sz="1300" b="1">
                <a:solidFill>
                  <a:srgbClr val="FF0000"/>
                </a:solidFill>
                <a:latin typeface="Calibri"/>
                <a:ea typeface="Calibri"/>
                <a:cs typeface="Calibri"/>
                <a:sym typeface="Calibri"/>
              </a:rPr>
              <a:t>retrieved</a:t>
            </a:r>
            <a:r>
              <a:rPr lang="en" sz="1300">
                <a:solidFill>
                  <a:schemeClr val="dk1"/>
                </a:solidFill>
                <a:latin typeface="Calibri"/>
                <a:ea typeface="Calibri"/>
                <a:cs typeface="Calibri"/>
                <a:sym typeface="Calibri"/>
              </a:rPr>
              <a:t> from local vectorDB.</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quality of RAG depends mostly on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quality of the embedding model </a:t>
            </a:r>
            <a:r>
              <a:rPr lang="en" sz="1300">
                <a:solidFill>
                  <a:schemeClr val="dk1"/>
                </a:solidFill>
                <a:latin typeface="Calibri"/>
                <a:ea typeface="Calibri"/>
                <a:cs typeface="Calibri"/>
                <a:sym typeface="Calibri"/>
              </a:rPr>
              <a:t>(vectors)</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quality of similarity search</a:t>
            </a:r>
            <a:r>
              <a:rPr lang="en" sz="1300">
                <a:solidFill>
                  <a:schemeClr val="dk1"/>
                </a:solidFill>
                <a:latin typeface="Calibri"/>
                <a:ea typeface="Calibri"/>
                <a:cs typeface="Calibri"/>
                <a:sym typeface="Calibri"/>
              </a:rPr>
              <a:t> (in VectorDB)</a:t>
            </a:r>
            <a:endParaRPr sz="1300">
              <a:solidFill>
                <a:schemeClr val="dk1"/>
              </a:solidFill>
              <a:latin typeface="Calibri"/>
              <a:ea typeface="Calibri"/>
              <a:cs typeface="Calibri"/>
              <a:sym typeface="Calibri"/>
            </a:endParaRPr>
          </a:p>
        </p:txBody>
      </p:sp>
      <p:sp>
        <p:nvSpPr>
          <p:cNvPr id="114" name="Google Shape;114;p20"/>
          <p:cNvSpPr txBox="1"/>
          <p:nvPr/>
        </p:nvSpPr>
        <p:spPr>
          <a:xfrm>
            <a:off x="102425" y="1801800"/>
            <a:ext cx="50685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Average   ARC     HellaSwag     MMLU      TruthfulQA</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reason  common sense   sciences    truthful?</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GPT-4        84.25   96.3       95.3        86.4         59</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chemeClr val="dk1"/>
                </a:solidFill>
                <a:latin typeface="Roboto Mono"/>
                <a:ea typeface="Roboto Mono"/>
                <a:cs typeface="Roboto Mono"/>
                <a:sym typeface="Roboto Mono"/>
              </a:rPr>
              <a:t>GPT-3.5      71.93   85.2       85.5        70           47</a:t>
            </a:r>
            <a:endParaRPr sz="10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LLaMa+ 70b   74.05   71.76      88.2        71           65.3</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LLaMa+ 4bit  59.06   57.7       81.1        51.8         45.7</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(13b)</a:t>
            </a:r>
            <a:endParaRPr sz="1000">
              <a:solidFill>
                <a:srgbClr val="6AA84F"/>
              </a:solidFill>
              <a:latin typeface="Roboto Mono"/>
              <a:ea typeface="Roboto Mono"/>
              <a:cs typeface="Roboto Mono"/>
              <a:sym typeface="Roboto Mono"/>
            </a:endParaRPr>
          </a:p>
        </p:txBody>
      </p:sp>
      <p:pic>
        <p:nvPicPr>
          <p:cNvPr id="115" name="Google Shape;115;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16775" y="569400"/>
            <a:ext cx="3668275" cy="2046897"/>
          </a:xfrm>
          <a:prstGeom prst="rect">
            <a:avLst/>
          </a:prstGeom>
          <a:noFill/>
          <a:ln w="9525" cap="flat" cmpd="sng">
            <a:solidFill>
              <a:srgbClr val="FF0000"/>
            </a:solidFill>
            <a:prstDash val="solid"/>
            <a:round/>
            <a:headEnd type="none" w="sm" len="sm"/>
            <a:tailEnd type="none" w="sm" len="sm"/>
          </a:ln>
        </p:spPr>
      </p:pic>
      <p:sp>
        <p:nvSpPr>
          <p:cNvPr id="116" name="Google Shape;116;p20"/>
          <p:cNvSpPr txBox="1"/>
          <p:nvPr/>
        </p:nvSpPr>
        <p:spPr>
          <a:xfrm>
            <a:off x="5833825" y="2662850"/>
            <a:ext cx="32514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hybrid retrieval + semantic ranking</a:t>
            </a:r>
            <a:r>
              <a:rPr lang="en" sz="1300">
                <a:solidFill>
                  <a:schemeClr val="dk1"/>
                </a:solidFill>
                <a:latin typeface="Calibri"/>
                <a:ea typeface="Calibri"/>
                <a:cs typeface="Calibri"/>
                <a:sym typeface="Calibri"/>
              </a:rPr>
              <a:t> perform better than simple Vector search</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https://techcommunity.microsoft.com/t5/azure-ai-services-blog/azure-cognitive-search-outperforming-vector-search-with-hybrid/ba-p/3929167</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p:nvPr/>
        </p:nvSpPr>
        <p:spPr>
          <a:xfrm>
            <a:off x="0" y="0"/>
            <a:ext cx="6967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RAG - Embedding Model and Vector Search</a:t>
            </a:r>
            <a:endParaRPr sz="2500" b="1">
              <a:latin typeface="Calibri"/>
              <a:ea typeface="Calibri"/>
              <a:cs typeface="Calibri"/>
              <a:sym typeface="Calibri"/>
            </a:endParaRPr>
          </a:p>
        </p:txBody>
      </p:sp>
      <p:sp>
        <p:nvSpPr>
          <p:cNvPr id="122" name="Google Shape;122;p21"/>
          <p:cNvSpPr txBox="1"/>
          <p:nvPr/>
        </p:nvSpPr>
        <p:spPr>
          <a:xfrm>
            <a:off x="1609750" y="1223900"/>
            <a:ext cx="9288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FF0000"/>
                </a:solidFill>
                <a:latin typeface="Calibri"/>
                <a:ea typeface="Calibri"/>
                <a:cs typeface="Calibri"/>
                <a:sym typeface="Calibri"/>
              </a:rPr>
              <a:t>Retriever</a:t>
            </a:r>
            <a:endParaRPr sz="1300" b="1">
              <a:solidFill>
                <a:srgbClr val="FF0000"/>
              </a:solidFill>
              <a:latin typeface="Calibri"/>
              <a:ea typeface="Calibri"/>
              <a:cs typeface="Calibri"/>
              <a:sym typeface="Calibri"/>
            </a:endParaRPr>
          </a:p>
        </p:txBody>
      </p:sp>
      <p:sp>
        <p:nvSpPr>
          <p:cNvPr id="123" name="Google Shape;123;p21"/>
          <p:cNvSpPr/>
          <p:nvPr/>
        </p:nvSpPr>
        <p:spPr>
          <a:xfrm>
            <a:off x="1502275" y="2532375"/>
            <a:ext cx="1108825" cy="944300"/>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Calibri"/>
                <a:ea typeface="Calibri"/>
                <a:cs typeface="Calibri"/>
                <a:sym typeface="Calibri"/>
              </a:rPr>
              <a:t>VectorDB</a:t>
            </a:r>
            <a:endParaRPr sz="1300" b="1">
              <a:latin typeface="Calibri"/>
              <a:ea typeface="Calibri"/>
              <a:cs typeface="Calibri"/>
              <a:sym typeface="Calibri"/>
            </a:endParaRPr>
          </a:p>
        </p:txBody>
      </p:sp>
      <p:sp>
        <p:nvSpPr>
          <p:cNvPr id="124" name="Google Shape;124;p21"/>
          <p:cNvSpPr/>
          <p:nvPr/>
        </p:nvSpPr>
        <p:spPr>
          <a:xfrm>
            <a:off x="779750" y="1316275"/>
            <a:ext cx="679500" cy="19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 name="Google Shape;125;p21"/>
          <p:cNvSpPr/>
          <p:nvPr/>
        </p:nvSpPr>
        <p:spPr>
          <a:xfrm>
            <a:off x="1957628" y="1795575"/>
            <a:ext cx="200400" cy="5223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 name="Google Shape;126;p21"/>
          <p:cNvSpPr/>
          <p:nvPr/>
        </p:nvSpPr>
        <p:spPr>
          <a:xfrm>
            <a:off x="2825700" y="1319750"/>
            <a:ext cx="679500" cy="19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 name="Google Shape;127;p21"/>
          <p:cNvSpPr txBox="1"/>
          <p:nvPr/>
        </p:nvSpPr>
        <p:spPr>
          <a:xfrm>
            <a:off x="2777700" y="839000"/>
            <a:ext cx="1231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Augmented Query</a:t>
            </a:r>
            <a:endParaRPr sz="1300">
              <a:latin typeface="Calibri"/>
              <a:ea typeface="Calibri"/>
              <a:cs typeface="Calibri"/>
              <a:sym typeface="Calibri"/>
            </a:endParaRPr>
          </a:p>
        </p:txBody>
      </p:sp>
      <p:sp>
        <p:nvSpPr>
          <p:cNvPr id="128" name="Google Shape;128;p21"/>
          <p:cNvSpPr txBox="1"/>
          <p:nvPr/>
        </p:nvSpPr>
        <p:spPr>
          <a:xfrm>
            <a:off x="4107600" y="1223900"/>
            <a:ext cx="9288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FF0000"/>
                </a:solidFill>
                <a:latin typeface="Calibri"/>
                <a:ea typeface="Calibri"/>
                <a:cs typeface="Calibri"/>
                <a:sym typeface="Calibri"/>
              </a:rPr>
              <a:t>LLM</a:t>
            </a:r>
            <a:endParaRPr sz="1300" b="1">
              <a:solidFill>
                <a:srgbClr val="FF0000"/>
              </a:solidFill>
              <a:latin typeface="Calibri"/>
              <a:ea typeface="Calibri"/>
              <a:cs typeface="Calibri"/>
              <a:sym typeface="Calibri"/>
            </a:endParaRPr>
          </a:p>
        </p:txBody>
      </p:sp>
      <p:sp>
        <p:nvSpPr>
          <p:cNvPr id="129" name="Google Shape;129;p21"/>
          <p:cNvSpPr/>
          <p:nvPr/>
        </p:nvSpPr>
        <p:spPr>
          <a:xfrm>
            <a:off x="5327950" y="1316275"/>
            <a:ext cx="679500" cy="193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21"/>
          <p:cNvSpPr txBox="1"/>
          <p:nvPr/>
        </p:nvSpPr>
        <p:spPr>
          <a:xfrm>
            <a:off x="782742" y="1008388"/>
            <a:ext cx="679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Query</a:t>
            </a:r>
            <a:endParaRPr sz="1300">
              <a:latin typeface="Calibri"/>
              <a:ea typeface="Calibri"/>
              <a:cs typeface="Calibri"/>
              <a:sym typeface="Calibri"/>
            </a:endParaRPr>
          </a:p>
        </p:txBody>
      </p:sp>
      <p:sp>
        <p:nvSpPr>
          <p:cNvPr id="131" name="Google Shape;131;p21"/>
          <p:cNvSpPr txBox="1"/>
          <p:nvPr/>
        </p:nvSpPr>
        <p:spPr>
          <a:xfrm>
            <a:off x="5206656" y="1008400"/>
            <a:ext cx="1162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Response</a:t>
            </a:r>
            <a:endParaRPr sz="1300">
              <a:latin typeface="Calibri"/>
              <a:ea typeface="Calibri"/>
              <a:cs typeface="Calibri"/>
              <a:sym typeface="Calibri"/>
            </a:endParaRPr>
          </a:p>
        </p:txBody>
      </p:sp>
      <p:sp>
        <p:nvSpPr>
          <p:cNvPr id="132" name="Google Shape;132;p21"/>
          <p:cNvSpPr txBox="1"/>
          <p:nvPr/>
        </p:nvSpPr>
        <p:spPr>
          <a:xfrm>
            <a:off x="256350" y="3617750"/>
            <a:ext cx="36939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Embedding Model</a:t>
            </a:r>
            <a:r>
              <a:rPr lang="en" sz="1300">
                <a:solidFill>
                  <a:schemeClr val="dk1"/>
                </a:solidFill>
                <a:latin typeface="Calibri"/>
                <a:ea typeface="Calibri"/>
                <a:cs typeface="Calibri"/>
                <a:sym typeface="Calibri"/>
              </a:rPr>
              <a:t> - How Text Converted to Vectors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Vector Search</a:t>
            </a:r>
            <a:r>
              <a:rPr lang="en" sz="1300">
                <a:solidFill>
                  <a:schemeClr val="dk1"/>
                </a:solidFill>
                <a:latin typeface="Calibri"/>
                <a:ea typeface="Calibri"/>
                <a:cs typeface="Calibri"/>
                <a:sym typeface="Calibri"/>
              </a:rPr>
              <a:t> - SQL, tags, cosine similarity, etc.</a:t>
            </a:r>
            <a:endParaRPr sz="1300">
              <a:solidFill>
                <a:schemeClr val="dk1"/>
              </a:solidFill>
              <a:latin typeface="Calibri"/>
              <a:ea typeface="Calibri"/>
              <a:cs typeface="Calibri"/>
              <a:sym typeface="Calibri"/>
            </a:endParaRPr>
          </a:p>
        </p:txBody>
      </p:sp>
      <p:sp>
        <p:nvSpPr>
          <p:cNvPr id="133" name="Google Shape;133;p21"/>
          <p:cNvSpPr txBox="1"/>
          <p:nvPr/>
        </p:nvSpPr>
        <p:spPr>
          <a:xfrm>
            <a:off x="5744400" y="2482340"/>
            <a:ext cx="3314700" cy="2586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Example searching within a Bible text: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Prompt: "</a:t>
            </a:r>
            <a:r>
              <a:rPr lang="en" sz="1300" b="1">
                <a:solidFill>
                  <a:schemeClr val="dk1"/>
                </a:solidFill>
                <a:latin typeface="Calibri"/>
                <a:ea typeface="Calibri"/>
                <a:cs typeface="Calibri"/>
                <a:sym typeface="Calibri"/>
              </a:rPr>
              <a:t>who divided the waters of red sea</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Good Embedding + Search</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t>
            </a:r>
            <a:r>
              <a:rPr lang="en" sz="1300" b="1">
                <a:solidFill>
                  <a:srgbClr val="FF0000"/>
                </a:solidFill>
                <a:latin typeface="Calibri"/>
                <a:ea typeface="Calibri"/>
                <a:cs typeface="Calibri"/>
                <a:sym typeface="Calibri"/>
              </a:rPr>
              <a:t>Moses</a:t>
            </a:r>
            <a:r>
              <a:rPr lang="en" sz="1300">
                <a:solidFill>
                  <a:schemeClr val="dk1"/>
                </a:solidFill>
                <a:latin typeface="Calibri"/>
                <a:ea typeface="Calibri"/>
                <a:cs typeface="Calibri"/>
                <a:sym typeface="Calibri"/>
              </a:rPr>
              <a:t>, following God’s command, stretched out his hand over the sea with his staff, and God </a:t>
            </a:r>
            <a:r>
              <a:rPr lang="en" sz="1300" b="1">
                <a:solidFill>
                  <a:srgbClr val="FF0000"/>
                </a:solidFill>
                <a:latin typeface="Calibri"/>
                <a:ea typeface="Calibri"/>
                <a:cs typeface="Calibri"/>
                <a:sym typeface="Calibri"/>
              </a:rPr>
              <a:t>caused the sea to be divided</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Bad Embedding + Search</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"And king Solomon made a navy of ships in Eziongeber, which [is] beside Eloth, on the shore of the </a:t>
            </a:r>
            <a:r>
              <a:rPr lang="en" sz="1300" b="1">
                <a:solidFill>
                  <a:srgbClr val="FF0000"/>
                </a:solidFill>
                <a:latin typeface="Calibri"/>
                <a:ea typeface="Calibri"/>
                <a:cs typeface="Calibri"/>
                <a:sym typeface="Calibri"/>
              </a:rPr>
              <a:t>Red sea</a:t>
            </a:r>
            <a:r>
              <a:rPr lang="en" sz="1300">
                <a:solidFill>
                  <a:schemeClr val="dk1"/>
                </a:solidFill>
                <a:latin typeface="Calibri"/>
                <a:ea typeface="Calibri"/>
                <a:cs typeface="Calibri"/>
                <a:sym typeface="Calibri"/>
              </a:rPr>
              <a:t>, in the land of Edom."</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2289</Words>
  <Application>Microsoft Macintosh PowerPoint</Application>
  <PresentationFormat>On-screen Show (16:9)</PresentationFormat>
  <Paragraphs>290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2023-09-22T20:49:01Z</dcterms:modified>
</cp:coreProperties>
</file>