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Mono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/>
    <p:restoredTop sz="94716"/>
  </p:normalViewPr>
  <p:slideViewPr>
    <p:cSldViewPr>
      <p:cViewPr varScale="1">
        <p:scale>
          <a:sx n="137" d="100"/>
          <a:sy n="137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2c8edd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2c8edd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2a7bbf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2a7bbf2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c8edd0e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c8edd0e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2fa155c8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2fa155c8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3054e6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3054e6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3054e61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3054e61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3054e61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3054e61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491f165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491f165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48620f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48620f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689b56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4689b56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5cca9366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5cca9366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5cca936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5cca936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2ca560e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2ca560e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5cca936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5cca936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1ee60881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1ee60881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29b8f158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29b8f158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mteb/leaderboa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306.12689" TargetMode="External"/><Relationship Id="rId5" Type="http://schemas.openxmlformats.org/officeDocument/2006/relationships/hyperlink" Target="https://platform.openai.com/docs/guides/embeddings/what-are-embeddings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bert.n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build-an-llm-from-scratch-8c477768f1f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artin-thissen/llama-alpaca-chatgpt-on-your-local-computer-tutorial-17adda704c23" TargetMode="External"/><Relationship Id="rId3" Type="http://schemas.openxmlformats.org/officeDocument/2006/relationships/hyperlink" Target="https://news.ycombinator.com/item?id=35391469" TargetMode="External"/><Relationship Id="rId7" Type="http://schemas.openxmlformats.org/officeDocument/2006/relationships/hyperlink" Target="https://www.youtube.com/watch?v=g68qlo9Izf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ddit.com/r/LocalLLaMA/comments/16cvwlh/detailed_log_of_my_findings_and_failures_training/" TargetMode="External"/><Relationship Id="rId5" Type="http://schemas.openxmlformats.org/officeDocument/2006/relationships/hyperlink" Target="https://news.ycombinator.com/item?id=35008694" TargetMode="External"/><Relationship Id="rId4" Type="http://schemas.openxmlformats.org/officeDocument/2006/relationships/hyperlink" Target="https://www.linkedin.com/pulse/quick-cost-analysis-openais-new-fine-tuning-gpt-35-model-khanh-le/" TargetMode="External"/><Relationship Id="rId9" Type="http://schemas.openxmlformats.org/officeDocument/2006/relationships/hyperlink" Target="https://towardsdatascience.com/how-to-build-a-multi-gpu-system-for-deep-learning-in-2023-e5bbb905d93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i.plainenglish.io/vector-search-is-not-all-you-need-ecd0f16ad65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kelvin.lu.au/disadvantages-of-rag-5024692f2c53" TargetMode="External"/><Relationship Id="rId4" Type="http://schemas.openxmlformats.org/officeDocument/2006/relationships/hyperlink" Target="https://towardsdatascience.com/all-you-need-to-know-about-vector-databases-and-how-to-use-them-to-augment-your-llm-apps-596f39adfedb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dave-shap/beyond-vector-search-knowledge-management-with-generative-ai-6c2d10b481a0" TargetMode="External"/><Relationship Id="rId3" Type="http://schemas.openxmlformats.org/officeDocument/2006/relationships/hyperlink" Target="https://towardsdatascience.com/all-you-need-to-know-about-vector-databases-and-how-to-use-them-to-augment-your-llm-apps-596f39adfedb" TargetMode="External"/><Relationship Id="rId7" Type="http://schemas.openxmlformats.org/officeDocument/2006/relationships/hyperlink" Target="https://towardsdatascience.com/10-ways-to-improve-the-performance-of-retrieval-augmented-generation-systems-5fa2cee7cd5c" TargetMode="External"/><Relationship Id="rId12" Type="http://schemas.openxmlformats.org/officeDocument/2006/relationships/hyperlink" Target="https://betterprogramming.pub/fine-tuning-your-embedding-model-to-maximize-relevance-retrieval-in-rag-pipeline-2ea3fa23114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avelineai.medium.com/extract-data-from-documents-with-chatgpt-1ad6a507a3f0" TargetMode="External"/><Relationship Id="rId11" Type="http://schemas.openxmlformats.org/officeDocument/2006/relationships/hyperlink" Target="https://artificialcorner.com/run-faster-run-lighter-the-art-of-running-quantized-models-on-your-laptop-6d8095c23322" TargetMode="External"/><Relationship Id="rId5" Type="http://schemas.openxmlformats.org/officeDocument/2006/relationships/hyperlink" Target="https://taozhi.medium.com/how-to-run-llama2-13b-70b-on-mac-cd001b363801" TargetMode="External"/><Relationship Id="rId10" Type="http://schemas.openxmlformats.org/officeDocument/2006/relationships/hyperlink" Target="https://medium.com/llamaindex-blog/combining-text-to-sql-with-semantic-search-for-retrieval-augmented-generation-c60af30ec3b" TargetMode="External"/><Relationship Id="rId4" Type="http://schemas.openxmlformats.org/officeDocument/2006/relationships/hyperlink" Target="https://abvijaykumar.medium.com/fine-tuning-llm-parameter-efficient-fine-tuning-peft-lora-qlora-part-1-571a472612c4" TargetMode="External"/><Relationship Id="rId9" Type="http://schemas.openxmlformats.org/officeDocument/2006/relationships/hyperlink" Target="https://cismography.medium.com/practitioners-guide-to-fine-tune-llms-for-domain-specific-use-case-part-1-4561714d874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8YM15v9w8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the-batch/issue-215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cnbc.com/2023/09/25/amazon-to-invest-up-to-4-billion-in-anthropic-a-rival-to-chatgpt-developer-openai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techcrunch.com/2023/09/26/openai-is-reportedly-raising-funds-at-a-valuation-of-80-billion-to-90-bill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GtVrk00e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aws.amazon.com/bedroc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gnacio.de.gregorio.noblejas/meta-is-doing-gods-work-releases-shockingly-good-coding-models-to-the-world-848975e7d1f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teortaxesTex/status/1706431894970077364" TargetMode="External"/><Relationship Id="rId3" Type="http://schemas.openxmlformats.org/officeDocument/2006/relationships/hyperlink" Target="https://www.youtube.com/watch?v=aiZWEbUjAGw" TargetMode="External"/><Relationship Id="rId7" Type="http://schemas.openxmlformats.org/officeDocument/2006/relationships/hyperlink" Target="https://twitter.com/OwainEvans_U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Tesla_Optimus/status/1705728820693668189" TargetMode="External"/><Relationship Id="rId11" Type="http://schemas.openxmlformats.org/officeDocument/2006/relationships/hyperlink" Target="https://ollama.ai/library/mistral" TargetMode="External"/><Relationship Id="rId5" Type="http://schemas.openxmlformats.org/officeDocument/2006/relationships/hyperlink" Target="https://github.com/stability-AI/stableLM/" TargetMode="External"/><Relationship Id="rId10" Type="http://schemas.openxmlformats.org/officeDocument/2006/relationships/hyperlink" Target="https://huggingface.co/docs/transformers/main/model_doc/mistral" TargetMode="External"/><Relationship Id="rId4" Type="http://schemas.openxmlformats.org/officeDocument/2006/relationships/hyperlink" Target="https://stability.ai/stable-audio" TargetMode="External"/><Relationship Id="rId9" Type="http://schemas.openxmlformats.org/officeDocument/2006/relationships/hyperlink" Target="https://mistral.a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uggingFaceH4/open_llm_leaderboar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spaces/gsaivinay/open_llm_leaderboard" TargetMode="External"/><Relationship Id="rId4" Type="http://schemas.openxmlformats.org/officeDocument/2006/relationships/hyperlink" Target="https://huggingface.co/datasets/open-llm-leaderboard/resul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26025" y="1656025"/>
            <a:ext cx="4260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</a:rPr>
              <a:t>AI Updates </a:t>
            </a:r>
            <a:endParaRPr sz="40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</a:rPr>
              <a:t>September 29, 2023</a:t>
            </a:r>
            <a:endParaRPr sz="28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0" y="0"/>
            <a:ext cx="549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Model and Vector Search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609750" y="1223900"/>
            <a:ext cx="9288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Retriever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502275" y="2532375"/>
            <a:ext cx="1108825" cy="944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VectorDB</a:t>
            </a:r>
            <a:endParaRPr sz="1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779750" y="1316275"/>
            <a:ext cx="679500" cy="19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1957628" y="1795575"/>
            <a:ext cx="200400" cy="522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825700" y="1319750"/>
            <a:ext cx="679500" cy="19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2777700" y="839000"/>
            <a:ext cx="123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Augmented Query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107600" y="1223900"/>
            <a:ext cx="9288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5327950" y="1316275"/>
            <a:ext cx="679500" cy="19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82742" y="1008388"/>
            <a:ext cx="67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206656" y="1008400"/>
            <a:ext cx="116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56350" y="3617750"/>
            <a:ext cx="36939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Embedding Model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How Text Converted to Vectors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 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SQL, tags, cosine similarity, etc.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737150" y="2475090"/>
            <a:ext cx="3314700" cy="2586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searching within a Bible text: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"</a:t>
            </a: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divided the waters of red sea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Good Embedding + 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Moses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following God’s command, stretched out his hand over the sea with his staff, and God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caused the sea to be divided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Bad Embedding + 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"And king Solomon made a navy of ships in Eziongeber, which [is] beside Eloth, on the shore of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sea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the land of Edom."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-53433" y="-121875"/>
            <a:ext cx="630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best embedding model for semantic search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084550" y="78850"/>
            <a:ext cx="30000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Massive Text Embedding Benchmark (MTEB) Leaderboard ~80 models.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https://huggingface.co/spaces/mteb/leaderboard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7125" y="338575"/>
            <a:ext cx="44364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Lexical 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keyword search (exact matches)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Semantic 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looks at the meaning of words and phrases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Embedding model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transform text into an embedding vector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(a.k.a.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bi-encoder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performing self-attention over the input and candidate label, mapping them to a dense vector space, combining them at the end for a final representation).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925" y="940125"/>
            <a:ext cx="4364636" cy="29623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23"/>
          <p:cNvSpPr txBox="1"/>
          <p:nvPr/>
        </p:nvSpPr>
        <p:spPr>
          <a:xfrm>
            <a:off x="47125" y="1963675"/>
            <a:ext cx="4215600" cy="193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OpenAI's text-embedding-ada-002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leading embedding model. It can embed approximately 6,000 words (12 pages) into a 1,536-dimensional vector.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only available via API.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https://platform.openai.com/docs/guides/embeddings/what-are-embeddings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open-source 768-dimensional MPNet embeddings into text-ada-002 embeddings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https://arxiv.org/abs/2306.12689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4370400" y="2950425"/>
            <a:ext cx="386700" cy="18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22767" y="-45675"/>
            <a:ext cx="630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best embedding model for semantic search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734175" y="850725"/>
            <a:ext cx="7588500" cy="318545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embedding models for semantic search: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BERT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(open source - 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Encoder Representations from Transformers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This model is a good fit for semantic search because it can be used to classify documents as relevant or irrelevant for a specific query.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Bi-encoder: This model is fast because it can compute the embeddings of documents in a corpus once and for all.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SBERT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(open source): multi-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-dot , uses mean pooling for encoding and cosine-similarity for retrieval.</a:t>
            </a:r>
            <a:b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https://www.sbert.net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sentence_transformers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(train your own embedding models)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Cohere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model returns a vector of length 4096.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Sentence Embedding Models: These models are suitable for symmetric semantic search.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MS MARCO Models: These models are suitable for asymmetric semantic search.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BGE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(open source, 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considered the best open-source embedding models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txtai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all-in-one embeddings database is for semantic search and language model workflows.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ChromaDB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vectorDB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storing vector embeddings for LLM applications.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-53433" y="-121875"/>
            <a:ext cx="630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Build an LLM from Scratch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72125" y="370725"/>
            <a:ext cx="3254400" cy="458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https://towardsdatascience.com/how-to-build-an-llm-from-scratch-8c477768f1f9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Meta’s Llama 2 models required for training: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7b model -   180,000 GPU-hours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70b model - 1,700,000 GPU-hours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100b model ~ 2,400,000 GPU-hours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Renting GPU on cloud: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$1-2 per hour per one A100 GPU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 ~100b model training would cost ~$3M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Buying hardware: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One A100 cost ~$10K  (H100 ~31K)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Say we buy 1,000 of A100s for $10M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Energy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1,000 Megawatt-hours to train a 100b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Megawatt-hour costs $100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energy to train 100b model: ~$100K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 - at least $1M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3424075" y="370725"/>
            <a:ext cx="3085500" cy="1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Step 1: Data Curation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Terabytes of data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.. GPT-3 175b: 0.5T Tokens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.. Llama 70b: 2T tokens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.. Falcon 180b: 3.5T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Clean text, remove low quality texts, de-duplicate, remove private and copyrighted materials, tokenize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24075" y="2034050"/>
            <a:ext cx="3085500" cy="298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Step 2: Architecture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(transformer):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Encoder-only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(self-attention, embedding)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Decoder-only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causal (asymmetric) language modeling,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does not allow (masked) self-attention with future elements in a sequence. This works well for text generation and is used in most LLMs (GPT-3, Llama, Falcon, ... 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Encoder-Decoder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translation, summarization, ... - adds cross-attention between encoder and decoder (a.k.a masked language model or denoising autoencoder).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Facebook’s BART (~140M params) is using this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design.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6607125" y="379379"/>
            <a:ext cx="2435700" cy="258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Step 3: Training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self-supervised learning. mixed precision training, 3D parallelism (pipeline, model, data), Zero Redundancy Optimizer (ZeRO) - to reduce redundancy during parallelism.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Checkpointing, wight decay (penalize for large parameter values), gradient clipping (avoid large gradients), Batch size, Learning rate, Optimizer, Dropout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6607125" y="3052493"/>
            <a:ext cx="24357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Step 4: Evaluation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ARC, Hellaswag, Massive Multitask Language Understanding (MMLU), TruthfulQA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-53433" y="-121875"/>
            <a:ext cx="630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 LLM Costs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84300" y="362050"/>
            <a:ext cx="4595700" cy="446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GPT-4 training was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$100M (as per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Sam Altman)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GPT-3 training was   ~$5M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Original LLaMa was trained on 2048 GPUs A100 for 23 days.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Cost if renting = $1.7M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if paying $1.5/hr for an A100 80GB GPU)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Cost if buying = $30M (electricity ~$30K)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LLaMa2 training ( if paying $1.5/hr for a A100 80GB GPU):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size     gpu-hrs    $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7B:     184,320  $0.28M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13B:     368,640  $0.54M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70B:   1,720,320  $2.58M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Total: 3,311,616  $5M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$85K to train LLaMA-2-7b model: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https://news.ycombinator.com/item?id=35391469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$30K to train 7B model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https://www.linkedin.com/pulse/quick-cost-analysis-openais-new-fine-tuning-gpt-35-model-khanh-le/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https://news.ycombinator.com/item?id=35008694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4760325" y="362050"/>
            <a:ext cx="4312200" cy="358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more economical alternative is to fine-tune an existing LLM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Fine-tuning a LLaMA-2-7b model: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https://www.reddit.com/r/LocalLLaMA/comments/16cvwlh/detailed_log_of_my_findings_and_failures_training/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DeepLearning.ai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Efficient Fine-Tuning for Llama-v2-7b on a Single GPU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https://www.youtube.com/watch?v=g68qlo9Izf0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Alpaca Model fine-tuned for $600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https://medium.com/@martin-thissen/llama-alpaca-chatgpt-on-your-local-computer-tutorial-17adda704c23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How to Build a Multi-GPU System for Deep Learning in 2023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https://towardsdatascience.com/how-to-build-a-multi-gpu-system-for-deep-learning-in-2023-e5bbb905d935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-24117" y="-92567"/>
            <a:ext cx="5485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- Vector Search is not all you need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84300" y="514450"/>
            <a:ext cx="4126200" cy="458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https://ai.plainenglish.io/vector-search-is-not-all-you-need-ecd0f16ad65e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Retrieval Augmented Generation (RAG)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Embedding models (BERT or RoBERTa)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Searching using vector similarity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Semantic Gap Between Questions and Answers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Q and A vectors may be not similar.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Embeddings fail to capture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inferential link Q -&gt; 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text passage may contain several ideas.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the whole passage is represented by one vector, it is impossible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distinguish relevant sections from irrelevant ones. U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sentence-level chunks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can help isolate concepts, but increases number of vectors (computational overhead). There is trade-offs between precision and tractability.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Some questions demand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synthesizing facts spread across multiple documents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search can not do such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multi-hop reasoning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299200" y="514450"/>
            <a:ext cx="4776300" cy="389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Semantic model is opaque about how passages are selected. This lack of transparency makes results difficult to explain, verify, and improve. It also limits deployability for business-critical applications.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 core limitation of standard vector search is its singular focus on semantic similarity. However, real-world reasoning requires modeling diverse relationships between content.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Knowledge graph of relationships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Topical - share rare words (topics)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Semantic - connect vectors based on vector similarity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Structural - connected to the specific sections, pages, or documents they appear in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Temporal - events linked chronologically.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Entity relationships - co-reference links between passages referencing the same real-world entities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https://towardsdatascience.com/all-you-need-to-know-about-vector-databases-and-how-to-use-them-to-augment-your-llm-apps-596f39adfedb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https://medium.com/@kelvin.lu.au/disadvantages-of-rag-5024692f2c53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-24125" y="-67350"/>
            <a:ext cx="4410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VectorDB, Fine Tuning, Running llama2 on Mac, extracting data from documents, ...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74274" y="646325"/>
            <a:ext cx="43119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All You Need to Know about Vector Databases and How to Use Them to Augment Your LLM Apps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by Dominik Polzer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https://towardsdatascience.com/all-you-need-to-know-about-vector-databases-and-how-to-use-them-to-augment-your-llm-apps-596f39adfedb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497250" y="1455560"/>
            <a:ext cx="45891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Fine Tuning LLM: Parameter Efficient Fine Tuning (PEFT) — LoRA &amp; QLoRA — Part 1 - by A B Vijay Kumar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https://abvijaykumar.medium.com/fine-tuning-llm-parameter-efficient-fine-tuning-peft-lora-qlora-part-1-571a472612c4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497250" y="112925"/>
            <a:ext cx="4589100" cy="53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How to run llama2(13B/70B) on mac - llama.cpp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https://taozhi.medium.com/how-to-run-llama2-13b-70b-on-mac-cd001b363801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4497250" y="708042"/>
            <a:ext cx="4589100" cy="69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Extract Data from Documents with ChatGPT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https://wavelineai.medium.com/extract-data-from-documents-with-chatgpt-1ad6a507a3f0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74274" y="1614825"/>
            <a:ext cx="43119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10 Ways to Improve the Performance of Retrieval Augmented Generation Systems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https://towardsdatascience.com/10-ways-to-improve-the-performance-of-retrieval-augmented-generation-systems-5fa2cee7cd5c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74274" y="2583325"/>
            <a:ext cx="43119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Beyond Vector Search: Knowledge Management with Generative AI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https://medium.com/@dave-shap/beyond-vector-search-knowledge-management-with-generative-ai-6c2d10b481a0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4497250" y="2406053"/>
            <a:ext cx="4589100" cy="69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Practitioners guide to fine-tune LLMs for domain-specific use case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https://cismography.medium.com/practitioners-guide-to-fine-tune-llms-for-domain-specific-use-case-part-1-4561714d874f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4274" y="3527100"/>
            <a:ext cx="43119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Combining Text-to-SQL with Semantic Search for Retrieval Augmented Generation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https://medium.com/llamaindex-blog/combining-text-to-sql-with-semantic-search-for-retrieval-augmented-generation-c60af30ec3b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4497250" y="3907385"/>
            <a:ext cx="45891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Run Faster, Run Lighter: The Art of Running Quantized Models on Your Laptop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https://artificialcorner.com/run-faster-run-lighter-the-art-of-running-quantized-models-on-your-laptop-6d8095c23322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4497250" y="3156453"/>
            <a:ext cx="4589100" cy="69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Fine-Tuning Your Embedding ... for RAG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https://betterprogramming.pub/fine-tuning-your-embedding-model-to-maximize-relevance-retrieval-in-rag-pipeline-2ea3fa231149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-24125" y="-67350"/>
            <a:ext cx="441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3B LLM locally on iOS and Android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50475" y="646325"/>
            <a:ext cx="5286600" cy="278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 PyTorch AI model to run locally on iOS &amp; Android!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https://www.youtube.com/watch?v=c8YM15v9w8M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start by building a simple language model in Python that runs on an Intel CPU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then accelerate it using CUDA for Nvidia GPUs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Metal for iOS GPUs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Vulkan for Android GPUs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Tensor Virtual Machine for both iOS and Android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comparing and contrasting different GPU programming techniques (computation vs allocation, abstraction vs transformation, stochastic optimization vs gradient based optimization)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next goal is to get a 3B model to pass the US Medical Licensing exam and run on mobile devices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6619624" y="3878400"/>
            <a:ext cx="14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Siraj Raval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1675" y="154650"/>
            <a:ext cx="2616509" cy="36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-24125" y="-67350"/>
            <a:ext cx="4410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project ideas for a large company or industry sector?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74274" y="646325"/>
            <a:ext cx="43119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Batch a brainstorming recipe: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(i) break jobs down into tasks,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(ii) evaluate common tasks for AI assistance or automation,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(iii) assess value.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https://www.deeplearning.ai/the-batch/issue-215/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400" y="152400"/>
            <a:ext cx="2376225" cy="27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6148899" y="3006725"/>
            <a:ext cx="141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Andrew 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911925" y="3082444"/>
            <a:ext cx="4621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60 years ago - nuclear arms race and </a:t>
            </a:r>
            <a:br>
              <a:rPr lang="en" sz="2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space race between US and Soviet Union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1275" y="536200"/>
            <a:ext cx="6703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Anthropic will shift its operations to AWS. This deal could be largest AWS startup investment ever. Amazon states that they are getting only a minor stake in Anthropic, not even a seat on the board. The valuation is undisclosed. Could it be ~$40B 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https://www.cnbc.com/2023/09/25/amazon-to-invest-up-to-4-billion-in-anthropic-a-rival-to-chatgpt-developer-openai.html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175" y="2770185"/>
            <a:ext cx="1939617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248" y="3090486"/>
            <a:ext cx="1387627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50" y="3938600"/>
            <a:ext cx="1939625" cy="112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3975" y="49500"/>
            <a:ext cx="5737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investing $4 Bln into Anthropic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8375" y="122813"/>
            <a:ext cx="2005775" cy="4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247" y="545575"/>
            <a:ext cx="2111549" cy="11877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202250" y="3967574"/>
            <a:ext cx="412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Today - AI Race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globally (US, Europe, Asia)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49925" y="1727900"/>
            <a:ext cx="384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OpenAI is reportedly raising funds at a valuation of $80-$90 Bln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https://techcrunch.com/2023/09/26/openai-is-reportedly-raising-funds-at-a-valuation-of-80-billion-to-90-billion/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780" y="1845725"/>
            <a:ext cx="1641340" cy="92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0" y="0"/>
            <a:ext cx="546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of Development in AI Keep Increasing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34713" y="2603700"/>
            <a:ext cx="13923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Wave of Change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75" y="7036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763" y="704812"/>
            <a:ext cx="2619377" cy="174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225" y="57563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957300" y="2603700"/>
            <a:ext cx="13923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Tsunami Wave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027550" y="2833850"/>
            <a:ext cx="13923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Blast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65400" y="3723000"/>
            <a:ext cx="7083000" cy="93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2" y="0"/>
            <a:ext cx="4583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Anthropic's </a:t>
            </a:r>
            <a:r>
              <a:rPr lang="en" sz="2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Constitutional AI</a:t>
            </a:r>
            <a:endParaRPr sz="2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2375" y="577725"/>
            <a:ext cx="49914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Great 14 min interview with Dario Amodei, CEO of Anthropic.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Very concise explanation of how Claude is different from ChatGPT.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https://www.youtube.com/watch?v=5GtVrk00eck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2375" y="1477050"/>
            <a:ext cx="4991400" cy="338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models make them better.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is important.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- safety and controllability, predictability.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Constitutional 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following explicit set of principles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Reinforcement Learning - learning from user feedback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Constitutional 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vs meta-prompting.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Meta-prompting = forcing the model to follow specific instructions.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Constitutional 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taking the model to a school. Training the model to follow principles. Use a 2nd model to evaluate if the 1st model follows the principles. Do it in a loop.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Privacy and Security, Amazon Bedrock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https://aws.amazon.com/bedrock/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of evaluation the model's output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Existential risks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of keeping open source models safe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450" y="86325"/>
            <a:ext cx="3683600" cy="20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246800" y="2102900"/>
            <a:ext cx="248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Dario Amodei, CEO of Anthropic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-53429" y="-121875"/>
            <a:ext cx="316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is Doing God’s Work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2375" y="370725"/>
            <a:ext cx="5905500" cy="192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Meta is Doing God’s Work by Releasing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Shockingly-Good Coding Models to the World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LLaMa,    Code LLaMa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https://medium.com/@ignacio.de.gregorio.noblejas/meta-is-doing-gods-work-releases-shockingly-good-coding-models-to-the-world-848975e7d1f0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Yann LeCun, Chief AI Scientist at Meta, is convinced that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"open-source solutions will eventually win over private ones like ChatGPT."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675" y="73750"/>
            <a:ext cx="2952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753675" y="2541200"/>
            <a:ext cx="5905500" cy="246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Meta is doing this?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official reason? - Because they feel that such a disruptive technology should be open-source.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probable real reason? - They want to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ensure that no company on Earth develops a moat around 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by making sure that the knowledge required to build these high-tech solutions is open to the public.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if you’re Microsoft or OpenAI and you launch your closed-sourced new model, and three weeks later Meta launches an open-source version that is ‘close enough’ in terms of performance, your technological moat is gone.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-53429" y="-121875"/>
            <a:ext cx="316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Connect 2023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15625" y="468775"/>
            <a:ext cx="5004600" cy="363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Meta Connect 2023  was a two-day event Sept 27, 28.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Quest 3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mixed-reality device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VR games and apps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Meta Quest for Business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Ray-Ban Meta Smart Glasses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(with AI, cameras, and speakers - can be used for live streaming, you can talk to it, it can answer your questions)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AI Chatbots, Llamas, and IMUs (inertial measurement units)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ImageBind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single multimodal embedding (text, image/video, audio, 3D depth, thermal, inertial)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Meta AI Studio platform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Emu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high quality text-to-image AI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diffusion model.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re-trained on 1.1 B image-text pairs and fine-tuned with only a few thousand carefully selected high-quality images.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AI in all messaging apps (Messenger, WhatsApp, ...)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825" y="40825"/>
            <a:ext cx="2251200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500500" y="1538900"/>
            <a:ext cx="12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Meta Quest 3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7675" y="2571650"/>
            <a:ext cx="3206829" cy="2460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9"/>
          <p:cNvSpPr txBox="1"/>
          <p:nvPr/>
        </p:nvSpPr>
        <p:spPr>
          <a:xfrm>
            <a:off x="5746775" y="2243800"/>
            <a:ext cx="115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ImageBind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971" y="121746"/>
            <a:ext cx="1417150" cy="14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402700" y="1468975"/>
            <a:ext cx="12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Smart Glasses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21450" y="0"/>
            <a:ext cx="210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Race Status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7300" y="651575"/>
            <a:ext cx="5390700" cy="355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HuggingFace.co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1379 entries (was ~346 entries on July 16th)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multimodal generative AI (answer to GPT-4) partially out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released in 2024, using their own infrastructure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- event Sept 21 - Copilot (Bing, Edge, Microsoft 365, Surface and Windows)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ChatGPT can now see, hear, and speak. Voice mode and image inputs - starting to feel like the interface to a real AI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DALL-E 3, race against Google towards multimodal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LLMs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Enthropic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Claude 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stability.ai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(image, audio, language)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text2image - install locally - 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https://www.youtube.com/watch?v=aiZWEbUjAGw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stable audio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https://stability.ai/stable-audio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stableLM (LLM)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https://github.com/stability-AI/stableLM/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Tesla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humanoid Tesla Bot "Optimus" (robot) learns new skills.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Musk, it will be the : "Majority of Tesla’s Long-Term Value."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https://twitter.com/Tesla_Optimus/status/1705728820693668189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847725" y="123250"/>
            <a:ext cx="2908800" cy="198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a language model trained on “A is B” generalize to “B is A”?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When trained only on “George Washington was the first US president”, can models automatically answer “Who was the first US president?”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new paper shows they cannot!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Owain Evans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https://twitter.com/OwainEvans_UK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847725" y="2191775"/>
            <a:ext cx="29088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trying to capture the vast Chinese LLM assistant market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https://twitter.com/teortaxesTex/status/1706431894970077364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531975" y="3271750"/>
            <a:ext cx="3558600" cy="120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 AI (France, people from DeepMind &amp; Meta) has raised $113M in June. They just released their first teaser - a 7b open-source LLM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https://mistral.ai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https://huggingface.co/docs/transformers/main/model_doc/mistral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https://ollama.ai/library/mistral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-53419" y="-121875"/>
            <a:ext cx="273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70075" y="225350"/>
            <a:ext cx="8867400" cy="480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https://huggingface.co/spaces/HuggingFaceH4/open_llm_leaderboard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https://huggingface.co/datasets/open-llm-leaderboard/results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- underlying dataset and links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https://huggingface.co/spaces/gsaivinay/open_llm_leaderboard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- added GPT-4 and GPT-3.5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Sep 29, 2023 </a:t>
            </a: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1368 entries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(was ~346 entries on July 16th before LLaMa July 18)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GPT-4 (best) and GPT-3.5 (31st place) provided for comparison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 top positions (except GPT) are LLaMa 70B 16bit and require ~160 GB VRAM to run.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Reducing N-params from 70B down to 30,13,7B causes severe reduction of average test scores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Reducing precision from 16bits down to 4bits surprisingly preserves the quality of the model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rank    size  avg_quality  bits  VRAM  name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0   1,760B    84.3        16  4,000  GPT-4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1      70B    74.06       16    160  AIDC-ai-business/Marcoroni-70B-v1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2      70B   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74.05       16    160  ICBU-NPU/FashionGPT-70B-V1.1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...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33     175B    71.9        16    400  GPT-3.5</a:t>
            </a:r>
            <a:endParaRPr sz="10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37      70B    71.36        8    160  garage-bAInd/Camel-Platypus2-70B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?      70B    70.37        4     45  garage-bAInd/Camel-Platypus2-70B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75      65B    69.94       16    160  upstage/llama-65b-instruct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92     180B    68.74       16    400  tiiuae/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falcon-180B</a:t>
            </a:r>
            <a:endParaRPr sz="1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120      70B    66.8        16   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meta-llama/Llama-2-70b-chat-hf  (original LLaMa2, July 18)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13B    66.03       16         Aspik101/trurl-2-13b-pl-instruct_unload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30B    64.21        4     20  gaodrew/gaodrew-llama-30b-instruct-2048-Open-Platypus-100steps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40b    63.47       16         tiiuae/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falcon-40b</a:t>
            </a: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-instruct (was #1 before LLaMa2)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13B    63.19        4     10  Open-Orca/OpenOrca-Platypus2-13B   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7b    62.4         4      6  mistralai/Mistral-7B-v0.1</a:t>
            </a:r>
            <a:endParaRPr sz="10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      7b    59.89       16         HyperbeeAI/Tulpar-7b-v0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7b    55.72        4      6  joehuangx/spatial-vicuna-7b-v1.5-LoRA 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3087</Words>
  <Application>Microsoft Macintosh PowerPoint</Application>
  <PresentationFormat>On-screen Show (16:9)</PresentationFormat>
  <Paragraphs>300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Roboto Mono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</cp:revision>
  <dcterms:modified xsi:type="dcterms:W3CDTF">2023-09-29T21:28:02Z</dcterms:modified>
</cp:coreProperties>
</file>