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 Mono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7e1179a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7e1179a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dd658fd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dd658fd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8d813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8d813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633ca7e6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633ca7e6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450fd9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6450fd9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6e49d56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6e49d56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8f99140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8f99140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89efa76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89efa76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6450fd97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6450fd97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7ff675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7ff675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822286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822286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6450fd97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6450fd97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6450fd9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6450fd9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6450fd97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6450fd97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2fa155c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2fa155c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7fbd6c0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7fbd6c0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6450fd97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6450fd97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8d673e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8d673eb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8b1c6c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8b1c6c8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6541ff0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6541ff0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6541ff0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6541ff0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elector/ai/blob/master/llm_leaderboard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uggingFaceH4/open_llm_leaderboa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spaces/gsaivinay/open_llm_leaderboard" TargetMode="External"/><Relationship Id="rId4" Type="http://schemas.openxmlformats.org/officeDocument/2006/relationships/hyperlink" Target="https://huggingface.co/datasets/open-llm-leaderboard/resul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felixz/meta_open_llm_leaderboar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hyperlink" Target="https://www.bing.com/images/cre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signoz.io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huggingface.co/Open-Orca/OpenOrca-Preview1-13B" TargetMode="External"/><Relationship Id="rId7" Type="http://schemas.openxmlformats.org/officeDocument/2006/relationships/hyperlink" Target="https://www.youtube.com/watch?v=yoAWsIfEzC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enBMB/ChatDev" TargetMode="External"/><Relationship Id="rId5" Type="http://schemas.openxmlformats.org/officeDocument/2006/relationships/hyperlink" Target="https://www.microsoft.com/en-us/research/blog/autogen-enabling-next-generation-large-language-model-applications/" TargetMode="External"/><Relationship Id="rId4" Type="http://schemas.openxmlformats.org/officeDocument/2006/relationships/hyperlink" Target="https://huggingface.co/microsoft/phi-1_5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ai-startup-trends-insights-from-y-combinators-latest-batch-282efc9080ae" TargetMode="External"/><Relationship Id="rId3" Type="http://schemas.openxmlformats.org/officeDocument/2006/relationships/hyperlink" Target="https://pub.aimind.so/rag-optimization-retrieval-as-a-multi-step-process-optimizing-knowledge-graph-and-vector-d249fc82b497" TargetMode="External"/><Relationship Id="rId7" Type="http://schemas.openxmlformats.org/officeDocument/2006/relationships/hyperlink" Target="https://medium.com/mlearning-ai/graph-of-thoughts-got-revolution-next-level-to-chains-and-trees-of-thought-tot-bc9725661f3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.towardsai.net/what-is-metagpt-llm-agents-collaborating-to-solve-complex-tasks-63a453df6654" TargetMode="External"/><Relationship Id="rId5" Type="http://schemas.openxmlformats.org/officeDocument/2006/relationships/hyperlink" Target="https://cobusgreyling.medium.com/how-to-create-a-custom-fine-tuned-prediction-model-using-base-gpt-3-models-3dfd1eb1de0e" TargetMode="External"/><Relationship Id="rId4" Type="http://schemas.openxmlformats.org/officeDocument/2006/relationships/hyperlink" Target="https://python.plainenglish.io/building-a-reward-model-for-your-llm-using-rlhf-in-python-49abaf4906f" TargetMode="External"/><Relationship Id="rId9" Type="http://schemas.openxmlformats.org/officeDocument/2006/relationships/hyperlink" Target="https://medium.com/@swansburg.justin/the-brave-new-world-of-feature-engineering-how-llms-can-enrich-your-data-b6896f1b2b80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.towardsai.net/create-your-own-data-analyst-assistant-with-langchain-agents-722f1cdcdd7e" TargetMode="External"/><Relationship Id="rId3" Type="http://schemas.openxmlformats.org/officeDocument/2006/relationships/hyperlink" Target="https://medium.com/@abhishekranjandev/rag-vs-fine-tuning-choosing-the-best-tool-for-your-llm-f185dcc142da" TargetMode="External"/><Relationship Id="rId7" Type="http://schemas.openxmlformats.org/officeDocument/2006/relationships/hyperlink" Target="https://blog.llamaindex.ai/a-new-document-summary-index-for-llm-powered-qa-systems-9a32ece2f9e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veshap/GPT3_Finetunes" TargetMode="External"/><Relationship Id="rId5" Type="http://schemas.openxmlformats.org/officeDocument/2006/relationships/hyperlink" Target="https://medium.com/@dave-shap/a-pros-guide-to-finetuning-llms-c6eb570001d3" TargetMode="External"/><Relationship Id="rId10" Type="http://schemas.openxmlformats.org/officeDocument/2006/relationships/hyperlink" Target="https://medium.com/towards-generative-ai/improving-rag-retrieval-augmented-generation-answer-quality-with-re-ranker-55a19931325" TargetMode="External"/><Relationship Id="rId4" Type="http://schemas.openxmlformats.org/officeDocument/2006/relationships/hyperlink" Target="https://towardsdatascience.com/extracting-text-from-pdf-files-with-python-a-comprehensive-guide-9fc4003d517" TargetMode="External"/><Relationship Id="rId9" Type="http://schemas.openxmlformats.org/officeDocument/2006/relationships/hyperlink" Target="https://medium.com/@ankit941208/generating-summaries-for-large-documents-with-llama2-using-hugging-face-and-langchain-f7de567339d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iguys/retnet-transformer-killer-is-here-1dc7f50d120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u-joshua/enhance-semantic-search-of-text-embeddings-through-collaborative-filtering-over-a-knowledge-graph-8321fce4607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dit.com/r/LocalLLaMA/comments/16x4zr2/will_we_ever_be_able_to_train_a_model_locally/" TargetMode="External"/><Relationship Id="rId13" Type="http://schemas.openxmlformats.org/officeDocument/2006/relationships/hyperlink" Target="https://github.com/huggingface/autotrain-advanced" TargetMode="External"/><Relationship Id="rId3" Type="http://schemas.openxmlformats.org/officeDocument/2006/relationships/hyperlink" Target="https://towardsdatascience.com/fine-tune-your-own-llama-2-model-in-a-colab-notebook-df9823a04a32" TargetMode="External"/><Relationship Id="rId7" Type="http://schemas.openxmlformats.org/officeDocument/2006/relationships/hyperlink" Target="https://towardsdatascience.com/fine-tuning-large-language-models-llms-23473d763b91" TargetMode="External"/><Relationship Id="rId12" Type="http://schemas.openxmlformats.org/officeDocument/2006/relationships/hyperlink" Target="https://www.youtube.com/watch?v=3fsn19OI_C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paperspace.com/fine-tuning-llms-in-practice-llama-2/" TargetMode="External"/><Relationship Id="rId11" Type="http://schemas.openxmlformats.org/officeDocument/2006/relationships/hyperlink" Target="https://hackernoon.com/the-cheapskates-guide-to-fine-tuning-llama-2-and-running-it-on-your-laptop" TargetMode="External"/><Relationship Id="rId5" Type="http://schemas.openxmlformats.org/officeDocument/2006/relationships/hyperlink" Target="https://www.linkedin.com/posts/younes-belkada-b1a903145_fine-tune-llama-2-with-few-lines-of-code-activity-7087412907029737472-_5-u/" TargetMode="External"/><Relationship Id="rId15" Type="http://schemas.openxmlformats.org/officeDocument/2006/relationships/hyperlink" Target="https://huggingface.co/blog/dpo-trl" TargetMode="External"/><Relationship Id="rId10" Type="http://schemas.openxmlformats.org/officeDocument/2006/relationships/hyperlink" Target="https://itnext.io/how-to-run-llama-2-on-mac-m1-and-train-with-your-own-data-8aba7d5ef95e" TargetMode="External"/><Relationship Id="rId4" Type="http://schemas.openxmlformats.org/officeDocument/2006/relationships/hyperlink" Target="https://blog.ovhcloud.com/fine-tuning-llama-2-models-using-a-single-gpu-qlora-and-ai-notebooks/" TargetMode="External"/><Relationship Id="rId9" Type="http://schemas.openxmlformats.org/officeDocument/2006/relationships/hyperlink" Target="https://news.ycombinator.com/item?id=37484135" TargetMode="External"/><Relationship Id="rId14" Type="http://schemas.openxmlformats.org/officeDocument/2006/relationships/hyperlink" Target="https://www.anyscale.com/blog/fine-tuning-llama-2-a-comprehensive-case-study-for-tailoring-models-to-unique-applic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7115385812996739072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vareto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705035/5-easy-ways-to-run-an-llm-locally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short-courses/pair-programming-ll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9.1603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digitalinformationworld.com/2023/09/meta-unveils-llama-2-long-ai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TheBloke/Mistral-7B-OpenOrca-AWQ" TargetMode="External"/><Relationship Id="rId13" Type="http://schemas.openxmlformats.org/officeDocument/2006/relationships/hyperlink" Target="https://analyticsindiamag.com/mistral-ai-is-making-generative-ai-fun/" TargetMode="External"/><Relationship Id="rId3" Type="http://schemas.openxmlformats.org/officeDocument/2006/relationships/hyperlink" Target="https://github.com/mistralai" TargetMode="External"/><Relationship Id="rId7" Type="http://schemas.openxmlformats.org/officeDocument/2006/relationships/hyperlink" Target="https://colab.research.google.com/drive/1uTJvyjhH-mvi1AmuwAOL2384X8TugGf0?usp=sharing" TargetMode="External"/><Relationship Id="rId12" Type="http://schemas.openxmlformats.org/officeDocument/2006/relationships/hyperlink" Target="https://www.youtube.com/watch?v=riCU5GzUZV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paces/Open-Orca/Mistral-7B-OpenOrca" TargetMode="External"/><Relationship Id="rId11" Type="http://schemas.openxmlformats.org/officeDocument/2006/relationships/hyperlink" Target="https://mistral.ai" TargetMode="External"/><Relationship Id="rId5" Type="http://schemas.openxmlformats.org/officeDocument/2006/relationships/hyperlink" Target="https://huggingface.co/Open-Orca/Mistral-7B-OpenOrca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huggingface.co/TheBloke/Mistral-7B-OpenOrca-GGUF" TargetMode="External"/><Relationship Id="rId4" Type="http://schemas.openxmlformats.org/officeDocument/2006/relationships/hyperlink" Target="https://huggingface.co/mistralai/Mistral-7B-v0.1" TargetMode="External"/><Relationship Id="rId9" Type="http://schemas.openxmlformats.org/officeDocument/2006/relationships/hyperlink" Target="https://huggingface.co/TheBloke/Mistral-7B-OpenOrca-GPTQ" TargetMode="Externa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gerganov.com" TargetMode="External"/><Relationship Id="rId5" Type="http://schemas.openxmlformats.org/officeDocument/2006/relationships/hyperlink" Target="https://github.com/ggerganov/llama.cpp" TargetMode="External"/><Relationship Id="rId4" Type="http://schemas.openxmlformats.org/officeDocument/2006/relationships/hyperlink" Target="https://arxiv.org/abs/2306.0097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TheBloke/Mistral-7B-OpenOrca-GGU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lm-project/vll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pub.towardsai.net/meet-vllm-uc-berkeleys-open-source-framework-for-super-fast-and-chearp-llm-serving-23b2f540a75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un-llama-2-70b-on-your-gpu-with-exllamav2-588141a8859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github.com/turboderp/exllamav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ept.a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hyperlink" Target="https://medium.com/@ignacio.de.gregorio.noblejas/ai-more-impressive-than-chatgpt-4cc9cf343185" TargetMode="External"/><Relationship Id="rId4" Type="http://schemas.openxmlformats.org/officeDocument/2006/relationships/hyperlink" Target="https://www.linkedin.com/company/adept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26025" y="1656025"/>
            <a:ext cx="4260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</a:rPr>
              <a:t>AI Updates </a:t>
            </a:r>
            <a:endParaRPr sz="40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</a:rPr>
              <a:t>October 06, 2023</a:t>
            </a:r>
            <a:endParaRPr sz="28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6" y="0"/>
            <a:ext cx="578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HuggingFace LLM Leaderboard Data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98825" y="679350"/>
            <a:ext cx="7492200" cy="298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full script is here: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https://github.com/lselector/ai/blob/master/llm_leaderboard.py</a:t>
            </a: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os, sys, json, time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gradio_client import Client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Client("</a:t>
            </a:r>
            <a:r>
              <a:rPr lang="en" sz="13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https://felixz-open-llm-leaderboard.hf.space/</a:t>
            </a: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json_data = client.predict("","", api_name='</a:t>
            </a:r>
            <a:r>
              <a:rPr lang="en" sz="13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/predict</a:t>
            </a: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')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with open(json_data, 'r') as file: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file_data = file.read()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data = json.loads(file_data)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pd.DataFrame(data=data['data'], columns=data['headers'])</a:t>
            </a:r>
            <a:endParaRPr sz="13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-53419" y="-121875"/>
            <a:ext cx="273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70075" y="377750"/>
            <a:ext cx="8309100" cy="464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https://huggingface.co/spaces/HuggingFaceH4/open_llm_leaderboard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https://huggingface.co/datasets/open-llm-leaderboard/results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- underlying dataset and links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https://huggingface.co/spaces/gsaivinay/open_llm_leaderboard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- added GPT-4 and GPT-3.5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Oct 04, 2023 </a:t>
            </a: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1496 entries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(was ~346 entries on July 16th before LLaMa July 18)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GPT-4 (best) and GPT-3.5 (33rd place) provided for comparison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 top positions (except GPT) are LLaMa 70B 16bit and require ~160 GB VRAM to run.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Reducing N-params from 70B down to 30,13,7B causes severe reduction of average test scores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Reducing precision from 16bits down to 4bits surprisingly preserves the quality of the model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rank    size  avg_quality  bits  VRAM  name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0   1,760B    84.3        16  4,000  GPT-4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1      70B    74.07       16    160  Riiid/sheep-duck-llama-2-70b-v1.1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2      70B    74.06       16    160  AIDC-ai-business/Marcoroni-70B-v1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...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34     175B    71.9        16    400  GPT-3.5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49      70B    71.36        8    160  garage-bAInd/Camel-Platypus2-70B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52      70B    70.99        4     45  lloorree/jfdslijsijdgis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93     180B    68.74       16    400 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tiiuae/falcon-180B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131      70B    66.8        16   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meta-llama/Llama-2-70b-chat-hf  (original LLaMa2, July 18)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150      13B    66.03       16     30  Aspik101/trurl-2-13b-pl-instruct_unload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162      13B    65.58       16     30  posicube/Llama2-chat-AYT-13B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165       7B    65.33       16     18  Mistral-Orca (not in leaderboard yet)</a:t>
            </a:r>
            <a:endParaRPr sz="10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213      30B    64.21        4     20  gaodrew/gaodrew-llama-30b-instruct-2048-Open-Platypus-100steps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245      40b    63.47       16         tiiuae/falcon-40b-instruct (was #1 before LLaMa2)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264      13B    63.19        4     10  Open-Orca/OpenOrca-Platypus2-13B   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320       7b    62.4        16     18  mistralai/Mistral-7B-v0.1</a:t>
            </a:r>
            <a:endParaRPr sz="10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480       7b    60.02       16     18  oh-yeontaek/llama-2-7B-LoRA-assemble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791       7b    55.72        4      6  joehuangx/spatial-vicuna-7b-v1.5-LoRA 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-53432" y="-121875"/>
            <a:ext cx="60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Open LLM Leaderboard - by Feliks Zaslavskiy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70075" y="377750"/>
            <a:ext cx="5191800" cy="64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https://huggingface.co/spaces/felixz/meta_open_llm_leaderboard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Oct 01, 2023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8075" y="1168525"/>
            <a:ext cx="3769443" cy="381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0" y="0"/>
            <a:ext cx="252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83200" y="433050"/>
            <a:ext cx="27855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Nvidia's RTX 5000 Ada Now Available: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AD102 GPU, 32GB of GDDR6, 250W, $4-5K, basic cut-down board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288" y="1241800"/>
            <a:ext cx="2201323" cy="11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3214038" y="128250"/>
            <a:ext cx="27855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SigNoz - get $6.5M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https://signoz.io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source, alternative to Datadog or New Relic. An observability tool for your apps: APM, logs, metrics, exceptions, alerts, and dashboards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4025" y="1578775"/>
            <a:ext cx="2785540" cy="156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6245738" y="585450"/>
            <a:ext cx="27855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Vision for converting food pics into recipes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4902" y="1241800"/>
            <a:ext cx="2457301" cy="326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15835" y="2630763"/>
            <a:ext cx="27855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DALL-E 3 with Bing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https://www.bing.com/images/create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02" y="3324622"/>
            <a:ext cx="2785551" cy="167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0" y="0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06975" y="492600"/>
            <a:ext cx="4995900" cy="318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MSFT Open Orca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https://huggingface.co/Open-Orca/OpenOrca-Preview1-13B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MSFT phi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https://huggingface.co/microsoft/phi-1_5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MSFT AutoGen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framework for simplifying the orchestration, optimization, and automation of LLM workflows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https://www.microsoft.com/en-us/research/blog/autogen-enabling-next-generation-large-language-model-applications/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ChatDev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virtual software company that operates through various intelligent agents holding different roles, including CEO, CPO, CTO, programmer , reviewer , tester , art designer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https://github.com/OpenBMB/ChatDev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https://www.youtube.com/watch?v=yoAWsIfEzCw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8234" y="1585500"/>
            <a:ext cx="3887514" cy="346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697350" y="1066325"/>
            <a:ext cx="7656000" cy="266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— Retrieval as a Multi-Step Process: Optimizing Knowledge Graph and Vector Retrieval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https://pub.aimind.so/rag-optimization-retrieval-as-a-multi-step-process-optimizing-knowledge-graph-and-vector-d249fc82b497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 Reward Model for Your LLM Using RLHF in Python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https://python.plainenglish.io/building-a-reward-model-for-your-llm-using-rlhf-in-python-49abaf4906f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Create A Custom Fine-Tuned Prediction Model Using Base GPT-3 models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https://cobusgreyling.medium.com/how-to-create-a-custom-fine-tuned-prediction-model-using-base-gpt-3-models-3dfd1eb1de0e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MetaGPT? LLM Agents Collaborating to Solve Complex Tasks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https://pub.towardsai.net/what-is-metagpt-llm-agents-collaborating-to-solve-complex-tasks-63a453df6654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“Graph of Thoughts” (GoT) Revolution: Next Level to Chains and Trees of Thought (ToT)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https://medium.com/mlearning-ai/graph-of-thoughts-got-revolution-next-level-to-chains-and-trees-of-thought-tot-bc9725661f3c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Startup Trends: Insights from Y Combinator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https://towardsdatascience.com/ai-startup-trends-insights-from-y-combinators-latest-batch-282efc9080ae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Engineering: How LLMs Can Enrich Your Data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https://medium.com/@swansburg.justin/the-brave-new-world-of-feature-engineering-how-llms-can-enrich-your-data-b6896f1b2b80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-57222" y="-118067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627750" y="1213275"/>
            <a:ext cx="8004000" cy="281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vs Fine-Tuning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https://medium.com/@abhishekranjandev/rag-vs-fine-tuning-choosing-the-best-tool-for-your-llm-f185dcc142da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Extracting text from PDF files with Python: A comprehensive guide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https://towardsdatascience.com/extracting-text-from-pdf-files-with-python-a-comprehensive-guide-9fc4003d517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Pro’s Guide to Finetuning LLMs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https://medium.com/@dave-shap/a-pros-guide-to-finetuning-llms-c6eb570001d3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https://github.com/daveshap/GPT3_Finetunes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Document Summary Index for LLM-powered QA Systems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https://blog.llamaindex.ai/a-new-document-summary-index-for-llm-powered-qa-systems-9a32ece2f9ec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Own Data Analyst Assistant With Langchain Agents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https://pub.towardsai.net/create-your-own-data-analyst-assistant-with-langchain-agents-722f1cdcdd7e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Summaries for Large Documents with Llama2 using Hugging Face and Langchain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https://medium.com/@ankit941208/generating-summaries-for-large-documents-with-llama2-using-hugging-face-and-langchain-f7de567339d2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RAG (Retrieval Augmented Generation) Answer Quality with Re-ranker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https://medium.com/towards-generative-ai/improving-rag-retrieval-augmented-generation-answer-quality-with-re-ranker-55a19931325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-57222" y="-118067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-1" y="0"/>
            <a:ext cx="3105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RetNet: Transformer killer</a:t>
            </a:r>
            <a:b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(developed at Meta AI)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68700" y="993525"/>
            <a:ext cx="5230800" cy="27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https://medium.com/aiguys/retnet-transformer-killer-is-here-1dc7f50d1205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RetNet is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hybrid CNN-Transformer model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achieves state-of-the-art results on image recognition benchmarks like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ImageNet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using far fewer parameters than models like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EfficientNet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Vision Transformer (ViT)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RetNet incorporates ideas from Vision Transformers like split attention and residual connections while also using CNNs in parts of the model.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The hybrid design (CNNs and Transformers).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30-50x fewer parameters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ViT models, RetNet is more efficient and requires less compute resources to train.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researchers plan to scale up RetNet substantially, which they believe could match or surpass the accuracy of models like ViT-Huge while using far fewer computational resources.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4936" y="80125"/>
            <a:ext cx="3559125" cy="17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3" y="0"/>
            <a:ext cx="6217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Semantic Search of Text Embeddings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Collaborative Filtering over A Knowledge Graph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06125" y="910075"/>
            <a:ext cx="5556900" cy="258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https://medium.com/@yu-joshua/enhance-semantic-search-of-text-embeddings-through-collaborative-filtering-over-a-knowledge-graph-8321fce4607b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was introduced by Facebook AI at NeurIPS 2020 in a paper titled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“Retrieval-Augmented Generation for Knowledge-Intensive NLP Tasks”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retrieval accuracy, data quality and relevance, data overlapping (bias), size limitation of the LLM prompt, domain awareness of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Limitations of LLM generated embeddings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they are contextual (depend on context), they are high-dimension (capture too many details, noise), training data may be biased, different phrases may get similar embeddings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3124" y="910074"/>
            <a:ext cx="3208475" cy="16775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30"/>
          <p:cNvSpPr txBox="1"/>
          <p:nvPr/>
        </p:nvSpPr>
        <p:spPr>
          <a:xfrm>
            <a:off x="106125" y="3605750"/>
            <a:ext cx="5843400" cy="147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use vector similarity, then apply collaborative filtering</a:t>
            </a:r>
            <a:endParaRPr sz="12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to calculate a weight and adjust similarity score</a:t>
            </a:r>
            <a:endParaRPr sz="12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using a graph database</a:t>
            </a:r>
            <a:endParaRPr sz="12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neo4j import GraphDatabase</a:t>
            </a:r>
            <a:endParaRPr sz="12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openai.embeddings_utils import get_embedding</a:t>
            </a:r>
            <a:endParaRPr sz="12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openai </a:t>
            </a:r>
            <a:endParaRPr sz="12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0675" y="2850735"/>
            <a:ext cx="2670926" cy="221154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-5" y="0"/>
            <a:ext cx="252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4632375" y="479392"/>
            <a:ext cx="4464900" cy="424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Fine-Tune Your Own Llama 2 Model in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Colab Notebook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https://towardsdatascience.com/fine-tune-your-own-llama-2-model-in-a-colab-notebook-df9823a04a32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Fine-Tuning LLaMA 2 Models using a single GPU, QLoRA and AI Notebooks (on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https://blog.ovhcloud.com/fine-tuning-llama-2-models-using-a-single-gpu-qlora-and-ai-notebooks/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Fine-tune Llama-2 with few lines of code! (HuggingFace|Colab)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https://www.linkedin.com/posts/younes-belkada-b1a903145_fine-tune-llama-2-with-few-lines-of-code-activity-7087412907029737472-_5-u/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Fine-tuning large language models in practice: LLaMA 2 (Paperspace's Nvidia Ampere GPUs)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https://blog.paperspace.com/fine-tuning-llms-in-practice-llama-2/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Large Language Models (LLMs)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https://towardsdatascience.com/fine-tuning-large-language-models-llms-23473d763b91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 model locally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https://www.reddit.com/r/LocalLLaMA/comments/16x4zr2/will_we_ever_be_able_to_train_a_model_locally/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140800" y="478350"/>
            <a:ext cx="4297500" cy="4294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your own Llama 2 to replace GPT-3.5/4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https://news.ycombinator.com/item?id=37484135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How to Run Llama 2 on Mac M1 and Train with Your Own Data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https://itnext.io/how-to-run-llama-2-on-mac-m1-and-train-with-your-own-data-8aba7d5ef95e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Cheapskate’s Guide to Fine-Tuning LLaMA-2 and Running It on Your Laptop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https://hackernoon.com/the-cheapskates-guide-to-fine-tuning-llama-2-and-running-it-on-your-laptop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EASIEST way to finetune LLAMA-v2 on local machine!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https://www.youtube.com/watch?v=3fsn19OI_C8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https://github.com/huggingface/autotrain-advanced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Llama-2: A Comprehensive Case Study for Tailoring Models to Unique Applications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https://www.anyscale.com/blog/fine-tuning-llama-2-a-comprehensive-case-study-for-tailoring-models-to-unique-applications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Llama 2 with DPO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https://huggingface.co/blog/dpo-trl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1" y="0"/>
            <a:ext cx="315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and Future of Finance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159400" y="585450"/>
            <a:ext cx="5762100" cy="418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CFOs, FP&amp;A professionals, and Accounting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teams are increasingly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recognizing automation and AI technology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instrumental in streamlining manual tasks, thereby creating time for critical analyses and decision-making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issue of burnout in the finance orgs is a major concern. There will be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surge in demand for tools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alleviate this strain, as businesses strive to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achieve more with fewer resources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Back-office functions such as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Accounting, Accounts Payable (AP), and Accounts Receivable (AR) are poised to experience a substantial reduction in labor requirements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thanks to the implementation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RPA and AI-powered automation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Managing risks associated with AI implementation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of paramount importance and demands careful attention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https://www.linkedin.com/feed/update/urn:li:activity:7115385812996739072/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https://www.vareto.com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3900" y="585450"/>
            <a:ext cx="2917699" cy="306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1" y="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as the kernel of a new Operating System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59400" y="585450"/>
            <a:ext cx="7105200" cy="438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LLMs not as a chatbot, but the kernel process of a new Operating System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today it orchestrates: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&amp; Output across modalities (text, audio, vision)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interpreter, ability to write &amp; run programs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/ internet access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 database for files and internal memory storage &amp; retrieval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computing concepts carry over.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we have single-threaded execution running at ~10Hz (tok/s) and enjoy looking at the assembly-level execution traces stream by.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from computer security carry over, with attacks, defenses and emerging vulnerabilities.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also like the nearest neighbor analogy of "Operating System"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 industry is starting to shape up similar: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Windows, OS X, and Linux &lt;-&gt; GPT, PaLM, Claude, and Llama/Mistral(?:)).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OS comes with default apps but has an app store.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apps can be adapted to multiple platforms.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TLDR looking at LLMs as chatbots is the same as looking at early computers as calculators.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We're seeing an emergence of a whole new computing paradigm, and it is very early.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775" y="163000"/>
            <a:ext cx="1578600" cy="15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7479000" y="1646150"/>
            <a:ext cx="16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Andrej Karpathy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0" y="0"/>
            <a:ext cx="378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easy ways to run an LLM locally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47775" y="427325"/>
            <a:ext cx="3738300" cy="344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easy ways to run an LLM locally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https://www.infoworld.com/article/3705035/5-easy-ways-to-run-an-llm-locally.html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GPT4All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Run a local chatbot with GPT4All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cmd line: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pip install lm</a:t>
            </a:r>
            <a:b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 install mymodel</a:t>
            </a:r>
            <a:b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 -m mymodel "some query"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run models on Mac &amp; Linux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h2oGPT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chat with your own documents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PrivateGPT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easy but slow chat with your data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LocalGPT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PrivateGPT spinoff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LM 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framework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8725" y="161700"/>
            <a:ext cx="3410325" cy="1881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6109688" y="2043075"/>
            <a:ext cx="1088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GPT4All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1" y="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Programming with a LLM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159400" y="585450"/>
            <a:ext cx="4775100" cy="218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https://www.deeplearning.ai/short-courses/pair-programming-llm/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pair programming = using AI to help in software dev. process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Google’s PaLM API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Understands all coding languages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and improve your code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test cases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and refactor your code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and document your code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625" y="156925"/>
            <a:ext cx="3823674" cy="2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-5" y="0"/>
            <a:ext cx="252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LLaMa 2 Long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59400" y="585450"/>
            <a:ext cx="4107300" cy="318545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Long - a new Meta model (Sep 27, 2023)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Long-Context Scaling of Foundation Models - </a:t>
            </a: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https://arxiv.org/pdf/2309.16039.pdf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open source (yet ?)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32K context window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70B variant can already surpass gpt-3.5-turbo-16k’s overall performance on a suite of long-context tasks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context continual pretraining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a 400 B tokens of training data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Rotary Positional Embedding (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reinforcement learning from human feedback (RLHF)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https://www.digitalinformationworld.com/2023/09/meta-unveils-llama-2-long-ai.html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450" y="585450"/>
            <a:ext cx="4064926" cy="2267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-5" y="-76200"/>
            <a:ext cx="252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Mistral-7B-OpenOrca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92500" y="388861"/>
            <a:ext cx="4047300" cy="160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Original Mistral-7B: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https://github.com/mistralai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https://huggingface.co/mistralai/Mistral-7B-v0.1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Fine-tuned MistralOrca: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https://huggingface.co/Open-Orca/Mistral-7B-OpenOrca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https://huggingface.co/spaces/Open-Orca/Mistral-7B-OpenOrca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notebook: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https://colab.research.google.com/drive/1uTJvyjhH-mvi1AmuwAOL2384X8TugGf0?usp=sharing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331075" y="2191656"/>
            <a:ext cx="4750800" cy="284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 models are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but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LLaMa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MistralOrca is a fine-tuned version of original Mistral-7B using Mistral's own OpenOrca dataset, OpenChat packing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HF Leaderboard evals average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65.33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placing as #2 for all models smaller 30B, outperforming all but one 13B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Quantized down versions -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https://huggingface.co/TheBloke/Mistral-7B-OpenOrca-AWQ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https://huggingface.co/TheBloke/Mistral-7B-OpenOrca-GPTQ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https://huggingface.co/TheBloke/Mistral-7B-OpenOrca-GGUF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Mistral-7B uses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Sliding Window Attention (SWA)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mechanism, allowing handling long sequences and using stacked layers of a transformer to reach tokens in the past beyond the window size. It also uses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Grouped Query Attention (GQA)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handle multiple queries simultaneously.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2500" y="2053716"/>
            <a:ext cx="4047300" cy="78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https://mistral.ai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</a:t>
            </a: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 - strong fast wind through southern </a:t>
            </a: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France - 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  <a:hlinkClick r:id="rId12"/>
              </a:rPr>
              <a:t>https://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  <a:hlinkClick r:id="rId12"/>
              </a:rPr>
              <a:t>www.youtube.com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  <a:hlinkClick r:id="rId12"/>
              </a:rPr>
              <a:t>/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  <a:hlinkClick r:id="rId12"/>
              </a:rPr>
              <a:t>watch?v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  <a:hlinkClick r:id="rId12"/>
              </a:rPr>
              <a:t>=riCU5GzUZVw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https://analyticsindiamag.com/mistral-ai-is-making-generative-ai-fun/</a:t>
            </a: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4331075" y="97091"/>
            <a:ext cx="4750833" cy="1985700"/>
            <a:chOff x="4331075" y="97091"/>
            <a:chExt cx="4750833" cy="1985700"/>
          </a:xfrm>
        </p:grpSpPr>
        <p:pic>
          <p:nvPicPr>
            <p:cNvPr id="80" name="Google Shape;80;p16"/>
            <p:cNvPicPr preferRelativeResize="0"/>
            <p:nvPr/>
          </p:nvPicPr>
          <p:blipFill>
            <a:blip r:embed="rId1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1075" y="97091"/>
              <a:ext cx="4750833" cy="1985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1" name="Google Shape;81;p16"/>
            <p:cNvSpPr/>
            <p:nvPr/>
          </p:nvSpPr>
          <p:spPr>
            <a:xfrm>
              <a:off x="6745505" y="374547"/>
              <a:ext cx="494400" cy="2547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" name="Google Shape;82;p16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00" y="2829319"/>
            <a:ext cx="4047302" cy="227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-2" y="-76200"/>
            <a:ext cx="571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files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5400" y="72400"/>
            <a:ext cx="1602400" cy="1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34250" y="701950"/>
            <a:ext cx="5715900" cy="358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GGUF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GGML Universal File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 format (August 21, 2023) r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eplacing the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GGML (Georgi Gerganov ML)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format for llama.cpp project.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GPTQ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GPT Quantized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AWQ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efficient, accurate and blazing-fast low-bit weight quantization method, currently supporting 4-bit quantization. Compared to GPTQ, it offers faster Transformers-based inference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AWQ: Activation-aware Weight Quantization for LLM Compression and Acceleration (June 2023)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https://arxiv.org/abs/2306.00978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Pytorch models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ONNX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= Open Neural Network eXchange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protocol buffer files (for TensorFlow models)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h5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hierarchical files for Keras models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pkl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pickle files (sklearn, ...)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200000" y="1674800"/>
            <a:ext cx="1813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Georgi Gerganov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https://github.com/ggerganov/llama.cpp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Sofia, Bulgaria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https://ggerganov.com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-2" y="-76200"/>
            <a:ext cx="571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Mistral-7B-OpenOrca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07575" y="946225"/>
            <a:ext cx="7054500" cy="318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download and compile llama.cpp (run "make" command)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https://github.com/ggerganov/llama.cpp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download the model</a:t>
            </a:r>
            <a:b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https://huggingface.co/TheBloke/Mistral-7B-OpenOrca-GGUF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 it: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./main -ngl 32 -m ~/Downloads/mistral-7b-openorca.Q5_K_M.gguf --color -c 2048 --temp 0.7 --repeat_penalty 1.1 -n -1 -i -ins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Change -c 2048 to the desired sequence length. 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extended sequence models - eg 8K, 16K, 32K - the necessary RoPE scaling parameters are read from the GGUF file and set by llama.cpp automatically.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-2" y="-76200"/>
            <a:ext cx="124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vLLM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84625" y="645000"/>
            <a:ext cx="5112000" cy="121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vLLM</a:t>
            </a:r>
            <a:r>
              <a:rPr lang="en"/>
              <a:t> - UC Berkeley’s Open Source Framework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b="1">
                <a:solidFill>
                  <a:srgbClr val="FF0000"/>
                </a:solidFill>
              </a:rPr>
              <a:t>Super Fast and Cheap LLM Serving</a:t>
            </a:r>
            <a:r>
              <a:rPr lang="en"/>
              <a:t> for everyone </a:t>
            </a:r>
            <a:endParaRPr/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https://github.com/vllm-project/vllm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https://pub.towardsai.net/meet-vllm-uc-berkeleys-open-source-framework-for-super-fast-and-chearp-llm-serving-23b2f540a756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1275" y="85450"/>
            <a:ext cx="3298601" cy="11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84625" y="2063315"/>
            <a:ext cx="87282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vllm import LLM</a:t>
            </a:r>
            <a:endParaRPr sz="13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prompts = [</a:t>
            </a:r>
            <a:r>
              <a:rPr lang="en" sz="13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"Hello, my name is", "The capital of France is"</a:t>
            </a: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en" sz="13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# Sample prompts</a:t>
            </a:r>
            <a:endParaRPr sz="13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llm = LLM(model=</a:t>
            </a:r>
            <a:r>
              <a:rPr lang="en" sz="13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"lmsys/vicuna-7b-v1.3"</a:t>
            </a: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                     </a:t>
            </a:r>
            <a:r>
              <a:rPr lang="en" sz="13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# Create an LLM</a:t>
            </a:r>
            <a:endParaRPr sz="13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outputs = llm.generate(prompts)                             </a:t>
            </a:r>
            <a:r>
              <a:rPr lang="en" sz="13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# Generate outputs</a:t>
            </a:r>
            <a:endParaRPr sz="13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73950" y="3716875"/>
            <a:ext cx="32349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vLLM showed over 20x gains in performance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HF = Hugging Face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TGI - Text Generation Inference (HF)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825" y="3457975"/>
            <a:ext cx="4645001" cy="1503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5" y="0"/>
            <a:ext cx="534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Mixed-precision quantization (average 3 bit)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59400" y="585450"/>
            <a:ext cx="5044500" cy="438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interesting work.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Llama 2 70B on Your GPU with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ExLlamaV2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Sept 29, 2023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https://towardsdatascience.com/run-llama-2-70b-on-your-gpu-with-exllamav2-588141a88598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ExLlamaV2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(MIT license) implements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mixed-precision quantization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quantize important parts of the model to a higher precision and the less important parts to a lower precision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https://github.com/turboderp/exllamav2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70b LLaMa2 needs 140GB of memory.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quantize it down to 24GB using mixed-precision conversion to 2.5bit (conversion takes ~ 2 hrs in Colab):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python convert.py \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-i ./Llama-2-70b-hf/ \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-o ./Llama-2-70b-hf/temp/ \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-c test.parquet \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-cf ./Llama-2-70b-hf/2.5bpw/ \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-b 2.5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you can run converted 70b model locally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(fits into one 24GB Nvidia RTX 3090)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git clone https://github.com/turboderp/exllamav2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cd exllamav2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-r requirements.txt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python test_inference.py -m &lt;path_to_model&gt; -p "Once upon a time,"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999" y="585440"/>
            <a:ext cx="3647975" cy="195478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0" y="0"/>
            <a:ext cx="252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Adept.AI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30900" y="877375"/>
            <a:ext cx="4793700" cy="360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Adept.AI - raised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$350 Mln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(ser. B, March 2023)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 Francisco, CA, ~100 people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research and product lab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ACT-1 - take actions on computers in response to your natural language commands (in common software like Google Sheets, Salesforce, Craiglist, Redfin, etc, etc)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Sheets, Create profit and loss columns for the last quarter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Salesforce, Add Emma Jacobs from Acme Co as a new contact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Craigslist, Find me a refrigerator for under $1,000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Redfin, Find me a property in Houston under $600,000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https://www.adept.ai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https://www.linkedin.com/company/adeptai/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https://medium.com/@ignacio.de.gregorio.noblejas/ai-more-impressive-than-chatgpt-4cc9cf343185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2650" y="877385"/>
            <a:ext cx="3937000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3179</Words>
  <Application>Microsoft Macintosh PowerPoint</Application>
  <PresentationFormat>On-screen Show (16:9)</PresentationFormat>
  <Paragraphs>318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2023-10-08T12:35:04Z</dcterms:modified>
</cp:coreProperties>
</file>