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Mono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1D245C-E39A-4D48-84DC-4CB4067FE760}">
  <a:tblStyle styleId="{401D245C-E39A-4D48-84DC-4CB4067FE7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c15dcee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c15dcee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c15dceea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c15dceea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c15dceea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28c15dceea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c15dceea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c15dceea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c15dceea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8c15dceea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c15dceea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8c15dceea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c15dceea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c15dceea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c15dcee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c15dcee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c15dceea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28c15dceea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c15dceea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28c15dceea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c15dceea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c15dceea9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c15dceea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c15dceea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c15dceea9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8c15dceea9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890ec6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890ec6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c15dceea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c15dceea9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9e203fb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9e203fb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7a93a3b0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7a93a3b0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a93a3b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a93a3b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8cd82bd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8cd82bd3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8e35b4b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8e35b4b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dhukarkumar.medium.com/secrets-to-optimizing-rag-llm-apps-for-better-accuracy-performance-and-lower-cost-da1014127c0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6.0968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2305.1431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vijaykumar.medium.com/fine-tuning-llm-parameter-efficient-fine-tuning-peft-lora-qlora-part-1-571a472612c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abvijaykumar.medium.com/fine-tuning-llm-parameter-efficient-fine-tuning-peft-lora-qlora-part-2-d8e23877ac6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idoro/qlor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amodwrites/a-definitive-guide-to-qlora-fine-tuning-falcon-7b-with-peft-78f500a1f337" TargetMode="External"/><Relationship Id="rId5" Type="http://schemas.openxmlformats.org/officeDocument/2006/relationships/hyperlink" Target="https://www.analyticsvidhya.com/blog/2023/08/lora-and-qlora/" TargetMode="External"/><Relationship Id="rId4" Type="http://schemas.openxmlformats.org/officeDocument/2006/relationships/hyperlink" Target="https://www.youtube.com/watch?v=2bkrL2ZcOi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.langchain.com/docs/use_cases/tagging" TargetMode="External"/><Relationship Id="rId3" Type="http://schemas.openxmlformats.org/officeDocument/2006/relationships/hyperlink" Target="https://maartengr.github.io/KeyBERT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xF2UJTmRU_Y" TargetMode="External"/><Relationship Id="rId5" Type="http://schemas.openxmlformats.org/officeDocument/2006/relationships/hyperlink" Target="https://colab.research.google.com/drive/1A1lbPnBhtxL9jR7vFcm7Z0F0aJdEl-zj" TargetMode="External"/><Relationship Id="rId10" Type="http://schemas.openxmlformats.org/officeDocument/2006/relationships/hyperlink" Target="https://mikulskibartosz.name/topic-modeling-and-clustering-with-word-embeddings-and-ai" TargetMode="External"/><Relationship Id="rId4" Type="http://schemas.openxmlformats.org/officeDocument/2006/relationships/hyperlink" Target="https://maartengr.github.io/KeyBERT/guides/keyllm.html" TargetMode="External"/><Relationship Id="rId9" Type="http://schemas.openxmlformats.org/officeDocument/2006/relationships/hyperlink" Target="https://shaswatlenka.medium.com/using-tf-idf-for-article-tag-recommender-systems-in-python-d1cf74e28b6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you-dont-need-hosted-llms-do-you-1160b252052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elvin.lu.au/hosting-a-text-embedding-model-that-is-better-cheaper-and-faster-than-openais-solution-7675d8e7cab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spaces/mteb/leaderboard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rdAILabs/Demos/tree/main/neural_d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s://medium.com/thirdai-blog/demystifying-llm-driven-search-stop-comparing-embeddings-or-vectordbs-and-start-fine-tuning-d9b6791146f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plainenglish.io/automating-ontology-construction-with-large-language-models-76081364dc7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velup.gitconnected.com/building-a-powerful-agent-has-no-challenge-today-774e27be818d" TargetMode="External"/><Relationship Id="rId4" Type="http://schemas.openxmlformats.org/officeDocument/2006/relationships/hyperlink" Target="https://medium.com/@raphael.mansuy/making-ai-hallucinate-less-with-chain-of-verification-2e27682e842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daschl/rag-fus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hyperlink" Target="https://towardsdatascience.com/forget-rag-the-future-is-rag-fusion-1147298d8ad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saicml.com" TargetMode="External"/><Relationship Id="rId3" Type="http://schemas.openxmlformats.org/officeDocument/2006/relationships/hyperlink" Target="https://ollama.ai" TargetMode="External"/><Relationship Id="rId7" Type="http://schemas.openxmlformats.org/officeDocument/2006/relationships/hyperlink" Target="https://www.youtube.com/watch?v=kx1VpI6Jzs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aotian-liu/LLaVA" TargetMode="External"/><Relationship Id="rId5" Type="http://schemas.openxmlformats.org/officeDocument/2006/relationships/hyperlink" Target="https://llava-vl.github.io" TargetMode="External"/><Relationship Id="rId4" Type="http://schemas.openxmlformats.org/officeDocument/2006/relationships/hyperlink" Target="https://ollama.ai/library/mistral-openorca" TargetMode="External"/><Relationship Id="rId9" Type="http://schemas.openxmlformats.org/officeDocument/2006/relationships/hyperlink" Target="https://www.youtube.com/watch?v=k_1pOF1mj8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uggingFaceH4/open_llm_leaderboard" TargetMode="External"/><Relationship Id="rId7" Type="http://schemas.openxmlformats.org/officeDocument/2006/relationships/hyperlink" Target="https://github.com/lselector/ai/blob/master/llm_leaderboard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paces/felixz/meta_open_llm_leaderboard" TargetMode="External"/><Relationship Id="rId5" Type="http://schemas.openxmlformats.org/officeDocument/2006/relationships/hyperlink" Target="https://huggingface.co/spaces/felixz/open_llm_leaderboard" TargetMode="External"/><Relationship Id="rId4" Type="http://schemas.openxmlformats.org/officeDocument/2006/relationships/hyperlink" Target="https://huggingface.co/datasets/open-llm-leaderboard/resul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heypi.com" TargetMode="External"/><Relationship Id="rId7" Type="http://schemas.openxmlformats.org/officeDocument/2006/relationships/hyperlink" Target="https://pi.ai/onboard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Inflection_AI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github.com/topics/inflection-ai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s://inflection.ai" TargetMode="Externa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utog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jrodthoughts.medium.com/inside-autogen-microsoft-research-new-autonomous-agent-framework-b413648af24d" TargetMode="External"/><Relationship Id="rId4" Type="http://schemas.openxmlformats.org/officeDocument/2006/relationships/hyperlink" Target="https://www.microsoft.com/en-us/research/publication/autogen-enabling-next-gen-llm-applications-via-multi-agent-conversation-framework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stering-customer-segmentation-with-llm-3d9008235f4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holding/llama2.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26025" y="1656025"/>
            <a:ext cx="4260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</a:rPr>
              <a:t>AI Updates </a:t>
            </a:r>
            <a:endParaRPr sz="40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</a:rPr>
              <a:t>October 13, 2023</a:t>
            </a:r>
            <a:endParaRPr sz="28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7775" y="16150"/>
            <a:ext cx="570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= Retrieval Augmented Generation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25225" y="747575"/>
            <a:ext cx="8283600" cy="240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idea is to enable a LLM to use external data.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= Retrieval Augmented Generation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using external data: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ChatGPT, Bard, Bing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 search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retrieve recent relevant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uses local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SQL DB search or vector DB search (similarity search)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uses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relevant systems to do the 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1112100" y="3392175"/>
            <a:ext cx="1341000" cy="640500"/>
          </a:xfrm>
          <a:prstGeom prst="chevron">
            <a:avLst>
              <a:gd name="adj" fmla="val 24852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6410974" y="3392175"/>
            <a:ext cx="1291800" cy="640500"/>
          </a:xfrm>
          <a:prstGeom prst="chevron">
            <a:avLst>
              <a:gd name="adj" fmla="val 24852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609094" y="3644323"/>
            <a:ext cx="3609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314528" y="3492907"/>
            <a:ext cx="2285700" cy="44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Agents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5959679" y="3644323"/>
            <a:ext cx="3609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723560" y="4625651"/>
            <a:ext cx="1411500" cy="44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4333947" y="4104075"/>
            <a:ext cx="187500" cy="384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4363094" y="1795400"/>
            <a:ext cx="4356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071951" y="2016375"/>
            <a:ext cx="4356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31350" y="1975938"/>
            <a:ext cx="3513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165976" y="1992050"/>
            <a:ext cx="4356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7775" y="16150"/>
            <a:ext cx="570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= Retrieval Augmented Generation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31425" y="2067125"/>
            <a:ext cx="129600" cy="1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31425" y="2281956"/>
            <a:ext cx="129600" cy="1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531425" y="2496781"/>
            <a:ext cx="129600" cy="1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531425" y="2711611"/>
            <a:ext cx="129600" cy="1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1244794" y="2164414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1244794" y="2261589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1244794" y="2360588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235067" y="2576218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235067" y="2673393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1235067" y="2772393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2144619" y="2164414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2144619" y="2261589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2144619" y="2360588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2134892" y="2576218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2134892" y="2673393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2134892" y="2772393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052525" y="2188725"/>
            <a:ext cx="624300" cy="9420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855694" y="24400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06250" y="1662250"/>
            <a:ext cx="6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Docs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992924" y="1667994"/>
            <a:ext cx="76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Chunks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795155" y="1512975"/>
            <a:ext cx="992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2907920" y="2409241"/>
            <a:ext cx="902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716416" y="24400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679614" y="24400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436250" y="1974101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 rot="8861619">
            <a:off x="3695806" y="2214710"/>
            <a:ext cx="647774" cy="1120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 rot="8861619">
            <a:off x="4825430" y="1581692"/>
            <a:ext cx="647774" cy="1120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036561" y="1254600"/>
            <a:ext cx="108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518776" y="3058850"/>
            <a:ext cx="4356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597594" y="3231214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4597594" y="3328389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4597594" y="3427388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4587867" y="3643018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4587867" y="3740193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4587867" y="3839193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267903" y="3968450"/>
            <a:ext cx="902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Relevant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chunks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009371" y="33544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 rot="1600313">
            <a:off x="3771976" y="2900444"/>
            <a:ext cx="647611" cy="1120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5304500" y="3077982"/>
            <a:ext cx="15189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augmented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relevant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209766" y="3164982"/>
            <a:ext cx="5136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6898016" y="3302757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7798528" y="32782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3741925" y="2398825"/>
            <a:ext cx="151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Similarity search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 rot="5400000">
            <a:off x="5606450" y="2407972"/>
            <a:ext cx="9420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7939400" y="3026075"/>
            <a:ext cx="1118400" cy="640500"/>
          </a:xfrm>
          <a:prstGeom prst="chevron">
            <a:avLst>
              <a:gd name="adj" fmla="val 24852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 flipH="1">
            <a:off x="5534325" y="1079400"/>
            <a:ext cx="1903200" cy="760200"/>
          </a:xfrm>
          <a:prstGeom prst="chevron">
            <a:avLst>
              <a:gd name="adj" fmla="val 24852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Search Query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-24127" y="-92575"/>
            <a:ext cx="672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- Vector Similarity Search is </a:t>
            </a: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 Enough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570375" y="477338"/>
            <a:ext cx="6146700" cy="240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 fail to capture the inferential link Q -&gt; A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Q and A vectors are not similar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text passage may contain several ideas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 encoded into a single vector, i</a:t>
            </a: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is impossible to distinguish relevant sections from irrelevant ones. </a:t>
            </a:r>
            <a:endParaRPr sz="1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questions demand synthesizing facts spread across multiple documents. Vector search can NOT do such multi-vector hop reasoning. </a:t>
            </a:r>
            <a:endParaRPr sz="1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249075" y="3107650"/>
            <a:ext cx="6789300" cy="184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Ways to improve: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add metadata, add summaries &amp; tags (use LLM to create them)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add relationships between vectors based on topics, vector similarity, structural (connections between sections, pages, documents), temporal (</a:t>
            </a: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 linked chronologically), links (references) between passages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4363094" y="1795400"/>
            <a:ext cx="4356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071951" y="2016375"/>
            <a:ext cx="4356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431350" y="1975938"/>
            <a:ext cx="3513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165976" y="1992050"/>
            <a:ext cx="4356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7775" y="16150"/>
            <a:ext cx="570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= Retrieval Augmented Generation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31425" y="2067125"/>
            <a:ext cx="129600" cy="1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31425" y="2281956"/>
            <a:ext cx="129600" cy="1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31425" y="2496781"/>
            <a:ext cx="129600" cy="1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31425" y="2711611"/>
            <a:ext cx="129600" cy="1701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1244794" y="2164414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1244794" y="2261589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1244794" y="2360588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1235067" y="2576218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1235067" y="2673393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1235067" y="2772393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144619" y="2164414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2144619" y="2261589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144619" y="2360588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2134892" y="2576218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2134892" y="2673393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2134892" y="2772393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3052525" y="2188725"/>
            <a:ext cx="624300" cy="9420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855694" y="24400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306250" y="1662250"/>
            <a:ext cx="6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Docs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992924" y="1667994"/>
            <a:ext cx="76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Chunks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795155" y="1512975"/>
            <a:ext cx="992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2907920" y="2409241"/>
            <a:ext cx="902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1716416" y="24400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2679614" y="24400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4436250" y="1974101"/>
            <a:ext cx="291900" cy="56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/>
          <p:nvPr/>
        </p:nvSpPr>
        <p:spPr>
          <a:xfrm rot="8861619">
            <a:off x="3695806" y="2214710"/>
            <a:ext cx="647774" cy="1120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/>
          <p:nvPr/>
        </p:nvSpPr>
        <p:spPr>
          <a:xfrm rot="8861619">
            <a:off x="4825430" y="1581692"/>
            <a:ext cx="647774" cy="1120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4036561" y="1254600"/>
            <a:ext cx="108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518776" y="3058850"/>
            <a:ext cx="4356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4597594" y="3231214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597594" y="3328389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597594" y="3427388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4587867" y="3643018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587867" y="3740193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4587867" y="3839193"/>
            <a:ext cx="291900" cy="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4267903" y="3968450"/>
            <a:ext cx="902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Relevant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chunks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5009371" y="32782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/>
          <p:nvPr/>
        </p:nvSpPr>
        <p:spPr>
          <a:xfrm rot="1600313">
            <a:off x="3771976" y="2900444"/>
            <a:ext cx="647611" cy="1120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5304500" y="3053450"/>
            <a:ext cx="15189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augmented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relevant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(up to 50pages)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7209766" y="3164982"/>
            <a:ext cx="5136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6898016" y="3302757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7798528" y="3278225"/>
            <a:ext cx="224100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3741914" y="2398828"/>
            <a:ext cx="1417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Similarity search, re-ranking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/>
          <p:nvPr/>
        </p:nvSpPr>
        <p:spPr>
          <a:xfrm rot="5400000">
            <a:off x="5606450" y="2407972"/>
            <a:ext cx="9420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7939400" y="3026075"/>
            <a:ext cx="1118400" cy="640500"/>
          </a:xfrm>
          <a:prstGeom prst="chevron">
            <a:avLst>
              <a:gd name="adj" fmla="val 24852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Answer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5"/>
          <p:cNvSpPr/>
          <p:nvPr/>
        </p:nvSpPr>
        <p:spPr>
          <a:xfrm flipH="1">
            <a:off x="5534325" y="1079400"/>
            <a:ext cx="1903200" cy="760200"/>
          </a:xfrm>
          <a:prstGeom prst="chevron">
            <a:avLst>
              <a:gd name="adj" fmla="val 24852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Search Query,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tags, metadata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505286" y="2952686"/>
            <a:ext cx="902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Splitting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with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overlap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1395494" y="2968566"/>
            <a:ext cx="902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/>
          <p:nvPr/>
        </p:nvSpPr>
        <p:spPr>
          <a:xfrm rot="-2002871">
            <a:off x="544144" y="1383725"/>
            <a:ext cx="756262" cy="1417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1328625" y="798100"/>
            <a:ext cx="15189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summaries, tags, references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/>
          <p:nvPr/>
        </p:nvSpPr>
        <p:spPr>
          <a:xfrm rot="3223816">
            <a:off x="2753980" y="1536197"/>
            <a:ext cx="756101" cy="1416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82850" y="4692525"/>
            <a:ext cx="764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Example: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https://madhukarkumar.medium.com/secrets-to-optimizing-rag-llm-apps-for-better-accuracy-performance-and-lower-cost-da1014127c0a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/>
        </p:nvSpPr>
        <p:spPr>
          <a:xfrm>
            <a:off x="0" y="-76200"/>
            <a:ext cx="3775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LLMs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846225" y="443400"/>
            <a:ext cx="7375200" cy="4617600"/>
          </a:xfrm>
          <a:prstGeom prst="rect">
            <a:avLst/>
          </a:prstGeom>
          <a:solidFill>
            <a:srgbClr val="FFF3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train an LLM to learn your local or private domain specific data?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 new LLM from scratch is expensive (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$2-5Mln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 new small LLM - much cheaper (but still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$40K-400K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existing model (much-cheaper)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existing small model (even cheaper)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existing small model quantized down to 4 bits (on laptop)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PEFT = Parameter Efficient Fine Tuning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while minimizing the resources and cost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common ways of achieving </a:t>
            </a:r>
            <a:r>
              <a:rPr lang="en" sz="18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PEFT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LoRA = Low Rank Parameter Adaptation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https://arxiv.org/abs/2106.09685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(June 2021, Montréal, QC, Canada)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QLoRA = Quantized Low-Ranking Adaptation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(fast, using 4bit)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https://arxiv.org/abs/2305.14314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(May 2023, Seattle, WA)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/>
        </p:nvSpPr>
        <p:spPr>
          <a:xfrm>
            <a:off x="-49794" y="-43187"/>
            <a:ext cx="252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 Tuning LLM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123367" y="893288"/>
            <a:ext cx="63774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 - add trainable parameters (weights) in each layer of the model in parallel with frozen original parameters. The trainable layer uses dimension/rank decomposition to reduce number of parameters to 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QLora - trains using 4-bit (does Normalization &amp; Quantization) - thus making calculations much faster and require less resources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these two articles explaining the basics: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Fine Tuning LLM: Parameter Efficient Fine Tuning (PEFT) — LoRA &amp; QLoRA — Part 1 &amp; Part 2 - by </a:t>
            </a:r>
            <a:r>
              <a:rPr lang="en" sz="17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 B Vijay Kumar (</a:t>
            </a:r>
            <a:r>
              <a:rPr lang="en" sz="1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using HuggingFace)</a:t>
            </a:r>
            <a:endParaRPr sz="18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https://abvijaykumar.medium.com/fine-tuning-llm-parameter-efficient-fine-tuning-peft-lora-qlora-part-1-571a472612c4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https://abvijaykumar.medium.com/fine-tuning-llm-parameter-efficient-fine-tuning-peft-lora-qlora-part-2-d8e23877ac6f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3150" y="3555250"/>
            <a:ext cx="2479475" cy="12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773" y="730450"/>
            <a:ext cx="2578225" cy="230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/>
        </p:nvSpPr>
        <p:spPr>
          <a:xfrm>
            <a:off x="4" y="0"/>
            <a:ext cx="4965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 Tuning LLM using QLoRA 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1122450" y="922350"/>
            <a:ext cx="6629100" cy="323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Instructions and examples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https://github.com/artidoro/qlora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- How to Fine-Tune Open-Source LLMs Locally Using QLoRA!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(link to python code under the video)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https://www.youtube.com/watch?v=2bkrL2ZcOiM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more articles with examples: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https://www.analyticsvidhya.com/blog/2023/08/lora-and-qlora/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https://medium.com/@amodwrites/a-definitive-guide-to-qlora-fine-tuning-falcon-7b-with-peft-78f500a1f337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/>
        </p:nvSpPr>
        <p:spPr>
          <a:xfrm>
            <a:off x="102425" y="0"/>
            <a:ext cx="514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Tagging - Extract Keywords From Documents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207223" y="576375"/>
            <a:ext cx="6231300" cy="334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good way to improve RAG is to use summaries and tags for text chunks.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ask LLM to create a summary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200 words.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KeyLLM to extract keywords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KeyBERT -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https://maartengr.github.io/KeyBERT/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KeyLLM -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https://maartengr.github.io/KeyBERT/guides/keyllm.html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-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https://colab.research.google.com/drive/1A1lbPnBhtxL9jR7vFcm7Z0F0aJdEl-zj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https://www.youtube.com/watch?v=xF2UJTmRU_Y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keybert import KeyLLM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ctransformers import AutoModelForCausalLM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model = AutoModelForCausalLM.from_pretrained(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TheBloke/Mistral-7B-Instruct-v0.1-GGUF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model_file="</a:t>
            </a: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mistral-7b-instruct-v0.1.Q4_K_M.gguf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model_type="</a:t>
            </a: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mistral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gpu_layers=50, hf=True)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4775" y="123150"/>
            <a:ext cx="2106850" cy="10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/>
        </p:nvSpPr>
        <p:spPr>
          <a:xfrm>
            <a:off x="207225" y="4051725"/>
            <a:ext cx="7218600" cy="75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use tagging in LangChain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https://python.langchain.com/docs/use_cases/tagging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langchain.chains import create_tagging_chain, create_tagging_chain_pydantic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6555625" y="1331600"/>
            <a:ext cx="2496000" cy="10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TF.IDF for article tag recommender systems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https://shaswatlenka.medium.com/using-tf-idf-for-article-tag-recommender-systems-in-python-d1cf74e28b6a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6555625" y="2555250"/>
            <a:ext cx="2496000" cy="66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Topic Modeling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https://mikulskibartosz.name/topic-modeling-and-clustering-with-word-embeddings-and-ai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/>
        </p:nvSpPr>
        <p:spPr>
          <a:xfrm>
            <a:off x="0" y="0"/>
            <a:ext cx="4815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Hosting Local LLMs vs Cloud ?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105625" y="2494650"/>
            <a:ext cx="438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https://betterprogramming.pub/you-dont-need-hosted-llms-do-you-1160b2520526</a:t>
            </a: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105625" y="3289825"/>
            <a:ext cx="4679700" cy="1569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Self-hosting for for LLaMA-2–70B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on AWS or Google: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8x Nvidia A100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g5.48xlarge on AWS      ($17K/mo)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a2-megagpu-16g on GCP   ($6K/mo)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2" name="Google Shape;30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6463" y="3121089"/>
            <a:ext cx="3894300" cy="194971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0"/>
          <p:cNvSpPr txBox="1"/>
          <p:nvPr/>
        </p:nvSpPr>
        <p:spPr>
          <a:xfrm>
            <a:off x="105625" y="638025"/>
            <a:ext cx="4388400" cy="184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OpenAI’s Terms of Use doc mentions that they </a:t>
            </a:r>
            <a:r>
              <a:rPr lang="en" sz="1800" b="0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“may use Content from Services other than our API ... to help develop and improve our Services”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means that anything you send to ChatGPT may and will be included in their training data.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4769850" y="1692025"/>
            <a:ext cx="4287900" cy="129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On-prem solutions provide more privacy, security, control, flexibility, no external dependencies. Also on-prem solutions are cheaper in the long run (own vs rent)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4769850" y="339150"/>
            <a:ext cx="4287900" cy="129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OpenAI Service provide private enterprise hosting. But recently they have exposed 3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TBytes of data - including passwords and secure keys.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/>
        </p:nvSpPr>
        <p:spPr>
          <a:xfrm>
            <a:off x="0" y="-103700"/>
            <a:ext cx="534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Your Own Embedding Model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183725" y="2387800"/>
            <a:ext cx="4002000" cy="132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A Text Embedding Model That is Better, Cheaper, and Faster Than OpenAI’s Solution (which is #13 below)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https://medium.com/@kelvin.lu.au/hosting-a-text-embedding-model-that-is-better-cheaper-and-faster-than-openais-solution-7675d8e7cab2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2513" y="1897250"/>
            <a:ext cx="4375324" cy="301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3" name="Google Shape;313;p31"/>
          <p:cNvSpPr txBox="1"/>
          <p:nvPr/>
        </p:nvSpPr>
        <p:spPr>
          <a:xfrm>
            <a:off x="4664325" y="827379"/>
            <a:ext cx="4271700" cy="96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Massive Text Embedding Benchmark (MTEB) Leaderboard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https://huggingface.co/spaces/mteb/leaderboard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4050950" y="4359975"/>
            <a:ext cx="483900" cy="20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/>
        </p:nvSpPr>
        <p:spPr>
          <a:xfrm>
            <a:off x="-2" y="0"/>
            <a:ext cx="756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ThirdAI Labs: Fine-Tuning vs RAG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159400" y="585450"/>
            <a:ext cx="7402800" cy="89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NeuralDB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an efficient, private, teachable database for neural text search over your documents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https://github.com/ThirdAILabs/Demos/tree/main/neural_db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Demystifying LLM-Driven Search: Stop Comparing Embeddings or VectorDBs and Start Fine-Tuning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https://medium.com/thirdai-blog/demystifying-llm-driven-search-stop-comparing-embeddings-or-vectordbs-and-start-fine-tuning-d9b6791146fe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5" y="1763500"/>
            <a:ext cx="5354126" cy="33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/>
        </p:nvSpPr>
        <p:spPr>
          <a:xfrm>
            <a:off x="-2" y="0"/>
            <a:ext cx="756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159400" y="585450"/>
            <a:ext cx="82226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Automating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Ontology Construction with LLMs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create ontology over text documents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https://ai.plainenglish.io/automating-ontology-construction-with-large-language-models-76081364dc7b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159400" y="2387775"/>
            <a:ext cx="8222600" cy="258529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Making AI Hallucinate Less with Chain-of-Verification (</a:t>
            </a:r>
            <a:r>
              <a:rPr lang="en" sz="13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CoVe</a:t>
            </a: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https://medium.com/@raphael.mansuy/making-ai-hallucinate-less-with-chain-of-verification-2e27682e842c</a:t>
            </a: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Based on the response " ... ", suggest 2-3 questions to verify key facts that could identify inaccuracies in the response if any.</a:t>
            </a:r>
            <a:endParaRPr sz="13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Ask each question separately. 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more likely to respond accurately when given a focused factual query.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similar to 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Socrates and 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Plato method of asking questions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latin typeface="Calibri"/>
                <a:ea typeface="Calibri"/>
                <a:cs typeface="Calibri"/>
                <a:sym typeface="Calibri"/>
              </a:rPr>
              <a:t>CoVe</a:t>
            </a: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 reduced hallucinations in question answering by 15–38% across different base models, improved factuality in list generation by up to 5x over baselines, increased factual scoring of biographies by a significant 28%.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159400" y="1286513"/>
            <a:ext cx="82226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LCEL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LangChain Expression Language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LangChain rewrote every agent from a pre-defined black box to a series of deconstructed modules by using LangChain expression language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https://levelup.gitconnected.com/building-a-powerful-agent-has-no-challenge-today-774e27be818d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/>
        </p:nvSpPr>
        <p:spPr>
          <a:xfrm>
            <a:off x="-5" y="0"/>
            <a:ext cx="252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RAG-Fusion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59400" y="585450"/>
            <a:ext cx="4585800" cy="197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https://github.com/Raudaschl/rag-fusion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RAG, the Future is RAG-Fusion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https://towardsdatascience.com/forget-rag-the-future-is-rag-fusion-1147298d8ad1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converts user query into multiple queries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(using LLM), conducts vector-based searches on all these generated queries to retrieve relevant documents, applies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Reciprocal Rank Fusion algorithm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re-rank the documents based on their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relevance across multiple queries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produces a  final output consisting of the re-ranked list of documents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3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0" y="3544077"/>
            <a:ext cx="5115203" cy="153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7" name="Google Shape;337;p34"/>
          <p:cNvSpPr txBox="1"/>
          <p:nvPr/>
        </p:nvSpPr>
        <p:spPr>
          <a:xfrm>
            <a:off x="1123275" y="3215010"/>
            <a:ext cx="2749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Interest in RAG skyrocketed in 2023</a:t>
            </a:r>
            <a:endParaRPr sz="13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4" descr="Overview of RAG-Fusion from query -&gt; multiple queries -&gt; multiple vector searches -&gt; generated output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8674" y="472235"/>
            <a:ext cx="4246951" cy="21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-5" y="0"/>
            <a:ext cx="252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for the Mind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563675" y="2393500"/>
            <a:ext cx="28257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Satya Nadella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"AI is like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steam engine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mind"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8172" y="1886722"/>
            <a:ext cx="1720653" cy="154897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775" y="436600"/>
            <a:ext cx="1746050" cy="134960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5"/>
          <p:cNvSpPr txBox="1"/>
          <p:nvPr/>
        </p:nvSpPr>
        <p:spPr>
          <a:xfrm>
            <a:off x="2231275" y="740525"/>
            <a:ext cx="3158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 Jobs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"Computers are like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bicycle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our minds"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544775" y="3566800"/>
            <a:ext cx="1720800" cy="134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    </a:t>
            </a:r>
            <a:r>
              <a:rPr lang="en" sz="2900" b="1">
                <a:solidFill>
                  <a:srgbClr val="E06666"/>
                </a:solidFill>
              </a:rPr>
              <a:t>Next ?</a:t>
            </a:r>
            <a:endParaRPr sz="2900" b="1">
              <a:solidFill>
                <a:srgbClr val="E06666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63675" y="3867250"/>
            <a:ext cx="28257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car 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rocket 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-5" y="0"/>
            <a:ext cx="252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59400" y="585450"/>
            <a:ext cx="37857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Mistal-OpenOrca is available on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ollama.ai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!!!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https://ollama.ai/library/mistral-openorca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568475" y="1701725"/>
            <a:ext cx="4412700" cy="198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LLaVA: Large Language and Vision Assistant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 Source and FREE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uses LLaMa 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comparable with "ChatGPT Vision"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by Univ of Wisconsin-Madison 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Microsoft Research,  Columbia University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https://llava-vl.github.io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https://github.com/haotian-liu/LLaVA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https://www.youtube.com/watch?v=kx1VpI6JzsY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568475" y="585450"/>
            <a:ext cx="44127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June 2023, Databricks bought MosaicML for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$1.3 Bln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https://www.mosaicml.com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MosaicML is a generative AI platform that allows enterprises to build and deploy their own AI models inside their private cloud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59400" y="1263300"/>
            <a:ext cx="37857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Mistral-11B released - and it is better than original LLaMa2 (67.21 vs 66.8)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59400" y="1941150"/>
            <a:ext cx="37857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Ollama meets LangChain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https://www.youtube.com/watch?v=k_1pOF1mj8k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" y="0"/>
            <a:ext cx="441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 LLM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01427" y="56150"/>
            <a:ext cx="4089600" cy="95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https://huggingface.co/spaces/HuggingFaceH4/open_llm_leaderboard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https://huggingface.co/datasets/open-llm-leaderboard/results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https://huggingface.co/spaces/felixz/open_llm_leaderboard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https://huggingface.co/spaces/felixz/meta_open_llm_leaderboard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https://github.com/lselector/ai/blob/master/llm_leaderboard.py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25926" y="544900"/>
            <a:ext cx="45657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Mistral 7b and 11b - better than original LLaMa2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52400" y="1219200"/>
          <a:ext cx="7726600" cy="3594501"/>
        </p:xfrm>
        <a:graphic>
          <a:graphicData uri="http://schemas.openxmlformats.org/drawingml/2006/table">
            <a:tbl>
              <a:tblPr>
                <a:noFill/>
                <a:tableStyleId>{401D245C-E39A-4D48-84DC-4CB4067FE760}</a:tableStyleId>
              </a:tblPr>
              <a:tblGrid>
                <a:gridCol w="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Nparam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GPT-4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84.3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ValiantLabs/ShiningValiant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ICBU-NPU/FashionGPT-70B-V1.2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GPT-3.5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71.9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175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garage-bAInd/Camel-Platypus2-70B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lloorree/jfdslijsijdgis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tiiuae/falcon-180B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68.74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Undi95/Mistral-11B-TestBench11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67.21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ehartford/dolphin-2.1-mistral-7b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67.06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1100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meta-llama/Llama-2-70b-chat-hf</a:t>
                      </a:r>
                      <a:endParaRPr sz="1100" b="1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66.8</a:t>
                      </a:r>
                      <a:endParaRPr sz="1100" b="1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 b="1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100" b="1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Weyaxi/SlimOpenOrca-Mistral-7B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Aspik101/trurl-2-13b-pl-instruct_unload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Open-Orca/Mistral-7B-OpenOrca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Open-Orca/OpenOrca-Platypus2-13B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mistralai/Mistral-7B-v0.1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62.4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joehuangx/spatial-vicuna-7b-v1.5-LoRA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55.72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baseline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7425" marR="274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-5" y="0"/>
            <a:ext cx="252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inflection.ai - Pi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05200" y="492600"/>
            <a:ext cx="4583400" cy="438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Inflection AI, Inc.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 machine learning startup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founded by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Reid Hoffman, Mustafa Suleyman (CEO), Karén Simonyan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2022, based in in Palo Alto, CA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$225M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2022, then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$1.3 Bln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June 2023 from investors like Microsoft, Reid Hoffman (founder of LinkedIn), Bill Gates, Eric Schmidt, Nvidia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Created Pi chatbot,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https://heypi.com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May 2023 - a kind and supportive companion offering conversations, friendly advice, and concise information in a natural, flowing style.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to process thoughts and feelings, curious and humble, gives feedback in plain, natural language. Creative and fun: it is playful and silly, laughs easily and is quick to make a surprising, creative connection.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 = "Personal intelligence"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because it learns person’s unique interests and needs.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is a teacher, coach, confidante, creative partner, and sounding board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https://inflection.ai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https://github.com/topics/inflection-ai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https://en.wikipedia.org/wiki/Inflection_AI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https://pi.ai/onboarding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950" y="66440"/>
            <a:ext cx="994438" cy="1067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825713" y="1060875"/>
            <a:ext cx="1812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Mustafa Suleyman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co-founder of Inflection AI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co-founder of DeepMind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8672" y="1744825"/>
            <a:ext cx="846375" cy="7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825713" y="2446525"/>
            <a:ext cx="1812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Reid Hoffman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co-founder of Inflection AI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co-founder of Linkedin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83975" y="4252200"/>
            <a:ext cx="190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Karén Simonyan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from DeepMind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Chief Scientist and co-Founder of Inflection AI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3338" y="3241700"/>
            <a:ext cx="1253575" cy="11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9925" y="559100"/>
            <a:ext cx="2522100" cy="335126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3" y="0"/>
            <a:ext cx="62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AutoGen (MSFT) - Build Systems of Co-operating Agents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05226" y="557787"/>
            <a:ext cx="5228774" cy="407800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AutoGen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framework to enable the development of LLM applications using multiple agents that can converse with each other to solve tasks - on GitHub - </a:t>
            </a: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https://github.com/microsoft/autogen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</a:t>
            </a:r>
            <a:r>
              <a:rPr lang="en" sz="1200" b="1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pyautogen</a:t>
            </a:r>
            <a:endParaRPr sz="1200" b="1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300" dirty="0" err="1">
                <a:latin typeface="Calibri"/>
                <a:ea typeface="Calibri"/>
                <a:cs typeface="Calibri"/>
                <a:sym typeface="Calibri"/>
              </a:rPr>
              <a:t>AutoGen</a:t>
            </a: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 Enabling Next-Gen LLM Applications via Multi-Agent Conversation - </a:t>
            </a:r>
            <a:r>
              <a:rPr lang="en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https://www.microsoft.com/en-us/research/publication/autogen-enabling-next-gen-llm-applications-via-multi-agent-conversation-framework/</a:t>
            </a: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Good article - </a:t>
            </a:r>
            <a:r>
              <a:rPr lang="en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https://jrodthoughts.medium.com/inside-autogen-microsoft-research-new-autonomous-agent-framework-b413648af24d</a:t>
            </a: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use cases: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Problem Solving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Coding (3 agents solving optimization problem)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Decision Making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Retrieval-Augmented Chat (code generation, question-answering)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Group Chat - versatile group communication systems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Conversational Chess - allowing players to engage in an interactive and creative chess game through conversation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775" y="699188"/>
            <a:ext cx="3482825" cy="337214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2" y="0"/>
            <a:ext cx="515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Mastering Customer Segmentation with LLM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59400" y="585450"/>
            <a:ext cx="41073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Mastering Customer Segmentation with LLM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https://towardsdatascience.com/mastering-customer-segmentation-with-llm-3d9008235f41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100" y="645000"/>
            <a:ext cx="4543952" cy="434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2" y="0"/>
            <a:ext cx="515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OS that boots to a baby Llama 2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59400" y="740125"/>
            <a:ext cx="41073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 OS that boots to a baby Llama 2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Standalone, Binary Portable, Bootable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L2E = Llama 2 Everywhere OS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(Linux Kernel)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https://github.com/trholding/llama2.c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2250" y="210075"/>
            <a:ext cx="3074849" cy="17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077825"/>
            <a:ext cx="4107298" cy="231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694900" y="2077825"/>
            <a:ext cx="4192200" cy="218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primary objective of Llama 2 Everywhere (L2E) is to ensure its compatibility across a wide range of devices.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We can harness a legion of small specialized LLMs with modest hardware requirements which are networked, distributed, and self-coordinated.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L2E has the potential to democratize access to AI and unlock collective intelligence that surpasses that of a single large LLM.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2379</Words>
  <Application>Microsoft Macintosh PowerPoint</Application>
  <PresentationFormat>On-screen Show (16:9)</PresentationFormat>
  <Paragraphs>363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2023-10-14T02:59:23Z</dcterms:modified>
</cp:coreProperties>
</file>