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ono"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403D08-AFE4-4068-968E-5B4796959A8B}">
  <a:tblStyle styleId="{4F403D08-AFE4-4068-968E-5B4796959A8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28baa853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28baa85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28baa853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28baa85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28baa853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28baa853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28baa853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28baa85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2f75045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2f75045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26a0049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26a0049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26a00498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26a00498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3179de5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3179de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3422d35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3422d35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3422d35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3422d35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3515bf2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3515bf2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93515bf25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93515bf2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35c3b21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35c3b21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2f62cdb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2f62cd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b1708e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3b97507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3b97507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1a0a4c33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1a0a4c3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24b5a05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24b5a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24b5a059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24b5a05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24b5a059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24b5a059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26a0049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26a0049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blog.llamaindex.ai/improving-rag-effectiveness-with-retrieval-augmented-dual-instruction-tuning-ra-dit-01e73116655d" TargetMode="External"/><Relationship Id="rId7" Type="http://schemas.openxmlformats.org/officeDocument/2006/relationships/hyperlink" Target="https://huggingface.co/facebook/dragon-plus-context-encod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arxiv.org/pdf/2310.01352.pd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abs/2305.14909" TargetMode="External"/><Relationship Id="rId3" Type="http://schemas.openxmlformats.org/officeDocument/2006/relationships/hyperlink" Target="https://twitter.com/rao2z/status/1715800819239678013" TargetMode="External"/><Relationship Id="rId7" Type="http://schemas.openxmlformats.org/officeDocument/2006/relationships/hyperlink" Target="https://twitter.com/rao2z/status/171625758876834632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twitter.com/ylecun/status/1716432413364977757" TargetMode="External"/><Relationship Id="rId5" Type="http://schemas.openxmlformats.org/officeDocument/2006/relationships/hyperlink" Target="https://arxiv.org/abs/2310.08118" TargetMode="External"/><Relationship Id="rId4" Type="http://schemas.openxmlformats.org/officeDocument/2006/relationships/hyperlink" Target="https://arxiv.org/abs/2310.12397" TargetMode="Externa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ft.com/content/30fa44a1-7623-499f-93b0-81e26e22f2a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ztPoCymwIp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github.com/brevdev/notebooks/blob/main/mistral-finetune-own-data.ipyn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jax.readthedocs.io/en/latest/notebooks/quickstart.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hyperlink" Target="https://jax.readthedocs.io/en/latest/installation.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bedros-p/gemini-is-coming-to-makersuite-so-are-stubbs-32248f3924aa"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30Z86i65UW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colab.research.google.com/drive/1MYz-hpaq7ywLa7Q7-tMy4hRcPB1-CQrN" TargetMode="External"/><Relationship Id="rId4" Type="http://schemas.openxmlformats.org/officeDocument/2006/relationships/hyperlink" Target="https://huggingface.co/segmind/SSD-1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the-untold-side-of-rag-addressing-its-challenges-in-domain-specific-searches-808956e3ecc8"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pdf/2202.10447.pdf"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arxiv.org/abs/2205.14135" TargetMode="External"/><Relationship Id="rId4" Type="http://schemas.openxmlformats.org/officeDocument/2006/relationships/hyperlink" Target="https://huggingface.co/docs/transformers/main/en/model_doc/mistra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models"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5Sze3kHAZqE" TargetMode="External"/><Relationship Id="rId13" Type="http://schemas.openxmlformats.org/officeDocument/2006/relationships/image" Target="../media/image6.png"/><Relationship Id="rId3" Type="http://schemas.openxmlformats.org/officeDocument/2006/relationships/hyperlink" Target="https://www.fast.ai" TargetMode="External"/><Relationship Id="rId7" Type="http://schemas.openxmlformats.org/officeDocument/2006/relationships/hyperlink" Target="https://www.linkedin.com/in/howardjeremy/" TargetMode="External"/><Relationship Id="rId12"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Jeremy_Howard_(entrepreneur)" TargetMode="External"/><Relationship Id="rId11" Type="http://schemas.openxmlformats.org/officeDocument/2006/relationships/hyperlink" Target="https://www.fast.ai/posts/2023-09-04-learning-jumps/" TargetMode="External"/><Relationship Id="rId5" Type="http://schemas.openxmlformats.org/officeDocument/2006/relationships/hyperlink" Target="https://en.wikipedia.org/wiki/Fast.ai" TargetMode="External"/><Relationship Id="rId10" Type="http://schemas.openxmlformats.org/officeDocument/2006/relationships/hyperlink" Target="https://www.youtube.com/watch?v=HwH7bJibmdM" TargetMode="External"/><Relationship Id="rId4" Type="http://schemas.openxmlformats.org/officeDocument/2006/relationships/hyperlink" Target="https://www.fast.ai/posts/2022-07-21-dl-coders-22.html" TargetMode="External"/><Relationship Id="rId9" Type="http://schemas.openxmlformats.org/officeDocument/2006/relationships/hyperlink" Target="https://www.latent.space/p/fastai#detail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7.jpeg"/><Relationship Id="rId7" Type="http://schemas.openxmlformats.org/officeDocument/2006/relationships/hyperlink" Target="https://mlir.llvm.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en.wikipedia.org/wiki/Chris_Lattner" TargetMode="External"/><Relationship Id="rId5" Type="http://schemas.openxmlformats.org/officeDocument/2006/relationships/hyperlink" Target="https://www.modular.com/mojo" TargetMode="External"/><Relationship Id="rId4" Type="http://schemas.openxmlformats.org/officeDocument/2006/relationships/hyperlink" Target="https://www.modular.com" TargetMode="External"/><Relationship Id="rId9" Type="http://schemas.openxmlformats.org/officeDocument/2006/relationships/hyperlink" Target="https://en.wikipedia.org/wiki/Rachel_Thomas_%28academic%2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odular.com/mojo"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huggingface.co/rustform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801.06146.pdf"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latent.space/p/fastai"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blog.llamaindex.ai/how-i-built-the-streamlit-llm-hackathon-winning-app-finsight-using-llamaindex-9dcf6c46d7a0" TargetMode="External"/><Relationship Id="rId3" Type="http://schemas.openxmlformats.org/officeDocument/2006/relationships/hyperlink" Target="https://github.com/optml-group/unlearn-saliency" TargetMode="External"/><Relationship Id="rId7" Type="http://schemas.openxmlformats.org/officeDocument/2006/relationships/hyperlink" Target="https://www.alphavantage.c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pub.towardsai.net/longnet-a-billion-token-context-a6470f33e844#8883" TargetMode="External"/><Relationship Id="rId4" Type="http://schemas.openxmlformats.org/officeDocument/2006/relationships/hyperlink" Target="https://huggingface.co/HiTZ/GoLLIE-34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15850" y="4551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October 27, 2023</a:t>
            </a:r>
            <a:endParaRPr sz="2800" b="1">
              <a:solidFill>
                <a:srgbClr val="3C78D8"/>
              </a:solidFill>
            </a:endParaRPr>
          </a:p>
        </p:txBody>
      </p:sp>
      <p:sp>
        <p:nvSpPr>
          <p:cNvPr id="55" name="Google Shape;55;p13"/>
          <p:cNvSpPr txBox="1"/>
          <p:nvPr/>
        </p:nvSpPr>
        <p:spPr>
          <a:xfrm>
            <a:off x="980500" y="1942475"/>
            <a:ext cx="7447500" cy="738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xxx</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xxx</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p:nvPr/>
        </p:nvSpPr>
        <p:spPr>
          <a:xfrm>
            <a:off x="0" y="0"/>
            <a:ext cx="345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DALL·E 3 is now available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in ChatGPT Plus and Enterprise</a:t>
            </a:r>
            <a:endParaRPr sz="2000" b="1">
              <a:latin typeface="Calibri"/>
              <a:ea typeface="Calibri"/>
              <a:cs typeface="Calibri"/>
              <a:sym typeface="Calibri"/>
            </a:endParaRPr>
          </a:p>
        </p:txBody>
      </p:sp>
      <p:pic>
        <p:nvPicPr>
          <p:cNvPr id="131" name="Google Shape;131;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6750" y="846900"/>
            <a:ext cx="3901576" cy="4167776"/>
          </a:xfrm>
          <a:prstGeom prst="rect">
            <a:avLst/>
          </a:prstGeom>
          <a:noFill/>
          <a:ln w="9525" cap="flat" cmpd="sng">
            <a:solidFill>
              <a:srgbClr val="FF0000"/>
            </a:solidFill>
            <a:prstDash val="solid"/>
            <a:round/>
            <a:headEnd type="none" w="sm" len="sm"/>
            <a:tailEnd type="none" w="sm" len="sm"/>
          </a:ln>
        </p:spPr>
      </p:pic>
      <p:pic>
        <p:nvPicPr>
          <p:cNvPr id="132" name="Google Shape;132;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58000" y="72050"/>
            <a:ext cx="3193926" cy="1625600"/>
          </a:xfrm>
          <a:prstGeom prst="rect">
            <a:avLst/>
          </a:prstGeom>
          <a:noFill/>
          <a:ln w="9525" cap="flat" cmpd="sng">
            <a:solidFill>
              <a:srgbClr val="FF0000"/>
            </a:solidFill>
            <a:prstDash val="solid"/>
            <a:round/>
            <a:headEnd type="none" w="sm" len="sm"/>
            <a:tailEnd type="none" w="sm" len="sm"/>
          </a:ln>
        </p:spPr>
      </p:pic>
      <p:pic>
        <p:nvPicPr>
          <p:cNvPr id="133" name="Google Shape;133;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58000" y="1535575"/>
            <a:ext cx="3193932" cy="34791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p:nvPr/>
        </p:nvSpPr>
        <p:spPr>
          <a:xfrm>
            <a:off x="88325" y="419400"/>
            <a:ext cx="8964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25" rIns="914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Improving RAG effectiveness with Retrieval-Augmented Dual Instruction Tuning (RA-DIT) - by AI Research team at Meta</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https://blog.llamaindex.ai/improving-rag-effectiveness-with-retrieval-augmented-dual-instruction-tuning-ra-dit-01e73116655d</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https://arxiv.org/pdf/2310.01352.pdf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39" name="Google Shape;139;p23"/>
          <p:cNvSpPr txBox="1"/>
          <p:nvPr/>
        </p:nvSpPr>
        <p:spPr>
          <a:xfrm>
            <a:off x="0" y="0"/>
            <a:ext cx="9052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Improving RAG effectiveness with Retrieval-Augmented Dual Instruction Tuning (RA-DIT) </a:t>
            </a:r>
            <a:endParaRPr sz="1800" b="1">
              <a:latin typeface="Calibri"/>
              <a:ea typeface="Calibri"/>
              <a:cs typeface="Calibri"/>
              <a:sym typeface="Calibri"/>
            </a:endParaRPr>
          </a:p>
        </p:txBody>
      </p:sp>
      <p:pic>
        <p:nvPicPr>
          <p:cNvPr id="140" name="Google Shape;140;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8337" y="1179750"/>
            <a:ext cx="7971751" cy="809900"/>
          </a:xfrm>
          <a:prstGeom prst="rect">
            <a:avLst/>
          </a:prstGeom>
          <a:noFill/>
          <a:ln w="9525" cap="flat" cmpd="sng">
            <a:solidFill>
              <a:srgbClr val="FF0000"/>
            </a:solidFill>
            <a:prstDash val="solid"/>
            <a:round/>
            <a:headEnd type="none" w="sm" len="sm"/>
            <a:tailEnd type="none" w="sm" len="sm"/>
          </a:ln>
        </p:spPr>
      </p:pic>
      <p:pic>
        <p:nvPicPr>
          <p:cNvPr id="141" name="Google Shape;141;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325" y="2131400"/>
            <a:ext cx="4056126" cy="2925824"/>
          </a:xfrm>
          <a:prstGeom prst="rect">
            <a:avLst/>
          </a:prstGeom>
          <a:noFill/>
          <a:ln w="9525" cap="flat" cmpd="sng">
            <a:solidFill>
              <a:srgbClr val="FF0000"/>
            </a:solidFill>
            <a:prstDash val="solid"/>
            <a:round/>
            <a:headEnd type="none" w="sm" len="sm"/>
            <a:tailEnd type="none" w="sm" len="sm"/>
          </a:ln>
        </p:spPr>
      </p:pic>
      <p:sp>
        <p:nvSpPr>
          <p:cNvPr id="142" name="Google Shape;142;p23"/>
          <p:cNvSpPr txBox="1"/>
          <p:nvPr/>
        </p:nvSpPr>
        <p:spPr>
          <a:xfrm>
            <a:off x="4652219" y="3050075"/>
            <a:ext cx="4396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25" rIns="914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RA-DIT approach separately fine-tunes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LLM and the retriever</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Retriever is a </a:t>
            </a:r>
            <a:r>
              <a:rPr lang="en" sz="1300" b="1">
                <a:solidFill>
                  <a:srgbClr val="FF0000"/>
                </a:solidFill>
                <a:latin typeface="Calibri"/>
                <a:ea typeface="Calibri"/>
                <a:cs typeface="Calibri"/>
                <a:sym typeface="Calibri"/>
              </a:rPr>
              <a:t>DRAGON+</a:t>
            </a:r>
            <a:r>
              <a:rPr lang="en" sz="1300">
                <a:solidFill>
                  <a:schemeClr val="dk1"/>
                </a:solidFill>
                <a:latin typeface="Calibri"/>
                <a:ea typeface="Calibri"/>
                <a:cs typeface="Calibri"/>
                <a:sym typeface="Calibri"/>
              </a:rPr>
              <a:t>  BERT-base sized dense retriever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https://huggingface.co/facebook/dragon-plus-context-encoder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p:nvPr/>
        </p:nvSpPr>
        <p:spPr>
          <a:xfrm>
            <a:off x="68500" y="492600"/>
            <a:ext cx="43500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Can LLMs really self-critique (and iteratively improve) their solutions, as claimed in the literature?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https://twitter.com/rao2z/status/1715800819239678013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GPT-4 Doesn't Know It's Wrong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https://arxiv.org/abs/2310.12397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Can Large Language Models Really Improve by Self-critiquing Their Own Plans?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https://arxiv.org/abs/2310.08118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Auto-Regressive LLMs have very limited reasoning and planning abilities. This will not be fixed by making them bigger and training them on more data.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https://twitter.com/ylecun/status/1716432413364977757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https://twitter.com/rao2z/status/1716257588768346328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Leveraging Pre-trained LLMs to Construct and Utilize World Models for Model-based Task Planning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https://arxiv.org/abs/2305.14909</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48" name="Google Shape;148;p24"/>
          <p:cNvSpPr txBox="1"/>
          <p:nvPr/>
        </p:nvSpPr>
        <p:spPr>
          <a:xfrm>
            <a:off x="2" y="0"/>
            <a:ext cx="6450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Can LLMs really self-critique (and iteratively improve) ?</a:t>
            </a:r>
            <a:endParaRPr sz="2000" b="1">
              <a:latin typeface="Calibri"/>
              <a:ea typeface="Calibri"/>
              <a:cs typeface="Calibri"/>
              <a:sym typeface="Calibri"/>
            </a:endParaRPr>
          </a:p>
        </p:txBody>
      </p:sp>
      <p:sp>
        <p:nvSpPr>
          <p:cNvPr id="149" name="Google Shape;149;p24"/>
          <p:cNvSpPr txBox="1"/>
          <p:nvPr/>
        </p:nvSpPr>
        <p:spPr>
          <a:xfrm>
            <a:off x="4715900" y="2443800"/>
            <a:ext cx="43500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LLMs are amazing "idea generators". They just can't do their own planning/reasoning with any guarantees. Self-critiquing needs verification, which is a form of reasoning.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LLMs can't plan, reason or verify - but they can help with those in LLM-Modulo settings (with a human or other "good reasoner" in the loop)</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LLM can't verify - but it can create a python code to verify - although this code may need to be verified and corrected by a human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 LLM can be fine-tuned for verification tasks (although it will not make it a better reasoner).</a:t>
            </a:r>
            <a:endParaRPr sz="1300">
              <a:solidFill>
                <a:schemeClr val="dk1"/>
              </a:solidFill>
              <a:latin typeface="Calibri"/>
              <a:ea typeface="Calibri"/>
              <a:cs typeface="Calibri"/>
              <a:sym typeface="Calibri"/>
            </a:endParaRPr>
          </a:p>
        </p:txBody>
      </p:sp>
      <p:pic>
        <p:nvPicPr>
          <p:cNvPr id="150" name="Google Shape;150;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15896" y="872921"/>
            <a:ext cx="1470125" cy="1470125"/>
          </a:xfrm>
          <a:prstGeom prst="rect">
            <a:avLst/>
          </a:prstGeom>
          <a:noFill/>
          <a:ln>
            <a:noFill/>
          </a:ln>
        </p:spPr>
      </p:pic>
      <p:sp>
        <p:nvSpPr>
          <p:cNvPr id="151" name="Google Shape;151;p24"/>
          <p:cNvSpPr txBox="1"/>
          <p:nvPr/>
        </p:nvSpPr>
        <p:spPr>
          <a:xfrm>
            <a:off x="6186025" y="827850"/>
            <a:ext cx="29538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Subbarao Kambhampati</a:t>
            </a:r>
            <a:r>
              <a:rPr lang="en" sz="1300">
                <a:latin typeface="Calibri"/>
                <a:ea typeface="Calibri"/>
                <a:cs typeface="Calibri"/>
                <a:sym typeface="Calibri"/>
              </a:rPr>
              <a:t> - professor in the School of Computing &amp; AI at Arizona State University. Kambhampati studies fundamental problems in </a:t>
            </a:r>
            <a:r>
              <a:rPr lang="en" sz="1300" b="1">
                <a:solidFill>
                  <a:srgbClr val="FF0000"/>
                </a:solidFill>
                <a:latin typeface="Calibri"/>
                <a:ea typeface="Calibri"/>
                <a:cs typeface="Calibri"/>
                <a:sym typeface="Calibri"/>
              </a:rPr>
              <a:t>planning and decision making</a:t>
            </a:r>
            <a:r>
              <a:rPr lang="en" sz="1300">
                <a:latin typeface="Calibri"/>
                <a:ea typeface="Calibri"/>
                <a:cs typeface="Calibri"/>
                <a:sym typeface="Calibri"/>
              </a:rPr>
              <a:t>, motivated in particular by the challenges of human-aware AI systems</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170600" y="1001575"/>
            <a:ext cx="66084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https://www.ft.com/content/30fa44a1-7623-499f-93b0-81e26e22f2a6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is still dumber than cats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Premature regulation of AI will only serve to reinforce the dominance of the big technology companies. They argued that only they could be trusted to develop AI safely. They want regulatory capture under the guise of AI safety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Regulating research and development in AI is incredibly counterproductive. Regulating AI models today would be like regulating the jet airline industry in 1925 when such aeroplanes had not even been invented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same arguments were at the start of the internet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open-source models (like created by Meta) have stimulated competition and enabled a greater diversity of people and models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Intelligence has nothing to do with a desire to dominate. It’s not even true for humans. If it were true that the smartest humans wanted to dominate others, then Albert Einstein and other scientists would have been both rich and powerful, and they were neither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LLMs just do not understand how the world works. They’re not capable of planning. They’re not capable of real reasoning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There’s no question that we’ll have machines assisting us that are smarter than us. And the question is: is that scary or is that exciting? I think it’s exciting because those machines will be doing our bidding, they will be under our control</a:t>
            </a:r>
            <a:endParaRPr sz="1300">
              <a:solidFill>
                <a:schemeClr val="dk1"/>
              </a:solidFill>
              <a:latin typeface="Calibri"/>
              <a:ea typeface="Calibri"/>
              <a:cs typeface="Calibri"/>
              <a:sym typeface="Calibri"/>
            </a:endParaRPr>
          </a:p>
        </p:txBody>
      </p:sp>
      <p:sp>
        <p:nvSpPr>
          <p:cNvPr id="157" name="Google Shape;157;p25"/>
          <p:cNvSpPr txBox="1"/>
          <p:nvPr/>
        </p:nvSpPr>
        <p:spPr>
          <a:xfrm>
            <a:off x="0" y="0"/>
            <a:ext cx="4105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will never threaten humans" </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1600" b="1">
                <a:solidFill>
                  <a:schemeClr val="dk1"/>
                </a:solidFill>
                <a:latin typeface="Calibri"/>
                <a:ea typeface="Calibri"/>
                <a:cs typeface="Calibri"/>
                <a:sym typeface="Calibri"/>
              </a:rPr>
              <a:t>- Yann LeCun interview with "Financial Times"</a:t>
            </a:r>
            <a:endParaRPr sz="1600" b="1">
              <a:solidFill>
                <a:schemeClr val="dk1"/>
              </a:solidFill>
              <a:latin typeface="Calibri"/>
              <a:ea typeface="Calibri"/>
              <a:cs typeface="Calibri"/>
              <a:sym typeface="Calibri"/>
            </a:endParaRPr>
          </a:p>
        </p:txBody>
      </p:sp>
      <p:pic>
        <p:nvPicPr>
          <p:cNvPr id="158" name="Google Shape;15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6100" y="305825"/>
            <a:ext cx="1364025" cy="136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77900" y="409900"/>
            <a:ext cx="6462600" cy="209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video: </a:t>
            </a:r>
            <a:r>
              <a:rPr lang="en" sz="1300" u="sng">
                <a:solidFill>
                  <a:schemeClr val="hlink"/>
                </a:solidFill>
                <a:latin typeface="Calibri"/>
                <a:ea typeface="Calibri"/>
                <a:cs typeface="Calibri"/>
                <a:sym typeface="Calibri"/>
                <a:hlinkClick r:id="rId3"/>
              </a:rPr>
              <a:t>https://www.youtube.com/watch?v=ztPoCymwIp0</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Jupyter: </a:t>
            </a:r>
            <a:r>
              <a:rPr lang="en" sz="1300" u="sng">
                <a:solidFill>
                  <a:schemeClr val="hlink"/>
                </a:solidFill>
                <a:latin typeface="Calibri"/>
                <a:ea typeface="Calibri"/>
                <a:cs typeface="Calibri"/>
                <a:sym typeface="Calibri"/>
                <a:hlinkClick r:id="rId4"/>
              </a:rPr>
              <a:t>https://github.com/brevdev/notebooks/blob/main/mistral-finetune-own-data.ipynb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Very good and clear demonstration of using Huggingface tools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 do QLoRA fine-tuning of a Mistral 4bit model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 200 lines of personal notes which are put into .jsonl file:</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a:t>
            </a:r>
            <a:endParaRPr sz="11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"journal-entry-for-model-to-predict-1"}</a:t>
            </a:r>
            <a:endParaRPr sz="11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rgbClr val="3C78D8"/>
                </a:solidFill>
                <a:latin typeface="Roboto Mono"/>
                <a:ea typeface="Roboto Mono"/>
                <a:cs typeface="Roboto Mono"/>
                <a:sym typeface="Roboto Mono"/>
              </a:rPr>
              <a:t>{"note": "journal-entry-for-model-to-predict-2"}</a:t>
            </a:r>
            <a:endParaRPr sz="1300">
              <a:solidFill>
                <a:schemeClr val="dk1"/>
              </a:solidFill>
              <a:latin typeface="Calibri"/>
              <a:ea typeface="Calibri"/>
              <a:cs typeface="Calibri"/>
              <a:sym typeface="Calibri"/>
            </a:endParaRPr>
          </a:p>
        </p:txBody>
      </p:sp>
      <p:sp>
        <p:nvSpPr>
          <p:cNvPr id="164" name="Google Shape;164;p26"/>
          <p:cNvSpPr txBox="1"/>
          <p:nvPr/>
        </p:nvSpPr>
        <p:spPr>
          <a:xfrm>
            <a:off x="0" y="0"/>
            <a:ext cx="574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to Fine-tune Mistral 7B on Personal Notes</a:t>
            </a:r>
            <a:endParaRPr sz="2000" b="1">
              <a:solidFill>
                <a:schemeClr val="dk1"/>
              </a:solidFill>
              <a:latin typeface="Calibri"/>
              <a:ea typeface="Calibri"/>
              <a:cs typeface="Calibri"/>
              <a:sym typeface="Calibri"/>
            </a:endParaRPr>
          </a:p>
        </p:txBody>
      </p:sp>
      <p:pic>
        <p:nvPicPr>
          <p:cNvPr id="165" name="Google Shape;165;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6000" y="2517400"/>
            <a:ext cx="4515395" cy="2535500"/>
          </a:xfrm>
          <a:prstGeom prst="rect">
            <a:avLst/>
          </a:prstGeom>
          <a:noFill/>
          <a:ln w="9525" cap="flat" cmpd="sng">
            <a:solidFill>
              <a:srgbClr val="FF0000"/>
            </a:solidFill>
            <a:prstDash val="solid"/>
            <a:round/>
            <a:headEnd type="none" w="sm" len="sm"/>
            <a:tailEnd type="none" w="sm" len="sm"/>
          </a:ln>
        </p:spPr>
      </p:pic>
      <p:sp>
        <p:nvSpPr>
          <p:cNvPr id="166" name="Google Shape;166;p26"/>
          <p:cNvSpPr txBox="1"/>
          <p:nvPr/>
        </p:nvSpPr>
        <p:spPr>
          <a:xfrm>
            <a:off x="6863300" y="409900"/>
            <a:ext cx="2274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Steps: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0. Preparing data</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1. Load Dataset on a GPU</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2. Load Base Model</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3. Tokenization, padding</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4. Set Up LoRA, Accelerator</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5. Run Training!</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300">
                <a:solidFill>
                  <a:schemeClr val="dk1"/>
                </a:solidFill>
                <a:latin typeface="Calibri"/>
                <a:ea typeface="Calibri"/>
                <a:cs typeface="Calibri"/>
                <a:sym typeface="Calibri"/>
              </a:rPr>
              <a:t>  6. Try the Trained Model!</a:t>
            </a:r>
            <a:endParaRPr sz="1300">
              <a:solidFill>
                <a:schemeClr val="dk1"/>
              </a:solidFill>
              <a:latin typeface="Calibri"/>
              <a:ea typeface="Calibri"/>
              <a:cs typeface="Calibri"/>
              <a:sym typeface="Calibri"/>
            </a:endParaRPr>
          </a:p>
        </p:txBody>
      </p:sp>
      <p:pic>
        <p:nvPicPr>
          <p:cNvPr id="167" name="Google Shape;167;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3795" y="2655700"/>
            <a:ext cx="3667805" cy="22166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112700" y="628150"/>
            <a:ext cx="45087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Question to ChatGPT: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number of employees of Goldman Sachs grows over the last 14 years despite the fact that many operations are being almost completely outsourced to computers. This includes trading, portfolio management, risk management. I've heard that the number of traders on the trading floors dropped literally 100 times. So I would expect that the total number of employees should decrease. But it increases. Why ?</a:t>
            </a:r>
            <a:endParaRPr sz="1300">
              <a:latin typeface="Calibri"/>
              <a:ea typeface="Calibri"/>
              <a:cs typeface="Calibri"/>
              <a:sym typeface="Calibri"/>
            </a:endParaRPr>
          </a:p>
        </p:txBody>
      </p:sp>
      <p:sp>
        <p:nvSpPr>
          <p:cNvPr id="173" name="Google Shape;173;p27"/>
          <p:cNvSpPr txBox="1"/>
          <p:nvPr/>
        </p:nvSpPr>
        <p:spPr>
          <a:xfrm>
            <a:off x="84475" y="2661475"/>
            <a:ext cx="83547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Response: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There may be several reasons for this: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Diversification into new areas (consumer banking, digital wealth management), hiring different types of employees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Complexity and Regulation - hiring more compliance professionals, lawyers, and risk managers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Human Touch - still a demand for human judgment, relationship management, and customer service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Innovation - hiring people in research, technology, and product development roles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Geographical Expansion - especially in developing economies, may require hiring more local staff</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Infrastructure and Support - cyber security, IT support, and system maintenance require more staff</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Non-core Functions - human resources, training, internal communications, and marketing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Re-skilling and re-training employees for new roles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Strategic Acquisitions - can increase employee numbers</a:t>
            </a:r>
            <a:endParaRPr sz="1300">
              <a:solidFill>
                <a:schemeClr val="dk1"/>
              </a:solidFill>
              <a:latin typeface="Calibri"/>
              <a:ea typeface="Calibri"/>
              <a:cs typeface="Calibri"/>
              <a:sym typeface="Calibri"/>
            </a:endParaRPr>
          </a:p>
        </p:txBody>
      </p:sp>
      <p:sp>
        <p:nvSpPr>
          <p:cNvPr id="174" name="Google Shape;174;p27"/>
          <p:cNvSpPr txBox="1"/>
          <p:nvPr/>
        </p:nvSpPr>
        <p:spPr>
          <a:xfrm>
            <a:off x="0" y="0"/>
            <a:ext cx="4105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Number of Employees</a:t>
            </a:r>
            <a:endParaRPr sz="1600" b="1">
              <a:solidFill>
                <a:schemeClr val="dk1"/>
              </a:solidFill>
              <a:latin typeface="Calibri"/>
              <a:ea typeface="Calibri"/>
              <a:cs typeface="Calibri"/>
              <a:sym typeface="Calibri"/>
            </a:endParaRPr>
          </a:p>
        </p:txBody>
      </p:sp>
      <p:pic>
        <p:nvPicPr>
          <p:cNvPr id="175" name="Google Shape;175;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25350" y="166525"/>
            <a:ext cx="3171838" cy="2356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649175" y="336175"/>
            <a:ext cx="5116500" cy="56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Question to ChatGPT: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43541"/>
                </a:solidFill>
                <a:latin typeface="Roboto"/>
                <a:ea typeface="Roboto"/>
                <a:cs typeface="Roboto"/>
                <a:sym typeface="Roboto"/>
              </a:rPr>
              <a:t>Should we expect that using AI will reduce the number of employees ?</a:t>
            </a:r>
            <a:endParaRPr sz="1300">
              <a:latin typeface="Calibri"/>
              <a:ea typeface="Calibri"/>
              <a:cs typeface="Calibri"/>
              <a:sym typeface="Calibri"/>
            </a:endParaRPr>
          </a:p>
        </p:txBody>
      </p:sp>
      <p:sp>
        <p:nvSpPr>
          <p:cNvPr id="181" name="Google Shape;181;p28"/>
          <p:cNvSpPr txBox="1"/>
          <p:nvPr/>
        </p:nvSpPr>
        <p:spPr>
          <a:xfrm>
            <a:off x="649175" y="1031650"/>
            <a:ext cx="66090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Response: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depends on multiple factors, including how AI is deployed, the nature of the industry, and broader economic and societal trends: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Task Automation - will cause reduction in numbers of employees doing repetitive tasks (in manufacturing, data entry, and certain customer service roles)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Job Creation - new jobs are being created due to AI (as the rise of Internet led to roles in web development, digital marketing, etc)</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Job Transformation - jobs not replaced, but transformed/improved by adding 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Economic Growth - AI can boost productivity and economy, thus creating new jobs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Skill Shift - greater demand for employees who can work alongside with new AI technologies while adding soft skills like creativity, emotional intelligence, and critical thinking - areas where AI still lags behind humans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Social and Regulatory Factors - governments and societies might introduce policies that slow down or shape the adoption of AI in specific industries to manage the impact on employment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Short-term vs. Long-term - short term disruption and job losses, long term - emergence of new opportunities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Ethical Considerations - Some tasks, even if they can be automated, may remain human-dominated due to ethical considerations</a:t>
            </a:r>
            <a:endParaRPr sz="1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p:nvPr/>
        </p:nvSpPr>
        <p:spPr>
          <a:xfrm>
            <a:off x="5169675" y="710975"/>
            <a:ext cx="39030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T5 = Text-To-Text Transfer Transformer</a:t>
            </a:r>
            <a:r>
              <a:rPr lang="en" sz="1300">
                <a:solidFill>
                  <a:schemeClr val="dk1"/>
                </a:solidFill>
                <a:latin typeface="Calibri"/>
                <a:ea typeface="Calibri"/>
                <a:cs typeface="Calibri"/>
                <a:sym typeface="Calibri"/>
              </a:rPr>
              <a:t> - a Google's LLM introduced in </a:t>
            </a:r>
            <a:r>
              <a:rPr lang="en" sz="1300" b="1">
                <a:solidFill>
                  <a:srgbClr val="6AA84F"/>
                </a:solidFill>
                <a:latin typeface="Calibri"/>
                <a:ea typeface="Calibri"/>
                <a:cs typeface="Calibri"/>
                <a:sym typeface="Calibri"/>
              </a:rPr>
              <a:t>2020</a:t>
            </a: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C4 = Colossal Clean Crawled Corpus</a:t>
            </a:r>
            <a:r>
              <a:rPr lang="en" sz="1300">
                <a:solidFill>
                  <a:schemeClr val="dk1"/>
                </a:solidFill>
                <a:latin typeface="Calibri"/>
                <a:ea typeface="Calibri"/>
                <a:cs typeface="Calibri"/>
                <a:sym typeface="Calibri"/>
              </a:rPr>
              <a:t> - over 100 billion words of text from a variety of sources, including books, articles, code, and web pages.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T5 is trained on C4.</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T5 can be used for translation, summarization, question answering, text classification, code generation (Python or JavaScript).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Results on benchmarks: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90.8 on GLUE - natural language understanding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93.3 on SQuAD - question answering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42.9  on XSUM - summarization</a:t>
            </a:r>
            <a:endParaRPr sz="1300">
              <a:solidFill>
                <a:schemeClr val="dk1"/>
              </a:solidFill>
              <a:latin typeface="Calibri"/>
              <a:ea typeface="Calibri"/>
              <a:cs typeface="Calibri"/>
              <a:sym typeface="Calibri"/>
            </a:endParaRPr>
          </a:p>
        </p:txBody>
      </p:sp>
      <p:sp>
        <p:nvSpPr>
          <p:cNvPr id="187" name="Google Shape;187;p29"/>
          <p:cNvSpPr txBox="1"/>
          <p:nvPr/>
        </p:nvSpPr>
        <p:spPr>
          <a:xfrm>
            <a:off x="5169675" y="0"/>
            <a:ext cx="158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T5 and C4</a:t>
            </a:r>
            <a:endParaRPr sz="1600" b="1">
              <a:solidFill>
                <a:schemeClr val="dk1"/>
              </a:solidFill>
              <a:latin typeface="Calibri"/>
              <a:ea typeface="Calibri"/>
              <a:cs typeface="Calibri"/>
              <a:sym typeface="Calibri"/>
            </a:endParaRPr>
          </a:p>
        </p:txBody>
      </p:sp>
      <p:sp>
        <p:nvSpPr>
          <p:cNvPr id="188" name="Google Shape;188;p29"/>
          <p:cNvSpPr txBox="1"/>
          <p:nvPr/>
        </p:nvSpPr>
        <p:spPr>
          <a:xfrm>
            <a:off x="64275" y="710975"/>
            <a:ext cx="44724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https://jax.readthedocs.io/en/latest/notebooks/quickstart.html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https://jax.readthedocs.io/en/latest/installation.html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JAX is NumPy on the CPU, GPU, and TPU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with great automatic differentiation for high-performance machine learning research</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pip install --upgrade pip</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pip install --upgrade "jax[cpu]"</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89" name="Google Shape;189;p29"/>
          <p:cNvSpPr txBox="1"/>
          <p:nvPr/>
        </p:nvSpPr>
        <p:spPr>
          <a:xfrm>
            <a:off x="64275" y="0"/>
            <a:ext cx="158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JAX</a:t>
            </a:r>
            <a:endParaRPr sz="1600" b="1">
              <a:solidFill>
                <a:schemeClr val="dk1"/>
              </a:solidFill>
              <a:latin typeface="Calibri"/>
              <a:ea typeface="Calibri"/>
              <a:cs typeface="Calibri"/>
              <a:sym typeface="Calibri"/>
            </a:endParaRPr>
          </a:p>
        </p:txBody>
      </p:sp>
      <p:pic>
        <p:nvPicPr>
          <p:cNvPr id="190" name="Google Shape;190;p29"/>
          <p:cNvPicPr preferRelativeResize="0"/>
          <p:nvPr/>
        </p:nvPicPr>
        <p:blipFill>
          <a:blip r:embed="rId5">
            <a:alphaModFix/>
          </a:blip>
          <a:stretch>
            <a:fillRect/>
          </a:stretch>
        </p:blipFill>
        <p:spPr>
          <a:xfrm>
            <a:off x="755175" y="3388075"/>
            <a:ext cx="2381250" cy="1381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303600" y="738500"/>
            <a:ext cx="8536800" cy="478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Gemini is coming to Makersuite &amp; so are Stubbs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https://medium.com/@bedros-p/gemini-is-coming-to-makersuite-so-are-stubbs-32248f3924aa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Details and previews of Google’s upcoming new LLM Gemini have reportedly been leaked on a blog post on Medium, alongside another secret AI app-generator project called ‘Stubbs.’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details: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The hotly anticipated multimodal Gemini model will replace Google’s PaLM-2, and may power Google's Makersuite and Vertex 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Google Deepmind CEO Demis Hassabis has said that Gemini will surpass the capabilities of GPT-4, with speculation of a late 2023 release date.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Stubbs is a visual, no-code tool for easily building basic AI prototype apps, with users able to publish, share, and remix Stubbs creations.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relevance: It feels like the launch of Gemini is looming — which may send another shockwave through the space if capabilities live up to the hype. The leak of Stubbs shows Google has plenty of other AI tricks up its sleeve.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Google really did train Gemini on all their data (including YouTube transcripts), the end of 2023 is going to get crazy in the world of AI.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96" name="Google Shape;196;p30"/>
          <p:cNvSpPr txBox="1"/>
          <p:nvPr/>
        </p:nvSpPr>
        <p:spPr>
          <a:xfrm>
            <a:off x="64275" y="0"/>
            <a:ext cx="1583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XXXXXXXXXXXXXXXXXXXX</a:t>
            </a:r>
            <a:endParaRPr sz="1600" b="1">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p:nvPr/>
        </p:nvSpPr>
        <p:spPr>
          <a:xfrm>
            <a:off x="201450" y="1003150"/>
            <a:ext cx="87411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"content retriever" BERT model is a variant of the BERT (Bidirectional Encoder Representations from Transformers) model that is optimized for retrieving relevant content from large corpora of text.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Some key characteristics of content retriever BERT models: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are pretrained on a masked language modeling objective like regular BERT, allowing them to generate high quality text representations. However, they use special training techniques to make the representations particularly useful for semantic 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encode passages or documents into dense vector representations that capture semantic meaning. These vectors can be indexed and searched efficiently to find relevant content.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They are trained in a dual-encoder architecture. The model encodes both queries and passages independently into vectors. Relevance is determined by how close the query and passage vectors are in the embedded space.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Popular examples include the open-sourced Dense Passage Retrieval (DPR) model from Facebook and Anthropic's Claude model. DPR is trained on Wikipedia passages while Claude is trained on a much larger Common Crawl corpus.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Retrieval models like DPR and Claude are an important first stage in open-domain question answering systems. The retriever finds the most relevant passages, which are then fed into a reader model to extract the answer.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 summary, content retriever BERTs provide semantically meaningful representations of text optimized for finding relevant information in large datasets, enabling scalable open-domain QA.</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p:nvPr/>
        </p:nvSpPr>
        <p:spPr>
          <a:xfrm>
            <a:off x="106675" y="608225"/>
            <a:ext cx="73017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https://www.youtube.com/watch?v=30Z86i65UWg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SSD-1B is a distilled 50% smaller version of the Stable Diffusion XL (SDXL),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offering a 60% speedup while maintaining high-quality text-to-image generation capabilities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has been trained on diverse datasets, including Grit and Midjourney scrape data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employs a </a:t>
            </a:r>
            <a:r>
              <a:rPr lang="en" sz="1300" b="1">
                <a:solidFill>
                  <a:srgbClr val="FF0000"/>
                </a:solidFill>
                <a:latin typeface="Calibri"/>
                <a:ea typeface="Calibri"/>
                <a:cs typeface="Calibri"/>
                <a:sym typeface="Calibri"/>
              </a:rPr>
              <a:t>knowledge distillation strategy</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where it leverages the teachings of several expert models in succession,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including SDXL, ZavyChromaXL, and JuggernautXL,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combine their strengths and produce impressive visual outputs.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Model - </a:t>
            </a:r>
            <a:r>
              <a:rPr lang="en" sz="1300" u="sng">
                <a:solidFill>
                  <a:schemeClr val="hlink"/>
                </a:solidFill>
                <a:latin typeface="Calibri"/>
                <a:ea typeface="Calibri"/>
                <a:cs typeface="Calibri"/>
                <a:sym typeface="Calibri"/>
                <a:hlinkClick r:id="rId4"/>
              </a:rPr>
              <a:t>https://huggingface.co/segmind/SSD-1B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Code - </a:t>
            </a:r>
            <a:r>
              <a:rPr lang="en" sz="1300" u="sng">
                <a:solidFill>
                  <a:schemeClr val="hlink"/>
                </a:solidFill>
                <a:latin typeface="Calibri"/>
                <a:ea typeface="Calibri"/>
                <a:cs typeface="Calibri"/>
                <a:sym typeface="Calibri"/>
                <a:hlinkClick r:id="rId5"/>
              </a:rPr>
              <a:t>https://colab.research.google.com/drive/1MYz-hpaq7ywLa7Q7-tMy4hRcPB1-CQrN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07" name="Google Shape;207;p32"/>
          <p:cNvSpPr txBox="1"/>
          <p:nvPr/>
        </p:nvSpPr>
        <p:spPr>
          <a:xfrm>
            <a:off x="64275" y="0"/>
            <a:ext cx="5502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Segmind Stable Diffusion Model (SSD-1B)</a:t>
            </a:r>
            <a:endParaRPr sz="1600" b="1">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p:nvPr/>
        </p:nvSpPr>
        <p:spPr>
          <a:xfrm>
            <a:off x="106650" y="543325"/>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xxxxx</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https://towardsdatascience.com/the-untold-side-of-rag-addressing-its-challenges-in-domain-specific-searches-808956e3ecc8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13" name="Google Shape;213;p33"/>
          <p:cNvSpPr txBox="1"/>
          <p:nvPr/>
        </p:nvSpPr>
        <p:spPr>
          <a:xfrm>
            <a:off x="64275" y="0"/>
            <a:ext cx="506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RAG: Challenges in Domain-Specific Searches</a:t>
            </a:r>
            <a:endParaRPr sz="1600" b="1">
              <a:solidFill>
                <a:schemeClr val="dk1"/>
              </a:solidFill>
              <a:latin typeface="Calibri"/>
              <a:ea typeface="Calibri"/>
              <a:cs typeface="Calibri"/>
              <a:sym typeface="Calibri"/>
            </a:endParaRPr>
          </a:p>
        </p:txBody>
      </p:sp>
      <p:pic>
        <p:nvPicPr>
          <p:cNvPr id="214" name="Google Shape;214;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628900" y="1758550"/>
            <a:ext cx="6444145" cy="33101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p:nvPr/>
        </p:nvSpPr>
        <p:spPr>
          <a:xfrm>
            <a:off x="261875" y="492600"/>
            <a:ext cx="3936300" cy="415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FLASH</a:t>
            </a:r>
            <a:r>
              <a:rPr lang="en" sz="1300">
                <a:latin typeface="Calibri"/>
                <a:ea typeface="Calibri"/>
                <a:cs typeface="Calibri"/>
                <a:sym typeface="Calibri"/>
              </a:rPr>
              <a:t> = Fast Linear Attention with a Single Head</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3"/>
              </a:rPr>
              <a:t>https://arxiv.org/pdf/2202.10447.pdf</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Transformer Quality in Linear Time - Feb 2022</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by Weizhe Hua, Zihang Dai, Hanxiao Liu, Quoc V. Le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Handling long sequences.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First we adding a layer called gated attention unit, which allows the use of a weaker single-head attention with minimal quality loss.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Then we propose a linear approximation method complementary to this new layer, which is accelerator-friendly and highly competitive in quality.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resulting model, named FLASH, matches the perplexity of improved Transformers over both short (512) and long (8K) context lengths, achieving training speedups of up to 4.9× on Wiki-40B and 12.1× on PG-19 for auto-regressive language modeling, and 4.8× on C4 for masked language modeling.</a:t>
            </a:r>
            <a:endParaRPr sz="1300">
              <a:solidFill>
                <a:schemeClr val="dk1"/>
              </a:solidFill>
              <a:latin typeface="Calibri"/>
              <a:ea typeface="Calibri"/>
              <a:cs typeface="Calibri"/>
              <a:sym typeface="Calibri"/>
            </a:endParaRPr>
          </a:p>
        </p:txBody>
      </p:sp>
      <p:sp>
        <p:nvSpPr>
          <p:cNvPr id="220" name="Google Shape;220;p34"/>
          <p:cNvSpPr txBox="1"/>
          <p:nvPr/>
        </p:nvSpPr>
        <p:spPr>
          <a:xfrm>
            <a:off x="64275" y="0"/>
            <a:ext cx="283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FLASH vs FlashAttention</a:t>
            </a:r>
            <a:endParaRPr sz="2000" b="1">
              <a:solidFill>
                <a:schemeClr val="dk1"/>
              </a:solidFill>
              <a:latin typeface="Calibri"/>
              <a:ea typeface="Calibri"/>
              <a:cs typeface="Calibri"/>
              <a:sym typeface="Calibri"/>
            </a:endParaRPr>
          </a:p>
        </p:txBody>
      </p:sp>
      <p:sp>
        <p:nvSpPr>
          <p:cNvPr id="221" name="Google Shape;221;p34"/>
          <p:cNvSpPr txBox="1"/>
          <p:nvPr/>
        </p:nvSpPr>
        <p:spPr>
          <a:xfrm>
            <a:off x="4381500" y="3180800"/>
            <a:ext cx="46356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Using Flash attention with Mistral: </a:t>
            </a:r>
            <a:r>
              <a:rPr lang="en" sz="1100" u="sng">
                <a:solidFill>
                  <a:schemeClr val="hlink"/>
                </a:solidFill>
                <a:latin typeface="Calibri"/>
                <a:ea typeface="Calibri"/>
                <a:cs typeface="Calibri"/>
                <a:sym typeface="Calibri"/>
                <a:hlinkClick r:id="rId4"/>
              </a:rPr>
              <a:t>https://huggingface.co/docs/transformers/main/en/model_doc/mistral</a:t>
            </a:r>
            <a:endParaRPr sz="1100">
              <a:solidFill>
                <a:schemeClr val="dk1"/>
              </a:solidFill>
              <a:latin typeface="Calibri"/>
              <a:ea typeface="Calibri"/>
              <a:cs typeface="Calibri"/>
              <a:sym typeface="Calibri"/>
            </a:endParaRPr>
          </a:p>
        </p:txBody>
      </p:sp>
      <p:sp>
        <p:nvSpPr>
          <p:cNvPr id="222" name="Google Shape;222;p34"/>
          <p:cNvSpPr txBox="1"/>
          <p:nvPr/>
        </p:nvSpPr>
        <p:spPr>
          <a:xfrm>
            <a:off x="4381500" y="492600"/>
            <a:ext cx="46356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FlashAttention</a:t>
            </a:r>
            <a:r>
              <a:rPr lang="en" sz="1300">
                <a:latin typeface="Calibri"/>
                <a:ea typeface="Calibri"/>
                <a:cs typeface="Calibri"/>
                <a:sym typeface="Calibri"/>
              </a:rPr>
              <a:t>: Fast and Memory-Efficient Exact Attention with IO-Awareness - May 2022</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by Tri Dao, Daniel Y. Fu, Stefano Ermon, Atri Rudra, Christopher Ré</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Paper: </a:t>
            </a:r>
            <a:r>
              <a:rPr lang="en" sz="1100" u="sng">
                <a:solidFill>
                  <a:schemeClr val="hlink"/>
                </a:solidFill>
                <a:latin typeface="Calibri"/>
                <a:ea typeface="Calibri"/>
                <a:cs typeface="Calibri"/>
                <a:sym typeface="Calibri"/>
                <a:hlinkClick r:id="rId5"/>
              </a:rPr>
              <a:t>https://arxiv.org/abs/2205.14135</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Idea - making attention algorithms IO-aware, accounting for reads and writes between levels of GPU memory.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FlashAttention, an IO-aware exact attention algorithm that uses tiling to reduce the number of memory reads/writes between GPU high bandwidth memory (HBM) and GPU on-chip SRAM. FlashAttention trains Transformers faster. FlashAttention and block-sparse FlashAttention enable longer context in Transformers, yielding higher quality models.</a:t>
            </a:r>
            <a:endParaRPr sz="1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p:nvPr/>
        </p:nvSpPr>
        <p:spPr>
          <a:xfrm>
            <a:off x="106650" y="543325"/>
            <a:ext cx="43413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xxxxx</a:t>
            </a:r>
            <a:endParaRPr sz="1300">
              <a:latin typeface="Calibri"/>
              <a:ea typeface="Calibri"/>
              <a:cs typeface="Calibri"/>
              <a:sym typeface="Calibri"/>
            </a:endParaRPr>
          </a:p>
        </p:txBody>
      </p:sp>
      <p:sp>
        <p:nvSpPr>
          <p:cNvPr id="233" name="Google Shape;233;p36"/>
          <p:cNvSpPr txBox="1"/>
          <p:nvPr/>
        </p:nvSpPr>
        <p:spPr>
          <a:xfrm>
            <a:off x="64275" y="0"/>
            <a:ext cx="158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xxxxx</a:t>
            </a:r>
            <a:endParaRPr sz="16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70" name="Google Shape;70;p15"/>
          <p:cNvSpPr txBox="1"/>
          <p:nvPr/>
        </p:nvSpPr>
        <p:spPr>
          <a:xfrm>
            <a:off x="5001427" y="56150"/>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1" name="Google Shape;71;p15"/>
          <p:cNvSpPr txBox="1"/>
          <p:nvPr/>
        </p:nvSpPr>
        <p:spPr>
          <a:xfrm>
            <a:off x="102185" y="645000"/>
            <a:ext cx="45657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Look at Mistral 7b and 11b - better than original LLaMa2</a:t>
            </a:r>
            <a:endParaRPr sz="1300">
              <a:solidFill>
                <a:schemeClr val="dk1"/>
              </a:solidFill>
              <a:latin typeface="Calibri"/>
              <a:ea typeface="Calibri"/>
              <a:cs typeface="Calibri"/>
              <a:sym typeface="Calibri"/>
            </a:endParaRPr>
          </a:p>
        </p:txBody>
      </p:sp>
      <p:sp>
        <p:nvSpPr>
          <p:cNvPr id="72" name="Google Shape;72;p15"/>
          <p:cNvSpPr txBox="1"/>
          <p:nvPr/>
        </p:nvSpPr>
        <p:spPr>
          <a:xfrm>
            <a:off x="5001425" y="1118750"/>
            <a:ext cx="4089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 there are close to 2K in the open-LLM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they represent only few percent of available LLMs.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There are $371K models on HuggingFace.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https://huggingface.co/models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Filter by name or by type: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 Generation" - 28K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"Text2Text Generation" - 19K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"Conversational" - 2.5K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etc.</a:t>
            </a:r>
            <a:endParaRPr sz="1300">
              <a:solidFill>
                <a:schemeClr val="dk1"/>
              </a:solidFill>
              <a:latin typeface="Calibri"/>
              <a:ea typeface="Calibri"/>
              <a:cs typeface="Calibri"/>
              <a:sym typeface="Calibri"/>
            </a:endParaRPr>
          </a:p>
        </p:txBody>
      </p:sp>
      <p:graphicFrame>
        <p:nvGraphicFramePr>
          <p:cNvPr id="73" name="Google Shape;73;p15"/>
          <p:cNvGraphicFramePr/>
          <p:nvPr/>
        </p:nvGraphicFramePr>
        <p:xfrm>
          <a:off x="90895" y="1118750"/>
          <a:ext cx="3000000" cy="3000000"/>
        </p:xfrm>
        <a:graphic>
          <a:graphicData uri="http://schemas.openxmlformats.org/drawingml/2006/table">
            <a:tbl>
              <a:tblPr>
                <a:noFill/>
                <a:tableStyleId>{4F403D08-AFE4-4068-968E-5B4796959A8B}</a:tableStyleId>
              </a:tblPr>
              <a:tblGrid>
                <a:gridCol w="418075">
                  <a:extLst>
                    <a:ext uri="{9D8B030D-6E8A-4147-A177-3AD203B41FA5}">
                      <a16:colId xmlns:a16="http://schemas.microsoft.com/office/drawing/2014/main" val="20000"/>
                    </a:ext>
                  </a:extLst>
                </a:gridCol>
                <a:gridCol w="2661275">
                  <a:extLst>
                    <a:ext uri="{9D8B030D-6E8A-4147-A177-3AD203B41FA5}">
                      <a16:colId xmlns:a16="http://schemas.microsoft.com/office/drawing/2014/main" val="20001"/>
                    </a:ext>
                  </a:extLst>
                </a:gridCol>
                <a:gridCol w="469050">
                  <a:extLst>
                    <a:ext uri="{9D8B030D-6E8A-4147-A177-3AD203B41FA5}">
                      <a16:colId xmlns:a16="http://schemas.microsoft.com/office/drawing/2014/main" val="20002"/>
                    </a:ext>
                  </a:extLst>
                </a:gridCol>
                <a:gridCol w="703575">
                  <a:extLst>
                    <a:ext uri="{9D8B030D-6E8A-4147-A177-3AD203B41FA5}">
                      <a16:colId xmlns:a16="http://schemas.microsoft.com/office/drawing/2014/main" val="20003"/>
                    </a:ext>
                  </a:extLst>
                </a:gridCol>
                <a:gridCol w="601600">
                  <a:extLst>
                    <a:ext uri="{9D8B030D-6E8A-4147-A177-3AD203B41FA5}">
                      <a16:colId xmlns:a16="http://schemas.microsoft.com/office/drawing/2014/main" val="20004"/>
                    </a:ext>
                  </a:extLst>
                </a:gridCol>
              </a:tblGrid>
              <a:tr h="1905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000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GPT-4</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84.30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1800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ValiantLabs/ShiningValiant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ICBU-NPU/FashionGPT-70B-V1.2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41</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GPT-3.5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71.90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175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garage-bAInd/Camel-Platypus2-70B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71.36</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lloorree/jfdslijsijdgis</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70.99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107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tiiuae/falcon-180B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68.74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Undi95/Mistral-11B-TestBench11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67.21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ehartford/dolphin-2.1-mistral-7b</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67.06</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0500">
                <a:tc>
                  <a:txBody>
                    <a:bodyPr/>
                    <a:lstStyle/>
                    <a:p>
                      <a:pPr marL="0" lvl="0" indent="0" algn="r" rtl="0">
                        <a:lnSpc>
                          <a:spcPct val="115000"/>
                        </a:lnSpc>
                        <a:spcBef>
                          <a:spcPts val="0"/>
                        </a:spcBef>
                        <a:spcAft>
                          <a:spcPts val="0"/>
                        </a:spcAft>
                        <a:buNone/>
                      </a:pPr>
                      <a:r>
                        <a:rPr lang="en" sz="1100">
                          <a:solidFill>
                            <a:srgbClr val="3C78D8"/>
                          </a:solidFill>
                          <a:latin typeface="Calibri"/>
                          <a:ea typeface="Calibri"/>
                          <a:cs typeface="Calibri"/>
                          <a:sym typeface="Calibri"/>
                        </a:rPr>
                        <a:t>155</a:t>
                      </a:r>
                      <a:endParaRPr sz="1100">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meta-llama/Llama-2-70b-chat-hf</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66.80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16bit</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70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165</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Weyaxi/SlimOpenOrca-Mistral-7B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66.54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Aspik101/trurl-2-13b-pl-instruct_unload</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66.03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65.84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Open-Orca/OpenOrca-Platypus2-13B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63.19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422</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mistralai/Mistral-7B-v0.1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62.40</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988</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joehuangx/spatial-vicuna-7b-v1.5-LoRA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55.72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baseline</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25.00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nan</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0701" y="696610"/>
            <a:ext cx="7881099" cy="4433125"/>
          </a:xfrm>
          <a:prstGeom prst="rect">
            <a:avLst/>
          </a:prstGeom>
          <a:noFill/>
          <a:ln>
            <a:noFill/>
          </a:ln>
        </p:spPr>
      </p:pic>
      <p:sp>
        <p:nvSpPr>
          <p:cNvPr id="79" name="Google Shape;79;p16"/>
          <p:cNvSpPr txBox="1"/>
          <p:nvPr/>
        </p:nvSpPr>
        <p:spPr>
          <a:xfrm>
            <a:off x="2" y="0"/>
            <a:ext cx="131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Mistral.AI</a:t>
            </a:r>
            <a:endParaRPr sz="2000" b="1">
              <a:latin typeface="Calibri"/>
              <a:ea typeface="Calibri"/>
              <a:cs typeface="Calibri"/>
              <a:sym typeface="Calibri"/>
            </a:endParaRPr>
          </a:p>
        </p:txBody>
      </p:sp>
      <p:pic>
        <p:nvPicPr>
          <p:cNvPr id="80" name="Google Shape;80;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49257" y="55404"/>
            <a:ext cx="1825475" cy="58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1" y="0"/>
            <a:ext cx="2851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Jeremy Howard - fast.ai</a:t>
            </a:r>
            <a:endParaRPr sz="2000" b="1">
              <a:latin typeface="Calibri"/>
              <a:ea typeface="Calibri"/>
              <a:cs typeface="Calibri"/>
              <a:sym typeface="Calibri"/>
            </a:endParaRPr>
          </a:p>
        </p:txBody>
      </p:sp>
      <p:sp>
        <p:nvSpPr>
          <p:cNvPr id="86" name="Google Shape;86;p17"/>
          <p:cNvSpPr txBox="1"/>
          <p:nvPr/>
        </p:nvSpPr>
        <p:spPr>
          <a:xfrm>
            <a:off x="81125" y="510750"/>
            <a:ext cx="6369300" cy="444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 </a:t>
            </a: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https://www.fast.ai/posts/2022-07-21-dl-coders-22.html</a:t>
            </a:r>
            <a:r>
              <a:rPr lang="en" sz="1300">
                <a:solidFill>
                  <a:schemeClr val="dk1"/>
                </a:solidFill>
                <a:latin typeface="Calibri"/>
                <a:ea typeface="Calibri"/>
                <a:cs typeface="Calibri"/>
                <a:sym typeface="Calibri"/>
              </a:rPr>
              <a:t> - fast.ai courses have been studied by hundreds of thousands of students, videos have been viewed over 6 Mln times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https://en.wikipedia.org/wiki/Fast.ai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https://en.wikipedia.org/wiki/Jeremy_Howard_(entrepreneur)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https://www.linkedin.com/in/howardjeremy/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8"/>
              </a:rPr>
              <a:t>https://www.youtube.com/watch?v=5Sze3kHAZqE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9"/>
              </a:rPr>
              <a:t>https://www.latent.space/p/fastai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Jeremy Howard</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 Australian data scientist, entrepreneur, and educator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co-founder of fast.ai (with </a:t>
            </a:r>
            <a:r>
              <a:rPr lang="en" sz="1300" b="1">
                <a:solidFill>
                  <a:srgbClr val="FF0000"/>
                </a:solidFill>
                <a:latin typeface="Calibri"/>
                <a:ea typeface="Calibri"/>
                <a:cs typeface="Calibri"/>
                <a:sym typeface="Calibri"/>
              </a:rPr>
              <a:t>Rachael Thomas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Software: </a:t>
            </a:r>
            <a:r>
              <a:rPr lang="en" sz="1300" b="1">
                <a:solidFill>
                  <a:srgbClr val="3C78D8"/>
                </a:solidFill>
                <a:latin typeface="Calibri"/>
                <a:ea typeface="Calibri"/>
                <a:cs typeface="Calibri"/>
                <a:sym typeface="Calibri"/>
              </a:rPr>
              <a:t>fastai for PyTorch; nbdev</a:t>
            </a:r>
            <a:endParaRPr sz="1300" b="1">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Courses: </a:t>
            </a:r>
            <a:r>
              <a:rPr lang="en" sz="1300" b="1">
                <a:solidFill>
                  <a:srgbClr val="3C78D8"/>
                </a:solidFill>
                <a:latin typeface="Calibri"/>
                <a:ea typeface="Calibri"/>
                <a:cs typeface="Calibri"/>
                <a:sym typeface="Calibri"/>
              </a:rPr>
              <a:t>Practical Deep Learning for Coders; From Deep Learning Foundations to Stable Diffusion</a:t>
            </a:r>
            <a:endParaRPr sz="1300" b="1">
              <a:solidFill>
                <a:srgbClr val="3C78D8"/>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Book: </a:t>
            </a:r>
            <a:r>
              <a:rPr lang="en" sz="1300" b="1">
                <a:solidFill>
                  <a:srgbClr val="6AA84F"/>
                </a:solidFill>
                <a:latin typeface="Calibri"/>
                <a:ea typeface="Calibri"/>
                <a:cs typeface="Calibri"/>
                <a:sym typeface="Calibri"/>
              </a:rPr>
              <a:t>Practical Deep Learning for Coders with fastai and PyTorch</a:t>
            </a:r>
            <a:endParaRPr sz="1300" b="1">
              <a:solidFill>
                <a:srgbClr val="6AA84F"/>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previously - Fastmail, Optimal Decisions Group, Enlitic, Kaggle (2010-2013)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Working with </a:t>
            </a:r>
            <a:r>
              <a:rPr lang="en" sz="1300" b="1">
                <a:solidFill>
                  <a:srgbClr val="FF0000"/>
                </a:solidFill>
                <a:latin typeface="Calibri"/>
                <a:ea typeface="Calibri"/>
                <a:cs typeface="Calibri"/>
                <a:sym typeface="Calibri"/>
              </a:rPr>
              <a:t>Chris Lattner</a:t>
            </a:r>
            <a:r>
              <a:rPr lang="en" sz="1300">
                <a:solidFill>
                  <a:schemeClr val="dk1"/>
                </a:solidFill>
                <a:latin typeface="Calibri"/>
                <a:ea typeface="Calibri"/>
                <a:cs typeface="Calibri"/>
                <a:sym typeface="Calibri"/>
              </a:rPr>
              <a:t> (LLVM, Clang, MLIR compiler infrastructure, Swift programming language, Modular Inc - an AI  platform for developers)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Language Acquisition Performance - </a:t>
            </a:r>
            <a:r>
              <a:rPr lang="en" sz="1000" u="sng">
                <a:solidFill>
                  <a:schemeClr val="hlink"/>
                </a:solidFill>
                <a:latin typeface="Calibri"/>
                <a:ea typeface="Calibri"/>
                <a:cs typeface="Calibri"/>
                <a:sym typeface="Calibri"/>
                <a:hlinkClick r:id="rId10"/>
              </a:rPr>
              <a:t>https://www.youtube.com/watch?v=HwH7bJibmdM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LLMs learn from a single example? </a:t>
            </a:r>
            <a:r>
              <a:rPr lang="en" sz="1000" u="sng">
                <a:solidFill>
                  <a:schemeClr val="hlink"/>
                </a:solidFill>
                <a:latin typeface="Calibri"/>
                <a:ea typeface="Calibri"/>
                <a:cs typeface="Calibri"/>
                <a:sym typeface="Calibri"/>
                <a:hlinkClick r:id="rId11"/>
              </a:rPr>
              <a:t>https://www.fast.ai/posts/2023-09-04-learning-jumps/</a:t>
            </a:r>
            <a:endParaRPr sz="1000">
              <a:solidFill>
                <a:schemeClr val="dk1"/>
              </a:solidFill>
              <a:latin typeface="Calibri"/>
              <a:ea typeface="Calibri"/>
              <a:cs typeface="Calibri"/>
              <a:sym typeface="Calibri"/>
            </a:endParaRPr>
          </a:p>
        </p:txBody>
      </p:sp>
      <p:sp>
        <p:nvSpPr>
          <p:cNvPr id="87" name="Google Shape;87;p17"/>
          <p:cNvSpPr txBox="1"/>
          <p:nvPr/>
        </p:nvSpPr>
        <p:spPr>
          <a:xfrm>
            <a:off x="6514300" y="2198100"/>
            <a:ext cx="25770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Jeremy Howard </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Deep learning @ fast.ai</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Redcliffe, Queensland</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Australia</a:t>
            </a: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latin typeface="Calibri"/>
                <a:ea typeface="Calibri"/>
                <a:cs typeface="Calibri"/>
                <a:sym typeface="Calibri"/>
              </a:rPr>
              <a:t>A leading expert in transfer learning and fine-tuning</a:t>
            </a:r>
            <a:endParaRPr sz="1300">
              <a:latin typeface="Calibri"/>
              <a:ea typeface="Calibri"/>
              <a:cs typeface="Calibri"/>
              <a:sym typeface="Calibri"/>
            </a:endParaRPr>
          </a:p>
        </p:txBody>
      </p:sp>
      <p:pic>
        <p:nvPicPr>
          <p:cNvPr id="88" name="Google Shape;88;p1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968394" y="180700"/>
            <a:ext cx="1533725" cy="1933075"/>
          </a:xfrm>
          <a:prstGeom prst="rect">
            <a:avLst/>
          </a:prstGeom>
          <a:noFill/>
          <a:ln>
            <a:noFill/>
          </a:ln>
        </p:spPr>
      </p:pic>
      <p:pic>
        <p:nvPicPr>
          <p:cNvPr id="89" name="Google Shape;89;p17"/>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42288" y="3867925"/>
            <a:ext cx="1185925" cy="89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152338" y="1601650"/>
            <a:ext cx="1455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3C78D8"/>
                </a:solidFill>
                <a:latin typeface="Calibri"/>
                <a:ea typeface="Calibri"/>
                <a:cs typeface="Calibri"/>
                <a:sym typeface="Calibri"/>
              </a:rPr>
              <a:t>Chris Lattner </a:t>
            </a:r>
            <a:endParaRPr sz="1300" b="1">
              <a:solidFill>
                <a:srgbClr val="3C78D8"/>
              </a:solidFill>
              <a:latin typeface="Calibri"/>
              <a:ea typeface="Calibri"/>
              <a:cs typeface="Calibri"/>
              <a:sym typeface="Calibri"/>
            </a:endParaRPr>
          </a:p>
        </p:txBody>
      </p:sp>
      <p:pic>
        <p:nvPicPr>
          <p:cNvPr id="95" name="Google Shape;95;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325" y="95125"/>
            <a:ext cx="1455925" cy="1546225"/>
          </a:xfrm>
          <a:prstGeom prst="rect">
            <a:avLst/>
          </a:prstGeom>
          <a:noFill/>
          <a:ln>
            <a:noFill/>
          </a:ln>
        </p:spPr>
      </p:pic>
      <p:sp>
        <p:nvSpPr>
          <p:cNvPr id="96" name="Google Shape;96;p18"/>
          <p:cNvSpPr txBox="1"/>
          <p:nvPr/>
        </p:nvSpPr>
        <p:spPr>
          <a:xfrm>
            <a:off x="72450" y="2195050"/>
            <a:ext cx="43902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2020 - SiFive - RISC-V</a:t>
            </a:r>
            <a:endParaRPr sz="1300">
              <a:latin typeface="Calibri"/>
              <a:ea typeface="Calibri"/>
              <a:cs typeface="Calibri"/>
              <a:sym typeface="Calibri"/>
            </a:endParaRPr>
          </a:p>
          <a:p>
            <a:pPr marL="228600" lvl="0" indent="-196850" algn="l" rtl="0">
              <a:spcBef>
                <a:spcPts val="0"/>
              </a:spcBef>
              <a:spcAft>
                <a:spcPts val="0"/>
              </a:spcAft>
              <a:buSzPts val="1300"/>
              <a:buChar char="●"/>
            </a:pPr>
            <a:r>
              <a:rPr lang="en" sz="1300">
                <a:latin typeface="Calibri"/>
                <a:ea typeface="Calibri"/>
                <a:cs typeface="Calibri"/>
                <a:sym typeface="Calibri"/>
              </a:rPr>
              <a:t>2022 - founded Modular Inc. </a:t>
            </a:r>
            <a:r>
              <a:rPr lang="en" sz="1300" u="sng">
                <a:solidFill>
                  <a:schemeClr val="hlink"/>
                </a:solidFill>
                <a:latin typeface="Calibri"/>
                <a:ea typeface="Calibri"/>
                <a:cs typeface="Calibri"/>
                <a:sym typeface="Calibri"/>
                <a:hlinkClick r:id="rId4"/>
              </a:rPr>
              <a:t>https://www.modular.com</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Modular is an AI platform with their own "execution engine" and a new </a:t>
            </a:r>
            <a:r>
              <a:rPr lang="en" sz="1300" b="1">
                <a:solidFill>
                  <a:srgbClr val="FF0000"/>
                </a:solidFill>
                <a:latin typeface="Calibri"/>
                <a:ea typeface="Calibri"/>
                <a:cs typeface="Calibri"/>
                <a:sym typeface="Calibri"/>
              </a:rPr>
              <a:t>programming language Mojo</a:t>
            </a:r>
            <a:r>
              <a:rPr lang="en" sz="1300">
                <a:latin typeface="Calibri"/>
                <a:ea typeface="Calibri"/>
                <a:cs typeface="Calibri"/>
                <a:sym typeface="Calibri"/>
              </a:rPr>
              <a:t> - wraps and supports Python, but runs with speed of "C"</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https://www.modular.com/mojo</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https://en.wikipedia.org/wiki/Chris_Lattner</a:t>
            </a:r>
            <a:r>
              <a:rPr lang="en" sz="1300">
                <a:latin typeface="Calibri"/>
                <a:ea typeface="Calibri"/>
                <a:cs typeface="Calibri"/>
                <a:sym typeface="Calibri"/>
              </a:rPr>
              <a:t> </a:t>
            </a:r>
            <a:endParaRPr sz="1300">
              <a:latin typeface="Calibri"/>
              <a:ea typeface="Calibri"/>
              <a:cs typeface="Calibri"/>
              <a:sym typeface="Calibri"/>
            </a:endParaRPr>
          </a:p>
        </p:txBody>
      </p:sp>
      <p:sp>
        <p:nvSpPr>
          <p:cNvPr id="97" name="Google Shape;97;p18"/>
          <p:cNvSpPr txBox="1"/>
          <p:nvPr/>
        </p:nvSpPr>
        <p:spPr>
          <a:xfrm>
            <a:off x="1695150" y="95125"/>
            <a:ext cx="2767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2000-2002 - LLVM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2005 - </a:t>
            </a:r>
            <a:r>
              <a:rPr lang="en" sz="1300">
                <a:latin typeface="Calibri"/>
                <a:ea typeface="Calibri"/>
                <a:cs typeface="Calibri"/>
                <a:sym typeface="Calibri"/>
              </a:rPr>
              <a:t>Clang (at Apple)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2010 - </a:t>
            </a:r>
            <a:r>
              <a:rPr lang="en" sz="1300">
                <a:latin typeface="Calibri"/>
                <a:ea typeface="Calibri"/>
                <a:cs typeface="Calibri"/>
                <a:sym typeface="Calibri"/>
              </a:rPr>
              <a:t>Swift (at Apple)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2015 - LLVM Foundation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2017-2020 - Google (TensorFlow)</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MLIR compiler </a:t>
            </a:r>
            <a:br>
              <a:rPr lang="en" sz="1300">
                <a:solidFill>
                  <a:schemeClr val="dk1"/>
                </a:solidFill>
                <a:latin typeface="Calibri"/>
                <a:ea typeface="Calibri"/>
                <a:cs typeface="Calibri"/>
                <a:sym typeface="Calibri"/>
              </a:rPr>
            </a:br>
            <a:r>
              <a:rPr lang="en" sz="13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https://mlir.llvm.org</a:t>
            </a:r>
            <a:r>
              <a:rPr lang="en" sz="1300">
                <a:solidFill>
                  <a:schemeClr val="dk1"/>
                </a:solidFill>
                <a:latin typeface="Calibri"/>
                <a:ea typeface="Calibri"/>
                <a:cs typeface="Calibri"/>
                <a:sym typeface="Calibri"/>
              </a:rPr>
              <a:t> (MLIR = Multi-Level Intermediate Representation)</a:t>
            </a:r>
            <a:endParaRPr sz="1300">
              <a:latin typeface="Calibri"/>
              <a:ea typeface="Calibri"/>
              <a:cs typeface="Calibri"/>
              <a:sym typeface="Calibri"/>
            </a:endParaRPr>
          </a:p>
        </p:txBody>
      </p:sp>
      <p:pic>
        <p:nvPicPr>
          <p:cNvPr id="98" name="Google Shape;9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27275" y="95125"/>
            <a:ext cx="1546225" cy="1546225"/>
          </a:xfrm>
          <a:prstGeom prst="rect">
            <a:avLst/>
          </a:prstGeom>
          <a:noFill/>
          <a:ln>
            <a:noFill/>
          </a:ln>
        </p:spPr>
      </p:pic>
      <p:sp>
        <p:nvSpPr>
          <p:cNvPr id="99" name="Google Shape;99;p18"/>
          <p:cNvSpPr txBox="1"/>
          <p:nvPr/>
        </p:nvSpPr>
        <p:spPr>
          <a:xfrm>
            <a:off x="7572425" y="1601650"/>
            <a:ext cx="14559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3C78D8"/>
                </a:solidFill>
                <a:latin typeface="Calibri"/>
                <a:ea typeface="Calibri"/>
                <a:cs typeface="Calibri"/>
                <a:sym typeface="Calibri"/>
              </a:rPr>
              <a:t>Rachel Thomas</a:t>
            </a:r>
            <a:endParaRPr sz="1300" b="1">
              <a:solidFill>
                <a:srgbClr val="3C78D8"/>
              </a:solidFill>
              <a:latin typeface="Calibri"/>
              <a:ea typeface="Calibri"/>
              <a:cs typeface="Calibri"/>
              <a:sym typeface="Calibri"/>
            </a:endParaRPr>
          </a:p>
        </p:txBody>
      </p:sp>
      <p:sp>
        <p:nvSpPr>
          <p:cNvPr id="100" name="Google Shape;100;p18"/>
          <p:cNvSpPr txBox="1"/>
          <p:nvPr/>
        </p:nvSpPr>
        <p:spPr>
          <a:xfrm>
            <a:off x="4683300" y="2195050"/>
            <a:ext cx="43902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Rachel Thomas</a:t>
            </a:r>
            <a:r>
              <a:rPr lang="en" sz="1300">
                <a:latin typeface="Calibri"/>
                <a:ea typeface="Calibri"/>
                <a:cs typeface="Calibri"/>
                <a:sym typeface="Calibri"/>
              </a:rPr>
              <a:t> is an American computer scientist and founding Director of the Center for Applied Data Ethics at the </a:t>
            </a:r>
            <a:r>
              <a:rPr lang="en" sz="1300" b="1">
                <a:solidFill>
                  <a:srgbClr val="3C78D8"/>
                </a:solidFill>
                <a:latin typeface="Calibri"/>
                <a:ea typeface="Calibri"/>
                <a:cs typeface="Calibri"/>
                <a:sym typeface="Calibri"/>
              </a:rPr>
              <a:t>University of San Francisco</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co-founder of </a:t>
            </a:r>
            <a:r>
              <a:rPr lang="en" sz="1300" b="1">
                <a:solidFill>
                  <a:srgbClr val="FF0000"/>
                </a:solidFill>
                <a:latin typeface="Calibri"/>
                <a:ea typeface="Calibri"/>
                <a:cs typeface="Calibri"/>
                <a:sym typeface="Calibri"/>
              </a:rPr>
              <a:t>fast.ai</a:t>
            </a:r>
            <a:r>
              <a:rPr lang="en" sz="1300">
                <a:solidFill>
                  <a:schemeClr val="dk1"/>
                </a:solidFill>
                <a:latin typeface="Calibri"/>
                <a:ea typeface="Calibri"/>
                <a:cs typeface="Calibri"/>
                <a:sym typeface="Calibri"/>
              </a:rPr>
              <a:t> t</a:t>
            </a:r>
            <a:r>
              <a:rPr lang="en" sz="1300">
                <a:latin typeface="Calibri"/>
                <a:ea typeface="Calibri"/>
                <a:cs typeface="Calibri"/>
                <a:sym typeface="Calibri"/>
              </a:rPr>
              <a:t>ogether with Jeremy Howard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Rachel Thomas</a:t>
            </a:r>
            <a:r>
              <a:rPr lang="en" sz="1300">
                <a:latin typeface="Calibri"/>
                <a:ea typeface="Calibri"/>
                <a:cs typeface="Calibri"/>
                <a:sym typeface="Calibri"/>
              </a:rPr>
              <a:t> was selected by Forbes magazine as one of the 20 most incredible women in artificial intelligence.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https://en.wikipedia.org/wiki/Rachel_Thomas_%28academic%29</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106650" y="86125"/>
            <a:ext cx="43413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TensorFlow and Keras</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Char char="●"/>
            </a:pPr>
            <a:r>
              <a:rPr lang="en" sz="1300">
                <a:solidFill>
                  <a:schemeClr val="dk1"/>
                </a:solidFill>
                <a:latin typeface="Calibri"/>
                <a:ea typeface="Calibri"/>
                <a:cs typeface="Calibri"/>
                <a:sym typeface="Calibri"/>
              </a:rPr>
              <a:t>2015 - Tensorflow (TF) open-sourced by Google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Char char="●"/>
            </a:pPr>
            <a:r>
              <a:rPr lang="en" sz="1300">
                <a:solidFill>
                  <a:schemeClr val="dk1"/>
                </a:solidFill>
                <a:latin typeface="Calibri"/>
                <a:ea typeface="Calibri"/>
                <a:cs typeface="Calibri"/>
                <a:sym typeface="Calibri"/>
              </a:rPr>
              <a:t>2015 - Keras by François Chollet - high level framework on top of TF</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Tensorflow 2.0; Keras has become the default API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PyTorch and FastAI</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Char char="●"/>
            </a:pPr>
            <a:r>
              <a:rPr lang="en" sz="1300">
                <a:solidFill>
                  <a:schemeClr val="dk1"/>
                </a:solidFill>
                <a:latin typeface="Calibri"/>
                <a:ea typeface="Calibri"/>
                <a:cs typeface="Calibri"/>
                <a:sym typeface="Calibri"/>
              </a:rPr>
              <a:t>2002 - Torch - an open-source ML framework with a </a:t>
            </a:r>
            <a:r>
              <a:rPr lang="en" sz="1300" b="1">
                <a:solidFill>
                  <a:srgbClr val="FF0000"/>
                </a:solidFill>
                <a:latin typeface="Calibri"/>
                <a:ea typeface="Calibri"/>
                <a:cs typeface="Calibri"/>
                <a:sym typeface="Calibri"/>
              </a:rPr>
              <a:t>Lua</a:t>
            </a:r>
            <a:r>
              <a:rPr lang="en" sz="1300">
                <a:solidFill>
                  <a:schemeClr val="dk1"/>
                </a:solidFill>
                <a:latin typeface="Calibri"/>
                <a:ea typeface="Calibri"/>
                <a:cs typeface="Calibri"/>
                <a:sym typeface="Calibri"/>
              </a:rPr>
              <a:t> scripting language interfaces to deep learning algorithms implemented in C. It was created at IDIAP at EPFL (Switzerland).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Char char="●"/>
            </a:pPr>
            <a:r>
              <a:rPr lang="en" sz="1300">
                <a:solidFill>
                  <a:schemeClr val="dk1"/>
                </a:solidFill>
                <a:latin typeface="Calibri"/>
                <a:ea typeface="Calibri"/>
                <a:cs typeface="Calibri"/>
                <a:sym typeface="Calibri"/>
              </a:rPr>
              <a:t>2016 - PyTorch was launched by Facebook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Torch development moved in to PyTorch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FastAI - a high-level library that builds on PyTorch and offers convenient abstractions and best practices, better for learning, understanding, research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PyTorch is faster than Keras and has better debugging capabilities. It has better flexibility and usability. It has "Eager mode" rather than "Graph Mode." People like PyTorch better than Tensorflow.</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Huggingface has tools for both TF and PyTorch. But its transformers are dominated by PyTorch</a:t>
            </a:r>
            <a:endParaRPr sz="1300">
              <a:latin typeface="Calibri"/>
              <a:ea typeface="Calibri"/>
              <a:cs typeface="Calibri"/>
              <a:sym typeface="Calibri"/>
            </a:endParaRPr>
          </a:p>
        </p:txBody>
      </p:sp>
      <p:sp>
        <p:nvSpPr>
          <p:cNvPr id="106" name="Google Shape;106;p19"/>
          <p:cNvSpPr txBox="1"/>
          <p:nvPr/>
        </p:nvSpPr>
        <p:spPr>
          <a:xfrm>
            <a:off x="4636400" y="3453375"/>
            <a:ext cx="4433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Mojo - </a:t>
            </a:r>
            <a:r>
              <a:rPr lang="en" sz="1300" u="sng">
                <a:solidFill>
                  <a:schemeClr val="hlink"/>
                </a:solidFill>
                <a:latin typeface="Calibri"/>
                <a:ea typeface="Calibri"/>
                <a:cs typeface="Calibri"/>
                <a:sym typeface="Calibri"/>
                <a:hlinkClick r:id="rId3"/>
              </a:rPr>
              <a:t>https://www.modular.com/mojo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Rust - </a:t>
            </a:r>
            <a:r>
              <a:rPr lang="en" sz="1300" u="sng">
                <a:solidFill>
                  <a:schemeClr val="hlink"/>
                </a:solidFill>
                <a:latin typeface="Calibri"/>
                <a:ea typeface="Calibri"/>
                <a:cs typeface="Calibri"/>
                <a:sym typeface="Calibri"/>
                <a:hlinkClick r:id="rId4"/>
              </a:rPr>
              <a:t>https://huggingface.co/rustformers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07" name="Google Shape;107;p19"/>
          <p:cNvSpPr txBox="1"/>
          <p:nvPr/>
        </p:nvSpPr>
        <p:spPr>
          <a:xfrm>
            <a:off x="4636389" y="86125"/>
            <a:ext cx="44334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OpenAI favors PyTorch</a:t>
            </a:r>
            <a:r>
              <a:rPr lang="en" sz="1300">
                <a:solidFill>
                  <a:schemeClr val="dk1"/>
                </a:solidFill>
                <a:latin typeface="Calibri"/>
                <a:ea typeface="Calibri"/>
                <a:cs typeface="Calibri"/>
                <a:sym typeface="Calibri"/>
              </a:rPr>
              <a:t> over TensorFlow. OpenAI created "Spinning Up" framework for Reinforcement Learning (RL). It is built on top of PyTorch. OpenAI also created Gym and Universe environments for developing and testing RL agents. OpenAI also use </a:t>
            </a:r>
            <a:r>
              <a:rPr lang="en" sz="1300" b="1">
                <a:solidFill>
                  <a:srgbClr val="FF0000"/>
                </a:solidFill>
                <a:latin typeface="Calibri"/>
                <a:ea typeface="Calibri"/>
                <a:cs typeface="Calibri"/>
                <a:sym typeface="Calibri"/>
              </a:rPr>
              <a:t>JAX</a:t>
            </a:r>
            <a:r>
              <a:rPr lang="en" sz="1300">
                <a:solidFill>
                  <a:schemeClr val="dk1"/>
                </a:solidFill>
                <a:latin typeface="Calibri"/>
                <a:ea typeface="Calibri"/>
                <a:cs typeface="Calibri"/>
                <a:sym typeface="Calibri"/>
              </a:rPr>
              <a:t> for auto-diff, CUDA for GPU computing, and PyTorch Lightning for high-performance model training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a:t>
            </a:r>
            <a:r>
              <a:rPr lang="en" sz="1300">
                <a:solidFill>
                  <a:schemeClr val="dk1"/>
                </a:solidFill>
                <a:latin typeface="Calibri"/>
                <a:ea typeface="Calibri"/>
                <a:cs typeface="Calibri"/>
                <a:sym typeface="Calibri"/>
              </a:rPr>
              <a:t> uses PyTorch for LLaMa and other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uses PyTorch for their Claude-2</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Stability.AI</a:t>
            </a:r>
            <a:r>
              <a:rPr lang="en" sz="1300">
                <a:solidFill>
                  <a:schemeClr val="dk1"/>
                </a:solidFill>
                <a:latin typeface="Calibri"/>
                <a:ea typeface="Calibri"/>
                <a:cs typeface="Calibri"/>
                <a:sym typeface="Calibri"/>
              </a:rPr>
              <a:t> uses PyTorch for their models (Stable Diffusion, Stable LM language model, etc).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Palm-2</a:t>
            </a:r>
            <a:r>
              <a:rPr lang="en" sz="1300">
                <a:solidFill>
                  <a:schemeClr val="dk1"/>
                </a:solidFill>
                <a:latin typeface="Calibri"/>
                <a:ea typeface="Calibri"/>
                <a:cs typeface="Calibri"/>
                <a:sym typeface="Calibri"/>
              </a:rPr>
              <a:t> was initially trained using TensorFlow, then fine-tuned using PyTorch. PyTorch is better suited for fine-tuning on smaller datasets. Google open-sourced a PyTorch implementation of PaLM-2 in May 2023</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106650" y="520775"/>
            <a:ext cx="50877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In 2018, Jeremy Howard and Sebastian Ruder published a paper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https://arxiv.org/pdf/1801.06146.pdf</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 </a:t>
            </a:r>
            <a:r>
              <a:rPr lang="en" sz="1300" b="1">
                <a:solidFill>
                  <a:srgbClr val="FF0000"/>
                </a:solidFill>
                <a:latin typeface="Calibri"/>
                <a:ea typeface="Calibri"/>
                <a:cs typeface="Calibri"/>
                <a:sym typeface="Calibri"/>
              </a:rPr>
              <a:t>ULMFiT</a:t>
            </a:r>
            <a:r>
              <a:rPr lang="en" sz="1300">
                <a:solidFill>
                  <a:schemeClr val="dk1"/>
                </a:solidFill>
                <a:latin typeface="Calibri"/>
                <a:ea typeface="Calibri"/>
                <a:cs typeface="Calibri"/>
                <a:sym typeface="Calibri"/>
              </a:rPr>
              <a:t> (Universal Language Model Fine-tuning), a 3-step transfer learning technique for NLP tasks:</a:t>
            </a:r>
            <a:endParaRPr sz="1300">
              <a:solidFill>
                <a:schemeClr val="dk1"/>
              </a:solidFill>
              <a:latin typeface="Calibri"/>
              <a:ea typeface="Calibri"/>
              <a:cs typeface="Calibri"/>
              <a:sym typeface="Calibri"/>
            </a:endParaRPr>
          </a:p>
        </p:txBody>
      </p:sp>
      <p:pic>
        <p:nvPicPr>
          <p:cNvPr id="113" name="Google Shape;113;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6650" y="1818325"/>
            <a:ext cx="5469500" cy="3071600"/>
          </a:xfrm>
          <a:prstGeom prst="rect">
            <a:avLst/>
          </a:prstGeom>
          <a:noFill/>
          <a:ln w="9525" cap="flat" cmpd="sng">
            <a:solidFill>
              <a:srgbClr val="FF0000"/>
            </a:solidFill>
            <a:prstDash val="solid"/>
            <a:round/>
            <a:headEnd type="none" w="sm" len="sm"/>
            <a:tailEnd type="none" w="sm" len="sm"/>
          </a:ln>
        </p:spPr>
      </p:pic>
      <p:sp>
        <p:nvSpPr>
          <p:cNvPr id="114" name="Google Shape;114;p20"/>
          <p:cNvSpPr txBox="1"/>
          <p:nvPr/>
        </p:nvSpPr>
        <p:spPr>
          <a:xfrm>
            <a:off x="-1" y="0"/>
            <a:ext cx="4788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ULMFiT - a 3-step transfer learning for NLP </a:t>
            </a:r>
            <a:endParaRPr sz="2000" b="1">
              <a:latin typeface="Calibri"/>
              <a:ea typeface="Calibri"/>
              <a:cs typeface="Calibri"/>
              <a:sym typeface="Calibri"/>
            </a:endParaRPr>
          </a:p>
        </p:txBody>
      </p:sp>
      <p:sp>
        <p:nvSpPr>
          <p:cNvPr id="115" name="Google Shape;115;p20"/>
          <p:cNvSpPr txBox="1"/>
          <p:nvPr/>
        </p:nvSpPr>
        <p:spPr>
          <a:xfrm>
            <a:off x="5694075" y="115900"/>
            <a:ext cx="33687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https://www.latent.space/p/fastai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Replacing fine-tuning with continued pre-training.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Fine-tuning is now mainstream. But there are still problems, like "</a:t>
            </a:r>
            <a:r>
              <a:rPr lang="en" sz="1300" b="1">
                <a:solidFill>
                  <a:srgbClr val="FF0000"/>
                </a:solidFill>
                <a:latin typeface="Calibri"/>
                <a:ea typeface="Calibri"/>
                <a:cs typeface="Calibri"/>
                <a:sym typeface="Calibri"/>
              </a:rPr>
              <a:t>catastrophic forgetting</a:t>
            </a:r>
            <a:r>
              <a:rPr lang="en" sz="1300">
                <a:solidFill>
                  <a:schemeClr val="dk1"/>
                </a:solidFill>
                <a:latin typeface="Calibri"/>
                <a:ea typeface="Calibri"/>
                <a:cs typeface="Calibri"/>
                <a:sym typeface="Calibri"/>
              </a:rPr>
              <a:t>" - the model can forget tasks it previously knew how to solve in favor of new ones. The other issue is apparent memorization of the dataset even after a single epoch.</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Jeremy now advocates for "</a:t>
            </a:r>
            <a:r>
              <a:rPr lang="en" sz="1300" b="1">
                <a:solidFill>
                  <a:srgbClr val="FF0000"/>
                </a:solidFill>
                <a:latin typeface="Calibri"/>
                <a:ea typeface="Calibri"/>
                <a:cs typeface="Calibri"/>
                <a:sym typeface="Calibri"/>
              </a:rPr>
              <a:t>continued pre-training</a:t>
            </a:r>
            <a:r>
              <a:rPr lang="en" sz="1300">
                <a:solidFill>
                  <a:schemeClr val="dk1"/>
                </a:solidFill>
                <a:latin typeface="Calibri"/>
                <a:ea typeface="Calibri"/>
                <a:cs typeface="Calibri"/>
                <a:sym typeface="Calibri"/>
              </a:rPr>
              <a:t>" - maintaining a diversity of data throughout the training process rather than separate pre-training and fine-tuning stages. </a:t>
            </a:r>
            <a:r>
              <a:rPr lang="en" sz="1300" b="1">
                <a:solidFill>
                  <a:srgbClr val="6AA84F"/>
                </a:solidFill>
                <a:latin typeface="Calibri"/>
                <a:ea typeface="Calibri"/>
                <a:cs typeface="Calibri"/>
                <a:sym typeface="Calibri"/>
              </a:rPr>
              <a:t>Mixing instructional data, exercises, code, and other modalities while gradually curating higher quality data can avoid catastrophic forgetting</a:t>
            </a:r>
            <a:r>
              <a:rPr lang="en" sz="1300">
                <a:solidFill>
                  <a:schemeClr val="dk1"/>
                </a:solidFill>
                <a:latin typeface="Calibri"/>
                <a:ea typeface="Calibri"/>
                <a:cs typeface="Calibri"/>
                <a:sym typeface="Calibri"/>
              </a:rPr>
              <a:t> and lead to more robust capabilities</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117025" y="416400"/>
            <a:ext cx="4341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SalUn: Unlearning via Gradient-based Weight Saliency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https://github.com/optml-group/unlearn-saliency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1" name="Google Shape;121;p21"/>
          <p:cNvSpPr txBox="1"/>
          <p:nvPr/>
        </p:nvSpPr>
        <p:spPr>
          <a:xfrm>
            <a:off x="0" y="0"/>
            <a:ext cx="104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22" name="Google Shape;122;p21"/>
          <p:cNvSpPr txBox="1"/>
          <p:nvPr/>
        </p:nvSpPr>
        <p:spPr>
          <a:xfrm>
            <a:off x="117025" y="1045200"/>
            <a:ext cx="43413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GoLLIE - an LLM to extract data as JSON or CSV from text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following annotation guidelines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https://huggingface.co/HiTZ/GoLLIE-34B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3" name="Google Shape;123;p21"/>
          <p:cNvSpPr txBox="1"/>
          <p:nvPr/>
        </p:nvSpPr>
        <p:spPr>
          <a:xfrm>
            <a:off x="4707750" y="416388"/>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Forget 32K of GPT4: LongNet Has a Billion Token Context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(dilated attention)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https://pub.towardsai.net/longnet-a-billion-token-context-a6470f33e844#8883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4" name="Google Shape;12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66275" y="1476574"/>
            <a:ext cx="1641600" cy="1658400"/>
          </a:xfrm>
          <a:prstGeom prst="rect">
            <a:avLst/>
          </a:prstGeom>
          <a:noFill/>
          <a:ln>
            <a:noFill/>
          </a:ln>
        </p:spPr>
      </p:pic>
      <p:sp>
        <p:nvSpPr>
          <p:cNvPr id="125" name="Google Shape;125;p21"/>
          <p:cNvSpPr txBox="1"/>
          <p:nvPr/>
        </p:nvSpPr>
        <p:spPr>
          <a:xfrm>
            <a:off x="117025" y="1891207"/>
            <a:ext cx="43413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FinSight (Financial insights) RAG using </a:t>
            </a:r>
            <a:r>
              <a:rPr lang="en" sz="1300" u="sng">
                <a:solidFill>
                  <a:schemeClr val="hlink"/>
                </a:solidFill>
                <a:latin typeface="Calibri"/>
                <a:ea typeface="Calibri"/>
                <a:cs typeface="Calibri"/>
                <a:sym typeface="Calibri"/>
                <a:hlinkClick r:id="rId7"/>
              </a:rPr>
              <a:t>alphavantage.co</a:t>
            </a:r>
            <a:r>
              <a:rPr lang="en" sz="1300">
                <a:latin typeface="Calibri"/>
                <a:ea typeface="Calibri"/>
                <a:cs typeface="Calibri"/>
                <a:sym typeface="Calibri"/>
              </a:rPr>
              <a:t> , LlamaIndex, OpenAI, and FAISS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https://blog.llamaindex.ai/how-i-built-the-streamlit-llm-hackathon-winning-app-finsight-using-llamaindex-9dcf6c46d7a0</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3660</Words>
  <Application>Microsoft Macintosh PowerPoint</Application>
  <PresentationFormat>On-screen Show (16:9)</PresentationFormat>
  <Paragraphs>373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Roboto Mono</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2023-10-26T18:28:07Z</dcterms:modified>
</cp:coreProperties>
</file>