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Archivo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chivoBlack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1.jpg"/><Relationship Id="rId8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6.jpg"/><Relationship Id="rId5" Type="http://schemas.openxmlformats.org/officeDocument/2006/relationships/image" Target="../media/image21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Relationship Id="rId5" Type="http://schemas.openxmlformats.org/officeDocument/2006/relationships/image" Target="../media/image13.jp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-12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8244345" y="5989776"/>
            <a:ext cx="9373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8">
                <a:latin typeface="Archivo Black"/>
                <a:ea typeface="Archivo Black"/>
                <a:cs typeface="Archivo Black"/>
                <a:sym typeface="Archivo Black"/>
              </a:rPr>
              <a:t>                   </a:t>
            </a:r>
            <a:r>
              <a:rPr b="1" lang="en-US" sz="3648">
                <a:latin typeface="Archivo Black"/>
                <a:ea typeface="Archivo Black"/>
                <a:cs typeface="Archivo Black"/>
                <a:sym typeface="Archivo Black"/>
              </a:rPr>
              <a:t>Для телекомунікаційної компанії</a:t>
            </a:r>
            <a:endParaRPr b="1" sz="23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28700" y="8677224"/>
            <a:ext cx="3366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rgbClr val="2B2B2B"/>
                </a:solidFill>
              </a:rPr>
              <a:t>ДАТА ПОЧАТКУ</a:t>
            </a:r>
            <a:r>
              <a:rPr b="1" i="0" lang="en-US" sz="1599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28700" y="8966251"/>
            <a:ext cx="3366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99">
                <a:solidFill>
                  <a:srgbClr val="2B2B2B"/>
                </a:solidFill>
              </a:rPr>
              <a:t>23/10/2023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394796" y="8677224"/>
            <a:ext cx="3366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rgbClr val="2B2B2B"/>
                </a:solidFill>
              </a:rPr>
              <a:t>ДАТА ЗАКІНЧЕННЯ</a:t>
            </a:r>
            <a:r>
              <a:rPr b="1" i="0" lang="en-US" sz="1599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394796" y="8966251"/>
            <a:ext cx="3366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rgbClr val="2B2B2B"/>
                </a:solidFill>
              </a:rPr>
              <a:t>23/10/2023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209101" y="1062950"/>
            <a:ext cx="4321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5454"/>
                </a:solidFill>
              </a:rPr>
              <a:t>Predictive Minds Lab</a:t>
            </a:r>
            <a:r>
              <a:rPr b="0" i="0" lang="en-US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1800">
                <a:solidFill>
                  <a:srgbClr val="545454"/>
                </a:solidFill>
              </a:rPr>
              <a:t>2025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2088760" y="954405"/>
            <a:ext cx="517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377150" y="2765675"/>
            <a:ext cx="11241000" cy="3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85">
                <a:latin typeface="Archivo Black"/>
                <a:ea typeface="Archivo Black"/>
                <a:cs typeface="Archivo Black"/>
                <a:sym typeface="Archivo Black"/>
              </a:rPr>
              <a:t>ПРОГНОЗУВАННЯ</a:t>
            </a:r>
            <a:endParaRPr b="1" sz="8485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r">
              <a:lnSpc>
                <a:spcPct val="7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85">
                <a:latin typeface="Archivo Black"/>
                <a:ea typeface="Archivo Black"/>
                <a:cs typeface="Archivo Black"/>
                <a:sym typeface="Archivo Black"/>
              </a:rPr>
              <a:t>ВІДТОКУ</a:t>
            </a:r>
            <a:endParaRPr b="1" sz="8485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r">
              <a:lnSpc>
                <a:spcPct val="7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85">
                <a:latin typeface="Archivo Black"/>
                <a:ea typeface="Archivo Black"/>
                <a:cs typeface="Archivo Black"/>
                <a:sym typeface="Archivo Black"/>
              </a:rPr>
              <a:t>КЛІЄНТІВ</a:t>
            </a:r>
            <a:endParaRPr b="1" sz="8485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r">
              <a:lnSpc>
                <a:spcPct val="7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3" title="лого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2765675"/>
            <a:ext cx="5763625" cy="43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14415125" y="2546975"/>
            <a:ext cx="2749575" cy="27750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0" y="-844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cxnSp>
        <p:nvCxnSpPr>
          <p:cNvPr id="100" name="Google Shape;100;p14"/>
          <p:cNvCxnSpPr/>
          <p:nvPr/>
        </p:nvCxnSpPr>
        <p:spPr>
          <a:xfrm>
            <a:off x="-585133" y="8805859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-585133" y="9334500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4"/>
          <p:cNvSpPr/>
          <p:nvPr/>
        </p:nvSpPr>
        <p:spPr>
          <a:xfrm>
            <a:off x="1995423" y="6361130"/>
            <a:ext cx="624692" cy="623129"/>
          </a:xfrm>
          <a:custGeom>
            <a:rect b="b" l="l" r="r" t="t"/>
            <a:pathLst>
              <a:path extrusionOk="0"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2459" l="-117864" r="0" t="0"/>
            </a:stretch>
          </a:blipFill>
          <a:ln>
            <a:noFill/>
          </a:ln>
        </p:spPr>
      </p:sp>
      <p:sp>
        <p:nvSpPr>
          <p:cNvPr id="103" name="Google Shape;103;p14"/>
          <p:cNvSpPr/>
          <p:nvPr/>
        </p:nvSpPr>
        <p:spPr>
          <a:xfrm>
            <a:off x="5425852" y="6361130"/>
            <a:ext cx="624692" cy="623129"/>
          </a:xfrm>
          <a:custGeom>
            <a:rect b="b" l="l" r="r" t="t"/>
            <a:pathLst>
              <a:path extrusionOk="0"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2459" l="-117864" r="0" t="0"/>
            </a:stretch>
          </a:blipFill>
          <a:ln>
            <a:noFill/>
          </a:ln>
        </p:spPr>
      </p:sp>
      <p:sp>
        <p:nvSpPr>
          <p:cNvPr id="104" name="Google Shape;104;p14"/>
          <p:cNvSpPr/>
          <p:nvPr/>
        </p:nvSpPr>
        <p:spPr>
          <a:xfrm>
            <a:off x="8797281" y="6367480"/>
            <a:ext cx="624692" cy="623129"/>
          </a:xfrm>
          <a:custGeom>
            <a:rect b="b" l="l" r="r" t="t"/>
            <a:pathLst>
              <a:path extrusionOk="0"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2459" l="-117864" r="0" t="0"/>
            </a:stretch>
          </a:blipFill>
          <a:ln>
            <a:noFill/>
          </a:ln>
        </p:spPr>
      </p:sp>
      <p:sp>
        <p:nvSpPr>
          <p:cNvPr id="105" name="Google Shape;105;p14"/>
          <p:cNvSpPr/>
          <p:nvPr/>
        </p:nvSpPr>
        <p:spPr>
          <a:xfrm>
            <a:off x="15350372" y="6386630"/>
            <a:ext cx="624692" cy="623129"/>
          </a:xfrm>
          <a:custGeom>
            <a:rect b="b" l="l" r="r" t="t"/>
            <a:pathLst>
              <a:path extrusionOk="0"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2459" l="-117864" r="0" t="0"/>
            </a:stretch>
          </a:blipFill>
          <a:ln>
            <a:noFill/>
          </a:ln>
        </p:spPr>
      </p:sp>
      <p:sp>
        <p:nvSpPr>
          <p:cNvPr id="106" name="Google Shape;106;p14"/>
          <p:cNvSpPr txBox="1"/>
          <p:nvPr/>
        </p:nvSpPr>
        <p:spPr>
          <a:xfrm>
            <a:off x="5749853" y="697400"/>
            <a:ext cx="720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Archivo Black"/>
                <a:ea typeface="Archivo Black"/>
                <a:cs typeface="Archivo Black"/>
                <a:sym typeface="Archivo Black"/>
              </a:rPr>
              <a:t>СКЛАД КОМАНДИ</a:t>
            </a:r>
            <a:endParaRPr sz="6000"/>
          </a:p>
        </p:txBody>
      </p:sp>
      <p:sp>
        <p:nvSpPr>
          <p:cNvPr id="107" name="Google Shape;107;p14"/>
          <p:cNvSpPr txBox="1"/>
          <p:nvPr/>
        </p:nvSpPr>
        <p:spPr>
          <a:xfrm>
            <a:off x="341879" y="5468476"/>
            <a:ext cx="3931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/>
              <a:t>Віталій Субботін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3621009" y="5468476"/>
            <a:ext cx="4175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/>
              <a:t>Наталія Калашнікова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677272" y="5922147"/>
            <a:ext cx="326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1"/>
              <a:t>Team Lead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4107688" y="5922147"/>
            <a:ext cx="326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1"/>
              <a:t>Scrum Master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7086747" y="5462114"/>
            <a:ext cx="4114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/>
              <a:t>Андрій Деренговський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7479130" y="5922147"/>
            <a:ext cx="326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1"/>
              <a:t>Data Analyst (EDA)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13524994" y="5468464"/>
            <a:ext cx="4053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/>
              <a:t>Михайло Обухов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3776496" y="5934897"/>
            <a:ext cx="326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1">
                <a:solidFill>
                  <a:schemeClr val="dk1"/>
                </a:solidFill>
              </a:rPr>
              <a:t>ML Engineer </a:t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933000" y="2572425"/>
            <a:ext cx="2749568" cy="2749568"/>
            <a:chOff x="933000" y="2572425"/>
            <a:chExt cx="2749568" cy="2749568"/>
          </a:xfrm>
        </p:grpSpPr>
        <p:grpSp>
          <p:nvGrpSpPr>
            <p:cNvPr id="116" name="Google Shape;116;p14"/>
            <p:cNvGrpSpPr/>
            <p:nvPr/>
          </p:nvGrpSpPr>
          <p:grpSpPr>
            <a:xfrm>
              <a:off x="933000" y="2572425"/>
              <a:ext cx="2749568" cy="2749568"/>
              <a:chOff x="0" y="0"/>
              <a:chExt cx="8790178" cy="8790178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149225" y="149225"/>
                <a:ext cx="8491728" cy="8491728"/>
              </a:xfrm>
              <a:custGeom>
                <a:rect b="b" l="l" r="r" t="t"/>
                <a:pathLst>
                  <a:path extrusionOk="0" h="8491728" w="8491728">
                    <a:moveTo>
                      <a:pt x="0" y="0"/>
                    </a:moveTo>
                    <a:lnTo>
                      <a:pt x="8491728" y="0"/>
                    </a:lnTo>
                    <a:lnTo>
                      <a:pt x="8491728" y="8491728"/>
                    </a:lnTo>
                    <a:lnTo>
                      <a:pt x="0" y="8491728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-37188" l="0" r="0" t="-12808"/>
                </a:stretch>
              </a:blipFill>
              <a:ln>
                <a:noFill/>
              </a:ln>
            </p:spPr>
          </p:sp>
          <p:sp>
            <p:nvSpPr>
              <p:cNvPr id="118" name="Google Shape;118;p14"/>
              <p:cNvSpPr/>
              <p:nvPr/>
            </p:nvSpPr>
            <p:spPr>
              <a:xfrm>
                <a:off x="0" y="0"/>
                <a:ext cx="8790178" cy="8790178"/>
              </a:xfrm>
              <a:custGeom>
                <a:rect b="b" l="l" r="r" t="t"/>
                <a:pathLst>
                  <a:path extrusionOk="0" h="8790178" w="8790178">
                    <a:moveTo>
                      <a:pt x="8790178" y="8790178"/>
                    </a:moveTo>
                    <a:lnTo>
                      <a:pt x="0" y="8790178"/>
                    </a:lnTo>
                    <a:lnTo>
                      <a:pt x="0" y="0"/>
                    </a:lnTo>
                    <a:lnTo>
                      <a:pt x="8790178" y="0"/>
                    </a:lnTo>
                    <a:lnTo>
                      <a:pt x="8790178" y="8790178"/>
                    </a:lnTo>
                    <a:close/>
                    <a:moveTo>
                      <a:pt x="19050" y="8771128"/>
                    </a:moveTo>
                    <a:lnTo>
                      <a:pt x="8771128" y="8771128"/>
                    </a:lnTo>
                    <a:lnTo>
                      <a:pt x="8771128" y="19050"/>
                    </a:lnTo>
                    <a:lnTo>
                      <a:pt x="19050" y="19050"/>
                    </a:lnTo>
                    <a:lnTo>
                      <a:pt x="19050" y="8771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pic>
          <p:nvPicPr>
            <p:cNvPr id="119" name="Google Shape;119;p14" title="photo_2025-10-15_21-06-01 (1).jp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08250" y="2647675"/>
              <a:ext cx="2618800" cy="261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p14"/>
          <p:cNvGrpSpPr/>
          <p:nvPr/>
        </p:nvGrpSpPr>
        <p:grpSpPr>
          <a:xfrm>
            <a:off x="7734850" y="2572425"/>
            <a:ext cx="2749568" cy="2749568"/>
            <a:chOff x="7734850" y="2572425"/>
            <a:chExt cx="2749568" cy="2749568"/>
          </a:xfrm>
        </p:grpSpPr>
        <p:grpSp>
          <p:nvGrpSpPr>
            <p:cNvPr id="121" name="Google Shape;121;p14"/>
            <p:cNvGrpSpPr/>
            <p:nvPr/>
          </p:nvGrpSpPr>
          <p:grpSpPr>
            <a:xfrm>
              <a:off x="7734850" y="2572425"/>
              <a:ext cx="2749568" cy="2749568"/>
              <a:chOff x="0" y="0"/>
              <a:chExt cx="8790178" cy="8790178"/>
            </a:xfrm>
          </p:grpSpPr>
          <p:sp>
            <p:nvSpPr>
              <p:cNvPr id="122" name="Google Shape;122;p14"/>
              <p:cNvSpPr/>
              <p:nvPr/>
            </p:nvSpPr>
            <p:spPr>
              <a:xfrm>
                <a:off x="149225" y="149225"/>
                <a:ext cx="8491728" cy="8491728"/>
              </a:xfrm>
              <a:custGeom>
                <a:rect b="b" l="l" r="r" t="t"/>
                <a:pathLst>
                  <a:path extrusionOk="0" h="8491728" w="8491728">
                    <a:moveTo>
                      <a:pt x="0" y="0"/>
                    </a:moveTo>
                    <a:lnTo>
                      <a:pt x="8491728" y="0"/>
                    </a:lnTo>
                    <a:lnTo>
                      <a:pt x="8491728" y="8491728"/>
                    </a:lnTo>
                    <a:lnTo>
                      <a:pt x="0" y="8491728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-37188" l="0" r="0" t="-12808"/>
                </a:stretch>
              </a:blipFill>
              <a:ln>
                <a:noFill/>
              </a:ln>
            </p:spPr>
          </p:sp>
          <p:sp>
            <p:nvSpPr>
              <p:cNvPr id="123" name="Google Shape;123;p14"/>
              <p:cNvSpPr/>
              <p:nvPr/>
            </p:nvSpPr>
            <p:spPr>
              <a:xfrm>
                <a:off x="0" y="0"/>
                <a:ext cx="8790178" cy="8790178"/>
              </a:xfrm>
              <a:custGeom>
                <a:rect b="b" l="l" r="r" t="t"/>
                <a:pathLst>
                  <a:path extrusionOk="0" h="8790178" w="8790178">
                    <a:moveTo>
                      <a:pt x="8790178" y="8790178"/>
                    </a:moveTo>
                    <a:lnTo>
                      <a:pt x="0" y="8790178"/>
                    </a:lnTo>
                    <a:lnTo>
                      <a:pt x="0" y="0"/>
                    </a:lnTo>
                    <a:lnTo>
                      <a:pt x="8790178" y="0"/>
                    </a:lnTo>
                    <a:lnTo>
                      <a:pt x="8790178" y="8790178"/>
                    </a:lnTo>
                    <a:close/>
                    <a:moveTo>
                      <a:pt x="19050" y="8771128"/>
                    </a:moveTo>
                    <a:lnTo>
                      <a:pt x="8771128" y="8771128"/>
                    </a:lnTo>
                    <a:lnTo>
                      <a:pt x="8771128" y="19050"/>
                    </a:lnTo>
                    <a:lnTo>
                      <a:pt x="19050" y="19050"/>
                    </a:lnTo>
                    <a:lnTo>
                      <a:pt x="19050" y="8771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pic>
          <p:nvPicPr>
            <p:cNvPr id="124" name="Google Shape;124;p14" title="photo_2025-10-15_21-10-49 (1).jpg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790375" y="2647700"/>
              <a:ext cx="2618800" cy="2618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4"/>
          <p:cNvGrpSpPr/>
          <p:nvPr/>
        </p:nvGrpSpPr>
        <p:grpSpPr>
          <a:xfrm>
            <a:off x="4333925" y="2572425"/>
            <a:ext cx="2749568" cy="2749568"/>
            <a:chOff x="4333925" y="2572425"/>
            <a:chExt cx="2749568" cy="2749568"/>
          </a:xfrm>
        </p:grpSpPr>
        <p:grpSp>
          <p:nvGrpSpPr>
            <p:cNvPr id="126" name="Google Shape;126;p14"/>
            <p:cNvGrpSpPr/>
            <p:nvPr/>
          </p:nvGrpSpPr>
          <p:grpSpPr>
            <a:xfrm>
              <a:off x="4333925" y="2572425"/>
              <a:ext cx="2749568" cy="2749568"/>
              <a:chOff x="0" y="0"/>
              <a:chExt cx="8790178" cy="8790178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149225" y="149225"/>
                <a:ext cx="8491728" cy="8491728"/>
              </a:xfrm>
              <a:custGeom>
                <a:rect b="b" l="l" r="r" t="t"/>
                <a:pathLst>
                  <a:path extrusionOk="0" h="8491728" w="8491728">
                    <a:moveTo>
                      <a:pt x="0" y="0"/>
                    </a:moveTo>
                    <a:lnTo>
                      <a:pt x="8491728" y="0"/>
                    </a:lnTo>
                    <a:lnTo>
                      <a:pt x="8491728" y="8491728"/>
                    </a:lnTo>
                    <a:lnTo>
                      <a:pt x="0" y="8491728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-37188" l="0" r="0" t="-12808"/>
                </a:stretch>
              </a:blipFill>
              <a:ln>
                <a:noFill/>
              </a:ln>
            </p:spPr>
          </p:sp>
          <p:sp>
            <p:nvSpPr>
              <p:cNvPr id="128" name="Google Shape;128;p14"/>
              <p:cNvSpPr/>
              <p:nvPr/>
            </p:nvSpPr>
            <p:spPr>
              <a:xfrm>
                <a:off x="0" y="0"/>
                <a:ext cx="8790178" cy="8790178"/>
              </a:xfrm>
              <a:custGeom>
                <a:rect b="b" l="l" r="r" t="t"/>
                <a:pathLst>
                  <a:path extrusionOk="0" h="8790178" w="8790178">
                    <a:moveTo>
                      <a:pt x="8790178" y="8790178"/>
                    </a:moveTo>
                    <a:lnTo>
                      <a:pt x="0" y="8790178"/>
                    </a:lnTo>
                    <a:lnTo>
                      <a:pt x="0" y="0"/>
                    </a:lnTo>
                    <a:lnTo>
                      <a:pt x="8790178" y="0"/>
                    </a:lnTo>
                    <a:lnTo>
                      <a:pt x="8790178" y="8790178"/>
                    </a:lnTo>
                    <a:close/>
                    <a:moveTo>
                      <a:pt x="19050" y="8771128"/>
                    </a:moveTo>
                    <a:lnTo>
                      <a:pt x="8771128" y="8771128"/>
                    </a:lnTo>
                    <a:lnTo>
                      <a:pt x="8771128" y="19050"/>
                    </a:lnTo>
                    <a:lnTo>
                      <a:pt x="19050" y="19050"/>
                    </a:lnTo>
                    <a:lnTo>
                      <a:pt x="19050" y="8771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pic>
          <p:nvPicPr>
            <p:cNvPr id="129" name="Google Shape;129;p14" title="DSC_7649_pp (1).jpg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399325" y="2637800"/>
              <a:ext cx="2618801" cy="26188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4"/>
          <p:cNvGrpSpPr/>
          <p:nvPr/>
        </p:nvGrpSpPr>
        <p:grpSpPr>
          <a:xfrm>
            <a:off x="10978613" y="2559700"/>
            <a:ext cx="2749568" cy="2749568"/>
            <a:chOff x="10919300" y="2572425"/>
            <a:chExt cx="2749568" cy="2749568"/>
          </a:xfrm>
        </p:grpSpPr>
        <p:grpSp>
          <p:nvGrpSpPr>
            <p:cNvPr id="131" name="Google Shape;131;p14"/>
            <p:cNvGrpSpPr/>
            <p:nvPr/>
          </p:nvGrpSpPr>
          <p:grpSpPr>
            <a:xfrm>
              <a:off x="10919300" y="2572425"/>
              <a:ext cx="2749568" cy="2749568"/>
              <a:chOff x="0" y="0"/>
              <a:chExt cx="8790178" cy="8790178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149225" y="149225"/>
                <a:ext cx="8491728" cy="8491728"/>
              </a:xfrm>
              <a:custGeom>
                <a:rect b="b" l="l" r="r" t="t"/>
                <a:pathLst>
                  <a:path extrusionOk="0" h="8491728" w="8491728">
                    <a:moveTo>
                      <a:pt x="0" y="0"/>
                    </a:moveTo>
                    <a:lnTo>
                      <a:pt x="8491728" y="0"/>
                    </a:lnTo>
                    <a:lnTo>
                      <a:pt x="8491728" y="8491728"/>
                    </a:lnTo>
                    <a:lnTo>
                      <a:pt x="0" y="8491728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-37188" l="0" r="0" t="-12808"/>
                </a:stretch>
              </a:blipFill>
              <a:ln>
                <a:noFill/>
              </a:ln>
            </p:spPr>
          </p:sp>
          <p:sp>
            <p:nvSpPr>
              <p:cNvPr id="133" name="Google Shape;133;p14"/>
              <p:cNvSpPr/>
              <p:nvPr/>
            </p:nvSpPr>
            <p:spPr>
              <a:xfrm>
                <a:off x="0" y="0"/>
                <a:ext cx="8790178" cy="8790178"/>
              </a:xfrm>
              <a:custGeom>
                <a:rect b="b" l="l" r="r" t="t"/>
                <a:pathLst>
                  <a:path extrusionOk="0" h="8790178" w="8790178">
                    <a:moveTo>
                      <a:pt x="8790178" y="8790178"/>
                    </a:moveTo>
                    <a:lnTo>
                      <a:pt x="0" y="8790178"/>
                    </a:lnTo>
                    <a:lnTo>
                      <a:pt x="0" y="0"/>
                    </a:lnTo>
                    <a:lnTo>
                      <a:pt x="8790178" y="0"/>
                    </a:lnTo>
                    <a:lnTo>
                      <a:pt x="8790178" y="8790178"/>
                    </a:lnTo>
                    <a:close/>
                    <a:moveTo>
                      <a:pt x="19050" y="8771128"/>
                    </a:moveTo>
                    <a:lnTo>
                      <a:pt x="8771128" y="8771128"/>
                    </a:lnTo>
                    <a:lnTo>
                      <a:pt x="8771128" y="19050"/>
                    </a:lnTo>
                    <a:lnTo>
                      <a:pt x="19050" y="19050"/>
                    </a:lnTo>
                    <a:lnTo>
                      <a:pt x="19050" y="8771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pic>
          <p:nvPicPr>
            <p:cNvPr id="134" name="Google Shape;134;p14" title="Gemini_Generated_Image_vzv061vzv061vzv0 (1)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984688" y="2647675"/>
              <a:ext cx="2618799" cy="2618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14"/>
          <p:cNvGrpSpPr/>
          <p:nvPr/>
        </p:nvGrpSpPr>
        <p:grpSpPr>
          <a:xfrm>
            <a:off x="14287938" y="2559700"/>
            <a:ext cx="2749568" cy="2749568"/>
            <a:chOff x="10919300" y="2572425"/>
            <a:chExt cx="2749568" cy="2749568"/>
          </a:xfrm>
        </p:grpSpPr>
        <p:grpSp>
          <p:nvGrpSpPr>
            <p:cNvPr id="136" name="Google Shape;136;p14"/>
            <p:cNvGrpSpPr/>
            <p:nvPr/>
          </p:nvGrpSpPr>
          <p:grpSpPr>
            <a:xfrm>
              <a:off x="10919300" y="2572425"/>
              <a:ext cx="2749568" cy="2749568"/>
              <a:chOff x="0" y="0"/>
              <a:chExt cx="8790178" cy="8790178"/>
            </a:xfrm>
          </p:grpSpPr>
          <p:sp>
            <p:nvSpPr>
              <p:cNvPr id="137" name="Google Shape;137;p14"/>
              <p:cNvSpPr/>
              <p:nvPr/>
            </p:nvSpPr>
            <p:spPr>
              <a:xfrm>
                <a:off x="149225" y="149225"/>
                <a:ext cx="8491728" cy="8491728"/>
              </a:xfrm>
              <a:custGeom>
                <a:rect b="b" l="l" r="r" t="t"/>
                <a:pathLst>
                  <a:path extrusionOk="0" h="8491728" w="8491728">
                    <a:moveTo>
                      <a:pt x="0" y="0"/>
                    </a:moveTo>
                    <a:lnTo>
                      <a:pt x="8491728" y="0"/>
                    </a:lnTo>
                    <a:lnTo>
                      <a:pt x="8491728" y="8491728"/>
                    </a:lnTo>
                    <a:lnTo>
                      <a:pt x="0" y="8491728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-37188" l="0" r="0" t="-12808"/>
                </a:stretch>
              </a:blipFill>
              <a:ln>
                <a:noFill/>
              </a:ln>
            </p:spPr>
          </p:sp>
          <p:sp>
            <p:nvSpPr>
              <p:cNvPr id="138" name="Google Shape;138;p14"/>
              <p:cNvSpPr/>
              <p:nvPr/>
            </p:nvSpPr>
            <p:spPr>
              <a:xfrm>
                <a:off x="0" y="0"/>
                <a:ext cx="8790178" cy="8790178"/>
              </a:xfrm>
              <a:custGeom>
                <a:rect b="b" l="l" r="r" t="t"/>
                <a:pathLst>
                  <a:path extrusionOk="0" h="8790178" w="8790178">
                    <a:moveTo>
                      <a:pt x="8790178" y="8790178"/>
                    </a:moveTo>
                    <a:lnTo>
                      <a:pt x="0" y="8790178"/>
                    </a:lnTo>
                    <a:lnTo>
                      <a:pt x="0" y="0"/>
                    </a:lnTo>
                    <a:lnTo>
                      <a:pt x="8790178" y="0"/>
                    </a:lnTo>
                    <a:lnTo>
                      <a:pt x="8790178" y="8790178"/>
                    </a:lnTo>
                    <a:close/>
                    <a:moveTo>
                      <a:pt x="19050" y="8771128"/>
                    </a:moveTo>
                    <a:lnTo>
                      <a:pt x="8771128" y="8771128"/>
                    </a:lnTo>
                    <a:lnTo>
                      <a:pt x="8771128" y="19050"/>
                    </a:lnTo>
                    <a:lnTo>
                      <a:pt x="19050" y="19050"/>
                    </a:lnTo>
                    <a:lnTo>
                      <a:pt x="19050" y="8771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pic>
          <p:nvPicPr>
            <p:cNvPr id="139" name="Google Shape;139;p14" title="Gemini_Generated_Image_vzv061vzv061vzv0 (1)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984688" y="2647675"/>
              <a:ext cx="2618799" cy="261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4"/>
          <p:cNvSpPr txBox="1"/>
          <p:nvPr/>
        </p:nvSpPr>
        <p:spPr>
          <a:xfrm>
            <a:off x="10234356" y="5468476"/>
            <a:ext cx="4053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/>
              <a:t>Володимир Вакула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0630659" y="5934872"/>
            <a:ext cx="326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1"/>
              <a:t>Feature Engineer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1948797" y="6386580"/>
            <a:ext cx="624692" cy="623129"/>
          </a:xfrm>
          <a:custGeom>
            <a:rect b="b" l="l" r="r" t="t"/>
            <a:pathLst>
              <a:path extrusionOk="0"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2459" l="-117869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0" l="982" r="52376" t="0"/>
          <a:stretch/>
        </p:blipFill>
        <p:spPr>
          <a:xfrm>
            <a:off x="486109" y="0"/>
            <a:ext cx="7201134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8981400" y="2727150"/>
            <a:ext cx="8481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Розробити модель машинного навчання для прогнозування ймовірності відтоку клієнтів телекомунікаційної компанії </a:t>
            </a:r>
            <a:endParaRPr sz="2400"/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на основі історичних даних.</a:t>
            </a:r>
            <a:r>
              <a:rPr lang="en-US" sz="2000"/>
              <a:t> 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752166" y="4073525"/>
            <a:ext cx="312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10260007" y="486023"/>
            <a:ext cx="72033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8">
                <a:latin typeface="Archivo Black"/>
                <a:ea typeface="Archivo Black"/>
                <a:cs typeface="Archivo Black"/>
                <a:sym typeface="Archivo Black"/>
              </a:rPr>
              <a:t>        </a:t>
            </a:r>
            <a:r>
              <a:rPr b="1" i="0" lang="en-US" sz="6408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Мета</a:t>
            </a:r>
            <a:r>
              <a:rPr b="1" lang="en-US" sz="6408"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b="1" i="0" lang="en-US" sz="6408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проєкту</a:t>
            </a:r>
            <a:endParaRPr b="1" sz="2000"/>
          </a:p>
        </p:txBody>
      </p:sp>
      <p:grpSp>
        <p:nvGrpSpPr>
          <p:cNvPr id="152" name="Google Shape;152;p15"/>
          <p:cNvGrpSpPr/>
          <p:nvPr/>
        </p:nvGrpSpPr>
        <p:grpSpPr>
          <a:xfrm>
            <a:off x="9304766" y="5385570"/>
            <a:ext cx="8158530" cy="826944"/>
            <a:chOff x="8929016" y="4288920"/>
            <a:chExt cx="8158530" cy="826944"/>
          </a:xfrm>
        </p:grpSpPr>
        <p:cxnSp>
          <p:nvCxnSpPr>
            <p:cNvPr id="153" name="Google Shape;153;p15"/>
            <p:cNvCxnSpPr/>
            <p:nvPr/>
          </p:nvCxnSpPr>
          <p:spPr>
            <a:xfrm>
              <a:off x="8929016" y="4698015"/>
              <a:ext cx="7030500" cy="0"/>
            </a:xfrm>
            <a:prstGeom prst="straightConnector1">
              <a:avLst/>
            </a:prstGeom>
            <a:noFill/>
            <a:ln cap="rnd" cmpd="sng" w="9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5"/>
            <p:cNvSpPr/>
            <p:nvPr/>
          </p:nvSpPr>
          <p:spPr>
            <a:xfrm rot="5400000">
              <a:off x="16066028" y="4094345"/>
              <a:ext cx="826944" cy="1216094"/>
            </a:xfrm>
            <a:custGeom>
              <a:rect b="b" l="l" r="r" t="t"/>
              <a:pathLst>
                <a:path extrusionOk="0" h="2396244" w="1629446">
                  <a:moveTo>
                    <a:pt x="0" y="0"/>
                  </a:moveTo>
                  <a:lnTo>
                    <a:pt x="1629446" y="0"/>
                  </a:lnTo>
                  <a:lnTo>
                    <a:pt x="1629446" y="2396244"/>
                  </a:lnTo>
                  <a:lnTo>
                    <a:pt x="0" y="239624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5" name="Google Shape;155;p15"/>
            <p:cNvSpPr/>
            <p:nvPr/>
          </p:nvSpPr>
          <p:spPr>
            <a:xfrm>
              <a:off x="8929016" y="4601275"/>
              <a:ext cx="193232" cy="193232"/>
            </a:xfrm>
            <a:custGeom>
              <a:rect b="b" l="l" r="r" t="t"/>
              <a:pathLst>
                <a:path extrusionOk="0" h="380752" w="380752">
                  <a:moveTo>
                    <a:pt x="0" y="0"/>
                  </a:moveTo>
                  <a:lnTo>
                    <a:pt x="380752" y="0"/>
                  </a:lnTo>
                  <a:lnTo>
                    <a:pt x="380752" y="380752"/>
                  </a:lnTo>
                  <a:lnTo>
                    <a:pt x="0" y="38075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cxnSp>
        <p:nvCxnSpPr>
          <p:cNvPr id="161" name="Google Shape;161;p16"/>
          <p:cNvCxnSpPr/>
          <p:nvPr/>
        </p:nvCxnSpPr>
        <p:spPr>
          <a:xfrm>
            <a:off x="-585133" y="8805859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6"/>
          <p:cNvCxnSpPr/>
          <p:nvPr/>
        </p:nvCxnSpPr>
        <p:spPr>
          <a:xfrm>
            <a:off x="-585133" y="9334500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6"/>
          <p:cNvSpPr txBox="1"/>
          <p:nvPr/>
        </p:nvSpPr>
        <p:spPr>
          <a:xfrm>
            <a:off x="752925" y="689450"/>
            <a:ext cx="899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Ключовий Стейкхолдер:</a:t>
            </a:r>
            <a:endParaRPr b="1" sz="3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0"/>
              <a:buNone/>
            </a:pPr>
            <a:r>
              <a:rPr b="1" lang="en-US" sz="3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Керівник відділу утримання клієнтів</a:t>
            </a:r>
            <a:endParaRPr b="1" sz="5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752925" y="2208903"/>
            <a:ext cx="8124300" cy="7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Персона: Оксана Григорівна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Роль та Відповідальність:</a:t>
            </a:r>
            <a:r>
              <a:rPr lang="en-US" sz="2000">
                <a:solidFill>
                  <a:schemeClr val="dk1"/>
                </a:solidFill>
              </a:rPr>
              <a:t> Стратегічне управління рівнем відтоку (Churn Rate) та максимізація Пожиттєвої Цінності Клієнта (CLV).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Характеристики Особистості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Аналітична Проактивність:</a:t>
            </a:r>
            <a:r>
              <a:rPr lang="en-US" sz="2000">
                <a:solidFill>
                  <a:schemeClr val="dk1"/>
                </a:solidFill>
              </a:rPr>
              <a:t> Висока здатність до критичного мислення; шукає закономірності та причини у даних, а не лише констатує наслідки.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Орієнтація на Результат:</a:t>
            </a:r>
            <a:r>
              <a:rPr lang="en-US" sz="2000">
                <a:solidFill>
                  <a:schemeClr val="dk1"/>
                </a:solidFill>
              </a:rPr>
              <a:t> Фокус на метриках прибутковості; вимагає, щоб кожна ініціатива мала прямий вимірюваний вплив на CLV та зниження Churn Rate.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Рішучість:</a:t>
            </a:r>
            <a:r>
              <a:rPr lang="en-US" sz="2000">
                <a:solidFill>
                  <a:schemeClr val="dk1"/>
                </a:solidFill>
              </a:rPr>
              <a:t> Здатна швидко мобілізувати ресурси (маркетинг, технічна підтримка) для цільового втручання на основі достовірних прогнозів.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1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99"/>
          </a:p>
        </p:txBody>
      </p:sp>
      <p:pic>
        <p:nvPicPr>
          <p:cNvPr id="165" name="Google Shape;165;p16" title="Gemini_Generated_Image_uki05nuki05nuki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7725" y="689450"/>
            <a:ext cx="6827149" cy="682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cxnSp>
        <p:nvCxnSpPr>
          <p:cNvPr id="171" name="Google Shape;171;p17"/>
          <p:cNvCxnSpPr/>
          <p:nvPr/>
        </p:nvCxnSpPr>
        <p:spPr>
          <a:xfrm>
            <a:off x="-585133" y="8805859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-585133" y="9334500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17"/>
          <p:cNvSpPr/>
          <p:nvPr/>
        </p:nvSpPr>
        <p:spPr>
          <a:xfrm rot="10800000">
            <a:off x="8121950" y="-1"/>
            <a:ext cx="2611028" cy="4114800"/>
          </a:xfrm>
          <a:custGeom>
            <a:rect b="b" l="l" r="r" t="t"/>
            <a:pathLst>
              <a:path extrusionOk="0"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17"/>
          <p:cNvSpPr txBox="1"/>
          <p:nvPr/>
        </p:nvSpPr>
        <p:spPr>
          <a:xfrm>
            <a:off x="484400" y="983989"/>
            <a:ext cx="72789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08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Ключовий Виклик </a:t>
            </a:r>
            <a:endParaRPr b="1"/>
          </a:p>
        </p:txBody>
      </p:sp>
      <p:sp>
        <p:nvSpPr>
          <p:cNvPr id="175" name="Google Shape;175;p17"/>
          <p:cNvSpPr txBox="1"/>
          <p:nvPr/>
        </p:nvSpPr>
        <p:spPr>
          <a:xfrm>
            <a:off x="484400" y="1955094"/>
            <a:ext cx="882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Основні цілі та завдання про</a:t>
            </a:r>
            <a:r>
              <a:rPr lang="en-US" sz="2099"/>
              <a:t>є</a:t>
            </a:r>
            <a:r>
              <a:rPr b="0" i="0" lang="en-US" sz="2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кту</a:t>
            </a:r>
            <a:endParaRPr/>
          </a:p>
        </p:txBody>
      </p:sp>
      <p:grpSp>
        <p:nvGrpSpPr>
          <p:cNvPr id="176" name="Google Shape;176;p17"/>
          <p:cNvGrpSpPr/>
          <p:nvPr/>
        </p:nvGrpSpPr>
        <p:grpSpPr>
          <a:xfrm>
            <a:off x="1663700" y="3220929"/>
            <a:ext cx="3715800" cy="1449433"/>
            <a:chOff x="1028700" y="4111929"/>
            <a:chExt cx="3715800" cy="1449433"/>
          </a:xfrm>
        </p:grpSpPr>
        <p:sp>
          <p:nvSpPr>
            <p:cNvPr id="177" name="Google Shape;177;p17"/>
            <p:cNvSpPr/>
            <p:nvPr/>
          </p:nvSpPr>
          <p:spPr>
            <a:xfrm>
              <a:off x="2050336" y="4111929"/>
              <a:ext cx="1672526" cy="702461"/>
            </a:xfrm>
            <a:custGeom>
              <a:rect b="b" l="l" r="r" t="t"/>
              <a:pathLst>
                <a:path extrusionOk="0" h="702461" w="1672526">
                  <a:moveTo>
                    <a:pt x="0" y="0"/>
                  </a:moveTo>
                  <a:lnTo>
                    <a:pt x="1672526" y="0"/>
                  </a:lnTo>
                  <a:lnTo>
                    <a:pt x="1672526" y="702461"/>
                  </a:lnTo>
                  <a:lnTo>
                    <a:pt x="0" y="70246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8" name="Google Shape;178;p17"/>
            <p:cNvSpPr txBox="1"/>
            <p:nvPr/>
          </p:nvSpPr>
          <p:spPr>
            <a:xfrm>
              <a:off x="1028700" y="5068762"/>
              <a:ext cx="3715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Проблема # 1</a:t>
              </a:r>
              <a:endParaRPr/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11481376" y="3163879"/>
            <a:ext cx="3807000" cy="1563508"/>
            <a:chOff x="7240501" y="5404604"/>
            <a:chExt cx="3807000" cy="1563508"/>
          </a:xfrm>
        </p:grpSpPr>
        <p:sp>
          <p:nvSpPr>
            <p:cNvPr id="180" name="Google Shape;180;p17"/>
            <p:cNvSpPr/>
            <p:nvPr/>
          </p:nvSpPr>
          <p:spPr>
            <a:xfrm>
              <a:off x="8307737" y="5404604"/>
              <a:ext cx="1672526" cy="702461"/>
            </a:xfrm>
            <a:custGeom>
              <a:rect b="b" l="l" r="r" t="t"/>
              <a:pathLst>
                <a:path extrusionOk="0" h="702461" w="1672526">
                  <a:moveTo>
                    <a:pt x="0" y="0"/>
                  </a:moveTo>
                  <a:lnTo>
                    <a:pt x="1672526" y="0"/>
                  </a:lnTo>
                  <a:lnTo>
                    <a:pt x="1672526" y="702461"/>
                  </a:lnTo>
                  <a:lnTo>
                    <a:pt x="0" y="70246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1" name="Google Shape;181;p17"/>
            <p:cNvSpPr txBox="1"/>
            <p:nvPr/>
          </p:nvSpPr>
          <p:spPr>
            <a:xfrm>
              <a:off x="7240501" y="6475512"/>
              <a:ext cx="3807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/>
                <a:t>Потреба</a:t>
              </a:r>
              <a:r>
                <a:rPr b="1" i="0" lang="en-US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# </a:t>
              </a:r>
              <a:r>
                <a:rPr b="1" lang="en-US" sz="3200"/>
                <a:t>2</a:t>
              </a:r>
              <a:endParaRPr/>
            </a:p>
          </p:txBody>
        </p:sp>
      </p:grpSp>
      <p:sp>
        <p:nvSpPr>
          <p:cNvPr id="182" name="Google Shape;182;p17"/>
          <p:cNvSpPr txBox="1"/>
          <p:nvPr/>
        </p:nvSpPr>
        <p:spPr>
          <a:xfrm>
            <a:off x="763970" y="5070455"/>
            <a:ext cx="5016300" cy="3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99"/>
              <a:t>Прийняття рішень про утримання клієнтів на основі дескриптивної аналітики (статистичні зрізи даних) та застосування загальних, неефективних програм лояльності, оскільки поточні дані не дають прогнозу.</a:t>
            </a:r>
            <a:endParaRPr sz="2099"/>
          </a:p>
          <a:p>
            <a:pPr indent="0" lvl="0" marL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99"/>
          </a:p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9"/>
          </a:p>
        </p:txBody>
      </p:sp>
      <p:sp>
        <p:nvSpPr>
          <p:cNvPr id="183" name="Google Shape;183;p17"/>
          <p:cNvSpPr txBox="1"/>
          <p:nvPr/>
        </p:nvSpPr>
        <p:spPr>
          <a:xfrm>
            <a:off x="10876721" y="5070443"/>
            <a:ext cx="50163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/>
              <a:t>Необхідність у інтерактивному, високоточному інструменті для ідентифікації клієнтів з високим ризиком відтоку, що використовує багатофакторний аналіз історичних даних.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grpSp>
        <p:nvGrpSpPr>
          <p:cNvPr id="189" name="Google Shape;189;p18"/>
          <p:cNvGrpSpPr/>
          <p:nvPr/>
        </p:nvGrpSpPr>
        <p:grpSpPr>
          <a:xfrm>
            <a:off x="1032609" y="890807"/>
            <a:ext cx="5481554" cy="4113237"/>
            <a:chOff x="6350" y="6350"/>
            <a:chExt cx="8903970" cy="6681343"/>
          </a:xfrm>
        </p:grpSpPr>
        <p:sp>
          <p:nvSpPr>
            <p:cNvPr id="190" name="Google Shape;190;p18"/>
            <p:cNvSpPr/>
            <p:nvPr/>
          </p:nvSpPr>
          <p:spPr>
            <a:xfrm>
              <a:off x="155575" y="155575"/>
              <a:ext cx="8605520" cy="6382893"/>
            </a:xfrm>
            <a:custGeom>
              <a:rect b="b" l="l" r="r" t="t"/>
              <a:pathLst>
                <a:path extrusionOk="0"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2447" l="0" r="0" t="-69904"/>
              </a:stretch>
            </a:blipFill>
            <a:ln>
              <a:noFill/>
            </a:ln>
          </p:spPr>
        </p:sp>
        <p:sp>
          <p:nvSpPr>
            <p:cNvPr id="191" name="Google Shape;191;p18"/>
            <p:cNvSpPr/>
            <p:nvPr/>
          </p:nvSpPr>
          <p:spPr>
            <a:xfrm>
              <a:off x="6350" y="6350"/>
              <a:ext cx="8903970" cy="6681343"/>
            </a:xfrm>
            <a:custGeom>
              <a:rect b="b" l="l" r="r" t="t"/>
              <a:pathLst>
                <a:path extrusionOk="0"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grpSp>
        <p:nvGrpSpPr>
          <p:cNvPr id="192" name="Google Shape;192;p18"/>
          <p:cNvGrpSpPr/>
          <p:nvPr/>
        </p:nvGrpSpPr>
        <p:grpSpPr>
          <a:xfrm>
            <a:off x="1032609" y="5282955"/>
            <a:ext cx="5481554" cy="4113237"/>
            <a:chOff x="6350" y="6350"/>
            <a:chExt cx="8903970" cy="6681343"/>
          </a:xfrm>
        </p:grpSpPr>
        <p:sp>
          <p:nvSpPr>
            <p:cNvPr id="193" name="Google Shape;193;p18"/>
            <p:cNvSpPr/>
            <p:nvPr/>
          </p:nvSpPr>
          <p:spPr>
            <a:xfrm>
              <a:off x="155575" y="155575"/>
              <a:ext cx="8605520" cy="6382893"/>
            </a:xfrm>
            <a:custGeom>
              <a:rect b="b" l="l" r="r" t="t"/>
              <a:pathLst>
                <a:path extrusionOk="0"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-5661" r="-5660" t="0"/>
              </a:stretch>
            </a:blipFill>
            <a:ln>
              <a:noFill/>
            </a:ln>
          </p:spPr>
        </p:sp>
        <p:sp>
          <p:nvSpPr>
            <p:cNvPr id="194" name="Google Shape;194;p18"/>
            <p:cNvSpPr/>
            <p:nvPr/>
          </p:nvSpPr>
          <p:spPr>
            <a:xfrm>
              <a:off x="6350" y="6350"/>
              <a:ext cx="8903970" cy="6681343"/>
            </a:xfrm>
            <a:custGeom>
              <a:rect b="b" l="l" r="r" t="t"/>
              <a:pathLst>
                <a:path extrusionOk="0"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95" name="Google Shape;195;p18"/>
          <p:cNvSpPr/>
          <p:nvPr/>
        </p:nvSpPr>
        <p:spPr>
          <a:xfrm>
            <a:off x="10130150" y="890800"/>
            <a:ext cx="7006801" cy="434824"/>
          </a:xfrm>
          <a:custGeom>
            <a:rect b="b" l="l" r="r" t="t"/>
            <a:pathLst>
              <a:path extrusionOk="0" h="1486579" w="3802877">
                <a:moveTo>
                  <a:pt x="0" y="0"/>
                </a:moveTo>
                <a:lnTo>
                  <a:pt x="3802877" y="0"/>
                </a:lnTo>
                <a:lnTo>
                  <a:pt x="3802877" y="1486579"/>
                </a:lnTo>
                <a:lnTo>
                  <a:pt x="0" y="1486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18"/>
          <p:cNvSpPr txBox="1"/>
          <p:nvPr/>
        </p:nvSpPr>
        <p:spPr>
          <a:xfrm>
            <a:off x="7933448" y="1519450"/>
            <a:ext cx="9203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latin typeface="Archivo Black"/>
                <a:ea typeface="Archivo Black"/>
                <a:cs typeface="Archivo Black"/>
                <a:sym typeface="Archivo Black"/>
              </a:rPr>
              <a:t>Цінність Прогностичної Моделі</a:t>
            </a:r>
            <a:endParaRPr b="1" sz="4500"/>
          </a:p>
        </p:txBody>
      </p:sp>
      <p:sp>
        <p:nvSpPr>
          <p:cNvPr id="197" name="Google Shape;197;p18"/>
          <p:cNvSpPr txBox="1"/>
          <p:nvPr/>
        </p:nvSpPr>
        <p:spPr>
          <a:xfrm>
            <a:off x="8302500" y="2405975"/>
            <a:ext cx="9203700" cy="7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Проєкт "</a:t>
            </a:r>
            <a:r>
              <a:rPr lang="en-US" sz="2400">
                <a:solidFill>
                  <a:schemeClr val="dk1"/>
                </a:solidFill>
              </a:rPr>
              <a:t>Прогнозування відтоку клієнтів</a:t>
            </a:r>
            <a:r>
              <a:rPr lang="en-US" sz="2400">
                <a:solidFill>
                  <a:schemeClr val="dk1"/>
                </a:solidFill>
              </a:rPr>
              <a:t>" трансформує роботу Оксани Григорівни, забезпечуючи: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Точне Фокусування Ресурсів:</a:t>
            </a:r>
            <a:r>
              <a:rPr lang="en-US" sz="2400">
                <a:solidFill>
                  <a:schemeClr val="dk1"/>
                </a:solidFill>
              </a:rPr>
              <a:t> Ідентифікація цільового сегмента клієнтів з критичною ймовірністю відтоку (</a:t>
            </a:r>
            <a:r>
              <a:rPr b="1" lang="en-US" sz="2400">
                <a:solidFill>
                  <a:schemeClr val="dk1"/>
                </a:solidFill>
              </a:rPr>
              <a:t>75%+</a:t>
            </a:r>
            <a:r>
              <a:rPr lang="en-US" sz="2400">
                <a:solidFill>
                  <a:schemeClr val="dk1"/>
                </a:solidFill>
              </a:rPr>
              <a:t>).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Персоналізація Втручання:</a:t>
            </a:r>
            <a:r>
              <a:rPr lang="en-US" sz="2400">
                <a:solidFill>
                  <a:schemeClr val="dk1"/>
                </a:solidFill>
              </a:rPr>
              <a:t> Можливість створення ультра-цільових пропозицій на основі вагових факторів моделі.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Операційна Надійність:</a:t>
            </a:r>
            <a:r>
              <a:rPr lang="en-US" sz="2400">
                <a:solidFill>
                  <a:schemeClr val="dk1"/>
                </a:solidFill>
              </a:rPr>
              <a:t> Використання контейнеризації (Docker) для забезпечення стабільності та відтворюваності моделі у робочому середовищі.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Результат:</a:t>
            </a:r>
            <a:r>
              <a:rPr lang="en-US" sz="2400">
                <a:solidFill>
                  <a:schemeClr val="dk1"/>
                </a:solidFill>
              </a:rPr>
              <a:t> Перехід від реактивного "гасіння пожеж" до стратегічного, високоприбуткового управління лояльністю клієнтів.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sp>
        <p:nvSpPr>
          <p:cNvPr id="203" name="Google Shape;203;p19"/>
          <p:cNvSpPr/>
          <p:nvPr/>
        </p:nvSpPr>
        <p:spPr>
          <a:xfrm>
            <a:off x="-706637" y="1559650"/>
            <a:ext cx="9125543" cy="7167700"/>
          </a:xfrm>
          <a:custGeom>
            <a:rect b="b" l="l" r="r" t="t"/>
            <a:pathLst>
              <a:path extrusionOk="0"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9"/>
          <p:cNvSpPr/>
          <p:nvPr/>
        </p:nvSpPr>
        <p:spPr>
          <a:xfrm>
            <a:off x="14799313" y="0"/>
            <a:ext cx="3488687" cy="1198840"/>
          </a:xfrm>
          <a:custGeom>
            <a:rect b="b" l="l" r="r" t="t"/>
            <a:pathLst>
              <a:path extrusionOk="0"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19"/>
          <p:cNvSpPr txBox="1"/>
          <p:nvPr/>
        </p:nvSpPr>
        <p:spPr>
          <a:xfrm>
            <a:off x="1627716" y="5576542"/>
            <a:ext cx="653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Модель дозволяє створити профіль користувача, схильного до відтоку.</a:t>
            </a:r>
            <a:endParaRPr sz="3300"/>
          </a:p>
        </p:txBody>
      </p:sp>
      <p:pic>
        <p:nvPicPr>
          <p:cNvPr id="206" name="Google Shape;206;p19" title="профиль_клиента_для_видтоку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71213" y="1414450"/>
            <a:ext cx="8791575" cy="7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sp>
        <p:nvSpPr>
          <p:cNvPr id="212" name="Google Shape;212;p20"/>
          <p:cNvSpPr/>
          <p:nvPr/>
        </p:nvSpPr>
        <p:spPr>
          <a:xfrm>
            <a:off x="15507913" y="7368436"/>
            <a:ext cx="1641362" cy="2114167"/>
          </a:xfrm>
          <a:custGeom>
            <a:rect b="b" l="l" r="r" t="t"/>
            <a:pathLst>
              <a:path extrusionOk="0" h="2114167" w="1641362">
                <a:moveTo>
                  <a:pt x="0" y="0"/>
                </a:moveTo>
                <a:lnTo>
                  <a:pt x="1641362" y="0"/>
                </a:lnTo>
                <a:lnTo>
                  <a:pt x="1641362" y="2114166"/>
                </a:lnTo>
                <a:lnTo>
                  <a:pt x="0" y="2114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20"/>
          <p:cNvSpPr txBox="1"/>
          <p:nvPr/>
        </p:nvSpPr>
        <p:spPr>
          <a:xfrm>
            <a:off x="1028700" y="1247775"/>
            <a:ext cx="139221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8">
                <a:latin typeface="Archivo Black"/>
                <a:ea typeface="Archivo Black"/>
                <a:cs typeface="Archivo Black"/>
                <a:sym typeface="Archivo Black"/>
              </a:rPr>
              <a:t>Технологічний Стек Проєкту</a:t>
            </a:r>
            <a:endParaRPr b="1"/>
          </a:p>
        </p:txBody>
      </p:sp>
      <p:grpSp>
        <p:nvGrpSpPr>
          <p:cNvPr id="214" name="Google Shape;214;p20"/>
          <p:cNvGrpSpPr/>
          <p:nvPr/>
        </p:nvGrpSpPr>
        <p:grpSpPr>
          <a:xfrm>
            <a:off x="1213200" y="2602024"/>
            <a:ext cx="12492000" cy="1267076"/>
            <a:chOff x="0" y="-28575"/>
            <a:chExt cx="16656000" cy="1689435"/>
          </a:xfrm>
        </p:grpSpPr>
        <p:sp>
          <p:nvSpPr>
            <p:cNvPr id="215" name="Google Shape;215;p20"/>
            <p:cNvSpPr txBox="1"/>
            <p:nvPr/>
          </p:nvSpPr>
          <p:spPr>
            <a:xfrm>
              <a:off x="0" y="-28575"/>
              <a:ext cx="102189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99"/>
                <a:t>Фундамент Даних</a:t>
              </a:r>
              <a:r>
                <a:rPr b="1" i="0" lang="en-US" sz="2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#</a:t>
              </a:r>
              <a:r>
                <a:rPr b="1" lang="en-US" sz="2599">
                  <a:solidFill>
                    <a:schemeClr val="dk1"/>
                  </a:solidFill>
                </a:rPr>
                <a:t> (Data Core)</a:t>
              </a:r>
              <a:endParaRPr sz="1500"/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0" y="622860"/>
              <a:ext cx="16656000" cy="10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9"/>
                <a:t>Python (3.x)</a:t>
              </a:r>
              <a:r>
                <a:rPr lang="en-US" sz="2199"/>
                <a:t>: Базова мова розробки.</a:t>
              </a:r>
              <a:endParaRPr sz="2199"/>
            </a:p>
            <a:p>
              <a:pPr indent="0" lvl="0" marL="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9"/>
                <a:t>pandas / numpy</a:t>
              </a:r>
              <a:r>
                <a:rPr lang="en-US" sz="2199"/>
                <a:t>: Ефективна підготовка та маніпуляція великими телеком-даними.</a:t>
              </a:r>
              <a:endParaRPr sz="2199"/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1213200" y="4593475"/>
            <a:ext cx="11223450" cy="1267075"/>
            <a:chOff x="0" y="-28573"/>
            <a:chExt cx="14964600" cy="1689433"/>
          </a:xfrm>
        </p:grpSpPr>
        <p:sp>
          <p:nvSpPr>
            <p:cNvPr id="218" name="Google Shape;218;p20"/>
            <p:cNvSpPr txBox="1"/>
            <p:nvPr/>
          </p:nvSpPr>
          <p:spPr>
            <a:xfrm>
              <a:off x="0" y="-28573"/>
              <a:ext cx="149646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99"/>
                <a:t>Прогностичне Моделювання</a:t>
              </a:r>
              <a:r>
                <a:rPr b="1" i="0" lang="en-US" sz="2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#</a:t>
              </a:r>
              <a:r>
                <a:rPr b="1" lang="en-US" sz="2599">
                  <a:solidFill>
                    <a:schemeClr val="dk1"/>
                  </a:solidFill>
                </a:rPr>
                <a:t> (</a:t>
              </a:r>
              <a:r>
                <a:rPr b="1" lang="en-US" sz="2599">
                  <a:solidFill>
                    <a:schemeClr val="dk1"/>
                  </a:solidFill>
                </a:rPr>
                <a:t>Predictive Modeling</a:t>
              </a:r>
              <a:r>
                <a:rPr b="1" lang="en-US" sz="2599">
                  <a:solidFill>
                    <a:schemeClr val="dk1"/>
                  </a:solidFill>
                </a:rPr>
                <a:t>)</a:t>
              </a:r>
              <a:endParaRPr sz="1500"/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0" y="622860"/>
              <a:ext cx="14964600" cy="10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199"/>
                <a:t>XGBoost / LightGBM: </a:t>
              </a:r>
              <a:r>
                <a:rPr lang="en-US" sz="2199"/>
                <a:t>Провідні алгоритми Градієнтного Бустингу.</a:t>
              </a:r>
              <a:endParaRPr sz="2199"/>
            </a:p>
            <a:p>
              <a:pPr indent="0" lvl="0" marL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2199"/>
                <a:t>scikit-learn: </a:t>
              </a:r>
              <a:r>
                <a:rPr lang="en-US" sz="2199"/>
                <a:t>Валідація, оцінка та серіалізація моделі (joblib).</a:t>
              </a:r>
              <a:endParaRPr b="1" sz="2199"/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1213200" y="6584925"/>
            <a:ext cx="11223450" cy="2587375"/>
            <a:chOff x="0" y="-28573"/>
            <a:chExt cx="14964600" cy="3449833"/>
          </a:xfrm>
        </p:grpSpPr>
        <p:sp>
          <p:nvSpPr>
            <p:cNvPr id="221" name="Google Shape;221;p20"/>
            <p:cNvSpPr txBox="1"/>
            <p:nvPr/>
          </p:nvSpPr>
          <p:spPr>
            <a:xfrm>
              <a:off x="0" y="-28573"/>
              <a:ext cx="149646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99"/>
                <a:t>Доставка та Інтерфейс</a:t>
              </a:r>
              <a:r>
                <a:rPr b="1" i="0" lang="en-US" sz="2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#</a:t>
              </a:r>
              <a:r>
                <a:rPr b="1" lang="en-US" sz="2599">
                  <a:solidFill>
                    <a:schemeClr val="dk1"/>
                  </a:solidFill>
                </a:rPr>
                <a:t> (</a:t>
              </a:r>
              <a:r>
                <a:rPr b="1" lang="en-US" sz="2599">
                  <a:solidFill>
                    <a:schemeClr val="dk1"/>
                  </a:solidFill>
                </a:rPr>
                <a:t>Delivery</a:t>
              </a:r>
              <a:r>
                <a:rPr b="1" lang="en-US" sz="2599">
                  <a:solidFill>
                    <a:schemeClr val="dk1"/>
                  </a:solidFill>
                </a:rPr>
                <a:t>)</a:t>
              </a:r>
              <a:endParaRPr sz="1500"/>
            </a:p>
          </p:txBody>
        </p:sp>
        <p:sp>
          <p:nvSpPr>
            <p:cNvPr id="222" name="Google Shape;222;p20"/>
            <p:cNvSpPr txBox="1"/>
            <p:nvPr/>
          </p:nvSpPr>
          <p:spPr>
            <a:xfrm>
              <a:off x="0" y="622860"/>
              <a:ext cx="14964600" cy="27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2199"/>
                <a:t>X</a:t>
              </a:r>
              <a:r>
                <a:rPr b="1" lang="en-US" sz="2199"/>
                <a:t>Streamlit: </a:t>
              </a:r>
              <a:r>
                <a:rPr lang="en-US" sz="2199"/>
                <a:t>Розробка інтерактивного Dashboard для відображення прогнозів замовникам (Оксана Г.).</a:t>
              </a:r>
              <a:endParaRPr b="1" sz="2199"/>
            </a:p>
            <a:p>
              <a:pPr indent="0" lvl="0" marL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2199"/>
                <a:t>Docker: </a:t>
              </a:r>
              <a:r>
                <a:rPr lang="en-US" sz="2199"/>
                <a:t>Контейнеризація для забезпечення відтворюваності та безвідмовного деплойменту.</a:t>
              </a:r>
              <a:endParaRPr sz="2199"/>
            </a:p>
            <a:p>
              <a:pPr indent="0" lvl="0" marL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2199"/>
            </a:p>
          </p:txBody>
        </p:sp>
      </p:grpSp>
      <p:sp>
        <p:nvSpPr>
          <p:cNvPr id="223" name="Google Shape;223;p20"/>
          <p:cNvSpPr/>
          <p:nvPr/>
        </p:nvSpPr>
        <p:spPr>
          <a:xfrm>
            <a:off x="14950800" y="401325"/>
            <a:ext cx="1852491" cy="1643664"/>
          </a:xfrm>
          <a:custGeom>
            <a:rect b="b" l="l" r="r" t="t"/>
            <a:pathLst>
              <a:path extrusionOk="0" h="1781750" w="2008120">
                <a:moveTo>
                  <a:pt x="0" y="0"/>
                </a:moveTo>
                <a:lnTo>
                  <a:pt x="2008120" y="0"/>
                </a:lnTo>
                <a:lnTo>
                  <a:pt x="2008120" y="1781749"/>
                </a:lnTo>
                <a:lnTo>
                  <a:pt x="0" y="17817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4" name="Google Shape;224;p20"/>
          <p:cNvCxnSpPr/>
          <p:nvPr/>
        </p:nvCxnSpPr>
        <p:spPr>
          <a:xfrm>
            <a:off x="-585008" y="9295938"/>
            <a:ext cx="18873000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sp>
        <p:nvSpPr>
          <p:cNvPr id="230" name="Google Shape;230;p21"/>
          <p:cNvSpPr txBox="1"/>
          <p:nvPr/>
        </p:nvSpPr>
        <p:spPr>
          <a:xfrm>
            <a:off x="1028700" y="2739025"/>
            <a:ext cx="82020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8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Дяку</a:t>
            </a:r>
            <a:r>
              <a:rPr b="1" lang="en-US" sz="6608">
                <a:latin typeface="Archivo Black"/>
                <a:ea typeface="Archivo Black"/>
                <a:cs typeface="Archivo Black"/>
                <a:sym typeface="Archivo Black"/>
              </a:rPr>
              <a:t>ємо за увагу!</a:t>
            </a:r>
            <a:endParaRPr b="1" sz="2200"/>
          </a:p>
        </p:txBody>
      </p:sp>
      <p:cxnSp>
        <p:nvCxnSpPr>
          <p:cNvPr id="231" name="Google Shape;231;p21"/>
          <p:cNvCxnSpPr/>
          <p:nvPr/>
        </p:nvCxnSpPr>
        <p:spPr>
          <a:xfrm>
            <a:off x="-585133" y="9334500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21"/>
          <p:cNvSpPr txBox="1"/>
          <p:nvPr/>
        </p:nvSpPr>
        <p:spPr>
          <a:xfrm>
            <a:off x="1028700" y="5738073"/>
            <a:ext cx="214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Githab</a:t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3178251" y="5712050"/>
            <a:ext cx="718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/>
              <a:t>https://github.com/vitalyasub/telecom-churn-ds-project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1028700" y="6923349"/>
            <a:ext cx="214954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1028700" y="4803775"/>
            <a:ext cx="47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КОНТАКТИ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11311668" y="839550"/>
            <a:ext cx="3222857" cy="1623148"/>
          </a:xfrm>
          <a:custGeom>
            <a:rect b="b" l="l" r="r" t="t"/>
            <a:pathLst>
              <a:path extrusionOk="0" h="1759510" w="3493612">
                <a:moveTo>
                  <a:pt x="0" y="0"/>
                </a:moveTo>
                <a:lnTo>
                  <a:pt x="3493612" y="0"/>
                </a:lnTo>
                <a:lnTo>
                  <a:pt x="3493612" y="1759510"/>
                </a:lnTo>
                <a:lnTo>
                  <a:pt x="0" y="17595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21"/>
          <p:cNvSpPr/>
          <p:nvPr/>
        </p:nvSpPr>
        <p:spPr>
          <a:xfrm>
            <a:off x="8508350" y="1888550"/>
            <a:ext cx="1852491" cy="1643664"/>
          </a:xfrm>
          <a:custGeom>
            <a:rect b="b" l="l" r="r" t="t"/>
            <a:pathLst>
              <a:path extrusionOk="0" h="1781750" w="2008120">
                <a:moveTo>
                  <a:pt x="0" y="0"/>
                </a:moveTo>
                <a:lnTo>
                  <a:pt x="2008120" y="0"/>
                </a:lnTo>
                <a:lnTo>
                  <a:pt x="2008120" y="1781749"/>
                </a:lnTo>
                <a:lnTo>
                  <a:pt x="0" y="17817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21"/>
          <p:cNvSpPr/>
          <p:nvPr/>
        </p:nvSpPr>
        <p:spPr>
          <a:xfrm>
            <a:off x="11190280" y="2812298"/>
            <a:ext cx="3222857" cy="3222857"/>
          </a:xfrm>
          <a:custGeom>
            <a:rect b="b" l="l" r="r" t="t"/>
            <a:pathLst>
              <a:path extrusionOk="0" h="3493612" w="3493612">
                <a:moveTo>
                  <a:pt x="0" y="0"/>
                </a:moveTo>
                <a:lnTo>
                  <a:pt x="3493612" y="0"/>
                </a:lnTo>
                <a:lnTo>
                  <a:pt x="3493612" y="3493612"/>
                </a:lnTo>
                <a:lnTo>
                  <a:pt x="0" y="34936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21"/>
          <p:cNvSpPr/>
          <p:nvPr/>
        </p:nvSpPr>
        <p:spPr>
          <a:xfrm>
            <a:off x="15106765" y="635325"/>
            <a:ext cx="2408673" cy="3795903"/>
          </a:xfrm>
          <a:custGeom>
            <a:rect b="b" l="l" r="r" t="t"/>
            <a:pathLst>
              <a:path extrusionOk="0"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21"/>
          <p:cNvSpPr/>
          <p:nvPr/>
        </p:nvSpPr>
        <p:spPr>
          <a:xfrm>
            <a:off x="14292605" y="7632137"/>
            <a:ext cx="3222857" cy="1107491"/>
          </a:xfrm>
          <a:custGeom>
            <a:rect b="b" l="l" r="r" t="t"/>
            <a:pathLst>
              <a:path extrusionOk="0" h="1200532" w="349361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