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1F61B-FEFE-FA54-FFC7-13668F5D96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BDCC9DD-2CC4-3ADD-739A-BB60A77ED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9BBCFC-B2D2-B950-B157-349A58306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3DFDD-6EEF-0B19-EB55-AE77A5FE6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4A9E88-0E78-948B-62A4-B1A13AA3A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2BC229-2364-ABE9-6FD1-B3A302971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5F8FA3-63E4-4B16-F5CA-359A0263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D16EF0-2D3D-8A28-FCDA-2E4DDB1A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D43DB8-8246-C82A-864D-7CA0E6D81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73025F-53A2-90B6-6B21-E22E1D2A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719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BDEC-3B0A-1331-0D61-EE65ABA296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46F130A-CE09-91D0-890F-EB9FDE2A2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E956B1-06D5-43C5-13BC-1159536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679B3E-BEEF-A627-CDFA-3499C6C7C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E51CD9-6C84-8BDC-E996-6224ACCF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EE08F8-63C6-A929-B3F5-E3505136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D37C7-7F09-525B-5916-A4AF5FE5D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A1A00A-E39E-9EC9-6A88-92F088BAC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1F5F35-51F1-C0B7-FDD1-7A73C67DE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83F3CE-2BC7-693A-B3D7-F1222CE1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34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A5F0D-D8EF-3DF4-0767-6A19832BB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CEDB-4A40-AB92-D45B-4A64650EC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C00B19-E5A7-6707-3C59-3B5E5031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08DDF6-A7A4-0C45-4646-F12AC4827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C4D8CA-F23E-28DA-A241-B45B06F1A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40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2CCD84-DE2F-4667-A06C-9873CE703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5DF7D-E38F-57B8-EE9A-BBF6C0DF8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1BA486F-9C81-EF33-1BFB-D93623585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B9294-1D2E-DD1C-6C52-838EC71A3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92B1EA-FB6F-4A2D-11AC-5533CE2CF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5F66FBA-8D7C-1C2A-E41D-E00B40DF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1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F2731D-A4DD-18B5-56C3-6043BADF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23E1C56-1E33-2CA9-C807-7F6C9CEB4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2C97637-F9F7-FD1E-2081-BEEB6C479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94252E7-9BCF-85F0-A29F-05A03FADAB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6A61B64-58C8-0B88-2438-DD13B3A1F7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BC5774-DE21-31F0-95D0-0DBC69C7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0FA0544-FC4A-EE8F-1521-289E3684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1EBF3E4-3B01-DB64-2C3B-72044507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EF6C15-8A11-74F9-ADC5-9F59F2EB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BBE732C-7696-31EA-E5C0-441A8E60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CC6ECEE-4EC0-A237-EFB8-1E7079130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B5F26AF-3228-CCB8-F1FA-48A73A10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374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9495E8F-F300-000F-FCA8-1EC5F13FC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BD74174-BA95-EBF7-88B0-7189116E0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858A53-A2DA-1C42-5E9D-36116A68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0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B97454-7DDD-7723-2A48-00AAF8378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A153493-094A-BE0B-A999-A9EFB8835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B4865DF-E063-7261-38AF-4575DB2A4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B560A-F31C-9DAE-1730-2D77BC2B7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43013A-DD36-0833-2327-79FAC753C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912AF9-FAF5-5AAA-76CE-F509F3CBB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35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DBFA4-FA11-552D-AB93-8FB3DE36A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8FDA4E0-509F-98F6-3440-DD53F4A04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A2D532D-F67F-DA91-0B6F-92878C4A1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FDE183-C3B7-5CF4-5C9C-66674E95E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7F8005-923F-6B96-3FA3-8A27A0E9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7DB2-22A4-9FC6-DF9D-3BE3D0EB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45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DC5384-2D7C-0CC7-8E52-2D8CE157A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6EBBAF0-E82D-17C6-AC28-C77A56D5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D337E5-4D4A-A985-364A-E35A7B0807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636BF-40FB-489C-89DC-7A934C2B42C8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3F5FB-E39D-182E-18F2-4042EA917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C01D8A-3D1C-E0B4-D905-ED8361048D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CC5F4-8603-466E-B381-0ABD4B7B7A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19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39E0768-7732-C1C6-4432-79A3117E9BFB}"/>
              </a:ext>
            </a:extLst>
          </p:cNvPr>
          <p:cNvSpPr txBox="1">
            <a:spLocks/>
          </p:cNvSpPr>
          <p:nvPr/>
        </p:nvSpPr>
        <p:spPr>
          <a:xfrm>
            <a:off x="346166" y="214904"/>
            <a:ext cx="11756571" cy="71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Результаты.</a:t>
            </a:r>
          </a:p>
          <a:p>
            <a:r>
              <a:rPr lang="ru-RU" b="1" dirty="0"/>
              <a:t>Информация о реализованной модели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3951A-7B29-8CFF-636D-77DB852C75B1}"/>
              </a:ext>
            </a:extLst>
          </p:cNvPr>
          <p:cNvSpPr txBox="1"/>
          <p:nvPr/>
        </p:nvSpPr>
        <p:spPr>
          <a:xfrm>
            <a:off x="489855" y="1103812"/>
            <a:ext cx="1051559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Выбранная модель</a:t>
            </a:r>
            <a:r>
              <a:rPr lang="en-US" sz="2000" dirty="0"/>
              <a:t> Gradient Boosting</a:t>
            </a:r>
            <a:endParaRPr lang="ru-RU" sz="2000" dirty="0"/>
          </a:p>
          <a:p>
            <a:r>
              <a:rPr lang="ru-RU" sz="20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Параметры модели</a:t>
            </a:r>
            <a:r>
              <a:rPr lang="en-US" sz="2000" dirty="0"/>
              <a:t> </a:t>
            </a:r>
            <a:endParaRPr lang="ru-RU" sz="2000" dirty="0"/>
          </a:p>
          <a:p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Использованные признаки (были ли добавлены новые, все ли использовались исходные признаки)</a:t>
            </a:r>
            <a:r>
              <a:rPr lang="en-US" sz="2000" dirty="0"/>
              <a:t> ID </a:t>
            </a:r>
            <a:r>
              <a:rPr lang="ru-RU" sz="2000" dirty="0"/>
              <a:t>скважины, </a:t>
            </a:r>
            <a:r>
              <a:rPr lang="en-US" sz="2000" dirty="0" err="1"/>
              <a:t>slip_nom_rpm</a:t>
            </a:r>
            <a:r>
              <a:rPr lang="ru-RU" sz="2000" dirty="0"/>
              <a:t>, </a:t>
            </a:r>
            <a:r>
              <a:rPr lang="en-US" sz="2000" dirty="0" err="1"/>
              <a:t>motor_nom_i</a:t>
            </a:r>
            <a:r>
              <a:rPr lang="ru-RU" sz="2000" dirty="0"/>
              <a:t>, </a:t>
            </a:r>
            <a:r>
              <a:rPr lang="en-US" sz="2000" dirty="0" err="1"/>
              <a:t>motor_amp_idle</a:t>
            </a:r>
            <a:r>
              <a:rPr lang="ru-RU" sz="2000" dirty="0"/>
              <a:t>, </a:t>
            </a:r>
            <a:r>
              <a:rPr lang="en-US" sz="2000" dirty="0" err="1"/>
              <a:t>NKT_sections_info</a:t>
            </a:r>
            <a:r>
              <a:rPr lang="ru-RU" sz="2000" dirty="0"/>
              <a:t>, </a:t>
            </a:r>
            <a:r>
              <a:rPr lang="en-US" sz="2000" dirty="0"/>
              <a:t> </a:t>
            </a:r>
            <a:r>
              <a:rPr lang="en-US" sz="2000" dirty="0" err="1"/>
              <a:t>NKT_roughness</a:t>
            </a:r>
            <a:r>
              <a:rPr lang="ru-RU" sz="2000" dirty="0"/>
              <a:t>, </a:t>
            </a:r>
            <a:r>
              <a:rPr lang="en-US" sz="2000" dirty="0"/>
              <a:t>measured</a:t>
            </a:r>
            <a:r>
              <a:rPr lang="ru-RU" sz="2000" dirty="0"/>
              <a:t>, </a:t>
            </a:r>
            <a:r>
              <a:rPr lang="en-US" sz="2000" dirty="0"/>
              <a:t>roughness</a:t>
            </a:r>
            <a:r>
              <a:rPr lang="ru-RU" sz="2000" dirty="0"/>
              <a:t>, Количество ступеней насоса, </a:t>
            </a:r>
            <a:r>
              <a:rPr lang="en-US" sz="2000" dirty="0"/>
              <a:t> </a:t>
            </a:r>
            <a:r>
              <a:rPr lang="en-US" sz="2000" dirty="0" err="1"/>
              <a:t>k_gas_sep</a:t>
            </a:r>
            <a:r>
              <a:rPr lang="ru-RU" sz="2000" dirty="0"/>
              <a:t>, Глубина установки насоса, Относительная плотность газа, Относительная плотность нефти, Относительная плотность воды , Пластовое давление, Пластовая температура, Штуцер, Линейная температура, Время, Обводненность (объёмная),</a:t>
            </a:r>
            <a:r>
              <a:rPr lang="en-US" sz="2000" dirty="0"/>
              <a:t> </a:t>
            </a:r>
            <a:r>
              <a:rPr lang="ru-RU" sz="2000" dirty="0" err="1"/>
              <a:t>Рбуф</a:t>
            </a:r>
            <a:r>
              <a:rPr lang="ru-RU" sz="2000" dirty="0"/>
              <a:t>, </a:t>
            </a:r>
            <a:r>
              <a:rPr lang="ru-RU" sz="2000" dirty="0" err="1"/>
              <a:t>атм</a:t>
            </a:r>
            <a:r>
              <a:rPr lang="ru-RU" sz="2000" dirty="0"/>
              <a:t>, </a:t>
            </a:r>
            <a:r>
              <a:rPr lang="en-US" sz="2000" dirty="0"/>
              <a:t> </a:t>
            </a:r>
            <a:r>
              <a:rPr lang="ru-RU" sz="2000" dirty="0"/>
              <a:t>Давление линейное, </a:t>
            </a:r>
            <a:r>
              <a:rPr lang="ru-RU" sz="2000" dirty="0" err="1"/>
              <a:t>атм</a:t>
            </a:r>
            <a:r>
              <a:rPr lang="ru-RU" sz="2000" dirty="0"/>
              <a:t>, Давление на приеме насоса, </a:t>
            </a:r>
            <a:r>
              <a:rPr lang="ru-RU" sz="2000" dirty="0" err="1"/>
              <a:t>атм</a:t>
            </a:r>
            <a:r>
              <a:rPr lang="ru-RU" sz="2000" dirty="0"/>
              <a:t>, </a:t>
            </a:r>
            <a:r>
              <a:rPr lang="en-US" sz="2000" dirty="0"/>
              <a:t> </a:t>
            </a:r>
            <a:r>
              <a:rPr lang="ru-RU" sz="2000" dirty="0"/>
              <a:t>Загрузка ПЭД, %, Попутный газ, Напряжение, АВ Вольт</a:t>
            </a:r>
            <a:r>
              <a:rPr lang="en-US" sz="2000" dirty="0"/>
              <a:t>,  KPD</a:t>
            </a: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dirty="0"/>
              <a:t>Использованные методы и подходы в обработке исходных данных: Физико-математическое моделирование.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89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61DB6F-145F-9B37-7438-1ADE6EB3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37" y="149589"/>
            <a:ext cx="10515600" cy="712560"/>
          </a:xfrm>
        </p:spPr>
        <p:txBody>
          <a:bodyPr>
            <a:noAutofit/>
          </a:bodyPr>
          <a:lstStyle/>
          <a:p>
            <a:r>
              <a:rPr lang="ru-RU" sz="2800" b="1" dirty="0"/>
              <a:t>Этап 1. Общие результаты модели</a:t>
            </a:r>
            <a:endParaRPr lang="en-US" sz="2800" b="1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618EB2E3-4FF6-EDBD-C26A-52773B57C6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154964"/>
              </p:ext>
            </p:extLst>
          </p:nvPr>
        </p:nvGraphicFramePr>
        <p:xfrm>
          <a:off x="367937" y="966652"/>
          <a:ext cx="10515600" cy="333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263">
                  <a:extLst>
                    <a:ext uri="{9D8B030D-6E8A-4147-A177-3AD203B41FA5}">
                      <a16:colId xmlns:a16="http://schemas.microsoft.com/office/drawing/2014/main" val="289091135"/>
                    </a:ext>
                  </a:extLst>
                </a:gridCol>
                <a:gridCol w="3568337">
                  <a:extLst>
                    <a:ext uri="{9D8B030D-6E8A-4147-A177-3AD203B41FA5}">
                      <a16:colId xmlns:a16="http://schemas.microsoft.com/office/drawing/2014/main" val="1644106784"/>
                    </a:ext>
                  </a:extLst>
                </a:gridCol>
              </a:tblGrid>
              <a:tr h="24021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обучающей выборке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9249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обучающей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13663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64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обучающей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55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5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MAPE </a:t>
                      </a:r>
                      <a:r>
                        <a:rPr lang="ru-RU" dirty="0"/>
                        <a:t>медианной </a:t>
                      </a:r>
                      <a:r>
                        <a:rPr lang="ru-RU" dirty="0" err="1"/>
                        <a:t>бейзлайновой</a:t>
                      </a:r>
                      <a:r>
                        <a:rPr lang="ru-RU" dirty="0"/>
                        <a:t> модели</a:t>
                      </a:r>
                      <a:r>
                        <a:rPr lang="en-US" dirty="0"/>
                        <a:t>, %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289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MAPE </a:t>
                      </a:r>
                      <a:r>
                        <a:rPr lang="ru-RU" dirty="0"/>
                        <a:t>реализованной модели, %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82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60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99C5221B-7658-8E9E-2A48-37EA9C50A7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2261964"/>
              </p:ext>
            </p:extLst>
          </p:nvPr>
        </p:nvGraphicFramePr>
        <p:xfrm>
          <a:off x="367937" y="1077686"/>
          <a:ext cx="105156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47263">
                  <a:extLst>
                    <a:ext uri="{9D8B030D-6E8A-4147-A177-3AD203B41FA5}">
                      <a16:colId xmlns:a16="http://schemas.microsoft.com/office/drawing/2014/main" val="289091135"/>
                    </a:ext>
                  </a:extLst>
                </a:gridCol>
                <a:gridCol w="3568337">
                  <a:extLst>
                    <a:ext uri="{9D8B030D-6E8A-4147-A177-3AD203B41FA5}">
                      <a16:colId xmlns:a16="http://schemas.microsoft.com/office/drawing/2014/main" val="16441067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Параметр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216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исходной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85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точек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9698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Кол-во скважин в тестовой выборке после обработки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25138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Доля точек с относительной ошибкой </a:t>
                      </a:r>
                      <a:r>
                        <a:rPr lang="en-US" dirty="0"/>
                        <a:t>&lt;=</a:t>
                      </a:r>
                      <a:r>
                        <a:rPr lang="ru-RU" dirty="0"/>
                        <a:t> 50 %, </a:t>
                      </a:r>
                      <a:r>
                        <a:rPr lang="ru-RU" dirty="0" err="1"/>
                        <a:t>д.ед</a:t>
                      </a:r>
                      <a:r>
                        <a:rPr lang="ru-RU" dirty="0"/>
                        <a:t>.</a:t>
                      </a:r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982768"/>
                  </a:ext>
                </a:extLst>
              </a:tr>
            </a:tbl>
          </a:graphicData>
        </a:graphic>
      </p:graphicFrame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CF0A9F2-95A2-B7D4-6ECA-425C4910092C}"/>
              </a:ext>
            </a:extLst>
          </p:cNvPr>
          <p:cNvSpPr txBox="1">
            <a:spLocks/>
          </p:cNvSpPr>
          <p:nvPr/>
        </p:nvSpPr>
        <p:spPr>
          <a:xfrm>
            <a:off x="367937" y="136526"/>
            <a:ext cx="10515600" cy="712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800" b="1" dirty="0"/>
              <a:t>Этап 2. Общие результаты модели</a:t>
            </a:r>
            <a:endParaRPr lang="en-US" sz="2800" b="1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898F77-663B-789B-118F-96CFC49F2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523" y="3410766"/>
            <a:ext cx="6630325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337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252</Words>
  <Application>Microsoft Office PowerPoint</Application>
  <PresentationFormat>Широкоэкранный</PresentationFormat>
  <Paragraphs>30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Презентация PowerPoint</vt:lpstr>
      <vt:lpstr>Этап 1. Общие результаты модели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Sergey</dc:creator>
  <cp:lastModifiedBy>Diana</cp:lastModifiedBy>
  <cp:revision>17</cp:revision>
  <dcterms:created xsi:type="dcterms:W3CDTF">2025-03-05T06:09:05Z</dcterms:created>
  <dcterms:modified xsi:type="dcterms:W3CDTF">2025-04-24T07:10:01Z</dcterms:modified>
</cp:coreProperties>
</file>