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19"/>
  </p:notesMasterIdLst>
  <p:handoutMasterIdLst>
    <p:handoutMasterId r:id="rId20"/>
  </p:handoutMasterIdLst>
  <p:sldIdLst>
    <p:sldId id="257" r:id="rId8"/>
    <p:sldId id="351" r:id="rId9"/>
    <p:sldId id="359" r:id="rId10"/>
    <p:sldId id="348" r:id="rId11"/>
    <p:sldId id="358" r:id="rId12"/>
    <p:sldId id="350" r:id="rId13"/>
    <p:sldId id="349" r:id="rId14"/>
    <p:sldId id="353" r:id="rId15"/>
    <p:sldId id="354" r:id="rId16"/>
    <p:sldId id="356" r:id="rId17"/>
    <p:sldId id="355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2D7A7-81FA-4CC3-B7A3-6CA905067406}" v="10" dt="2023-11-05T17:33:53.5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22" autoAdjust="0"/>
  </p:normalViewPr>
  <p:slideViewPr>
    <p:cSldViewPr>
      <p:cViewPr varScale="1">
        <p:scale>
          <a:sx n="93" d="100"/>
          <a:sy n="93" d="100"/>
        </p:scale>
        <p:origin x="147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06.11.2023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44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141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Filtering</a:t>
            </a:r>
            <a:r>
              <a:rPr lang="de-CH" dirty="0"/>
              <a:t>: </a:t>
            </a:r>
            <a:r>
              <a:rPr lang="de-CH" dirty="0" err="1"/>
              <a:t>removes</a:t>
            </a:r>
            <a:r>
              <a:rPr lang="de-CH" dirty="0"/>
              <a:t> </a:t>
            </a:r>
            <a:r>
              <a:rPr lang="de-CH" dirty="0" err="1"/>
              <a:t>stopwords</a:t>
            </a:r>
            <a:r>
              <a:rPr lang="de-CH" dirty="0"/>
              <a:t> -&gt; not </a:t>
            </a:r>
            <a:r>
              <a:rPr lang="de-CH" dirty="0" err="1"/>
              <a:t>filtered</a:t>
            </a:r>
            <a:r>
              <a:rPr lang="de-CH" dirty="0"/>
              <a:t>,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variants</a:t>
            </a:r>
            <a:r>
              <a:rPr lang="de-CH" dirty="0"/>
              <a:t> of </a:t>
            </a:r>
            <a:r>
              <a:rPr lang="de-CH" dirty="0" err="1"/>
              <a:t>stopwords</a:t>
            </a:r>
            <a:r>
              <a:rPr lang="de-CH" dirty="0"/>
              <a:t> still </a:t>
            </a:r>
            <a:r>
              <a:rPr lang="de-CH" dirty="0" err="1"/>
              <a:t>there</a:t>
            </a:r>
            <a:endParaRPr lang="de-CH" dirty="0"/>
          </a:p>
          <a:p>
            <a:r>
              <a:rPr lang="de-CH" dirty="0" err="1"/>
              <a:t>Normalization</a:t>
            </a:r>
            <a:r>
              <a:rPr lang="de-CH" dirty="0"/>
              <a:t>: all to </a:t>
            </a:r>
            <a:r>
              <a:rPr lang="de-CH" dirty="0" err="1"/>
              <a:t>lowercase</a:t>
            </a:r>
            <a:r>
              <a:rPr lang="de-CH" dirty="0"/>
              <a:t>, </a:t>
            </a:r>
            <a:r>
              <a:rPr lang="de-CH" dirty="0" err="1"/>
              <a:t>lemmatization</a:t>
            </a:r>
            <a:r>
              <a:rPr lang="de-CH" dirty="0"/>
              <a:t> -&gt;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get </a:t>
            </a:r>
            <a:r>
              <a:rPr lang="de-CH" dirty="0" err="1"/>
              <a:t>lemmatized</a:t>
            </a:r>
            <a:r>
              <a:rPr lang="de-CH" dirty="0"/>
              <a:t> to </a:t>
            </a:r>
            <a:r>
              <a:rPr lang="de-CH" dirty="0" err="1"/>
              <a:t>something</a:t>
            </a:r>
            <a:r>
              <a:rPr lang="de-CH" dirty="0"/>
              <a:t> non-</a:t>
            </a:r>
            <a:r>
              <a:rPr lang="de-CH" dirty="0" err="1"/>
              <a:t>meaningful</a:t>
            </a:r>
            <a:r>
              <a:rPr lang="de-CH" dirty="0"/>
              <a:t> (</a:t>
            </a:r>
            <a:r>
              <a:rPr lang="de-CH" dirty="0" err="1"/>
              <a:t>eg</a:t>
            </a:r>
            <a:r>
              <a:rPr lang="de-CH" dirty="0"/>
              <a:t> was -&gt; wa </a:t>
            </a:r>
            <a:r>
              <a:rPr lang="de-CH" dirty="0" err="1"/>
              <a:t>instead</a:t>
            </a:r>
            <a:r>
              <a:rPr lang="de-CH" dirty="0"/>
              <a:t> of </a:t>
            </a:r>
            <a:r>
              <a:rPr lang="de-CH" dirty="0" err="1"/>
              <a:t>be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348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Most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same in all </a:t>
            </a:r>
            <a:r>
              <a:rPr lang="de-CH" dirty="0" err="1"/>
              <a:t>classes</a:t>
            </a:r>
            <a:r>
              <a:rPr lang="de-CH" dirty="0"/>
              <a:t> -&gt;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;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second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specific</a:t>
            </a:r>
            <a:r>
              <a:rPr lang="de-CH" dirty="0"/>
              <a:t>,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skin</a:t>
            </a:r>
            <a:r>
              <a:rPr lang="de-CH" dirty="0"/>
              <a:t>, </a:t>
            </a:r>
            <a:r>
              <a:rPr lang="de-CH" dirty="0" err="1"/>
              <a:t>abdomen</a:t>
            </a:r>
            <a:r>
              <a:rPr lang="de-CH" dirty="0"/>
              <a:t> -&gt; not all </a:t>
            </a:r>
            <a:r>
              <a:rPr lang="de-CH" dirty="0" err="1"/>
              <a:t>texts</a:t>
            </a:r>
            <a:r>
              <a:rPr lang="de-CH" dirty="0"/>
              <a:t> same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86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587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35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Wrong classifications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Also: concurrent classification between 2 models (</a:t>
            </a:r>
            <a:r>
              <a:rPr lang="en-US" dirty="0" err="1"/>
              <a:t>eg</a:t>
            </a:r>
            <a:r>
              <a:rPr lang="en-US" dirty="0"/>
              <a:t> 2 -&gt; cardinal /dosage)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085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493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Skip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overtime</a:t>
            </a:r>
            <a:endParaRPr lang="de-CH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improve the understanding of texts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enable more advanced processing of text.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1. **Information Extraction**: NER can identify and classify entities, such as people, organizations, locations, dates, and more. This information is crucial for extracting structured data from unstructured text (legal documents, forms, news).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2. **Sentiment Analysis**: identifying that a positive sentiment is expressed towards a particular brand or product in customer reviews can be valuable for businesses.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3. **Question Answering**: NER can assist in locating entities within a text that are relevant to user queries.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4. **Machine Translation**: NER can help identify and preserve the entities during the translation process, ensuring that names, places, and other important entities remain consistent across languages.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NER can help identify sensitive information, such as personal names, addresses, or credit card numbers, and facilitate data protection measures.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46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54419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32469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Untertitel</a:t>
            </a:r>
            <a:endParaRPr lang="en-GB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</a:t>
            </a:r>
            <a:r>
              <a:rPr lang="de-CH" dirty="0"/>
              <a:t>Inhalt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dirty="0"/>
              <a:t>Quelle</a:t>
            </a:r>
            <a:endParaRPr lang="en-GB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0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  <p:sldLayoutId id="2147483785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7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8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  <p:sldLayoutId id="214748378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Marta Herrera, Mena </a:t>
            </a:r>
            <a:r>
              <a:rPr lang="de-CH" dirty="0" err="1"/>
              <a:t>Lerf</a:t>
            </a:r>
            <a:r>
              <a:rPr lang="de-CH" dirty="0"/>
              <a:t>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07.11.2023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Group C, NLP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 dirty="0">
                <a:solidFill>
                  <a:srgbClr val="E6002E"/>
                </a:solidFill>
              </a:rPr>
              <a:t>Interim Project Presentation</a:t>
            </a:r>
            <a:endParaRPr lang="de-CH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by comparing NE with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evaluation using precision, recall and F1-score</a:t>
            </a:r>
          </a:p>
          <a:p>
            <a:pPr marL="1028683" lvl="1" indent="-342900"/>
            <a:r>
              <a:rPr lang="en-US" dirty="0"/>
              <a:t>Precision: 0.37 (+/-) 0.17</a:t>
            </a:r>
          </a:p>
          <a:p>
            <a:pPr marL="1028683" lvl="1" indent="-342900"/>
            <a:r>
              <a:rPr lang="en-US" dirty="0"/>
              <a:t>Recall: 0.33 (+/-) 0.21</a:t>
            </a:r>
          </a:p>
          <a:p>
            <a:pPr marL="1028683" lvl="1" indent="-342900"/>
            <a:r>
              <a:rPr lang="en-US" dirty="0"/>
              <a:t>F1-Score: 0.3 (+/-) 0.09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028683" lvl="1" indent="-342900"/>
            <a:r>
              <a:rPr lang="en-US" dirty="0"/>
              <a:t>Training with large annotated corpus</a:t>
            </a:r>
          </a:p>
          <a:p>
            <a:pPr marL="1028683" lvl="1" indent="-342900"/>
            <a:r>
              <a:rPr lang="en-US" dirty="0"/>
              <a:t>Difficulty with manually annotating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683" lvl="1" indent="-342900"/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3849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Extraction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Sentiment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Question Answering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Machine Translation 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NER Use Cases</a:t>
            </a:r>
          </a:p>
        </p:txBody>
      </p:sp>
    </p:spTree>
    <p:extLst>
      <p:ext uri="{BB962C8B-B14F-4D97-AF65-F5344CB8AC3E}">
        <p14:creationId xmlns:p14="http://schemas.microsoft.com/office/powerpoint/2010/main" val="33170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Data Exploration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42523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1EDBDF-2057-FE45-AC09-C55970B025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40 </a:t>
            </a:r>
            <a:r>
              <a:rPr lang="de-CH" dirty="0" err="1"/>
              <a:t>classes</a:t>
            </a:r>
            <a:endParaRPr lang="de-CH" dirty="0"/>
          </a:p>
          <a:p>
            <a:r>
              <a:rPr lang="en-US" dirty="0"/>
              <a:t>min: 11</a:t>
            </a:r>
          </a:p>
          <a:p>
            <a:r>
              <a:rPr lang="en-US" dirty="0"/>
              <a:t>avg: 3052</a:t>
            </a:r>
          </a:p>
          <a:p>
            <a:r>
              <a:rPr lang="en-US" dirty="0"/>
              <a:t>max: 18425</a:t>
            </a:r>
          </a:p>
          <a:p>
            <a:endParaRPr lang="de-CH" dirty="0"/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862B1-9460-4BDF-7564-ED5BF085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E93FE-E6A2-E290-1690-5E79DDC74E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Task 1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098853-6AC9-18D4-A30F-08AC419C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DE2A8-555C-D528-5012-0468850766C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3</a:t>
            </a:fld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557ED85-EC1F-2C17-3FEA-C3DEAB458F3D}"/>
              </a:ext>
            </a:extLst>
          </p:cNvPr>
          <p:cNvGrpSpPr/>
          <p:nvPr/>
        </p:nvGrpSpPr>
        <p:grpSpPr>
          <a:xfrm>
            <a:off x="3491880" y="1867122"/>
            <a:ext cx="5148701" cy="2995578"/>
            <a:chOff x="2123728" y="1952436"/>
            <a:chExt cx="5148701" cy="299557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E5ADF3-0D7D-EC2C-586D-7FC1CA1D5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001" b="48201"/>
            <a:stretch/>
          </p:blipFill>
          <p:spPr>
            <a:xfrm>
              <a:off x="2123728" y="1952436"/>
              <a:ext cx="5148701" cy="2715766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5263AB5-D46B-B048-6EB8-5ABFEEDB1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3336"/>
            <a:stretch/>
          </p:blipFill>
          <p:spPr>
            <a:xfrm>
              <a:off x="2123728" y="4605264"/>
              <a:ext cx="5148700" cy="342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3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Processing Pipeline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784DE-EDE6-70AB-6676-FA743678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74" y="1453533"/>
            <a:ext cx="2817417" cy="261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A48636-771F-3D7E-C459-4FD5F5E8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19" y="1453533"/>
            <a:ext cx="2905889" cy="261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5A389E-844E-1559-9287-17260B68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00" y="1453533"/>
            <a:ext cx="298735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Differences</a:t>
            </a:r>
            <a:r>
              <a:rPr lang="de-CH" dirty="0"/>
              <a:t> per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8C27BF-62BD-B3F8-C7AF-2D16C6AD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296778"/>
            <a:ext cx="7186239" cy="35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NER</a:t>
            </a:r>
          </a:p>
        </p:txBody>
      </p:sp>
    </p:spTree>
    <p:extLst>
      <p:ext uri="{BB962C8B-B14F-4D97-AF65-F5344CB8AC3E}">
        <p14:creationId xmlns:p14="http://schemas.microsoft.com/office/powerpoint/2010/main" val="371045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Healthcare profession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Administrative event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Anatomy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Symptom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form (e.g. tablet)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Potential </a:t>
            </a:r>
            <a:r>
              <a:rPr lang="de-CH" dirty="0" err="1"/>
              <a:t>new</a:t>
            </a:r>
            <a:r>
              <a:rPr lang="de-CH" dirty="0"/>
              <a:t> NER </a:t>
            </a:r>
            <a:r>
              <a:rPr lang="de-CH" dirty="0" err="1"/>
              <a:t>Types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25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/>
              <a:t>Med7: NLP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electronic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records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137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by comparing NE with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683" lvl="1" indent="-342900"/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Evaluation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F4B9796-4FAB-BD6F-CB37-2EC7E8B3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558864"/>
            <a:ext cx="8268754" cy="11426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910E2F-92BA-2F96-0749-1326A05B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701516"/>
            <a:ext cx="8208464" cy="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5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478</Words>
  <Application>Microsoft Office PowerPoint</Application>
  <PresentationFormat>Bildschirmpräsentation (16:9)</PresentationFormat>
  <Paragraphs>92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1</vt:lpstr>
      <vt:lpstr>2</vt:lpstr>
      <vt:lpstr>3</vt:lpstr>
      <vt:lpstr>4</vt:lpstr>
      <vt:lpstr>5</vt:lpstr>
      <vt:lpstr>Guidlines</vt:lpstr>
      <vt:lpstr>1_4</vt:lpstr>
      <vt:lpstr>Interim Project Presentation</vt:lpstr>
      <vt:lpstr>Task 1: Data Exploration and Processing</vt:lpstr>
      <vt:lpstr>Dataset</vt:lpstr>
      <vt:lpstr>Processing Pipeline</vt:lpstr>
      <vt:lpstr>Differences per class</vt:lpstr>
      <vt:lpstr>Task 2: NER</vt:lpstr>
      <vt:lpstr>Potential new NER Types</vt:lpstr>
      <vt:lpstr>Med7: NLP model for electronic health records</vt:lpstr>
      <vt:lpstr>Evaluation</vt:lpstr>
      <vt:lpstr>Evaluation</vt:lpstr>
      <vt:lpstr>NER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Lerf, Mena Katharina (STUDENTS)</cp:lastModifiedBy>
  <cp:revision>6</cp:revision>
  <cp:lastPrinted>2018-05-01T08:16:01Z</cp:lastPrinted>
  <dcterms:created xsi:type="dcterms:W3CDTF">2022-12-23T13:15:47Z</dcterms:created>
  <dcterms:modified xsi:type="dcterms:W3CDTF">2023-11-06T14:45:24Z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