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8" r:id="rId11"/>
    <p:sldId id="2146847057" r:id="rId12"/>
    <p:sldId id="267" r:id="rId13"/>
    <p:sldId id="2146847060" r:id="rId14"/>
    <p:sldId id="2146847061" r:id="rId15"/>
    <p:sldId id="2146847059" r:id="rId16"/>
    <p:sldId id="2146847062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58" d="100"/>
          <a:sy n="58" d="100"/>
        </p:scale>
        <p:origin x="98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streamlit.io/" TargetMode="External"/><Relationship Id="rId3" Type="http://schemas.openxmlformats.org/officeDocument/2006/relationships/hyperlink" Target="http://localhost:8501/" TargetMode="External"/><Relationship Id="rId7" Type="http://schemas.openxmlformats.org/officeDocument/2006/relationships/hyperlink" Target="https://xgboost.readthedocs.io/en/latest/" TargetMode="External"/><Relationship Id="rId2" Type="http://schemas.openxmlformats.org/officeDocument/2006/relationships/hyperlink" Target="https://colab.research.google.com/drive/1uZjj_zP8O6M0q75YHuoDEk2tthTdUv7D#scrollTo=bLNl-_N8KuZ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" TargetMode="External"/><Relationship Id="rId5" Type="http://schemas.openxmlformats.org/officeDocument/2006/relationships/hyperlink" Target="https://github.com/vitarna19/INCOMELYZER-AI-POWERED-SALARY-PREDICTION-USING-ML-MODELS.git" TargetMode="External"/><Relationship Id="rId4" Type="http://schemas.openxmlformats.org/officeDocument/2006/relationships/hyperlink" Target="http://192.168.1.5:8501/" TargetMode="External"/><Relationship Id="rId9" Type="http://schemas.openxmlformats.org/officeDocument/2006/relationships/hyperlink" Target="https://shap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4"/>
            <a:ext cx="9144000" cy="1084851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INCOMELYZER: AI-POWERED SALARY PREDICTION USING ML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Vitarna Sharma – Manipal University Jaipur - Department of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4CC4A-16C5-482C-2B1E-BA38F7A0D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37A610-0480-7995-7B3B-76EA7CFA3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D1E8D9-3E69-6497-642D-F7A0949EA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Model Comparison Graph -&gt;</a:t>
            </a:r>
          </a:p>
          <a:p>
            <a:pPr marL="0" indent="0">
              <a:buNone/>
            </a:pPr>
            <a:endParaRPr lang="en-IN" b="1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IN" dirty="0"/>
              <a:t>Best Model Metrics</a:t>
            </a:r>
            <a:endParaRPr lang="en-US" b="1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3" descr="A graph of blue bars with white text">
            <a:extLst>
              <a:ext uri="{FF2B5EF4-FFF2-40B4-BE49-F238E27FC236}">
                <a16:creationId xmlns:a16="http://schemas.microsoft.com/office/drawing/2014/main" id="{468464DD-1B08-5DBF-C1C6-9800B3D2F5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8" b="3605"/>
          <a:stretch>
            <a:fillRect/>
          </a:stretch>
        </p:blipFill>
        <p:spPr>
          <a:xfrm>
            <a:off x="4241830" y="601200"/>
            <a:ext cx="6786054" cy="5658454"/>
          </a:xfrm>
          <a:prstGeom prst="rect">
            <a:avLst/>
          </a:prstGeom>
        </p:spPr>
      </p:pic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B06B7089-5396-D959-A527-8CC7FF04D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4" y="3868776"/>
            <a:ext cx="3703319" cy="246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5159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DD7CD7-F1F0-3C27-65D5-E1EF3408B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1BB56EB9-078F-4952-AC1F-149C7A0AE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3772EE4-ED5E-4D3A-A306-B22CF8667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601200"/>
            <a:ext cx="3703320" cy="578936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83E2D3-FBFD-8768-7429-0CE72E2A4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280" y="944752"/>
            <a:ext cx="3259016" cy="146269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0058680-D07C-4893-B2B7-91543F18A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B42427A-0A1F-4A55-8705-D9179F1E0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E54A6FE-D8CB-48A3-900B-053D4EBD3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E0FCDB2-10E1-B529-6A58-45A81C8A9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536031"/>
            <a:ext cx="3123783" cy="3671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cap="all">
                <a:solidFill>
                  <a:srgbClr val="FFFFFF"/>
                </a:solidFill>
              </a:rPr>
              <a:t>SHAP Explainability Plot</a:t>
            </a:r>
            <a:endParaRPr lang="en-US" b="1" cap="all">
              <a:solidFill>
                <a:srgbClr val="FFFFFF"/>
              </a:solidFill>
            </a:endParaRPr>
          </a:p>
        </p:txBody>
      </p:sp>
      <p:pic>
        <p:nvPicPr>
          <p:cNvPr id="8" name="Picture 7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9BB6578-58DF-E348-D639-11399E6E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21" b="-428"/>
          <a:stretch>
            <a:fillRect/>
          </a:stretch>
        </p:blipFill>
        <p:spPr>
          <a:xfrm>
            <a:off x="4241829" y="601201"/>
            <a:ext cx="7425033" cy="588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8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C14EA-A62F-3343-3C3B-F6110BBFA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5A5DB5-198B-089E-CD42-E732FE830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523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965400-7DF5-323B-F55F-FBD7AB4E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647964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Streamlit App – Single Prediction</a:t>
            </a:r>
            <a:endParaRPr lang="en-US" sz="1600" b="1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D63E38-8AE4-7E97-01CF-B51D9AF74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934" y="2345234"/>
            <a:ext cx="9508309" cy="427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8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4235D3-793F-B3FA-86D2-7830B5FCF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B2C58CA-7827-A291-809A-B47A0CC31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3901"/>
            <a:ext cx="10993549" cy="7303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394675-D934-71FA-D934-A9CED9A6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86603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Streamlit App – Batch Prediction</a:t>
            </a:r>
            <a:endParaRPr lang="en-US" sz="1600" b="1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9903A5-6208-CEB6-E993-70975E72D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98" y="2012168"/>
            <a:ext cx="10443990" cy="4704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750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010639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Incomelyzer</a:t>
            </a:r>
            <a:r>
              <a:rPr lang="en-US" sz="2800" dirty="0"/>
              <a:t> project successfully demonstrates how machine learning can be used to predict salary categories with high accuracy.</a:t>
            </a:r>
          </a:p>
          <a:p>
            <a:r>
              <a:rPr lang="en-US" sz="2800" dirty="0"/>
              <a:t>By integrating advanced models like </a:t>
            </a:r>
            <a:r>
              <a:rPr lang="en-US" sz="2800" dirty="0" err="1"/>
              <a:t>XGBoost</a:t>
            </a:r>
            <a:r>
              <a:rPr lang="en-US" sz="2800" dirty="0"/>
              <a:t> and Random Forest, we achieved an accuracy of over 86% on cleaned and processed data.</a:t>
            </a:r>
          </a:p>
          <a:p>
            <a:r>
              <a:rPr lang="en-US" sz="2800" dirty="0"/>
              <a:t>The solution is scalable, user-friendly (via </a:t>
            </a:r>
            <a:r>
              <a:rPr lang="en-US" sz="2800" dirty="0" err="1"/>
              <a:t>Streamlit</a:t>
            </a:r>
            <a:r>
              <a:rPr lang="en-US" sz="2800" dirty="0"/>
              <a:t> app), and ensures explainability with feature importance analysis.</a:t>
            </a:r>
          </a:p>
          <a:p>
            <a:r>
              <a:rPr lang="en-US" sz="2800" dirty="0"/>
              <a:t>Challenges included handling categorical data encoding, addressing class imbalance, and optimizing model hyperparameters.</a:t>
            </a:r>
          </a:p>
          <a:p>
            <a:r>
              <a:rPr lang="en-US" sz="2800" dirty="0"/>
              <a:t>Overall, the project offers an efficient, automated, and transparent solution for salary classification, suitable for HR analytics or career guidance platforms.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5"/>
            <a:ext cx="11029615" cy="4970761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ea typeface="+mn-lt"/>
                <a:cs typeface="+mn-lt"/>
              </a:rPr>
              <a:t>Deep Learning Integration: Explore Neural Networks or </a:t>
            </a:r>
            <a:r>
              <a:rPr lang="en-US" sz="2800" b="1" dirty="0" err="1">
                <a:ea typeface="+mn-lt"/>
                <a:cs typeface="+mn-lt"/>
              </a:rPr>
              <a:t>AutoML</a:t>
            </a:r>
            <a:r>
              <a:rPr lang="en-US" sz="2800" b="1" dirty="0">
                <a:ea typeface="+mn-lt"/>
                <a:cs typeface="+mn-lt"/>
              </a:rPr>
              <a:t> frameworks for potential performance gains.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Real-Time API Deployment: Host the model as an API (e.g., using </a:t>
            </a:r>
            <a:r>
              <a:rPr lang="en-US" sz="2800" b="1" dirty="0" err="1">
                <a:ea typeface="+mn-lt"/>
                <a:cs typeface="+mn-lt"/>
              </a:rPr>
              <a:t>FastAPI</a:t>
            </a:r>
            <a:r>
              <a:rPr lang="en-US" sz="2800" b="1" dirty="0">
                <a:ea typeface="+mn-lt"/>
                <a:cs typeface="+mn-lt"/>
              </a:rPr>
              <a:t>) for live production-grade deployment.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Mobile App Version: Extend </a:t>
            </a:r>
            <a:r>
              <a:rPr lang="en-US" sz="2800" b="1" dirty="0" err="1">
                <a:ea typeface="+mn-lt"/>
                <a:cs typeface="+mn-lt"/>
              </a:rPr>
              <a:t>Streamlit</a:t>
            </a:r>
            <a:r>
              <a:rPr lang="en-US" sz="2800" b="1" dirty="0">
                <a:ea typeface="+mn-lt"/>
                <a:cs typeface="+mn-lt"/>
              </a:rPr>
              <a:t> interface to mobile-friendly apps using </a:t>
            </a:r>
            <a:r>
              <a:rPr lang="en-US" sz="2800" b="1" dirty="0" err="1">
                <a:ea typeface="+mn-lt"/>
                <a:cs typeface="+mn-lt"/>
              </a:rPr>
              <a:t>Streamlit</a:t>
            </a:r>
            <a:r>
              <a:rPr lang="en-US" sz="2800" b="1" dirty="0">
                <a:ea typeface="+mn-lt"/>
                <a:cs typeface="+mn-lt"/>
              </a:rPr>
              <a:t> Sharing or Flutter integration.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Dashboard Enhancement: Add interactive dashboards using </a:t>
            </a:r>
            <a:r>
              <a:rPr lang="en-US" sz="2800" b="1" dirty="0" err="1">
                <a:ea typeface="+mn-lt"/>
                <a:cs typeface="+mn-lt"/>
              </a:rPr>
              <a:t>Plotly</a:t>
            </a:r>
            <a:r>
              <a:rPr lang="en-US" sz="2800" b="1" dirty="0">
                <a:ea typeface="+mn-lt"/>
                <a:cs typeface="+mn-lt"/>
              </a:rPr>
              <a:t> Dash or </a:t>
            </a:r>
            <a:r>
              <a:rPr lang="en-US" sz="2800" b="1" dirty="0" err="1">
                <a:ea typeface="+mn-lt"/>
                <a:cs typeface="+mn-lt"/>
              </a:rPr>
              <a:t>Streamlit</a:t>
            </a:r>
            <a:r>
              <a:rPr lang="en-US" sz="2800" b="1" dirty="0">
                <a:ea typeface="+mn-lt"/>
                <a:cs typeface="+mn-lt"/>
              </a:rPr>
              <a:t> Charts for HR departments.</a:t>
            </a:r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Explainability Improvements: Incorporate more advanced explainability (e.g., LIME along with SHAP) for transparency in decision-making.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455" y="1232451"/>
            <a:ext cx="11313352" cy="517936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2400" b="1" u="sng" dirty="0"/>
              <a:t>Google </a:t>
            </a:r>
            <a:r>
              <a:rPr lang="en-IN" sz="2400" b="1" u="sng" dirty="0" err="1"/>
              <a:t>Colab</a:t>
            </a:r>
            <a:r>
              <a:rPr lang="en-IN" sz="2400" b="1" u="sng" dirty="0"/>
              <a:t> Notebook: </a:t>
            </a:r>
            <a:r>
              <a:rPr lang="en-IN" sz="2400" dirty="0">
                <a:hlinkClick r:id="rId2"/>
              </a:rPr>
              <a:t>https://colab.research.google.com/drive/1uZjj_zP8O6M0q75YHuoDEk2tthTdUv7D#scrollTo=bLNl-_N8KuZ2</a:t>
            </a:r>
            <a:endParaRPr lang="en-IN" sz="300" dirty="0"/>
          </a:p>
          <a:p>
            <a:pPr marL="0" indent="0">
              <a:buNone/>
            </a:pPr>
            <a:r>
              <a:rPr lang="en-IN" sz="2400" b="1" u="sng" dirty="0" err="1"/>
              <a:t>Streamlit</a:t>
            </a:r>
            <a:r>
              <a:rPr lang="en-IN" sz="2400" b="1" u="sng" dirty="0"/>
              <a:t> Web App: </a:t>
            </a:r>
            <a:r>
              <a:rPr lang="en-US" sz="2400" b="1" u="sng" dirty="0"/>
              <a:t> </a:t>
            </a:r>
            <a:r>
              <a:rPr lang="en-US" sz="2400" dirty="0"/>
              <a:t>Local URL: </a:t>
            </a:r>
            <a:r>
              <a:rPr lang="en-US" sz="2400" dirty="0">
                <a:hlinkClick r:id="rId3"/>
              </a:rPr>
              <a:t>http://localhost:8501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 Network URL: </a:t>
            </a:r>
            <a:r>
              <a:rPr lang="en-US" sz="2400" dirty="0">
                <a:hlinkClick r:id="rId4"/>
              </a:rPr>
              <a:t>http://192.168.1.5:8501</a:t>
            </a:r>
            <a:endParaRPr lang="en-IN" sz="300" dirty="0"/>
          </a:p>
          <a:p>
            <a:pPr marL="0" indent="0">
              <a:buNone/>
            </a:pPr>
            <a:r>
              <a:rPr lang="en-IN" sz="2400" b="1" u="sng" dirty="0"/>
              <a:t>GitHub Repository: </a:t>
            </a:r>
            <a:r>
              <a:rPr lang="en-IN" sz="2400" dirty="0">
                <a:hlinkClick r:id="rId5"/>
              </a:rPr>
              <a:t>https://github.com/vitarna19/INCOMELYZER-AI-POWERED-SALARY-PREDICTION-USING-ML-MODELS.git</a:t>
            </a:r>
            <a:endParaRPr lang="en-IN" sz="2400" dirty="0"/>
          </a:p>
          <a:p>
            <a:pPr marL="0" indent="0">
              <a:buNone/>
            </a:pPr>
            <a:endParaRPr lang="en-IN" sz="300" dirty="0"/>
          </a:p>
          <a:p>
            <a:pPr marL="0" indent="0">
              <a:buNone/>
            </a:pPr>
            <a:r>
              <a:rPr lang="en-IN" sz="2400" b="1" u="sng" dirty="0"/>
              <a:t>References:</a:t>
            </a:r>
          </a:p>
          <a:p>
            <a:pPr marL="0" indent="0">
              <a:buNone/>
            </a:pPr>
            <a:r>
              <a:rPr lang="en-IN" sz="2400" b="1" u="sng" dirty="0"/>
              <a:t>Scikit-Learn Documentation: </a:t>
            </a:r>
            <a:r>
              <a:rPr lang="en-IN" sz="2400" dirty="0">
                <a:hlinkClick r:id="rId6"/>
              </a:rPr>
              <a:t>https://scikit-learn.org/stable/</a:t>
            </a:r>
            <a:endParaRPr lang="en-IN" sz="400" dirty="0"/>
          </a:p>
          <a:p>
            <a:pPr marL="0" indent="0">
              <a:buNone/>
            </a:pPr>
            <a:r>
              <a:rPr lang="en-IN" sz="2400" b="1" u="sng" dirty="0" err="1"/>
              <a:t>XGBoost</a:t>
            </a:r>
            <a:r>
              <a:rPr lang="en-IN" sz="2400" b="1" u="sng" dirty="0"/>
              <a:t> Documentation</a:t>
            </a:r>
            <a:r>
              <a:rPr lang="en-IN" sz="2400" dirty="0"/>
              <a:t>: </a:t>
            </a:r>
            <a:r>
              <a:rPr lang="en-IN" sz="2400" dirty="0">
                <a:hlinkClick r:id="rId7"/>
              </a:rPr>
              <a:t>https://xgboost.readthedocs.io/en/latest/</a:t>
            </a:r>
            <a:endParaRPr lang="en-IN" sz="400" dirty="0"/>
          </a:p>
          <a:p>
            <a:pPr marL="0" indent="0">
              <a:buNone/>
            </a:pPr>
            <a:r>
              <a:rPr lang="en-IN" sz="2400" b="1" u="sng" dirty="0" err="1"/>
              <a:t>Streamlit</a:t>
            </a:r>
            <a:r>
              <a:rPr lang="en-IN" sz="2400" b="1" u="sng" dirty="0"/>
              <a:t> Docs</a:t>
            </a:r>
            <a:r>
              <a:rPr lang="en-IN" sz="2400" dirty="0"/>
              <a:t>: </a:t>
            </a:r>
            <a:r>
              <a:rPr lang="en-IN" sz="2400" dirty="0">
                <a:hlinkClick r:id="rId8"/>
              </a:rPr>
              <a:t>https://docs.streamlit.io/</a:t>
            </a:r>
            <a:endParaRPr lang="en-IN" sz="400" dirty="0"/>
          </a:p>
          <a:p>
            <a:pPr marL="0" indent="0">
              <a:buNone/>
            </a:pPr>
            <a:r>
              <a:rPr lang="en-IN" sz="2400" b="1" u="sng" dirty="0"/>
              <a:t>SHAP Explainability</a:t>
            </a:r>
            <a:r>
              <a:rPr lang="en-IN" sz="2400" dirty="0"/>
              <a:t>: </a:t>
            </a:r>
            <a:r>
              <a:rPr lang="en-IN" sz="2400" dirty="0">
                <a:hlinkClick r:id="rId9"/>
              </a:rPr>
              <a:t>https://shap.readthedocs.io/en/latest/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141397"/>
          </a:xfrm>
        </p:spPr>
        <p:txBody>
          <a:bodyPr>
            <a:normAutofit fontScale="85000" lnSpcReduction="10000"/>
          </a:bodyPr>
          <a:lstStyle/>
          <a:p>
            <a:pPr marL="305435" indent="-305435"/>
            <a:r>
              <a:rPr lang="en-US" sz="2800" b="1" dirty="0"/>
              <a:t>In today’s rapidly evolving corporate environment, determining employee salary categories is a crucial but challenging task.</a:t>
            </a:r>
          </a:p>
          <a:p>
            <a:pPr marL="305435" indent="-305435"/>
            <a:r>
              <a:rPr lang="en-US" sz="2800" b="1" dirty="0"/>
              <a:t>Traditional methods often rely on limited criteria and fail to consider the combined influence of education, work-class, and socio-economic factors.</a:t>
            </a:r>
          </a:p>
          <a:p>
            <a:pPr marL="305435" indent="-305435"/>
            <a:r>
              <a:rPr lang="en-US" sz="2800" b="1" dirty="0"/>
              <a:t>Manual classification techniques are inefficient, error-prone, and non-scalable.</a:t>
            </a:r>
          </a:p>
          <a:p>
            <a:pPr marL="305435" indent="-305435"/>
            <a:r>
              <a:rPr lang="en-US" sz="2800" b="1" dirty="0"/>
              <a:t>Our project aims to automate this process using advanced machine learning algorithms, improving both efficiency and accuracy.</a:t>
            </a:r>
          </a:p>
          <a:p>
            <a:pPr marL="305435" indent="-305435"/>
            <a:r>
              <a:rPr lang="en-US" sz="2800" b="1" dirty="0"/>
              <a:t>This solution benefits HR departments by simplifying salary classification based on historical data patterns.</a:t>
            </a:r>
          </a:p>
          <a:p>
            <a:pPr marL="305435" indent="-305435"/>
            <a:r>
              <a:rPr lang="en-US" sz="2800" b="1" dirty="0"/>
              <a:t>The motivation is to develop a scalable, explainable, and efficient model accessible via a user-friendly web app.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9340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 System Requirements: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Minimum 8 GB RAM (tested on 16 GB laptop)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Intel i5 Processor or equivalent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Google </a:t>
            </a:r>
            <a:r>
              <a:rPr lang="en-IN" sz="2800" b="1" dirty="0" err="1">
                <a:solidFill>
                  <a:srgbClr val="0F0F0F"/>
                </a:solidFill>
              </a:rPr>
              <a:t>Colab</a:t>
            </a:r>
            <a:r>
              <a:rPr lang="en-IN" sz="2800" b="1" dirty="0">
                <a:solidFill>
                  <a:srgbClr val="0F0F0F"/>
                </a:solidFill>
              </a:rPr>
              <a:t> Pro for faster training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  <a:p>
            <a:r>
              <a:rPr lang="en-US" sz="2800" b="1" dirty="0">
                <a:solidFill>
                  <a:srgbClr val="0F0F0F"/>
                </a:solidFill>
              </a:rPr>
              <a:t>Development Platform:</a:t>
            </a:r>
          </a:p>
          <a:p>
            <a:endParaRPr lang="en-US" sz="2800" b="1" dirty="0">
              <a:solidFill>
                <a:srgbClr val="0F0F0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F0F0F"/>
                </a:solidFill>
              </a:rPr>
              <a:t>Google </a:t>
            </a:r>
            <a:r>
              <a:rPr lang="en-US" sz="2800" b="1" dirty="0" err="1">
                <a:solidFill>
                  <a:srgbClr val="0F0F0F"/>
                </a:solidFill>
              </a:rPr>
              <a:t>Colab</a:t>
            </a:r>
            <a:r>
              <a:rPr lang="en-US" sz="2800" b="1" dirty="0">
                <a:solidFill>
                  <a:srgbClr val="0F0F0F"/>
                </a:solidFill>
              </a:rPr>
              <a:t> Notebook for training and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err="1">
                <a:solidFill>
                  <a:srgbClr val="0F0F0F"/>
                </a:solidFill>
              </a:rPr>
              <a:t>Streamlit</a:t>
            </a:r>
            <a:r>
              <a:rPr lang="en-US" sz="2800" b="1" dirty="0">
                <a:solidFill>
                  <a:srgbClr val="0F0F0F"/>
                </a:solidFill>
              </a:rPr>
              <a:t> Web App for live user interaction and predictions</a:t>
            </a:r>
          </a:p>
          <a:p>
            <a:endParaRPr lang="en-IN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3A48F-8C15-1A3C-9312-ACEA10D7C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86A52C7-9797-AA16-B6E5-DC9FD872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1464800-ADA5-17E2-460B-C587A3C3C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Libraries Used: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Pandas, NumPy for data handling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Seaborn, </a:t>
            </a:r>
            <a:r>
              <a:rPr lang="en-IN" sz="2800" b="1" dirty="0" err="1">
                <a:solidFill>
                  <a:srgbClr val="0F0F0F"/>
                </a:solidFill>
              </a:rPr>
              <a:t>Plotly</a:t>
            </a:r>
            <a:r>
              <a:rPr lang="en-IN" sz="2800" b="1" dirty="0">
                <a:solidFill>
                  <a:srgbClr val="0F0F0F"/>
                </a:solidFill>
              </a:rPr>
              <a:t> for data visualization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Scikit-learn, </a:t>
            </a:r>
            <a:r>
              <a:rPr lang="en-IN" sz="2800" b="1" dirty="0" err="1">
                <a:solidFill>
                  <a:srgbClr val="0F0F0F"/>
                </a:solidFill>
              </a:rPr>
              <a:t>XGBoost</a:t>
            </a:r>
            <a:r>
              <a:rPr lang="en-IN" sz="2800" b="1" dirty="0">
                <a:solidFill>
                  <a:srgbClr val="0F0F0F"/>
                </a:solidFill>
              </a:rPr>
              <a:t>, </a:t>
            </a:r>
            <a:r>
              <a:rPr lang="en-IN" sz="2800" b="1" dirty="0" err="1">
                <a:solidFill>
                  <a:srgbClr val="0F0F0F"/>
                </a:solidFill>
              </a:rPr>
              <a:t>LightGBM</a:t>
            </a:r>
            <a:r>
              <a:rPr lang="en-IN" sz="2800" b="1" dirty="0">
                <a:solidFill>
                  <a:srgbClr val="0F0F0F"/>
                </a:solidFill>
              </a:rPr>
              <a:t>, </a:t>
            </a:r>
            <a:r>
              <a:rPr lang="en-IN" sz="2800" b="1" dirty="0" err="1">
                <a:solidFill>
                  <a:srgbClr val="0F0F0F"/>
                </a:solidFill>
              </a:rPr>
              <a:t>CatBoost</a:t>
            </a:r>
            <a:r>
              <a:rPr lang="en-IN" sz="2800" b="1" dirty="0">
                <a:solidFill>
                  <a:srgbClr val="0F0F0F"/>
                </a:solidFill>
              </a:rPr>
              <a:t> for </a:t>
            </a:r>
            <a:r>
              <a:rPr lang="en-IN" sz="2800" b="1" dirty="0" err="1">
                <a:solidFill>
                  <a:srgbClr val="0F0F0F"/>
                </a:solidFill>
              </a:rPr>
              <a:t>modeling</a:t>
            </a:r>
            <a:endParaRPr lang="en-IN" sz="2800" b="1" dirty="0">
              <a:solidFill>
                <a:srgbClr val="0F0F0F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sz="2800" b="1" dirty="0">
                <a:solidFill>
                  <a:srgbClr val="0F0F0F"/>
                </a:solidFill>
              </a:rPr>
              <a:t>SHAP, </a:t>
            </a:r>
            <a:r>
              <a:rPr lang="en-IN" sz="2800" b="1" dirty="0" err="1">
                <a:solidFill>
                  <a:srgbClr val="0F0F0F"/>
                </a:solidFill>
              </a:rPr>
              <a:t>Joblib</a:t>
            </a:r>
            <a:r>
              <a:rPr lang="en-IN" sz="2800" b="1" dirty="0">
                <a:solidFill>
                  <a:srgbClr val="0F0F0F"/>
                </a:solidFill>
              </a:rPr>
              <a:t> for explainability and model saving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b="1" dirty="0" err="1">
                <a:solidFill>
                  <a:srgbClr val="0F0F0F"/>
                </a:solidFill>
              </a:rPr>
              <a:t>Streamlit</a:t>
            </a:r>
            <a:r>
              <a:rPr lang="en-IN" sz="2800" b="1" dirty="0">
                <a:solidFill>
                  <a:srgbClr val="0F0F0F"/>
                </a:solidFill>
              </a:rPr>
              <a:t> for web app deployment</a:t>
            </a:r>
          </a:p>
          <a:p>
            <a:pPr marL="305435" indent="-305435"/>
            <a:endParaRPr lang="en-IN" sz="2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161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9311"/>
            <a:ext cx="11029615" cy="4869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Data Loading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Loaded adult 3.csv dataset containing demographic &amp; work-related attributes. 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1" dirty="0"/>
              <a:t>Data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Handled missing values (? replaced with "Not-Listed")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Removed outliers using range limits on age, hours-per-week,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Applied Label Encoding for categorical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7C272-97FD-DA38-424A-B7DDA131F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6ACB9C-D013-933C-2AB9-DF5D8279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E9354C-7A01-656E-32A8-6316B294D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9311"/>
            <a:ext cx="11029615" cy="486945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Feature Scaling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Used </a:t>
            </a:r>
            <a:r>
              <a:rPr lang="en-US" sz="2800" b="1" dirty="0" err="1"/>
              <a:t>MinMaxScaler</a:t>
            </a:r>
            <a:r>
              <a:rPr lang="en-US" sz="2800" b="1" dirty="0"/>
              <a:t> to normalize features between 0 and 1.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Trained and compared 7 ML models:</a:t>
            </a:r>
          </a:p>
          <a:p>
            <a:pPr marL="0" indent="0">
              <a:buNone/>
            </a:pPr>
            <a:r>
              <a:rPr lang="en-US" sz="2400" b="1" dirty="0"/>
              <a:t>	Logistic Regression, Random Forest, KNN, SVM, Gradient Boosting, Decision Tree, </a:t>
            </a:r>
            <a:r>
              <a:rPr lang="en-US" sz="2400" b="1" dirty="0" err="1"/>
              <a:t>XGBoost</a:t>
            </a:r>
            <a:endParaRPr lang="en-US" sz="2400" b="1" dirty="0"/>
          </a:p>
          <a:p>
            <a:pPr marL="457200" indent="-457200">
              <a:buFont typeface="+mj-lt"/>
              <a:buAutoNum type="arabicPeriod" startAt="5"/>
            </a:pPr>
            <a:r>
              <a:rPr lang="en-US" sz="2400" b="1" dirty="0"/>
              <a:t>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Performed </a:t>
            </a:r>
            <a:r>
              <a:rPr lang="en-US" sz="2400" b="1" dirty="0" err="1"/>
              <a:t>GridSearchCV</a:t>
            </a:r>
            <a:r>
              <a:rPr lang="en-US" sz="2400" b="1" dirty="0"/>
              <a:t> to improve model performance.</a:t>
            </a:r>
          </a:p>
          <a:p>
            <a:pPr marL="457200" indent="-457200">
              <a:buFont typeface="+mj-lt"/>
              <a:buAutoNum type="arabicPeriod" startAt="5"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2191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AB45C-7ABF-657B-B00D-B2C04FC3B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79483A-BE6F-FC98-9DAF-315448200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5EC226B-1FB7-F605-8312-5CB3BBC2C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9311"/>
            <a:ext cx="11029615" cy="4869455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sz="2800" b="1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Compared models using accuracy, confusion matrix, and SHAP explainability.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Chose best model based on performance (e.g., </a:t>
            </a:r>
            <a:r>
              <a:rPr lang="en-US" sz="2800" b="1" dirty="0" err="1"/>
              <a:t>XGBoost</a:t>
            </a:r>
            <a:r>
              <a:rPr lang="en-US" sz="2800" b="1" dirty="0"/>
              <a:t> with ~85%+ accuracy).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800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Built a modular, interactive </a:t>
            </a:r>
            <a:r>
              <a:rPr lang="en-US" sz="2800" b="1" dirty="0" err="1"/>
              <a:t>Streamlit</a:t>
            </a:r>
            <a:r>
              <a:rPr lang="en-US" sz="2800" b="1" dirty="0"/>
              <a:t> app with:</a:t>
            </a:r>
          </a:p>
          <a:p>
            <a:pPr marL="0" indent="0">
              <a:buNone/>
            </a:pPr>
            <a:r>
              <a:rPr lang="en-US" sz="2800" b="1" dirty="0"/>
              <a:t>	Single prediction tab</a:t>
            </a:r>
          </a:p>
          <a:p>
            <a:pPr marL="0" indent="0">
              <a:buNone/>
            </a:pPr>
            <a:r>
              <a:rPr lang="en-US" sz="2800" b="1" dirty="0"/>
              <a:t>	Batch upload with automated data cleaning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UI hosted locally and tested on Google </a:t>
            </a:r>
            <a:r>
              <a:rPr lang="en-US" sz="2800" b="1" dirty="0" err="1"/>
              <a:t>Colab</a:t>
            </a:r>
            <a:r>
              <a:rPr lang="en-US" sz="2800" b="1" dirty="0"/>
              <a:t> output.</a:t>
            </a:r>
          </a:p>
        </p:txBody>
      </p:sp>
    </p:spTree>
    <p:extLst>
      <p:ext uri="{BB962C8B-B14F-4D97-AF65-F5344CB8AC3E}">
        <p14:creationId xmlns:p14="http://schemas.microsoft.com/office/powerpoint/2010/main" val="2383570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D651B61-325E-4E73-8445-38B0DE8AA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42E5253-D3AC-4AC2-B766-8B34F13C2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0AE8D57-436A-4073-9A75-15BB5949F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852671-8EB6-4EAF-8AF8-65CF3FD66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63FC0CD-F19B-4D9C-9C47-EB7E9D16E4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371" y="709728"/>
            <a:ext cx="10993549" cy="9074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Result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17" y="1762117"/>
            <a:ext cx="10993546" cy="5255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kern="1200" cap="all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Cleaning Output</a:t>
            </a:r>
            <a:endParaRPr lang="en-US" sz="2000" b="1" kern="1200" cap="all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E70159E-5269-4C18-AA0B-D50513DB3B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BE9C8C-98B2-41C2-B47B-9A396CBA2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2ECCA3D-5ECA-4A8B-B9D7-CE6DEB72B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9168E5-3ED1-959C-AC39-D436D1C0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34" y="2827131"/>
            <a:ext cx="11292420" cy="341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130</TotalTime>
  <Words>761</Words>
  <Application>Microsoft Office PowerPoint</Application>
  <PresentationFormat>Widescreen</PresentationFormat>
  <Paragraphs>101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INCOMELYZER: AI-POWERED SALARY PREDICTION USING ML MODELS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Vitarna Sharma</cp:lastModifiedBy>
  <cp:revision>38</cp:revision>
  <dcterms:created xsi:type="dcterms:W3CDTF">2021-05-26T16:50:10Z</dcterms:created>
  <dcterms:modified xsi:type="dcterms:W3CDTF">2025-07-21T17:09:01Z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