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3" r:id="rId6"/>
    <p:sldId id="264"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CC559-051F-4C98-B866-6485DEF17C40}"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5D237-6109-44E9-9F51-532CB109C424}" type="slidenum">
              <a:rPr lang="en-US" smtClean="0"/>
              <a:t>‹#›</a:t>
            </a:fld>
            <a:endParaRPr lang="en-US"/>
          </a:p>
        </p:txBody>
      </p:sp>
    </p:spTree>
    <p:extLst>
      <p:ext uri="{BB962C8B-B14F-4D97-AF65-F5344CB8AC3E}">
        <p14:creationId xmlns:p14="http://schemas.microsoft.com/office/powerpoint/2010/main" val="117474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22AF1A9-B74A-44F3-A7B1-B3331DD03687}" type="datetime1">
              <a:rPr lang="en-US" smtClean="0"/>
              <a:t>1/8/2019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86731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C61BD-BDD8-48F5-A41C-4B82944DC65C}"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5624743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C61BD-BDD8-48F5-A41C-4B82944DC65C}"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12162602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C61BD-BDD8-48F5-A41C-4B82944DC65C}"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CB28-AEA0-44DA-9865-257251567C7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43471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C61BD-BDD8-48F5-A41C-4B82944DC65C}"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31451276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2C61BD-BDD8-48F5-A41C-4B82944DC65C}" type="datetime1">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417738381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2C61BD-BDD8-48F5-A41C-4B82944DC65C}" type="datetime1">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85501608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3B5E4D-17CF-47FD-AF6E-393E15F126D6}"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38742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5D095-1734-4307-BD83-59D342D1929C}"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23012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9E08D-3976-45CC-A796-B3D0FF7C1A0E}"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90254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E61194-8954-49CB-B114-EBC82884A38C}" type="datetime1">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135227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5C342A-BB39-4F7F-9B39-7E7D21755501}"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352899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753E5-FB3E-44E1-BE12-F38A9DAD3F0B}" type="datetime1">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151168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D1C8A-641C-4452-A251-6E6BC8580535}" type="datetime1">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410202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C85B4-AFC3-48B1-8F19-961D96872FF5}" type="datetime1">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200225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DD48B9-FEF4-4EEF-A376-F0BC2DE17A69}"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182417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390C93-C5BC-4F1D-8052-1FB46B9CBBAB}" type="datetime1">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CB28-AEA0-44DA-9865-257251567C70}" type="slidenum">
              <a:rPr lang="en-US" smtClean="0"/>
              <a:t>‹#›</a:t>
            </a:fld>
            <a:endParaRPr lang="en-US"/>
          </a:p>
        </p:txBody>
      </p:sp>
    </p:spTree>
    <p:extLst>
      <p:ext uri="{BB962C8B-B14F-4D97-AF65-F5344CB8AC3E}">
        <p14:creationId xmlns:p14="http://schemas.microsoft.com/office/powerpoint/2010/main" val="14932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2C61BD-BDD8-48F5-A41C-4B82944DC65C}" type="datetime1">
              <a:rPr lang="en-US" smtClean="0"/>
              <a:t>1/8/2019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26CB28-AEA0-44DA-9865-257251567C70}" type="slidenum">
              <a:rPr lang="en-US" smtClean="0"/>
              <a:t>‹#›</a:t>
            </a:fld>
            <a:endParaRPr lang="en-US"/>
          </a:p>
        </p:txBody>
      </p:sp>
    </p:spTree>
    <p:extLst>
      <p:ext uri="{BB962C8B-B14F-4D97-AF65-F5344CB8AC3E}">
        <p14:creationId xmlns:p14="http://schemas.microsoft.com/office/powerpoint/2010/main" val="22775356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B73A-AFDC-48B2-A38C-90F4E21D1C78}"/>
              </a:ext>
            </a:extLst>
          </p:cNvPr>
          <p:cNvSpPr>
            <a:spLocks noGrp="1"/>
          </p:cNvSpPr>
          <p:nvPr>
            <p:ph type="ctrTitle"/>
          </p:nvPr>
        </p:nvSpPr>
        <p:spPr>
          <a:xfrm>
            <a:off x="2000602" y="1600200"/>
            <a:ext cx="8791575" cy="2387600"/>
          </a:xfrm>
        </p:spPr>
        <p:txBody>
          <a:bodyPr>
            <a:normAutofit fontScale="90000"/>
          </a:bodyPr>
          <a:lstStyle/>
          <a:p>
            <a:br>
              <a:rPr lang="en-US" dirty="0"/>
            </a:br>
            <a:r>
              <a:rPr lang="pt-BR" b="1" dirty="0"/>
              <a:t>Prediction OF rate of success fOR the Starbucks stores in particular area </a:t>
            </a:r>
            <a:br>
              <a:rPr lang="en-US" dirty="0"/>
            </a:br>
            <a:br>
              <a:rPr lang="en-US" dirty="0"/>
            </a:br>
            <a:r>
              <a:rPr lang="en-US" sz="2200" dirty="0"/>
              <a:t>Applied Data Science Capstone Project</a:t>
            </a:r>
            <a:br>
              <a:rPr lang="en-US" dirty="0"/>
            </a:br>
            <a:r>
              <a:rPr lang="en-US" dirty="0"/>
              <a:t> </a:t>
            </a:r>
          </a:p>
        </p:txBody>
      </p:sp>
      <p:sp>
        <p:nvSpPr>
          <p:cNvPr id="3" name="Subtitle 2">
            <a:extLst>
              <a:ext uri="{FF2B5EF4-FFF2-40B4-BE49-F238E27FC236}">
                <a16:creationId xmlns:a16="http://schemas.microsoft.com/office/drawing/2014/main" id="{683264DB-2FD8-40BE-9661-A47FD76462B8}"/>
              </a:ext>
            </a:extLst>
          </p:cNvPr>
          <p:cNvSpPr>
            <a:spLocks noGrp="1"/>
          </p:cNvSpPr>
          <p:nvPr>
            <p:ph type="subTitle" idx="1"/>
          </p:nvPr>
        </p:nvSpPr>
        <p:spPr/>
        <p:txBody>
          <a:bodyPr>
            <a:normAutofit fontScale="92500" lnSpcReduction="20000"/>
          </a:bodyPr>
          <a:lstStyle/>
          <a:p>
            <a:endParaRPr lang="en-US" dirty="0"/>
          </a:p>
          <a:p>
            <a:endParaRPr lang="en-US" dirty="0"/>
          </a:p>
          <a:p>
            <a:endParaRPr lang="en-US" dirty="0"/>
          </a:p>
          <a:p>
            <a:r>
              <a:rPr lang="en-US" dirty="0"/>
              <a:t>					Author: VITALIY PUSTOVIT</a:t>
            </a:r>
          </a:p>
        </p:txBody>
      </p:sp>
      <p:sp>
        <p:nvSpPr>
          <p:cNvPr id="4" name="Slide Number Placeholder 3">
            <a:extLst>
              <a:ext uri="{FF2B5EF4-FFF2-40B4-BE49-F238E27FC236}">
                <a16:creationId xmlns:a16="http://schemas.microsoft.com/office/drawing/2014/main" id="{34B76200-B7E1-4EEB-B81D-D659CB382694}"/>
              </a:ext>
            </a:extLst>
          </p:cNvPr>
          <p:cNvSpPr>
            <a:spLocks noGrp="1"/>
          </p:cNvSpPr>
          <p:nvPr>
            <p:ph type="sldNum" sz="quarter" idx="12"/>
          </p:nvPr>
        </p:nvSpPr>
        <p:spPr/>
        <p:txBody>
          <a:bodyPr/>
          <a:lstStyle/>
          <a:p>
            <a:fld id="{E726CB28-AEA0-44DA-9865-257251567C70}" type="slidenum">
              <a:rPr lang="en-US" smtClean="0"/>
              <a:t>1</a:t>
            </a:fld>
            <a:endParaRPr lang="en-US"/>
          </a:p>
        </p:txBody>
      </p:sp>
    </p:spTree>
    <p:extLst>
      <p:ext uri="{BB962C8B-B14F-4D97-AF65-F5344CB8AC3E}">
        <p14:creationId xmlns:p14="http://schemas.microsoft.com/office/powerpoint/2010/main" val="155006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9928-1F1B-4E43-B45E-E3B190F82A30}"/>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702D8672-24EA-46CD-AA20-3AF95D1207FC}"/>
              </a:ext>
            </a:extLst>
          </p:cNvPr>
          <p:cNvSpPr>
            <a:spLocks noGrp="1"/>
          </p:cNvSpPr>
          <p:nvPr>
            <p:ph idx="1"/>
          </p:nvPr>
        </p:nvSpPr>
        <p:spPr/>
        <p:txBody>
          <a:bodyPr/>
          <a:lstStyle/>
          <a:p>
            <a:r>
              <a:rPr lang="en-US" dirty="0"/>
              <a:t>Business Problem</a:t>
            </a:r>
          </a:p>
          <a:p>
            <a:r>
              <a:rPr lang="en-US" dirty="0"/>
              <a:t>Data description</a:t>
            </a:r>
          </a:p>
          <a:p>
            <a:r>
              <a:rPr lang="en-US" dirty="0"/>
              <a:t>Workflow</a:t>
            </a:r>
          </a:p>
          <a:p>
            <a:r>
              <a:rPr lang="en-US" dirty="0"/>
              <a:t>Results </a:t>
            </a:r>
          </a:p>
          <a:p>
            <a:r>
              <a:rPr lang="en-US" dirty="0"/>
              <a:t>Conclusion</a:t>
            </a:r>
          </a:p>
        </p:txBody>
      </p:sp>
      <p:sp>
        <p:nvSpPr>
          <p:cNvPr id="4" name="Slide Number Placeholder 3">
            <a:extLst>
              <a:ext uri="{FF2B5EF4-FFF2-40B4-BE49-F238E27FC236}">
                <a16:creationId xmlns:a16="http://schemas.microsoft.com/office/drawing/2014/main" id="{07D430FA-D691-4D7A-8345-495C26E144E1}"/>
              </a:ext>
            </a:extLst>
          </p:cNvPr>
          <p:cNvSpPr>
            <a:spLocks noGrp="1"/>
          </p:cNvSpPr>
          <p:nvPr>
            <p:ph type="sldNum" sz="quarter" idx="12"/>
          </p:nvPr>
        </p:nvSpPr>
        <p:spPr/>
        <p:txBody>
          <a:bodyPr/>
          <a:lstStyle/>
          <a:p>
            <a:fld id="{E726CB28-AEA0-44DA-9865-257251567C70}" type="slidenum">
              <a:rPr lang="en-US" smtClean="0"/>
              <a:t>2</a:t>
            </a:fld>
            <a:endParaRPr lang="en-US"/>
          </a:p>
        </p:txBody>
      </p:sp>
    </p:spTree>
    <p:extLst>
      <p:ext uri="{BB962C8B-B14F-4D97-AF65-F5344CB8AC3E}">
        <p14:creationId xmlns:p14="http://schemas.microsoft.com/office/powerpoint/2010/main" val="388127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024B-DFD0-4746-9A76-4B4BEC344B92}"/>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26BB3F5F-BB5F-4EB9-8F6D-73B911203F31}"/>
              </a:ext>
            </a:extLst>
          </p:cNvPr>
          <p:cNvSpPr>
            <a:spLocks noGrp="1"/>
          </p:cNvSpPr>
          <p:nvPr>
            <p:ph idx="1"/>
          </p:nvPr>
        </p:nvSpPr>
        <p:spPr/>
        <p:txBody>
          <a:bodyPr>
            <a:normAutofit/>
          </a:bodyPr>
          <a:lstStyle/>
          <a:p>
            <a:pPr marL="0" indent="0" algn="just">
              <a:buNone/>
            </a:pPr>
            <a:r>
              <a:rPr lang="en-US" dirty="0"/>
              <a:t>The objective of this project is to explore the possibilities to expand Starbucks cafe network in the Ohio state neighborhood and predict the place with greater chance of success due to the characteristics of the place (cost of living, livability).  To do that we will analyze variety of Starbucks locations with different level of success and suggest places to open a new one following these characteristics.</a:t>
            </a:r>
          </a:p>
          <a:p>
            <a:endParaRPr lang="en-US" dirty="0"/>
          </a:p>
          <a:p>
            <a:endParaRPr lang="en-US" dirty="0"/>
          </a:p>
        </p:txBody>
      </p:sp>
      <p:sp>
        <p:nvSpPr>
          <p:cNvPr id="4" name="Slide Number Placeholder 3">
            <a:extLst>
              <a:ext uri="{FF2B5EF4-FFF2-40B4-BE49-F238E27FC236}">
                <a16:creationId xmlns:a16="http://schemas.microsoft.com/office/drawing/2014/main" id="{68540BE8-F721-424E-8E19-FC62C281669B}"/>
              </a:ext>
            </a:extLst>
          </p:cNvPr>
          <p:cNvSpPr>
            <a:spLocks noGrp="1"/>
          </p:cNvSpPr>
          <p:nvPr>
            <p:ph type="sldNum" sz="quarter" idx="12"/>
          </p:nvPr>
        </p:nvSpPr>
        <p:spPr/>
        <p:txBody>
          <a:bodyPr/>
          <a:lstStyle/>
          <a:p>
            <a:fld id="{E726CB28-AEA0-44DA-9865-257251567C70}" type="slidenum">
              <a:rPr lang="en-US" smtClean="0"/>
              <a:t>3</a:t>
            </a:fld>
            <a:endParaRPr lang="en-US"/>
          </a:p>
        </p:txBody>
      </p:sp>
    </p:spTree>
    <p:extLst>
      <p:ext uri="{BB962C8B-B14F-4D97-AF65-F5344CB8AC3E}">
        <p14:creationId xmlns:p14="http://schemas.microsoft.com/office/powerpoint/2010/main" val="214951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B0E6-359D-4C14-9202-4052709FBF74}"/>
              </a:ext>
            </a:extLst>
          </p:cNvPr>
          <p:cNvSpPr>
            <a:spLocks noGrp="1"/>
          </p:cNvSpPr>
          <p:nvPr>
            <p:ph type="title"/>
          </p:nvPr>
        </p:nvSpPr>
        <p:spPr/>
        <p:txBody>
          <a:bodyPr/>
          <a:lstStyle/>
          <a:p>
            <a:r>
              <a:rPr lang="en-US" b="1" dirty="0"/>
              <a:t>Data description</a:t>
            </a:r>
            <a:endParaRPr lang="en-US" dirty="0"/>
          </a:p>
        </p:txBody>
      </p:sp>
      <p:sp>
        <p:nvSpPr>
          <p:cNvPr id="3" name="Content Placeholder 2">
            <a:extLst>
              <a:ext uri="{FF2B5EF4-FFF2-40B4-BE49-F238E27FC236}">
                <a16:creationId xmlns:a16="http://schemas.microsoft.com/office/drawing/2014/main" id="{EF1398C9-4C16-48A8-B7E2-E4CD10258B51}"/>
              </a:ext>
            </a:extLst>
          </p:cNvPr>
          <p:cNvSpPr>
            <a:spLocks noGrp="1"/>
          </p:cNvSpPr>
          <p:nvPr>
            <p:ph idx="1"/>
          </p:nvPr>
        </p:nvSpPr>
        <p:spPr/>
        <p:txBody>
          <a:bodyPr>
            <a:normAutofit/>
          </a:bodyPr>
          <a:lstStyle/>
          <a:p>
            <a:r>
              <a:rPr lang="pt-BR" dirty="0"/>
              <a:t>This code uses the data from https://foursquare.com to get the store number, latitude and longitude and customer rating. </a:t>
            </a:r>
          </a:p>
          <a:p>
            <a:r>
              <a:rPr lang="pt-BR" dirty="0"/>
              <a:t>An additional parameter as the “cost of living” and “livability” rates were introduced to characterize particular neighborhood and taken from the realtors public database: </a:t>
            </a:r>
            <a:r>
              <a:rPr lang="pt-BR" u="sng" dirty="0"/>
              <a:t>https://www.areavibes.com</a:t>
            </a:r>
            <a:r>
              <a:rPr lang="pt-BR" dirty="0"/>
              <a:t>.</a:t>
            </a:r>
            <a:r>
              <a:rPr lang="pt-BR" sz="2000" dirty="0"/>
              <a:t> </a:t>
            </a:r>
            <a:endParaRPr lang="en-US" sz="2000" dirty="0"/>
          </a:p>
        </p:txBody>
      </p:sp>
      <p:sp>
        <p:nvSpPr>
          <p:cNvPr id="4" name="Slide Number Placeholder 3">
            <a:extLst>
              <a:ext uri="{FF2B5EF4-FFF2-40B4-BE49-F238E27FC236}">
                <a16:creationId xmlns:a16="http://schemas.microsoft.com/office/drawing/2014/main" id="{26D2F01D-CEC4-4A85-BC9C-B49757CCB696}"/>
              </a:ext>
            </a:extLst>
          </p:cNvPr>
          <p:cNvSpPr>
            <a:spLocks noGrp="1"/>
          </p:cNvSpPr>
          <p:nvPr>
            <p:ph type="sldNum" sz="quarter" idx="12"/>
          </p:nvPr>
        </p:nvSpPr>
        <p:spPr/>
        <p:txBody>
          <a:bodyPr/>
          <a:lstStyle/>
          <a:p>
            <a:fld id="{E726CB28-AEA0-44DA-9865-257251567C70}" type="slidenum">
              <a:rPr lang="en-US" smtClean="0"/>
              <a:t>4</a:t>
            </a:fld>
            <a:endParaRPr lang="en-US"/>
          </a:p>
        </p:txBody>
      </p:sp>
    </p:spTree>
    <p:extLst>
      <p:ext uri="{BB962C8B-B14F-4D97-AF65-F5344CB8AC3E}">
        <p14:creationId xmlns:p14="http://schemas.microsoft.com/office/powerpoint/2010/main" val="29246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3B0E-CFEA-4D54-B62B-3E2FC5A1318D}"/>
              </a:ext>
            </a:extLst>
          </p:cNvPr>
          <p:cNvSpPr>
            <a:spLocks noGrp="1"/>
          </p:cNvSpPr>
          <p:nvPr>
            <p:ph type="title"/>
          </p:nvPr>
        </p:nvSpPr>
        <p:spPr/>
        <p:txBody>
          <a:bodyPr/>
          <a:lstStyle/>
          <a:p>
            <a:r>
              <a:rPr lang="en-US" b="1" dirty="0"/>
              <a:t>Data methodology</a:t>
            </a:r>
            <a:endParaRPr lang="en-US" dirty="0"/>
          </a:p>
        </p:txBody>
      </p:sp>
      <p:sp>
        <p:nvSpPr>
          <p:cNvPr id="5" name="Slide Number Placeholder 4">
            <a:extLst>
              <a:ext uri="{FF2B5EF4-FFF2-40B4-BE49-F238E27FC236}">
                <a16:creationId xmlns:a16="http://schemas.microsoft.com/office/drawing/2014/main" id="{32D67A6B-5543-4B7F-B408-4198F372F0E8}"/>
              </a:ext>
            </a:extLst>
          </p:cNvPr>
          <p:cNvSpPr>
            <a:spLocks noGrp="1"/>
          </p:cNvSpPr>
          <p:nvPr>
            <p:ph type="sldNum" sz="quarter" idx="12"/>
          </p:nvPr>
        </p:nvSpPr>
        <p:spPr/>
        <p:txBody>
          <a:bodyPr/>
          <a:lstStyle/>
          <a:p>
            <a:fld id="{E726CB28-AEA0-44DA-9865-257251567C70}" type="slidenum">
              <a:rPr lang="en-US" smtClean="0"/>
              <a:t>5</a:t>
            </a:fld>
            <a:endParaRPr lang="en-US"/>
          </a:p>
        </p:txBody>
      </p:sp>
      <p:pic>
        <p:nvPicPr>
          <p:cNvPr id="8" name="Imagem 1" descr="Diagram showing the stages of the CRISP DM process ">
            <a:extLst>
              <a:ext uri="{FF2B5EF4-FFF2-40B4-BE49-F238E27FC236}">
                <a16:creationId xmlns:a16="http://schemas.microsoft.com/office/drawing/2014/main" id="{9F8A6737-AF7D-42BE-9E6F-84E3ED2031A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6837" y="2249488"/>
            <a:ext cx="3815152" cy="3541712"/>
          </a:xfrm>
          <a:prstGeom prst="rect">
            <a:avLst/>
          </a:prstGeom>
          <a:noFill/>
          <a:ln>
            <a:noFill/>
          </a:ln>
        </p:spPr>
      </p:pic>
    </p:spTree>
    <p:extLst>
      <p:ext uri="{BB962C8B-B14F-4D97-AF65-F5344CB8AC3E}">
        <p14:creationId xmlns:p14="http://schemas.microsoft.com/office/powerpoint/2010/main" val="1932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D04D47-70DF-45AA-99DA-65E50883259E}"/>
              </a:ext>
            </a:extLst>
          </p:cNvPr>
          <p:cNvSpPr/>
          <p:nvPr/>
        </p:nvSpPr>
        <p:spPr>
          <a:xfrm>
            <a:off x="4973123" y="150753"/>
            <a:ext cx="2482069" cy="1062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14E1911-B26F-4BF3-9BAD-E060EBF3CBC0}"/>
              </a:ext>
            </a:extLst>
          </p:cNvPr>
          <p:cNvSpPr txBox="1"/>
          <p:nvPr/>
        </p:nvSpPr>
        <p:spPr>
          <a:xfrm>
            <a:off x="5083783" y="487811"/>
            <a:ext cx="2260747" cy="400110"/>
          </a:xfrm>
          <a:prstGeom prst="rect">
            <a:avLst/>
          </a:prstGeom>
          <a:noFill/>
        </p:spPr>
        <p:txBody>
          <a:bodyPr wrap="none" rtlCol="0">
            <a:spAutoFit/>
          </a:bodyPr>
          <a:lstStyle/>
          <a:p>
            <a:r>
              <a:rPr lang="en-US" sz="2000" b="1" dirty="0">
                <a:solidFill>
                  <a:srgbClr val="FF0000"/>
                </a:solidFill>
              </a:rPr>
              <a:t>FOURSQUARE.COM</a:t>
            </a:r>
          </a:p>
        </p:txBody>
      </p:sp>
      <p:sp>
        <p:nvSpPr>
          <p:cNvPr id="8" name="Rectangle 7">
            <a:extLst>
              <a:ext uri="{FF2B5EF4-FFF2-40B4-BE49-F238E27FC236}">
                <a16:creationId xmlns:a16="http://schemas.microsoft.com/office/drawing/2014/main" id="{1FACC3AF-1323-43A5-92D1-5D56F9AEA7A1}"/>
              </a:ext>
            </a:extLst>
          </p:cNvPr>
          <p:cNvSpPr/>
          <p:nvPr/>
        </p:nvSpPr>
        <p:spPr>
          <a:xfrm>
            <a:off x="2317897" y="1487054"/>
            <a:ext cx="1733108" cy="806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TRAINING SET FOR </a:t>
            </a:r>
          </a:p>
          <a:p>
            <a:pPr algn="ctr"/>
            <a:r>
              <a:rPr lang="en-US" sz="1400" dirty="0">
                <a:solidFill>
                  <a:srgbClr val="FF0000"/>
                </a:solidFill>
              </a:rPr>
              <a:t>STARBUCKS CAFÉ IN DAYTON</a:t>
            </a:r>
          </a:p>
        </p:txBody>
      </p:sp>
      <p:sp>
        <p:nvSpPr>
          <p:cNvPr id="11" name="Rectangle 10">
            <a:extLst>
              <a:ext uri="{FF2B5EF4-FFF2-40B4-BE49-F238E27FC236}">
                <a16:creationId xmlns:a16="http://schemas.microsoft.com/office/drawing/2014/main" id="{B015D11F-C4D8-4C70-AE1E-1D5D02BD0EA8}"/>
              </a:ext>
            </a:extLst>
          </p:cNvPr>
          <p:cNvSpPr/>
          <p:nvPr/>
        </p:nvSpPr>
        <p:spPr>
          <a:xfrm>
            <a:off x="8265042" y="1487054"/>
            <a:ext cx="1733108" cy="80670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TEST SET FOR </a:t>
            </a:r>
          </a:p>
          <a:p>
            <a:pPr algn="ctr"/>
            <a:r>
              <a:rPr lang="en-US" sz="1400" dirty="0">
                <a:solidFill>
                  <a:srgbClr val="FF0000"/>
                </a:solidFill>
              </a:rPr>
              <a:t>STARBUCKS CAFÉ IN COLUMBUS</a:t>
            </a:r>
          </a:p>
        </p:txBody>
      </p:sp>
      <p:sp>
        <p:nvSpPr>
          <p:cNvPr id="12" name="Rectangle 11">
            <a:extLst>
              <a:ext uri="{FF2B5EF4-FFF2-40B4-BE49-F238E27FC236}">
                <a16:creationId xmlns:a16="http://schemas.microsoft.com/office/drawing/2014/main" id="{08B36CCE-03CF-40DA-ADCE-9D4B4D95923E}"/>
              </a:ext>
            </a:extLst>
          </p:cNvPr>
          <p:cNvSpPr/>
          <p:nvPr/>
        </p:nvSpPr>
        <p:spPr>
          <a:xfrm>
            <a:off x="2317896" y="2622299"/>
            <a:ext cx="1733109" cy="80670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RAITING CLUSTERING</a:t>
            </a:r>
          </a:p>
          <a:p>
            <a:pPr algn="ctr"/>
            <a:r>
              <a:rPr lang="en-US" sz="1400" dirty="0">
                <a:solidFill>
                  <a:srgbClr val="FF0000"/>
                </a:solidFill>
              </a:rPr>
              <a:t>OF STARBUCKS CAFÉ IN DAYTON</a:t>
            </a:r>
          </a:p>
        </p:txBody>
      </p:sp>
      <p:sp>
        <p:nvSpPr>
          <p:cNvPr id="13" name="Rectangle 12">
            <a:extLst>
              <a:ext uri="{FF2B5EF4-FFF2-40B4-BE49-F238E27FC236}">
                <a16:creationId xmlns:a16="http://schemas.microsoft.com/office/drawing/2014/main" id="{B8E9D82D-12F3-465B-873D-CA091F5E2CFB}"/>
              </a:ext>
            </a:extLst>
          </p:cNvPr>
          <p:cNvSpPr/>
          <p:nvPr/>
        </p:nvSpPr>
        <p:spPr>
          <a:xfrm>
            <a:off x="2317896" y="3773653"/>
            <a:ext cx="1733109" cy="80670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TRAINING SET FOR </a:t>
            </a:r>
          </a:p>
          <a:p>
            <a:pPr algn="ctr"/>
            <a:r>
              <a:rPr lang="en-US" sz="1400" dirty="0">
                <a:solidFill>
                  <a:srgbClr val="FF0000"/>
                </a:solidFill>
              </a:rPr>
              <a:t>STARBUCKS CAFÉ IN DAYTON</a:t>
            </a:r>
          </a:p>
        </p:txBody>
      </p:sp>
      <p:sp>
        <p:nvSpPr>
          <p:cNvPr id="15" name="Rectangle 14">
            <a:extLst>
              <a:ext uri="{FF2B5EF4-FFF2-40B4-BE49-F238E27FC236}">
                <a16:creationId xmlns:a16="http://schemas.microsoft.com/office/drawing/2014/main" id="{FEE4C255-B3C4-471D-B941-447A25F9D72D}"/>
              </a:ext>
            </a:extLst>
          </p:cNvPr>
          <p:cNvSpPr/>
          <p:nvPr/>
        </p:nvSpPr>
        <p:spPr>
          <a:xfrm>
            <a:off x="2317895" y="4925007"/>
            <a:ext cx="1733109" cy="7244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TRAINING OF ML MODELS</a:t>
            </a:r>
          </a:p>
        </p:txBody>
      </p:sp>
      <p:sp>
        <p:nvSpPr>
          <p:cNvPr id="19" name="Rectangle 18">
            <a:extLst>
              <a:ext uri="{FF2B5EF4-FFF2-40B4-BE49-F238E27FC236}">
                <a16:creationId xmlns:a16="http://schemas.microsoft.com/office/drawing/2014/main" id="{A51AC730-DD64-49BD-83AE-DA9EBABAE1B1}"/>
              </a:ext>
            </a:extLst>
          </p:cNvPr>
          <p:cNvSpPr/>
          <p:nvPr/>
        </p:nvSpPr>
        <p:spPr>
          <a:xfrm>
            <a:off x="8265040" y="2622299"/>
            <a:ext cx="1733109" cy="80670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RAITING CLUSTERING</a:t>
            </a:r>
          </a:p>
          <a:p>
            <a:pPr algn="ctr"/>
            <a:r>
              <a:rPr lang="en-US" sz="1400" dirty="0">
                <a:solidFill>
                  <a:srgbClr val="FF0000"/>
                </a:solidFill>
              </a:rPr>
              <a:t>OF STARBUCKS CAFÉ IN COLUMBUS</a:t>
            </a:r>
          </a:p>
        </p:txBody>
      </p:sp>
      <p:sp>
        <p:nvSpPr>
          <p:cNvPr id="20" name="Rectangle 19">
            <a:extLst>
              <a:ext uri="{FF2B5EF4-FFF2-40B4-BE49-F238E27FC236}">
                <a16:creationId xmlns:a16="http://schemas.microsoft.com/office/drawing/2014/main" id="{FDC0B204-E50D-4D1A-B805-765A00F744EF}"/>
              </a:ext>
            </a:extLst>
          </p:cNvPr>
          <p:cNvSpPr/>
          <p:nvPr/>
        </p:nvSpPr>
        <p:spPr>
          <a:xfrm>
            <a:off x="8265040" y="3768496"/>
            <a:ext cx="1733109" cy="80670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TESTING SET FOR </a:t>
            </a:r>
          </a:p>
          <a:p>
            <a:pPr algn="ctr"/>
            <a:r>
              <a:rPr lang="en-US" sz="1400" dirty="0">
                <a:solidFill>
                  <a:srgbClr val="FF0000"/>
                </a:solidFill>
              </a:rPr>
              <a:t>STARBUCKS CAFÉ IN COLUMBUS</a:t>
            </a:r>
          </a:p>
        </p:txBody>
      </p:sp>
      <p:sp>
        <p:nvSpPr>
          <p:cNvPr id="21" name="Rectangle 20">
            <a:extLst>
              <a:ext uri="{FF2B5EF4-FFF2-40B4-BE49-F238E27FC236}">
                <a16:creationId xmlns:a16="http://schemas.microsoft.com/office/drawing/2014/main" id="{EF0BDB13-CE21-4A37-B357-824D5A775F09}"/>
              </a:ext>
            </a:extLst>
          </p:cNvPr>
          <p:cNvSpPr/>
          <p:nvPr/>
        </p:nvSpPr>
        <p:spPr>
          <a:xfrm>
            <a:off x="8265040" y="4914693"/>
            <a:ext cx="1733109" cy="7244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TEST RUNNING OF ML MODELS ON COLUMBUS SET</a:t>
            </a:r>
          </a:p>
        </p:txBody>
      </p:sp>
      <p:sp>
        <p:nvSpPr>
          <p:cNvPr id="22" name="Rectangle 21">
            <a:extLst>
              <a:ext uri="{FF2B5EF4-FFF2-40B4-BE49-F238E27FC236}">
                <a16:creationId xmlns:a16="http://schemas.microsoft.com/office/drawing/2014/main" id="{D9D35992-6B0B-470D-A39A-E6A8D71F68B9}"/>
              </a:ext>
            </a:extLst>
          </p:cNvPr>
          <p:cNvSpPr/>
          <p:nvPr/>
        </p:nvSpPr>
        <p:spPr>
          <a:xfrm>
            <a:off x="5383662" y="5986913"/>
            <a:ext cx="1733109" cy="7244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PREDICTION OF SUCCESS BASED ON CUSTOMER RATING</a:t>
            </a:r>
          </a:p>
        </p:txBody>
      </p:sp>
      <p:cxnSp>
        <p:nvCxnSpPr>
          <p:cNvPr id="24" name="Straight Arrow Connector 23">
            <a:extLst>
              <a:ext uri="{FF2B5EF4-FFF2-40B4-BE49-F238E27FC236}">
                <a16:creationId xmlns:a16="http://schemas.microsoft.com/office/drawing/2014/main" id="{A21A596B-C474-45DA-83C4-E5370CB23B5C}"/>
              </a:ext>
            </a:extLst>
          </p:cNvPr>
          <p:cNvCxnSpPr/>
          <p:nvPr/>
        </p:nvCxnSpPr>
        <p:spPr>
          <a:xfrm flipH="1">
            <a:off x="3391786" y="682068"/>
            <a:ext cx="1482666" cy="721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354CB68-F461-4C1B-B0EF-5A6C1446A1BC}"/>
              </a:ext>
            </a:extLst>
          </p:cNvPr>
          <p:cNvCxnSpPr>
            <a:cxnSpLocks/>
          </p:cNvCxnSpPr>
          <p:nvPr/>
        </p:nvCxnSpPr>
        <p:spPr>
          <a:xfrm>
            <a:off x="7553863" y="641122"/>
            <a:ext cx="1649425" cy="7623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74986692-7AAB-45F1-A7B4-557AB5E860BC}"/>
              </a:ext>
            </a:extLst>
          </p:cNvPr>
          <p:cNvCxnSpPr>
            <a:stCxn id="8" idx="2"/>
            <a:endCxn id="12" idx="0"/>
          </p:cNvCxnSpPr>
          <p:nvPr/>
        </p:nvCxnSpPr>
        <p:spPr>
          <a:xfrm>
            <a:off x="3184451" y="2293754"/>
            <a:ext cx="0" cy="328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8D4453-21EF-45B6-90C6-F34F924F60B6}"/>
              </a:ext>
            </a:extLst>
          </p:cNvPr>
          <p:cNvCxnSpPr>
            <a:stCxn id="12" idx="2"/>
            <a:endCxn id="13" idx="0"/>
          </p:cNvCxnSpPr>
          <p:nvPr/>
        </p:nvCxnSpPr>
        <p:spPr>
          <a:xfrm>
            <a:off x="3184451" y="3429000"/>
            <a:ext cx="0" cy="344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18FB2A-E791-419C-A759-DA3538B82252}"/>
              </a:ext>
            </a:extLst>
          </p:cNvPr>
          <p:cNvCxnSpPr>
            <a:stCxn id="13" idx="2"/>
          </p:cNvCxnSpPr>
          <p:nvPr/>
        </p:nvCxnSpPr>
        <p:spPr>
          <a:xfrm flipH="1">
            <a:off x="3184449" y="4580354"/>
            <a:ext cx="2" cy="334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35FC574-D8E6-441D-87F1-2C7B46536673}"/>
              </a:ext>
            </a:extLst>
          </p:cNvPr>
          <p:cNvCxnSpPr>
            <a:stCxn id="11" idx="2"/>
            <a:endCxn id="19" idx="0"/>
          </p:cNvCxnSpPr>
          <p:nvPr/>
        </p:nvCxnSpPr>
        <p:spPr>
          <a:xfrm flipH="1">
            <a:off x="9131595" y="2293755"/>
            <a:ext cx="1" cy="328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8D0303B-1EA8-4E26-99A0-80BC4E02A1E1}"/>
              </a:ext>
            </a:extLst>
          </p:cNvPr>
          <p:cNvCxnSpPr>
            <a:stCxn id="19" idx="2"/>
            <a:endCxn id="20" idx="0"/>
          </p:cNvCxnSpPr>
          <p:nvPr/>
        </p:nvCxnSpPr>
        <p:spPr>
          <a:xfrm>
            <a:off x="9131595" y="3429000"/>
            <a:ext cx="0" cy="33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B59E598-0FF4-40CA-8859-282DCAD3EC27}"/>
              </a:ext>
            </a:extLst>
          </p:cNvPr>
          <p:cNvCxnSpPr>
            <a:stCxn id="20" idx="2"/>
            <a:endCxn id="21" idx="0"/>
          </p:cNvCxnSpPr>
          <p:nvPr/>
        </p:nvCxnSpPr>
        <p:spPr>
          <a:xfrm>
            <a:off x="9131595" y="4575197"/>
            <a:ext cx="0" cy="33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DC69FD3-0A43-4C8E-A373-00EE6275AE62}"/>
              </a:ext>
            </a:extLst>
          </p:cNvPr>
          <p:cNvCxnSpPr>
            <a:cxnSpLocks/>
          </p:cNvCxnSpPr>
          <p:nvPr/>
        </p:nvCxnSpPr>
        <p:spPr>
          <a:xfrm>
            <a:off x="3623019" y="5649410"/>
            <a:ext cx="1690002" cy="8045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FD5C9D9E-19FE-4683-B225-C63E934CC62F}"/>
              </a:ext>
            </a:extLst>
          </p:cNvPr>
          <p:cNvCxnSpPr/>
          <p:nvPr/>
        </p:nvCxnSpPr>
        <p:spPr>
          <a:xfrm flipH="1">
            <a:off x="7187412" y="5682878"/>
            <a:ext cx="1922720" cy="6997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itle 1">
            <a:extLst>
              <a:ext uri="{FF2B5EF4-FFF2-40B4-BE49-F238E27FC236}">
                <a16:creationId xmlns:a16="http://schemas.microsoft.com/office/drawing/2014/main" id="{48E90F1E-1BC5-4418-B4CD-9B571FB9FE77}"/>
              </a:ext>
            </a:extLst>
          </p:cNvPr>
          <p:cNvSpPr txBox="1">
            <a:spLocks/>
          </p:cNvSpPr>
          <p:nvPr/>
        </p:nvSpPr>
        <p:spPr>
          <a:xfrm>
            <a:off x="4468020" y="2064618"/>
            <a:ext cx="3468065" cy="13643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b="1" dirty="0"/>
              <a:t>Workflow</a:t>
            </a:r>
            <a:endParaRPr lang="en-US" dirty="0"/>
          </a:p>
        </p:txBody>
      </p:sp>
    </p:spTree>
    <p:extLst>
      <p:ext uri="{BB962C8B-B14F-4D97-AF65-F5344CB8AC3E}">
        <p14:creationId xmlns:p14="http://schemas.microsoft.com/office/powerpoint/2010/main" val="164062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048-0A8E-4275-9288-397C045954B2}"/>
              </a:ext>
            </a:extLst>
          </p:cNvPr>
          <p:cNvSpPr>
            <a:spLocks noGrp="1"/>
          </p:cNvSpPr>
          <p:nvPr>
            <p:ph type="title"/>
          </p:nvPr>
        </p:nvSpPr>
        <p:spPr/>
        <p:txBody>
          <a:bodyPr/>
          <a:lstStyle/>
          <a:p>
            <a:r>
              <a:rPr lang="en-US" dirty="0"/>
              <a:t>Results</a:t>
            </a:r>
          </a:p>
        </p:txBody>
      </p:sp>
      <p:sp>
        <p:nvSpPr>
          <p:cNvPr id="5" name="Slide Number Placeholder 4">
            <a:extLst>
              <a:ext uri="{FF2B5EF4-FFF2-40B4-BE49-F238E27FC236}">
                <a16:creationId xmlns:a16="http://schemas.microsoft.com/office/drawing/2014/main" id="{BB21450B-21E2-4687-B466-E87EE78908E0}"/>
              </a:ext>
            </a:extLst>
          </p:cNvPr>
          <p:cNvSpPr>
            <a:spLocks noGrp="1"/>
          </p:cNvSpPr>
          <p:nvPr>
            <p:ph type="sldNum" sz="quarter" idx="12"/>
          </p:nvPr>
        </p:nvSpPr>
        <p:spPr/>
        <p:txBody>
          <a:bodyPr/>
          <a:lstStyle/>
          <a:p>
            <a:fld id="{E726CB28-AEA0-44DA-9865-257251567C70}" type="slidenum">
              <a:rPr lang="en-US" smtClean="0"/>
              <a:t>7</a:t>
            </a:fld>
            <a:endParaRPr lang="en-US"/>
          </a:p>
        </p:txBody>
      </p:sp>
      <p:sp>
        <p:nvSpPr>
          <p:cNvPr id="6" name="Content Placeholder 5">
            <a:extLst>
              <a:ext uri="{FF2B5EF4-FFF2-40B4-BE49-F238E27FC236}">
                <a16:creationId xmlns:a16="http://schemas.microsoft.com/office/drawing/2014/main" id="{2278E6B7-5834-4F3F-90C0-E29552FB7FE2}"/>
              </a:ext>
            </a:extLst>
          </p:cNvPr>
          <p:cNvSpPr>
            <a:spLocks noGrp="1"/>
          </p:cNvSpPr>
          <p:nvPr>
            <p:ph idx="1"/>
          </p:nvPr>
        </p:nvSpPr>
        <p:spPr/>
        <p:txBody>
          <a:bodyPr/>
          <a:lstStyle/>
          <a:p>
            <a:r>
              <a:rPr lang="pt-BR" dirty="0"/>
              <a:t>The obtained “features” data was used on initially trained Decision Tree and Gaussian NB models to predict customer rating for this new set of stores. It seems prediction works well (100%).</a:t>
            </a:r>
          </a:p>
          <a:p>
            <a:endParaRPr lang="en-US" dirty="0"/>
          </a:p>
        </p:txBody>
      </p:sp>
      <p:pic>
        <p:nvPicPr>
          <p:cNvPr id="8" name="Picture 7">
            <a:extLst>
              <a:ext uri="{FF2B5EF4-FFF2-40B4-BE49-F238E27FC236}">
                <a16:creationId xmlns:a16="http://schemas.microsoft.com/office/drawing/2014/main" id="{D9F6538E-7D78-4F72-85D8-99626AB931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39676" y="4131310"/>
            <a:ext cx="2109470" cy="1137285"/>
          </a:xfrm>
          <a:prstGeom prst="rect">
            <a:avLst/>
          </a:prstGeom>
          <a:noFill/>
          <a:ln>
            <a:noFill/>
          </a:ln>
        </p:spPr>
      </p:pic>
    </p:spTree>
    <p:extLst>
      <p:ext uri="{BB962C8B-B14F-4D97-AF65-F5344CB8AC3E}">
        <p14:creationId xmlns:p14="http://schemas.microsoft.com/office/powerpoint/2010/main" val="287562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6E35-57C4-41AC-8619-C97F19459991}"/>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52A6930A-78F8-4DDF-85D1-DB32932457E6}"/>
              </a:ext>
            </a:extLst>
          </p:cNvPr>
          <p:cNvSpPr>
            <a:spLocks noGrp="1"/>
          </p:cNvSpPr>
          <p:nvPr>
            <p:ph type="sldNum" sz="quarter" idx="12"/>
          </p:nvPr>
        </p:nvSpPr>
        <p:spPr/>
        <p:txBody>
          <a:bodyPr/>
          <a:lstStyle/>
          <a:p>
            <a:fld id="{E726CB28-AEA0-44DA-9865-257251567C70}" type="slidenum">
              <a:rPr lang="en-US" smtClean="0"/>
              <a:t>8</a:t>
            </a:fld>
            <a:endParaRPr lang="en-US"/>
          </a:p>
        </p:txBody>
      </p:sp>
      <p:sp>
        <p:nvSpPr>
          <p:cNvPr id="6" name="Content Placeholder 5">
            <a:extLst>
              <a:ext uri="{FF2B5EF4-FFF2-40B4-BE49-F238E27FC236}">
                <a16:creationId xmlns:a16="http://schemas.microsoft.com/office/drawing/2014/main" id="{351590FC-B744-4390-98C8-731783ECBE0F}"/>
              </a:ext>
            </a:extLst>
          </p:cNvPr>
          <p:cNvSpPr>
            <a:spLocks noGrp="1"/>
          </p:cNvSpPr>
          <p:nvPr>
            <p:ph idx="1"/>
          </p:nvPr>
        </p:nvSpPr>
        <p:spPr/>
        <p:txBody>
          <a:bodyPr/>
          <a:lstStyle/>
          <a:p>
            <a:r>
              <a:rPr lang="en-US" dirty="0"/>
              <a:t>It is possible to classify set of Starbucks café in two groups based on consumer rating which we directly relate to the rate of their success. The model trained (ML methods) on one set located in one geographical area seems working well on other set of cafes in the completely different area.  </a:t>
            </a:r>
          </a:p>
          <a:p>
            <a:endParaRPr lang="en-US" dirty="0"/>
          </a:p>
        </p:txBody>
      </p:sp>
    </p:spTree>
    <p:extLst>
      <p:ext uri="{BB962C8B-B14F-4D97-AF65-F5344CB8AC3E}">
        <p14:creationId xmlns:p14="http://schemas.microsoft.com/office/powerpoint/2010/main" val="3368109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109</TotalTime>
  <Words>311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 Prediction OF rate of success fOR the Starbucks stores in particular area   Applied Data Science Capstone Project  </vt:lpstr>
      <vt:lpstr>Content</vt:lpstr>
      <vt:lpstr>Business Problem</vt:lpstr>
      <vt:lpstr>Data description</vt:lpstr>
      <vt:lpstr>Data methodology</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Dhina</dc:creator>
  <cp:lastModifiedBy>Vitaliy Pustovit</cp:lastModifiedBy>
  <cp:revision>26</cp:revision>
  <dcterms:created xsi:type="dcterms:W3CDTF">2019-01-08T07:32:40Z</dcterms:created>
  <dcterms:modified xsi:type="dcterms:W3CDTF">2019-01-08T12:53:42Z</dcterms:modified>
</cp:coreProperties>
</file>