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 id="2147483713" r:id="rId5"/>
    <p:sldMasterId id="2147483739" r:id="rId6"/>
  </p:sldMasterIdLst>
  <p:sldIdLst>
    <p:sldId id="256" r:id="rId7"/>
    <p:sldId id="257" r:id="rId8"/>
    <p:sldId id="258" r:id="rId9"/>
    <p:sldId id="259" r:id="rId10"/>
    <p:sldId id="276" r:id="rId11"/>
    <p:sldId id="278" r:id="rId12"/>
    <p:sldId id="280" r:id="rId13"/>
    <p:sldId id="261" r:id="rId14"/>
    <p:sldId id="267" r:id="rId15"/>
    <p:sldId id="270" r:id="rId16"/>
    <p:sldId id="268" r:id="rId17"/>
    <p:sldId id="283" r:id="rId18"/>
    <p:sldId id="271" r:id="rId19"/>
    <p:sldId id="272" r:id="rId20"/>
    <p:sldId id="289" r:id="rId21"/>
    <p:sldId id="281" r:id="rId22"/>
    <p:sldId id="290" r:id="rId23"/>
    <p:sldId id="287" r:id="rId24"/>
    <p:sldId id="291" r:id="rId25"/>
    <p:sldId id="285" r:id="rId26"/>
    <p:sldId id="286" r:id="rId27"/>
    <p:sldId id="262" r:id="rId28"/>
    <p:sldId id="274" r:id="rId29"/>
    <p:sldId id="275" r:id="rId30"/>
    <p:sldId id="264"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54F8B-E49B-3A9D-3A9B-2C7361E2A971}" v="10" dt="2024-12-25T13:59:01.656"/>
    <p1510:client id="{3816389D-70A4-3672-EAD0-B4A2FB63D4E0}" v="92" dt="2024-12-25T12:05:46.797"/>
    <p1510:client id="{723835EB-1B58-F597-7D1C-F2BE3126C11C}" v="41" dt="2024-12-25T13:17:25.321"/>
    <p1510:client id="{88575D81-C286-4844-928F-0CE64B12DBC5}" v="2" dt="2024-12-25T10:20:08.242"/>
    <p1510:client id="{B953CF2A-E702-7734-875F-F9C95172EB63}" v="6" dt="2024-12-25T10:09:46.668"/>
    <p1510:client id="{CB172229-0417-17D8-83BB-15323E5C0347}" v="80" dt="2024-12-25T13:56:54.481"/>
    <p1510:client id="{E6FC1511-9F68-06F9-4F46-D0A00279F456}" v="31" dt="2024-12-25T13:32:55.394"/>
    <p1510:client id="{E9A9847E-01E7-4765-A15F-69206D38C9F6}" v="16" dt="2024-12-25T09:42:02.374"/>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3:……………………………………..</a:t>
            </a:r>
            <a:endParaRPr lang="en-US" sz="2800" b="0" strike="noStrike" spc="-1">
              <a:solidFill>
                <a:srgbClr val="000000"/>
              </a:solidFill>
              <a:latin typeface="Calibri"/>
            </a:endParaRPr>
          </a:p>
        </p:txBody>
      </p:sp>
      <p:sp>
        <p:nvSpPr>
          <p:cNvPr id="154" name="PlaceHolder 2"/>
          <p:cNvSpPr>
            <a:spLocks noGrp="1"/>
          </p:cNvSpPr>
          <p:nvPr>
            <p:ph type="body"/>
          </p:nvPr>
        </p:nvSpPr>
        <p:spPr>
          <a:xfrm>
            <a:off x="337680" y="1032480"/>
            <a:ext cx="11515320" cy="49384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1" name="PlaceHolder 1"/>
          <p:cNvSpPr>
            <a:spLocks noGrp="1"/>
          </p:cNvSpPr>
          <p:nvPr>
            <p:ph type="body"/>
          </p:nvPr>
        </p:nvSpPr>
        <p:spPr>
          <a:xfrm>
            <a:off x="4558320" y="1248480"/>
            <a:ext cx="7391160" cy="52048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192" name="PlaceHolder 2"/>
          <p:cNvSpPr>
            <a:spLocks noGrp="1"/>
          </p:cNvSpPr>
          <p:nvPr>
            <p:ph type="title"/>
          </p:nvPr>
        </p:nvSpPr>
        <p:spPr>
          <a:xfrm>
            <a:off x="4558320" y="404280"/>
            <a:ext cx="7391160" cy="435600"/>
          </a:xfrm>
          <a:prstGeom prst="rect">
            <a:avLst/>
          </a:prstGeom>
        </p:spPr>
        <p:txBody>
          <a:bodyPr lIns="90000" tIns="45000" rIns="90000" bIns="45000">
            <a:noAutofit/>
          </a:bodyPr>
          <a:lstStyle/>
          <a:p>
            <a:pPr>
              <a:lnSpc>
                <a:spcPct val="90000"/>
              </a:lnSpc>
            </a:pPr>
            <a:r>
              <a:rPr lang="en-US" sz="2800" b="1" strike="noStrike" spc="-1">
                <a:solidFill>
                  <a:srgbClr val="000000"/>
                </a:solidFill>
                <a:latin typeface="Lato"/>
                <a:ea typeface="Lato"/>
              </a:rPr>
              <a:t>Title 4:……………………………………..</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49.xml"/><Relationship Id="rId1" Type="http://schemas.openxmlformats.org/officeDocument/2006/relationships/video" Target="https://husteduvn-my.sharepoint.com/:v:/g/personal/viet_ddh225683_sis_hust_edu_vn/EYzOkbxLEE5NsEiZN00F6hYB_bahA8UiNZirR2qlXnA_Hw?e=LEF7iq"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50.xml"/><Relationship Id="rId1" Type="http://schemas.openxmlformats.org/officeDocument/2006/relationships/video" Target="https://husteduvn-my.sharepoint.com/:v:/g/personal/viet_ddh225683_sis_hust_edu_vn/EU4bM3pUSvpAgOAZwt0WNmIB_fFHUmqW3b9SQy_IQfLRLg?e=F0CQT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50.xml"/><Relationship Id="rId1" Type="http://schemas.openxmlformats.org/officeDocument/2006/relationships/video" Target="https://husteduvn-my.sharepoint.com/:v:/g/personal/viet_ddh225683_sis_hust_edu_vn/ESUT39jF2e5CnbRpGJvzNowB_6A_9r2lE2V92hDbiuX-nQ?e=tGcbI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A2FB92-194C-ACF2-4CC6-7B8FA344A7A5}"/>
              </a:ext>
            </a:extLst>
          </p:cNvPr>
          <p:cNvSpPr>
            <a:spLocks noGrp="1"/>
          </p:cNvSpPr>
          <p:nvPr>
            <p:ph type="title"/>
          </p:nvPr>
        </p:nvSpPr>
        <p:spPr>
          <a:xfrm>
            <a:off x="414095" y="-134280"/>
            <a:ext cx="10698902" cy="889635"/>
          </a:xfrm>
        </p:spPr>
        <p:txBody>
          <a:bodyPr/>
          <a:lstStyle/>
          <a:p>
            <a:r>
              <a:rPr lang="vi-VN" sz="3000" b="1" noProof="1">
                <a:solidFill>
                  <a:schemeClr val="bg1"/>
                </a:solidFill>
                <a:latin typeface="Lato"/>
                <a:ea typeface="+mj-lt"/>
                <a:cs typeface="+mj-lt"/>
              </a:rPr>
              <a:t>Package CreateArrayUIStage1</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A0FD35FE-E35E-064A-7BFE-74823201777A}"/>
              </a:ext>
            </a:extLst>
          </p:cNvPr>
          <p:cNvSpPr>
            <a:spLocks noGrp="1"/>
          </p:cNvSpPr>
          <p:nvPr>
            <p:ph type="subTitle"/>
          </p:nvPr>
        </p:nvSpPr>
        <p:spPr>
          <a:xfrm>
            <a:off x="552861" y="675371"/>
            <a:ext cx="5138604" cy="1903493"/>
          </a:xfrm>
        </p:spPr>
        <p:txBody>
          <a:bodyPr lIns="0" tIns="0" rIns="0" bIns="0" anchor="ctr">
            <a:noAutofit/>
          </a:bodyPr>
          <a:lstStyle/>
          <a:p>
            <a:pPr marL="342900" indent="-342900" algn="just">
              <a:spcAft>
                <a:spcPts val="1000"/>
              </a:spcAf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Đây là giai đoạn đầu tiên trong quá trình tạo mảng.</a:t>
            </a:r>
          </a:p>
          <a:p>
            <a:pPr marL="342900" indent="-342900" algn="jus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Cung cấp giao diện để người dùng xem hướng dẫn và chọn cách tạo mảng:     Nhập thủ công/ Tạo ngẫu nhiên.</a:t>
            </a:r>
            <a:endParaRPr lang="vi-VN" sz="2000">
              <a:cs typeface="Arial"/>
            </a:endParaRPr>
          </a:p>
        </p:txBody>
      </p:sp>
      <p:pic>
        <p:nvPicPr>
          <p:cNvPr id="4" name="Hình ảnh 3" descr="Ảnh có chứa văn bản, ảnh chụp màn hình, Phông chữ, số&#10;&#10;Mô tả được tự động tạo">
            <a:extLst>
              <a:ext uri="{FF2B5EF4-FFF2-40B4-BE49-F238E27FC236}">
                <a16:creationId xmlns:a16="http://schemas.microsoft.com/office/drawing/2014/main" id="{FA929D05-3A47-1A91-503E-A02ECE8E9BD7}"/>
              </a:ext>
            </a:extLst>
          </p:cNvPr>
          <p:cNvPicPr>
            <a:picLocks noChangeAspect="1"/>
          </p:cNvPicPr>
          <p:nvPr/>
        </p:nvPicPr>
        <p:blipFill>
          <a:blip r:embed="rId2"/>
          <a:stretch>
            <a:fillRect/>
          </a:stretch>
        </p:blipFill>
        <p:spPr>
          <a:xfrm>
            <a:off x="5921563" y="879799"/>
            <a:ext cx="6242569" cy="535499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ADF748A-5B1D-5E0D-D771-FA6E7891F398}"/>
              </a:ext>
            </a:extLst>
          </p:cNvPr>
          <p:cNvPicPr>
            <a:picLocks noChangeAspect="1"/>
          </p:cNvPicPr>
          <p:nvPr/>
        </p:nvPicPr>
        <p:blipFill>
          <a:blip r:embed="rId3"/>
          <a:stretch>
            <a:fillRect/>
          </a:stretch>
        </p:blipFill>
        <p:spPr>
          <a:xfrm>
            <a:off x="317441" y="2545489"/>
            <a:ext cx="5605279" cy="3867666"/>
          </a:xfrm>
          <a:prstGeom prst="rect">
            <a:avLst/>
          </a:prstGeom>
        </p:spPr>
      </p:pic>
    </p:spTree>
    <p:extLst>
      <p:ext uri="{BB962C8B-B14F-4D97-AF65-F5344CB8AC3E}">
        <p14:creationId xmlns:p14="http://schemas.microsoft.com/office/powerpoint/2010/main" val="46579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4E9FBA-D249-0898-9122-50BE5840E81C}"/>
              </a:ext>
            </a:extLst>
          </p:cNvPr>
          <p:cNvSpPr>
            <a:spLocks noGrp="1"/>
          </p:cNvSpPr>
          <p:nvPr>
            <p:ph type="title"/>
          </p:nvPr>
        </p:nvSpPr>
        <p:spPr>
          <a:xfrm>
            <a:off x="414095" y="93283"/>
            <a:ext cx="10972440" cy="516317"/>
          </a:xfrm>
        </p:spPr>
        <p:txBody>
          <a:bodyPr/>
          <a:lstStyle/>
          <a:p>
            <a:r>
              <a:rPr lang="en-US" sz="3000" b="1">
                <a:solidFill>
                  <a:schemeClr val="bg1"/>
                </a:solidFill>
                <a:latin typeface="Lato"/>
                <a:cs typeface="Arial"/>
              </a:rPr>
              <a:t>Package CreateArrayUIStage2</a:t>
            </a:r>
            <a:endParaRPr lang="vi-VN" sz="3000" b="1">
              <a:solidFill>
                <a:schemeClr val="bg1"/>
              </a:solidFill>
              <a:latin typeface="Lato"/>
              <a:cs typeface="Arial"/>
            </a:endParaRPr>
          </a:p>
        </p:txBody>
      </p:sp>
      <p:pic>
        <p:nvPicPr>
          <p:cNvPr id="4" name="Hình ảnh 3" descr="Ảnh có chứa văn bản, ảnh chụp màn hình, biểu đồ, Song song&#10;&#10;Mô tả được tự động tạo">
            <a:extLst>
              <a:ext uri="{FF2B5EF4-FFF2-40B4-BE49-F238E27FC236}">
                <a16:creationId xmlns:a16="http://schemas.microsoft.com/office/drawing/2014/main" id="{ADF559E4-1829-6E4C-6B7D-906049385378}"/>
              </a:ext>
            </a:extLst>
          </p:cNvPr>
          <p:cNvPicPr>
            <a:picLocks noChangeAspect="1"/>
          </p:cNvPicPr>
          <p:nvPr/>
        </p:nvPicPr>
        <p:blipFill>
          <a:blip r:embed="rId2"/>
          <a:stretch>
            <a:fillRect/>
          </a:stretch>
        </p:blipFill>
        <p:spPr>
          <a:xfrm>
            <a:off x="4995480" y="855304"/>
            <a:ext cx="7080127" cy="5457006"/>
          </a:xfrm>
          <a:prstGeom prst="rect">
            <a:avLst/>
          </a:prstGeom>
        </p:spPr>
      </p:pic>
      <p:sp>
        <p:nvSpPr>
          <p:cNvPr id="6" name="Hộp Văn bản 5">
            <a:extLst>
              <a:ext uri="{FF2B5EF4-FFF2-40B4-BE49-F238E27FC236}">
                <a16:creationId xmlns:a16="http://schemas.microsoft.com/office/drawing/2014/main" id="{2D7AA817-F44C-0B1E-7F9A-E3FF68AFC3F7}"/>
              </a:ext>
            </a:extLst>
          </p:cNvPr>
          <p:cNvSpPr txBox="1"/>
          <p:nvPr/>
        </p:nvSpPr>
        <p:spPr>
          <a:xfrm>
            <a:off x="414095" y="1032386"/>
            <a:ext cx="4256228" cy="4042132"/>
          </a:xfrm>
          <a:prstGeom prst="rect">
            <a:avLst/>
          </a:prstGeom>
          <a:noFill/>
        </p:spPr>
        <p:txBody>
          <a:bodyPr wrap="square" rtlCol="0">
            <a:spAutoFit/>
          </a:bodyPr>
          <a:lstStyle/>
          <a:p>
            <a:pPr marL="342900" indent="-342900" algn="just">
              <a:spcAft>
                <a:spcPts val="1000"/>
              </a:spcAf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Đây là giai đoạn thứ hai trong quá trình tạo mảng.</a:t>
            </a:r>
          </a:p>
          <a:p>
            <a:pPr marL="342900" indent="-342900" algn="just">
              <a:spcAft>
                <a:spcPts val="1000"/>
              </a:spcAf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Với lựa chọn nhập mảng thủ công, người dùng phải chọn số phần tử của mảng, sau đó, nhập từng phần tử của mảng, và chọn vị trí phần tử trụ nếu thuật toán là sắp xếp nhanh.</a:t>
            </a:r>
          </a:p>
          <a:p>
            <a:pPr marL="342900" indent="-342900" algn="just">
              <a:spcAft>
                <a:spcPts val="125"/>
              </a:spcAft>
              <a:buFont typeface="Wingdings" panose="05000000000000000000" pitchFamily="2" charset="2"/>
              <a:buChar char="q"/>
            </a:pPr>
            <a:r>
              <a:rPr lang="vi-VN" sz="2000">
                <a:latin typeface="Lato" panose="020F0502020204030203" pitchFamily="34" charset="0"/>
                <a:ea typeface="Lato" panose="020F0502020204030203" pitchFamily="34" charset="0"/>
                <a:cs typeface="Lato" panose="020F0502020204030203" pitchFamily="34" charset="0"/>
              </a:rPr>
              <a:t>Với lựa chọn tạo mảng ngẫu nhiên, người dùng sẽ được xem mảng mà hệ thống đã tạo ngẫu nhiên.</a:t>
            </a:r>
          </a:p>
        </p:txBody>
      </p:sp>
    </p:spTree>
    <p:extLst>
      <p:ext uri="{BB962C8B-B14F-4D97-AF65-F5344CB8AC3E}">
        <p14:creationId xmlns:p14="http://schemas.microsoft.com/office/powerpoint/2010/main" val="95421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4E9FBA-D249-0898-9122-50BE5840E81C}"/>
              </a:ext>
            </a:extLst>
          </p:cNvPr>
          <p:cNvSpPr>
            <a:spLocks noGrp="1"/>
          </p:cNvSpPr>
          <p:nvPr>
            <p:ph type="title"/>
          </p:nvPr>
        </p:nvSpPr>
        <p:spPr>
          <a:xfrm>
            <a:off x="414095" y="93283"/>
            <a:ext cx="10972440" cy="1055274"/>
          </a:xfrm>
        </p:spPr>
        <p:txBody>
          <a:bodyPr/>
          <a:lstStyle/>
          <a:p>
            <a:r>
              <a:rPr lang="en-US" sz="3000" b="1">
                <a:solidFill>
                  <a:schemeClr val="bg1"/>
                </a:solidFill>
                <a:latin typeface="Lato"/>
                <a:cs typeface="Arial"/>
              </a:rPr>
              <a:t>Package CreateArrayUIStage2</a:t>
            </a:r>
            <a:endParaRPr lang="vi-VN" sz="3000" b="1">
              <a:solidFill>
                <a:schemeClr val="bg1"/>
              </a:solidFill>
              <a:latin typeface="Lato"/>
              <a:cs typeface="Arial"/>
            </a:endParaRPr>
          </a:p>
          <a:p>
            <a:endParaRPr lang="vi-VN"/>
          </a:p>
        </p:txBody>
      </p:sp>
      <p:pic>
        <p:nvPicPr>
          <p:cNvPr id="3" name="Picture 2" descr="A screenshot of a custom array&#10;&#10;Description automatically generated">
            <a:extLst>
              <a:ext uri="{FF2B5EF4-FFF2-40B4-BE49-F238E27FC236}">
                <a16:creationId xmlns:a16="http://schemas.microsoft.com/office/drawing/2014/main" id="{D8922DB9-7B46-684F-EA2D-8007759410A1}"/>
              </a:ext>
            </a:extLst>
          </p:cNvPr>
          <p:cNvPicPr>
            <a:picLocks noChangeAspect="1"/>
          </p:cNvPicPr>
          <p:nvPr/>
        </p:nvPicPr>
        <p:blipFill>
          <a:blip r:embed="rId2"/>
          <a:stretch>
            <a:fillRect/>
          </a:stretch>
        </p:blipFill>
        <p:spPr>
          <a:xfrm>
            <a:off x="-118" y="1371600"/>
            <a:ext cx="5972668" cy="41148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B3F29329-11D7-EE89-6C1A-87BBB6BF7126}"/>
              </a:ext>
            </a:extLst>
          </p:cNvPr>
          <p:cNvPicPr>
            <a:picLocks noChangeAspect="1"/>
          </p:cNvPicPr>
          <p:nvPr/>
        </p:nvPicPr>
        <p:blipFill>
          <a:blip r:embed="rId3"/>
          <a:stretch>
            <a:fillRect/>
          </a:stretch>
        </p:blipFill>
        <p:spPr>
          <a:xfrm>
            <a:off x="6093751" y="1371600"/>
            <a:ext cx="6090202" cy="4114800"/>
          </a:xfrm>
          <a:prstGeom prst="rect">
            <a:avLst/>
          </a:prstGeom>
        </p:spPr>
      </p:pic>
    </p:spTree>
    <p:extLst>
      <p:ext uri="{BB962C8B-B14F-4D97-AF65-F5344CB8AC3E}">
        <p14:creationId xmlns:p14="http://schemas.microsoft.com/office/powerpoint/2010/main" val="22424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2366E8-E05D-BF24-71DF-9E90FDD1CE3A}"/>
              </a:ext>
            </a:extLst>
          </p:cNvPr>
          <p:cNvSpPr>
            <a:spLocks noGrp="1"/>
          </p:cNvSpPr>
          <p:nvPr>
            <p:ph type="title"/>
          </p:nvPr>
        </p:nvSpPr>
        <p:spPr>
          <a:xfrm>
            <a:off x="466197" y="-103329"/>
            <a:ext cx="10633774" cy="827300"/>
          </a:xfrm>
        </p:spPr>
        <p:txBody>
          <a:bodyPr/>
          <a:lstStyle/>
          <a:p>
            <a:r>
              <a:rPr lang="vi-VN" sz="3000" b="1" noProof="1">
                <a:solidFill>
                  <a:schemeClr val="bg1"/>
                </a:solidFill>
                <a:latin typeface="Lato"/>
              </a:rPr>
              <a:t>Package VisualizationUI</a:t>
            </a:r>
          </a:p>
        </p:txBody>
      </p:sp>
      <p:sp>
        <p:nvSpPr>
          <p:cNvPr id="3" name="Tiêu đề phụ 2">
            <a:extLst>
              <a:ext uri="{FF2B5EF4-FFF2-40B4-BE49-F238E27FC236}">
                <a16:creationId xmlns:a16="http://schemas.microsoft.com/office/drawing/2014/main" id="{43C5F363-0100-F9F7-BC02-6DBF6727C576}"/>
              </a:ext>
            </a:extLst>
          </p:cNvPr>
          <p:cNvSpPr>
            <a:spLocks noGrp="1"/>
          </p:cNvSpPr>
          <p:nvPr>
            <p:ph type="subTitle"/>
          </p:nvPr>
        </p:nvSpPr>
        <p:spPr>
          <a:xfrm>
            <a:off x="296865" y="722224"/>
            <a:ext cx="5799498" cy="1485116"/>
          </a:xfrm>
        </p:spPr>
        <p:txBody>
          <a:bodyPr/>
          <a:lstStyle/>
          <a:p>
            <a:pPr marL="285750" indent="-285750" algn="just">
              <a:spcAft>
                <a:spcPts val="1000"/>
              </a:spcAft>
              <a:buFont typeface="Arial"/>
              <a:buChar char="•"/>
            </a:pPr>
            <a:r>
              <a:rPr lang="vi-VN" sz="2000" noProof="1">
                <a:latin typeface="Lato"/>
                <a:ea typeface="Lato"/>
                <a:cs typeface="Lato"/>
              </a:rPr>
              <a:t>Thực hiện chức năng trình diễn thuật toán (demonstration).</a:t>
            </a:r>
          </a:p>
          <a:p>
            <a:pPr marL="285750" indent="-285750" algn="just">
              <a:buFont typeface="Arial"/>
              <a:buChar char="•"/>
            </a:pPr>
            <a:r>
              <a:rPr lang="vi-VN" sz="2000" noProof="1">
                <a:latin typeface="Lato"/>
                <a:ea typeface="Lato"/>
                <a:cs typeface="Lato"/>
              </a:rPr>
              <a:t>Hiển thị trực quan cách các phần tử trong mảng được thay đổi qua từng bước của thuật toán.</a:t>
            </a:r>
          </a:p>
        </p:txBody>
      </p:sp>
      <p:pic>
        <p:nvPicPr>
          <p:cNvPr id="5" name="Hình ảnh 4" descr="Ảnh có chứa văn bản, ảnh chụp màn hình, biểu đồ, Song song&#10;&#10;Mô tả được tự động tạo">
            <a:extLst>
              <a:ext uri="{FF2B5EF4-FFF2-40B4-BE49-F238E27FC236}">
                <a16:creationId xmlns:a16="http://schemas.microsoft.com/office/drawing/2014/main" id="{40C7E600-0E8E-0EA4-B6A3-418A7E0F9F40}"/>
              </a:ext>
            </a:extLst>
          </p:cNvPr>
          <p:cNvPicPr>
            <a:picLocks noChangeAspect="1"/>
          </p:cNvPicPr>
          <p:nvPr/>
        </p:nvPicPr>
        <p:blipFill>
          <a:blip r:embed="rId2"/>
          <a:stretch>
            <a:fillRect/>
          </a:stretch>
        </p:blipFill>
        <p:spPr>
          <a:xfrm>
            <a:off x="6280812" y="724980"/>
            <a:ext cx="5757011" cy="5667153"/>
          </a:xfrm>
          <a:prstGeom prst="rect">
            <a:avLst/>
          </a:prstGeom>
        </p:spPr>
      </p:pic>
      <p:pic>
        <p:nvPicPr>
          <p:cNvPr id="4" name="Picture 3" descr="A screenshot of a graph&#10;&#10;Description automatically generated">
            <a:extLst>
              <a:ext uri="{FF2B5EF4-FFF2-40B4-BE49-F238E27FC236}">
                <a16:creationId xmlns:a16="http://schemas.microsoft.com/office/drawing/2014/main" id="{50D953E1-2BD2-BD07-6E25-A230A87FDC21}"/>
              </a:ext>
            </a:extLst>
          </p:cNvPr>
          <p:cNvPicPr>
            <a:picLocks noChangeAspect="1"/>
          </p:cNvPicPr>
          <p:nvPr/>
        </p:nvPicPr>
        <p:blipFill>
          <a:blip r:embed="rId3"/>
          <a:stretch>
            <a:fillRect/>
          </a:stretch>
        </p:blipFill>
        <p:spPr>
          <a:xfrm>
            <a:off x="292704" y="2277762"/>
            <a:ext cx="5922483" cy="4114800"/>
          </a:xfrm>
          <a:prstGeom prst="rect">
            <a:avLst/>
          </a:prstGeom>
        </p:spPr>
      </p:pic>
    </p:spTree>
    <p:extLst>
      <p:ext uri="{BB962C8B-B14F-4D97-AF65-F5344CB8AC3E}">
        <p14:creationId xmlns:p14="http://schemas.microsoft.com/office/powerpoint/2010/main" val="328781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78C7B1-C887-64CF-70AF-70D6C389D6E0}"/>
              </a:ext>
            </a:extLst>
          </p:cNvPr>
          <p:cNvSpPr>
            <a:spLocks noGrp="1"/>
          </p:cNvSpPr>
          <p:nvPr>
            <p:ph type="title"/>
          </p:nvPr>
        </p:nvSpPr>
        <p:spPr>
          <a:xfrm>
            <a:off x="245806" y="9832"/>
            <a:ext cx="11021481" cy="622900"/>
          </a:xfrm>
        </p:spPr>
        <p:txBody>
          <a:bodyPr/>
          <a:lstStyle/>
          <a:p>
            <a:r>
              <a:rPr lang="vi-VN" sz="3000" b="1" noProof="1">
                <a:solidFill>
                  <a:schemeClr val="bg1"/>
                </a:solidFill>
                <a:latin typeface="Lato"/>
                <a:ea typeface="+mj-lt"/>
                <a:cs typeface="+mj-lt"/>
              </a:rPr>
              <a:t>Inheritance</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BF038124-E022-1563-DCE2-075D6330C2D5}"/>
              </a:ext>
            </a:extLst>
          </p:cNvPr>
          <p:cNvSpPr>
            <a:spLocks noGrp="1"/>
          </p:cNvSpPr>
          <p:nvPr>
            <p:ph type="subTitle"/>
          </p:nvPr>
        </p:nvSpPr>
        <p:spPr>
          <a:xfrm>
            <a:off x="132052" y="896825"/>
            <a:ext cx="6437057" cy="4665076"/>
          </a:xfrm>
        </p:spPr>
        <p:txBody>
          <a:bodyPr/>
          <a:lstStyle/>
          <a:p>
            <a:pPr>
              <a:spcAft>
                <a:spcPts val="500"/>
              </a:spcAft>
            </a:pPr>
            <a:r>
              <a:rPr lang="vi-VN" sz="2000" b="1" noProof="1">
                <a:latin typeface="Lato" panose="020F0502020204030203" pitchFamily="34" charset="0"/>
                <a:ea typeface="Lato" panose="020F0502020204030203" pitchFamily="34" charset="0"/>
                <a:cs typeface="Lato" panose="020F0502020204030203" pitchFamily="34" charset="0"/>
              </a:rPr>
              <a:t>CreateArrayController </a:t>
            </a:r>
            <a:endParaRPr lang="vi-VN" sz="2000">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Mục đích</a:t>
            </a:r>
            <a:r>
              <a:rPr lang="vi-VN" sz="2000" noProof="1">
                <a:latin typeface="Lato" panose="020F0502020204030203" pitchFamily="34" charset="0"/>
                <a:ea typeface="Lato" panose="020F0502020204030203" pitchFamily="34" charset="0"/>
                <a:cs typeface="Lato" panose="020F0502020204030203" pitchFamily="34" charset="0"/>
              </a:rPr>
              <a:t>: Đóng vai trò là lớp cơ sở để xử lý việc tạo mảng ban đầu, cung cấp các phương thức và thuộc tính chung cho các cách tạo mảng khác nhau.</a:t>
            </a:r>
            <a:endParaRPr lang="vi-VN" sz="2000">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Thuộc tính chung: </a:t>
            </a:r>
            <a:endParaRPr lang="vi-VN" sz="2000" b="1">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finishButton và returnButton: điều khiển giao diện.  </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selectedAlgorithm: thuật toán sắp xếp được chọn.  </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myArray: đối tượng mảng cần sắp xếp.          </a:t>
            </a:r>
            <a:endParaRPr lang="vi-VN" sz="2000">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Phương thức chung: </a:t>
            </a:r>
            <a:endParaRPr lang="vi-VN" sz="2000" b="1">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setupMyArray(): thiết lập đối tượng mảng (abstract) </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returnToMainMenu(): quay lại menu chính.</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noProof="1">
                <a:latin typeface="Lato" panose="020F0502020204030203" pitchFamily="34" charset="0"/>
                <a:ea typeface="Lato" panose="020F0502020204030203" pitchFamily="34" charset="0"/>
                <a:cs typeface="Lato" panose="020F0502020204030203" pitchFamily="34" charset="0"/>
              </a:rPr>
              <a:t>     + createAlgorithm(selectedAlgorithm: String): tạo đối tượng thuật toán sắp xếp tương ứng dựa trên lựa chọn. </a:t>
            </a:r>
            <a:endParaRPr lang="vi-VN" sz="2000">
              <a:latin typeface="Lato" panose="020F0502020204030203" pitchFamily="34" charset="0"/>
              <a:ea typeface="Lato" panose="020F0502020204030203" pitchFamily="34" charset="0"/>
              <a:cs typeface="Lato" panose="020F0502020204030203" pitchFamily="34" charset="0"/>
            </a:endParaRPr>
          </a:p>
        </p:txBody>
      </p:sp>
      <p:pic>
        <p:nvPicPr>
          <p:cNvPr id="6" name="Hình ảnh 5" descr="Ảnh có chứa văn bản, ảnh chụp màn hình, Phông chữ, chữ viết tay&#10;&#10;Mô tả được tự động tạo">
            <a:extLst>
              <a:ext uri="{FF2B5EF4-FFF2-40B4-BE49-F238E27FC236}">
                <a16:creationId xmlns:a16="http://schemas.microsoft.com/office/drawing/2014/main" id="{6F47A6F0-AF12-2566-97EE-93F0A21B9DAD}"/>
              </a:ext>
            </a:extLst>
          </p:cNvPr>
          <p:cNvPicPr>
            <a:picLocks noChangeAspect="1"/>
          </p:cNvPicPr>
          <p:nvPr/>
        </p:nvPicPr>
        <p:blipFill>
          <a:blip r:embed="rId2"/>
          <a:srcRect l="3807" r="3775" b="-19"/>
          <a:stretch/>
        </p:blipFill>
        <p:spPr>
          <a:xfrm>
            <a:off x="6457659" y="877542"/>
            <a:ext cx="5728101" cy="5586713"/>
          </a:xfrm>
          <a:prstGeom prst="rect">
            <a:avLst/>
          </a:prstGeom>
        </p:spPr>
      </p:pic>
    </p:spTree>
    <p:extLst>
      <p:ext uri="{BB962C8B-B14F-4D97-AF65-F5344CB8AC3E}">
        <p14:creationId xmlns:p14="http://schemas.microsoft.com/office/powerpoint/2010/main" val="399253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78C7B1-C887-64CF-70AF-70D6C389D6E0}"/>
              </a:ext>
            </a:extLst>
          </p:cNvPr>
          <p:cNvSpPr>
            <a:spLocks noGrp="1"/>
          </p:cNvSpPr>
          <p:nvPr>
            <p:ph type="title"/>
          </p:nvPr>
        </p:nvSpPr>
        <p:spPr>
          <a:xfrm>
            <a:off x="255519" y="33135"/>
            <a:ext cx="10972440" cy="622900"/>
          </a:xfrm>
        </p:spPr>
        <p:txBody>
          <a:bodyPr/>
          <a:lstStyle/>
          <a:p>
            <a:r>
              <a:rPr lang="vi-VN" sz="3000" b="1" noProof="1">
                <a:solidFill>
                  <a:schemeClr val="bg1"/>
                </a:solidFill>
                <a:latin typeface="Lato"/>
                <a:ea typeface="+mj-lt"/>
                <a:cs typeface="+mj-lt"/>
              </a:rPr>
              <a:t>Inheritance</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BF038124-E022-1563-DCE2-075D6330C2D5}"/>
              </a:ext>
            </a:extLst>
          </p:cNvPr>
          <p:cNvSpPr>
            <a:spLocks noGrp="1"/>
          </p:cNvSpPr>
          <p:nvPr>
            <p:ph type="subTitle"/>
          </p:nvPr>
        </p:nvSpPr>
        <p:spPr>
          <a:xfrm>
            <a:off x="132052" y="650394"/>
            <a:ext cx="6472502" cy="5820571"/>
          </a:xfrm>
        </p:spPr>
        <p:txBody>
          <a:bodyPr/>
          <a:lstStyle/>
          <a:p>
            <a:r>
              <a:rPr lang="vi-VN" sz="1900" b="1" noProof="1">
                <a:latin typeface="Lato" panose="020F0502020204030203" pitchFamily="34" charset="0"/>
                <a:ea typeface="Lato" panose="020F0502020204030203" pitchFamily="34" charset="0"/>
                <a:cs typeface="Lato" panose="020F0502020204030203" pitchFamily="34" charset="0"/>
              </a:rPr>
              <a:t>CreateAutomaticallyController</a:t>
            </a:r>
            <a:endParaRPr lang="vi-VN" sz="1900" b="1">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1900" b="1" noProof="1">
                <a:latin typeface="Lato" panose="020F0502020204030203" pitchFamily="34" charset="0"/>
                <a:ea typeface="Lato" panose="020F0502020204030203" pitchFamily="34" charset="0"/>
                <a:cs typeface="Lato" panose="020F0502020204030203" pitchFamily="34" charset="0"/>
              </a:rPr>
              <a:t>Thuộc tính riêng: </a:t>
            </a:r>
            <a:endParaRPr lang="vi-VN" sz="1900" b="1">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randomList: mảng ngẫu nhiên đã tạo. </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showResultButton: Nút để hiển thị kết quả mảng đã tạo. </a:t>
            </a:r>
            <a:endParaRPr lang="vi-VN" sz="1900">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1900" b="1" noProof="1">
                <a:latin typeface="Lato" panose="020F0502020204030203" pitchFamily="34" charset="0"/>
                <a:ea typeface="Lato" panose="020F0502020204030203" pitchFamily="34" charset="0"/>
                <a:cs typeface="Lato" panose="020F0502020204030203" pitchFamily="34" charset="0"/>
              </a:rPr>
              <a:t>Phương thức riêng:</a:t>
            </a:r>
            <a:r>
              <a:rPr lang="vi-VN" sz="1900" noProof="1">
                <a:latin typeface="Lato" panose="020F0502020204030203" pitchFamily="34" charset="0"/>
                <a:ea typeface="Lato" panose="020F0502020204030203" pitchFamily="34" charset="0"/>
                <a:cs typeface="Lato" panose="020F0502020204030203" pitchFamily="34" charset="0"/>
              </a:rPr>
              <a:t> </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generateRandom(): Sinh các giá trị ngẫu nhiên cho mảng. </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showResult(): Hiển thị mảng sau khi tạo.</a:t>
            </a:r>
            <a:endParaRPr lang="vi-VN" sz="1900" b="1">
              <a:latin typeface="Lato" panose="020F0502020204030203" pitchFamily="34" charset="0"/>
              <a:ea typeface="Lato" panose="020F0502020204030203" pitchFamily="34" charset="0"/>
              <a:cs typeface="Lato" panose="020F0502020204030203" pitchFamily="34" charset="0"/>
            </a:endParaRPr>
          </a:p>
          <a:p>
            <a:pPr>
              <a:spcAft>
                <a:spcPts val="1000"/>
              </a:spcAft>
            </a:pPr>
            <a:r>
              <a:rPr lang="vi-VN" sz="1900" noProof="1">
                <a:latin typeface="Lato" panose="020F0502020204030203" pitchFamily="34" charset="0"/>
                <a:ea typeface="Lato" panose="020F0502020204030203" pitchFamily="34" charset="0"/>
                <a:cs typeface="Lato" panose="020F0502020204030203" pitchFamily="34" charset="0"/>
              </a:rPr>
              <a:t>     + setupMyArray(): tạo mảng tự động (ghi đè) </a:t>
            </a:r>
          </a:p>
          <a:p>
            <a:r>
              <a:rPr lang="vi-VN" sz="1900" b="1" noProof="1">
                <a:latin typeface="Lato" panose="020F0502020204030203" pitchFamily="34" charset="0"/>
                <a:ea typeface="Lato" panose="020F0502020204030203" pitchFamily="34" charset="0"/>
                <a:cs typeface="Lato" panose="020F0502020204030203" pitchFamily="34" charset="0"/>
              </a:rPr>
              <a:t>EnterEachElementController </a:t>
            </a:r>
            <a:endParaRPr lang="vi-VN" sz="1900" b="1">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1900" b="1" noProof="1">
                <a:latin typeface="Lato" panose="020F0502020204030203" pitchFamily="34" charset="0"/>
                <a:ea typeface="Lato" panose="020F0502020204030203" pitchFamily="34" charset="0"/>
                <a:cs typeface="Lato" panose="020F0502020204030203" pitchFamily="34" charset="0"/>
              </a:rPr>
              <a:t>Thuộc tính riêng: </a:t>
            </a:r>
            <a:endParaRPr lang="vi-VN" sz="1900" b="1">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array và nbElements: Xử lý thông tin mảng do người dùng nhập.</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pivotPosition: Chọn pivot trong quá trình tạo mảng.</a:t>
            </a:r>
            <a:endParaRPr lang="vi-VN" sz="1900" b="1">
              <a:latin typeface="Lato" panose="020F0502020204030203" pitchFamily="34" charset="0"/>
              <a:ea typeface="Lato" panose="020F0502020204030203" pitchFamily="34" charset="0"/>
              <a:cs typeface="Lato" panose="020F0502020204030203" pitchFamily="34" charset="0"/>
            </a:endParaRPr>
          </a:p>
          <a:p>
            <a:pPr marL="342900" indent="-342900">
              <a:buFont typeface="Arial"/>
              <a:buChar char="•"/>
            </a:pPr>
            <a:r>
              <a:rPr lang="vi-VN" sz="1900" b="1" noProof="1">
                <a:latin typeface="Lato" panose="020F0502020204030203" pitchFamily="34" charset="0"/>
                <a:ea typeface="Lato" panose="020F0502020204030203" pitchFamily="34" charset="0"/>
                <a:cs typeface="Lato" panose="020F0502020204030203" pitchFamily="34" charset="0"/>
              </a:rPr>
              <a:t>Phương thức riêng: </a:t>
            </a:r>
            <a:endParaRPr lang="vi-VN" sz="1900" b="1">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setupNBElementsListener(): Lắng nghe sự kiện nhập số phần tử.</a:t>
            </a:r>
            <a:endParaRPr lang="vi-VN" sz="1900">
              <a:latin typeface="Lato" panose="020F0502020204030203" pitchFamily="34" charset="0"/>
              <a:ea typeface="Lato" panose="020F0502020204030203" pitchFamily="34" charset="0"/>
              <a:cs typeface="Lato" panose="020F0502020204030203" pitchFamily="34" charset="0"/>
            </a:endParaRPr>
          </a:p>
          <a:p>
            <a:r>
              <a:rPr lang="vi-VN" sz="1900" noProof="1">
                <a:latin typeface="Lato" panose="020F0502020204030203" pitchFamily="34" charset="0"/>
                <a:ea typeface="Lato" panose="020F0502020204030203" pitchFamily="34" charset="0"/>
                <a:cs typeface="Lato" panose="020F0502020204030203" pitchFamily="34" charset="0"/>
              </a:rPr>
              <a:t>     + updatePivotPosition(): Cập nhật vị trí pivot </a:t>
            </a:r>
          </a:p>
          <a:p>
            <a:r>
              <a:rPr lang="vi-VN" sz="1900" noProof="1">
                <a:latin typeface="Lato" panose="020F0502020204030203" pitchFamily="34" charset="0"/>
                <a:ea typeface="Lato" panose="020F0502020204030203" pitchFamily="34" charset="0"/>
                <a:cs typeface="Lato" panose="020F0502020204030203" pitchFamily="34" charset="0"/>
              </a:rPr>
              <a:t>     + setupMyArray(): tạo mảng thủ công (ghi đè) </a:t>
            </a:r>
          </a:p>
        </p:txBody>
      </p:sp>
      <p:pic>
        <p:nvPicPr>
          <p:cNvPr id="6" name="Hình ảnh 5" descr="Ảnh có chứa văn bản, ảnh chụp màn hình, Phông chữ, chữ viết tay&#10;&#10;Mô tả được tự động tạo">
            <a:extLst>
              <a:ext uri="{FF2B5EF4-FFF2-40B4-BE49-F238E27FC236}">
                <a16:creationId xmlns:a16="http://schemas.microsoft.com/office/drawing/2014/main" id="{6F47A6F0-AF12-2566-97EE-93F0A21B9DAD}"/>
              </a:ext>
            </a:extLst>
          </p:cNvPr>
          <p:cNvPicPr>
            <a:picLocks noChangeAspect="1"/>
          </p:cNvPicPr>
          <p:nvPr/>
        </p:nvPicPr>
        <p:blipFill>
          <a:blip r:embed="rId2"/>
          <a:srcRect l="3807" r="3775" b="-19"/>
          <a:stretch/>
        </p:blipFill>
        <p:spPr>
          <a:xfrm>
            <a:off x="6496399" y="805461"/>
            <a:ext cx="5699659" cy="5658794"/>
          </a:xfrm>
          <a:prstGeom prst="rect">
            <a:avLst/>
          </a:prstGeom>
        </p:spPr>
      </p:pic>
    </p:spTree>
    <p:extLst>
      <p:ext uri="{BB962C8B-B14F-4D97-AF65-F5344CB8AC3E}">
        <p14:creationId xmlns:p14="http://schemas.microsoft.com/office/powerpoint/2010/main" val="1192042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78C7B1-C887-64CF-70AF-70D6C389D6E0}"/>
              </a:ext>
            </a:extLst>
          </p:cNvPr>
          <p:cNvSpPr>
            <a:spLocks noGrp="1"/>
          </p:cNvSpPr>
          <p:nvPr>
            <p:ph type="title"/>
          </p:nvPr>
        </p:nvSpPr>
        <p:spPr>
          <a:xfrm>
            <a:off x="216191" y="4704"/>
            <a:ext cx="10972440" cy="622900"/>
          </a:xfrm>
        </p:spPr>
        <p:txBody>
          <a:bodyPr/>
          <a:lstStyle/>
          <a:p>
            <a:r>
              <a:rPr lang="vi-VN" sz="3000" b="1" noProof="1">
                <a:solidFill>
                  <a:schemeClr val="bg1"/>
                </a:solidFill>
                <a:latin typeface="Lato"/>
                <a:ea typeface="+mj-lt"/>
                <a:cs typeface="+mj-lt"/>
              </a:rPr>
              <a:t>Inheritance</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BF038124-E022-1563-DCE2-075D6330C2D5}"/>
              </a:ext>
            </a:extLst>
          </p:cNvPr>
          <p:cNvSpPr>
            <a:spLocks noGrp="1"/>
          </p:cNvSpPr>
          <p:nvPr>
            <p:ph type="subTitle"/>
          </p:nvPr>
        </p:nvSpPr>
        <p:spPr>
          <a:xfrm>
            <a:off x="61705" y="893900"/>
            <a:ext cx="5865097" cy="5336496"/>
          </a:xfrm>
        </p:spPr>
        <p:txBody>
          <a:bodyPr/>
          <a:lstStyle/>
          <a:p>
            <a:pPr algn="just"/>
            <a:r>
              <a:rPr lang="vi-VN" sz="2000" b="1" noProof="1">
                <a:latin typeface="Lato"/>
                <a:ea typeface="Lato"/>
                <a:cs typeface="Lato"/>
              </a:rPr>
              <a:t>SortingAlgorithm</a:t>
            </a:r>
            <a:endParaRPr lang="vi-VN" sz="2000" noProof="1">
              <a:latin typeface="Lato"/>
              <a:ea typeface="Lato"/>
              <a:cs typeface="Lato"/>
            </a:endParaRPr>
          </a:p>
          <a:p>
            <a:pPr marL="285750" indent="-285750">
              <a:buFont typeface="Arial"/>
              <a:buChar char="•"/>
            </a:pPr>
            <a:r>
              <a:rPr lang="vi-VN" sz="2000" b="1" noProof="1">
                <a:latin typeface="Lato"/>
                <a:ea typeface="Lato"/>
                <a:cs typeface="Lato"/>
              </a:rPr>
              <a:t>Mục đích</a:t>
            </a:r>
            <a:r>
              <a:rPr lang="vi-VN" sz="2000" noProof="1">
                <a:latin typeface="Lato"/>
                <a:ea typeface="Lato"/>
                <a:cs typeface="Lato"/>
              </a:rPr>
              <a:t>: Cung cấp khuôn mẫu cho tất cả          các thuật toán sắp xếp.</a:t>
            </a:r>
          </a:p>
          <a:p>
            <a:pPr marL="285750" indent="-285750" algn="just">
              <a:buFont typeface="Arial"/>
              <a:buChar char="•"/>
            </a:pPr>
            <a:r>
              <a:rPr lang="vi-VN" sz="2000" b="1" noProof="1">
                <a:latin typeface="Lato"/>
                <a:ea typeface="Lato"/>
                <a:cs typeface="Lato"/>
              </a:rPr>
              <a:t>Thuộc tính chung</a:t>
            </a:r>
            <a:r>
              <a:rPr lang="vi-VN" sz="2000" noProof="1">
                <a:latin typeface="Lato"/>
                <a:ea typeface="Lato"/>
                <a:cs typeface="Lato"/>
              </a:rPr>
              <a:t>:</a:t>
            </a:r>
          </a:p>
          <a:p>
            <a:r>
              <a:rPr lang="vi-VN" sz="2000" noProof="1">
                <a:latin typeface="Lato"/>
                <a:ea typeface="Lato"/>
                <a:cs typeface="Lato"/>
              </a:rPr>
              <a:t>    + selectedAlgorithm: Tên thuật toán sắp xếp.</a:t>
            </a:r>
          </a:p>
          <a:p>
            <a:pPr>
              <a:buFont typeface="Arial"/>
            </a:pPr>
            <a:r>
              <a:rPr lang="vi-VN" sz="2000" noProof="1">
                <a:latin typeface="Lato"/>
                <a:ea typeface="Lato"/>
                <a:cs typeface="Lato"/>
              </a:rPr>
              <a:t>    + myArray: Đối tượng ArrayModel chứa dữ liệu cần sắp xếp.</a:t>
            </a:r>
          </a:p>
          <a:p>
            <a:r>
              <a:rPr lang="vi-VN" sz="2000" noProof="1">
                <a:latin typeface="Lato"/>
                <a:ea typeface="Lato"/>
                <a:cs typeface="Lato"/>
              </a:rPr>
              <a:t>    + elements: Mảng các phần tử cần sắp xếp (SortElement[]).</a:t>
            </a:r>
          </a:p>
          <a:p>
            <a:r>
              <a:rPr lang="vi-VN" sz="2000" noProof="1">
                <a:latin typeface="Lato"/>
                <a:ea typeface="Lato"/>
                <a:cs typeface="Lato"/>
              </a:rPr>
              <a:t>    + returnButton: Nút quay lại menu chính.</a:t>
            </a:r>
          </a:p>
          <a:p>
            <a:r>
              <a:rPr lang="vi-VN" sz="2000" noProof="1">
                <a:latin typeface="Lato"/>
                <a:ea typeface="Lato"/>
                <a:cs typeface="Lato"/>
              </a:rPr>
              <a:t>    + instructionList: Lưu hướng dẫn và mô tả quá trình sắp xếp.</a:t>
            </a:r>
          </a:p>
          <a:p>
            <a:pPr marL="285750" indent="-285750" algn="just">
              <a:buFont typeface="Arial"/>
              <a:buChar char="•"/>
            </a:pPr>
            <a:r>
              <a:rPr lang="vi-VN" sz="2000" b="1" noProof="1">
                <a:latin typeface="Lato"/>
                <a:ea typeface="Lato"/>
                <a:cs typeface="Lato"/>
              </a:rPr>
              <a:t>Phương thức chung</a:t>
            </a:r>
            <a:r>
              <a:rPr lang="vi-VN" sz="2000" noProof="1">
                <a:latin typeface="Lato"/>
                <a:ea typeface="Lato"/>
                <a:cs typeface="Lato"/>
              </a:rPr>
              <a:t>:</a:t>
            </a:r>
          </a:p>
          <a:p>
            <a:pPr algn="just"/>
            <a:r>
              <a:rPr lang="vi-VN" sz="2000" noProof="1">
                <a:latin typeface="Lato"/>
                <a:ea typeface="Lato"/>
                <a:cs typeface="Lato"/>
              </a:rPr>
              <a:t>   + initialize(): Khởi tạo giao diện.</a:t>
            </a:r>
          </a:p>
          <a:p>
            <a:pPr algn="just">
              <a:buFont typeface="Arial"/>
            </a:pPr>
            <a:r>
              <a:rPr lang="vi-VN" sz="2000" noProof="1">
                <a:latin typeface="Lato"/>
                <a:ea typeface="Lato"/>
                <a:cs typeface="Lato"/>
              </a:rPr>
              <a:t>   + perform(): Thực thi thuật toán sắp xếp (abstract).</a:t>
            </a:r>
          </a:p>
          <a:p>
            <a:pPr algn="just"/>
            <a:r>
              <a:rPr lang="vi-VN" sz="2000" noProof="1">
                <a:latin typeface="Lato"/>
                <a:ea typeface="Lato"/>
                <a:cs typeface="Lato"/>
              </a:rPr>
              <a:t>   + returnToMainMenu(): Quay lại menu chính.</a:t>
            </a:r>
          </a:p>
        </p:txBody>
      </p:sp>
      <p:pic>
        <p:nvPicPr>
          <p:cNvPr id="4" name="Hình ảnh 3" descr="Ảnh có chứa văn bản, ảnh chụp màn hình, Phông chữ, biểu đồ&#10;&#10;Mô tả được tự động tạo">
            <a:extLst>
              <a:ext uri="{FF2B5EF4-FFF2-40B4-BE49-F238E27FC236}">
                <a16:creationId xmlns:a16="http://schemas.microsoft.com/office/drawing/2014/main" id="{7AF7354B-460A-D3DE-2EF4-358D99348544}"/>
              </a:ext>
            </a:extLst>
          </p:cNvPr>
          <p:cNvPicPr>
            <a:picLocks noChangeAspect="1"/>
          </p:cNvPicPr>
          <p:nvPr/>
        </p:nvPicPr>
        <p:blipFill>
          <a:blip r:embed="rId2"/>
          <a:stretch>
            <a:fillRect/>
          </a:stretch>
        </p:blipFill>
        <p:spPr>
          <a:xfrm>
            <a:off x="5837769" y="894183"/>
            <a:ext cx="6457085" cy="5442858"/>
          </a:xfrm>
          <a:prstGeom prst="rect">
            <a:avLst/>
          </a:prstGeom>
        </p:spPr>
      </p:pic>
    </p:spTree>
    <p:extLst>
      <p:ext uri="{BB962C8B-B14F-4D97-AF65-F5344CB8AC3E}">
        <p14:creationId xmlns:p14="http://schemas.microsoft.com/office/powerpoint/2010/main" val="216645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78C7B1-C887-64CF-70AF-70D6C389D6E0}"/>
              </a:ext>
            </a:extLst>
          </p:cNvPr>
          <p:cNvSpPr>
            <a:spLocks noGrp="1"/>
          </p:cNvSpPr>
          <p:nvPr>
            <p:ph type="title"/>
          </p:nvPr>
        </p:nvSpPr>
        <p:spPr>
          <a:xfrm>
            <a:off x="226022" y="31796"/>
            <a:ext cx="10972440" cy="622900"/>
          </a:xfrm>
        </p:spPr>
        <p:txBody>
          <a:bodyPr/>
          <a:lstStyle/>
          <a:p>
            <a:r>
              <a:rPr lang="vi-VN" sz="3000" b="1" noProof="1">
                <a:solidFill>
                  <a:schemeClr val="bg1"/>
                </a:solidFill>
                <a:latin typeface="Lato"/>
                <a:ea typeface="+mj-lt"/>
                <a:cs typeface="+mj-lt"/>
              </a:rPr>
              <a:t>Inheritance</a:t>
            </a:r>
            <a:endParaRPr lang="vi-VN" sz="3000" b="1" noProof="1">
              <a:solidFill>
                <a:schemeClr val="bg1"/>
              </a:solidFill>
              <a:latin typeface="Lato"/>
            </a:endParaRPr>
          </a:p>
        </p:txBody>
      </p:sp>
      <p:sp>
        <p:nvSpPr>
          <p:cNvPr id="3" name="Tiêu đề phụ 2">
            <a:extLst>
              <a:ext uri="{FF2B5EF4-FFF2-40B4-BE49-F238E27FC236}">
                <a16:creationId xmlns:a16="http://schemas.microsoft.com/office/drawing/2014/main" id="{BF038124-E022-1563-DCE2-075D6330C2D5}"/>
              </a:ext>
            </a:extLst>
          </p:cNvPr>
          <p:cNvSpPr>
            <a:spLocks noGrp="1"/>
          </p:cNvSpPr>
          <p:nvPr>
            <p:ph type="subTitle"/>
          </p:nvPr>
        </p:nvSpPr>
        <p:spPr>
          <a:xfrm>
            <a:off x="92596" y="893900"/>
            <a:ext cx="6364825" cy="5336496"/>
          </a:xfrm>
        </p:spPr>
        <p:txBody>
          <a:bodyPr/>
          <a:lstStyle/>
          <a:p>
            <a:r>
              <a:rPr lang="vi-VN" sz="2000" b="1" noProof="1">
                <a:latin typeface="Lato" panose="020F0502020204030203" pitchFamily="34" charset="0"/>
                <a:ea typeface="Lato" panose="020F0502020204030203" pitchFamily="34" charset="0"/>
                <a:cs typeface="Lato" panose="020F0502020204030203" pitchFamily="34" charset="0"/>
              </a:rPr>
              <a:t>InsertionSort</a:t>
            </a:r>
            <a:endParaRPr lang="vi-VN" sz="2000">
              <a:latin typeface="Lato" panose="020F0502020204030203" pitchFamily="34" charset="0"/>
              <a:ea typeface="Lato" panose="020F0502020204030203" pitchFamily="34" charset="0"/>
              <a:cs typeface="Lato" panose="020F0502020204030203" pitchFamily="34" charset="0"/>
            </a:endParaRPr>
          </a:p>
          <a:p>
            <a:pPr marL="342900" lvl="1"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Phương thức riêng:</a:t>
            </a:r>
            <a:r>
              <a:rPr lang="vi-VN" sz="2000" noProof="1">
                <a:latin typeface="Lato" panose="020F0502020204030203" pitchFamily="34" charset="0"/>
                <a:ea typeface="Lato" panose="020F0502020204030203" pitchFamily="34" charset="0"/>
                <a:cs typeface="Lato" panose="020F0502020204030203" pitchFamily="34" charset="0"/>
              </a:rPr>
              <a:t> Ghi đè phương thức perform() để thực hiện thuật toán sắp xếp chèn.</a:t>
            </a:r>
          </a:p>
          <a:p>
            <a:r>
              <a:rPr lang="vi-VN" sz="2000" b="1" noProof="1">
                <a:latin typeface="Lato" panose="020F0502020204030203" pitchFamily="34" charset="0"/>
                <a:ea typeface="Lato" panose="020F0502020204030203" pitchFamily="34" charset="0"/>
                <a:cs typeface="Lato" panose="020F0502020204030203" pitchFamily="34" charset="0"/>
              </a:rPr>
              <a:t>BubbleSort</a:t>
            </a:r>
            <a:endParaRPr lang="vi-VN" sz="2000">
              <a:latin typeface="Lato" panose="020F0502020204030203" pitchFamily="34" charset="0"/>
              <a:ea typeface="Lato" panose="020F0502020204030203" pitchFamily="34" charset="0"/>
              <a:cs typeface="Lato" panose="020F0502020204030203" pitchFamily="34" charset="0"/>
            </a:endParaRPr>
          </a:p>
          <a:p>
            <a:pPr marL="342900" lvl="1" indent="-34290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Phương thức riêng: </a:t>
            </a:r>
            <a:r>
              <a:rPr lang="vi-VN" sz="2000" noProof="1">
                <a:latin typeface="Lato" panose="020F0502020204030203" pitchFamily="34" charset="0"/>
                <a:ea typeface="Lato" panose="020F0502020204030203" pitchFamily="34" charset="0"/>
                <a:cs typeface="Lato" panose="020F0502020204030203" pitchFamily="34" charset="0"/>
              </a:rPr>
              <a:t>Ghi đè phương thức perform() để thực hiện thuật toán sắp xếp nổi bọt.</a:t>
            </a:r>
            <a:endParaRPr lang="vi-VN" sz="2000">
              <a:latin typeface="Lato" panose="020F0502020204030203" pitchFamily="34" charset="0"/>
              <a:ea typeface="Lato" panose="020F0502020204030203" pitchFamily="34" charset="0"/>
              <a:cs typeface="Lato" panose="020F0502020204030203" pitchFamily="34" charset="0"/>
            </a:endParaRPr>
          </a:p>
          <a:p>
            <a:r>
              <a:rPr lang="vi-VN" sz="2000" b="1" noProof="1">
                <a:latin typeface="Lato" panose="020F0502020204030203" pitchFamily="34" charset="0"/>
                <a:ea typeface="Lato" panose="020F0502020204030203" pitchFamily="34" charset="0"/>
                <a:cs typeface="Lato" panose="020F0502020204030203" pitchFamily="34" charset="0"/>
              </a:rPr>
              <a:t>QuickSort</a:t>
            </a:r>
            <a:endParaRPr lang="vi-VN" sz="2000">
              <a:latin typeface="Lato" panose="020F0502020204030203" pitchFamily="34" charset="0"/>
              <a:ea typeface="Lato" panose="020F0502020204030203" pitchFamily="34" charset="0"/>
              <a:cs typeface="Lato" panose="020F0502020204030203" pitchFamily="34" charset="0"/>
            </a:endParaRPr>
          </a:p>
          <a:p>
            <a:pPr marL="285750" lvl="1" indent="-28575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Thuộc tính riêng:</a:t>
            </a:r>
            <a:endParaRPr lang="vi-VN" sz="2000" b="1">
              <a:latin typeface="Lato" panose="020F0502020204030203" pitchFamily="34" charset="0"/>
              <a:ea typeface="Lato" panose="020F0502020204030203" pitchFamily="34" charset="0"/>
              <a:cs typeface="Lato" panose="020F0502020204030203" pitchFamily="34" charset="0"/>
            </a:endParaRPr>
          </a:p>
          <a:p>
            <a:pPr lvl="2"/>
            <a:r>
              <a:rPr lang="vi-VN" sz="2000" noProof="1">
                <a:latin typeface="Lato" panose="020F0502020204030203" pitchFamily="34" charset="0"/>
                <a:ea typeface="Lato" panose="020F0502020204030203" pitchFamily="34" charset="0"/>
                <a:cs typeface="Lato" panose="020F0502020204030203" pitchFamily="34" charset="0"/>
              </a:rPr>
              <a:t>    + step, low, high: Dùng để quản lý trạng thái của thuật toán.</a:t>
            </a:r>
            <a:endParaRPr lang="vi-VN" sz="2000">
              <a:latin typeface="Lato" panose="020F0502020204030203" pitchFamily="34" charset="0"/>
              <a:ea typeface="Lato" panose="020F0502020204030203" pitchFamily="34" charset="0"/>
              <a:cs typeface="Lato" panose="020F0502020204030203" pitchFamily="34" charset="0"/>
            </a:endParaRPr>
          </a:p>
          <a:p>
            <a:pPr lvl="2"/>
            <a:r>
              <a:rPr lang="vi-VN" sz="2000" noProof="1">
                <a:latin typeface="Lato" panose="020F0502020204030203" pitchFamily="34" charset="0"/>
                <a:ea typeface="Lato" panose="020F0502020204030203" pitchFamily="34" charset="0"/>
                <a:cs typeface="Lato" panose="020F0502020204030203" pitchFamily="34" charset="0"/>
              </a:rPr>
              <a:t>    + isPartitionComplete: Theo dõi trạng thái phân hoạch.</a:t>
            </a:r>
            <a:endParaRPr lang="vi-VN" sz="2000">
              <a:latin typeface="Lato" panose="020F0502020204030203" pitchFamily="34" charset="0"/>
              <a:ea typeface="Lato" panose="020F0502020204030203" pitchFamily="34" charset="0"/>
              <a:cs typeface="Lato" panose="020F0502020204030203" pitchFamily="34" charset="0"/>
            </a:endParaRPr>
          </a:p>
          <a:p>
            <a:pPr lvl="2"/>
            <a:r>
              <a:rPr lang="vi-VN" sz="2000" noProof="1">
                <a:latin typeface="Lato" panose="020F0502020204030203" pitchFamily="34" charset="0"/>
                <a:ea typeface="Lato" panose="020F0502020204030203" pitchFamily="34" charset="0"/>
                <a:cs typeface="Lato" panose="020F0502020204030203" pitchFamily="34" charset="0"/>
              </a:rPr>
              <a:t>    + rangesToSort: Stack quản lý các phạm vi cần sắp xếp.</a:t>
            </a:r>
            <a:endParaRPr lang="vi-VN" sz="2000">
              <a:latin typeface="Lato" panose="020F0502020204030203" pitchFamily="34" charset="0"/>
              <a:ea typeface="Lato" panose="020F0502020204030203" pitchFamily="34" charset="0"/>
              <a:cs typeface="Lato" panose="020F0502020204030203" pitchFamily="34" charset="0"/>
            </a:endParaRPr>
          </a:p>
          <a:p>
            <a:pPr marL="285750" lvl="1" indent="-285750">
              <a:buFont typeface="Arial"/>
              <a:buChar char="•"/>
            </a:pPr>
            <a:r>
              <a:rPr lang="vi-VN" sz="2000" b="1" noProof="1">
                <a:latin typeface="Lato" panose="020F0502020204030203" pitchFamily="34" charset="0"/>
                <a:ea typeface="Lato" panose="020F0502020204030203" pitchFamily="34" charset="0"/>
                <a:cs typeface="Lato" panose="020F0502020204030203" pitchFamily="34" charset="0"/>
              </a:rPr>
              <a:t>Phương thức riêng: </a:t>
            </a:r>
            <a:r>
              <a:rPr lang="vi-VN" sz="2000" noProof="1">
                <a:latin typeface="Lato" panose="020F0502020204030203" pitchFamily="34" charset="0"/>
                <a:ea typeface="Lato" panose="020F0502020204030203" pitchFamily="34" charset="0"/>
                <a:cs typeface="Lato" panose="020F0502020204030203" pitchFamily="34" charset="0"/>
              </a:rPr>
              <a:t>Ghi đè phương thức perform() để thực hiện thuật toán sắp xếp nhanh.</a:t>
            </a:r>
            <a:endParaRPr lang="vi-VN" sz="2000">
              <a:latin typeface="Lato" panose="020F0502020204030203" pitchFamily="34" charset="0"/>
              <a:ea typeface="Lato" panose="020F0502020204030203" pitchFamily="34" charset="0"/>
              <a:cs typeface="Lato" panose="020F0502020204030203" pitchFamily="34" charset="0"/>
            </a:endParaRPr>
          </a:p>
          <a:p>
            <a:pPr marL="285750" indent="-285750">
              <a:buFont typeface="Arial"/>
              <a:buChar char="•"/>
            </a:pPr>
            <a:endParaRPr lang="vi-VN" sz="2000" noProof="1">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Phông chữ, biểu đồ&#10;&#10;Mô tả được tự động tạo">
            <a:extLst>
              <a:ext uri="{FF2B5EF4-FFF2-40B4-BE49-F238E27FC236}">
                <a16:creationId xmlns:a16="http://schemas.microsoft.com/office/drawing/2014/main" id="{7AF7354B-460A-D3DE-2EF4-358D99348544}"/>
              </a:ext>
            </a:extLst>
          </p:cNvPr>
          <p:cNvPicPr>
            <a:picLocks noChangeAspect="1"/>
          </p:cNvPicPr>
          <p:nvPr/>
        </p:nvPicPr>
        <p:blipFill>
          <a:blip r:embed="rId2"/>
          <a:stretch>
            <a:fillRect/>
          </a:stretch>
        </p:blipFill>
        <p:spPr>
          <a:xfrm>
            <a:off x="6459390" y="894183"/>
            <a:ext cx="5739003" cy="5442858"/>
          </a:xfrm>
          <a:prstGeom prst="rect">
            <a:avLst/>
          </a:prstGeom>
        </p:spPr>
      </p:pic>
    </p:spTree>
    <p:extLst>
      <p:ext uri="{BB962C8B-B14F-4D97-AF65-F5344CB8AC3E}">
        <p14:creationId xmlns:p14="http://schemas.microsoft.com/office/powerpoint/2010/main" val="1804621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Bảng 4">
            <a:extLst>
              <a:ext uri="{FF2B5EF4-FFF2-40B4-BE49-F238E27FC236}">
                <a16:creationId xmlns:a16="http://schemas.microsoft.com/office/drawing/2014/main" id="{4D01AAFD-ABD3-CB72-884A-8B87260E39F8}"/>
              </a:ext>
            </a:extLst>
          </p:cNvPr>
          <p:cNvGraphicFramePr>
            <a:graphicFrameLocks noGrp="1"/>
          </p:cNvGraphicFramePr>
          <p:nvPr>
            <p:extLst>
              <p:ext uri="{D42A27DB-BD31-4B8C-83A1-F6EECF244321}">
                <p14:modId xmlns:p14="http://schemas.microsoft.com/office/powerpoint/2010/main" val="542296805"/>
              </p:ext>
            </p:extLst>
          </p:nvPr>
        </p:nvGraphicFramePr>
        <p:xfrm>
          <a:off x="117230" y="859692"/>
          <a:ext cx="11957551" cy="5334000"/>
        </p:xfrm>
        <a:graphic>
          <a:graphicData uri="http://schemas.openxmlformats.org/drawingml/2006/table">
            <a:tbl>
              <a:tblPr bandRow="1">
                <a:tableStyleId>{073A0DAA-6AF3-43AB-8588-CEC1D06C72B9}</a:tableStyleId>
              </a:tblPr>
              <a:tblGrid>
                <a:gridCol w="2422768">
                  <a:extLst>
                    <a:ext uri="{9D8B030D-6E8A-4147-A177-3AD203B41FA5}">
                      <a16:colId xmlns:a16="http://schemas.microsoft.com/office/drawing/2014/main" val="1988921888"/>
                    </a:ext>
                  </a:extLst>
                </a:gridCol>
                <a:gridCol w="4741333">
                  <a:extLst>
                    <a:ext uri="{9D8B030D-6E8A-4147-A177-3AD203B41FA5}">
                      <a16:colId xmlns:a16="http://schemas.microsoft.com/office/drawing/2014/main" val="4281499984"/>
                    </a:ext>
                  </a:extLst>
                </a:gridCol>
                <a:gridCol w="4793450">
                  <a:extLst>
                    <a:ext uri="{9D8B030D-6E8A-4147-A177-3AD203B41FA5}">
                      <a16:colId xmlns:a16="http://schemas.microsoft.com/office/drawing/2014/main" val="226965561"/>
                    </a:ext>
                  </a:extLst>
                </a:gridCol>
              </a:tblGrid>
              <a:tr h="373360">
                <a:tc>
                  <a:txBody>
                    <a:bodyPr/>
                    <a:lstStyle/>
                    <a:p>
                      <a:r>
                        <a:rPr lang="vi-VN" sz="2000"/>
                        <a:t>Lợi ích</a:t>
                      </a:r>
                    </a:p>
                  </a:txBody>
                  <a:tcPr anchor="ctr">
                    <a:solidFill>
                      <a:schemeClr val="accent1">
                        <a:lumMod val="40000"/>
                        <a:lumOff val="60000"/>
                      </a:schemeClr>
                    </a:solidFill>
                  </a:tcPr>
                </a:tc>
                <a:tc>
                  <a:txBody>
                    <a:bodyPr/>
                    <a:lstStyle/>
                    <a:p>
                      <a:r>
                        <a:rPr lang="vi-VN" sz="2000" noProof="1"/>
                        <a:t>CreateArrayController và các co</a:t>
                      </a:r>
                      <a:r>
                        <a:rPr lang="vi-VN" sz="2000"/>
                        <a:t>n</a:t>
                      </a:r>
                      <a:endParaRPr lang="vi-VN" sz="2000" noProof="1"/>
                    </a:p>
                  </a:txBody>
                  <a:tcPr anchor="ctr">
                    <a:solidFill>
                      <a:schemeClr val="accent1">
                        <a:lumMod val="40000"/>
                        <a:lumOff val="60000"/>
                      </a:schemeClr>
                    </a:solidFill>
                  </a:tcPr>
                </a:tc>
                <a:tc>
                  <a:txBody>
                    <a:bodyPr/>
                    <a:lstStyle/>
                    <a:p>
                      <a:r>
                        <a:rPr lang="vi-VN" sz="2000" noProof="1"/>
                        <a:t>SortingAlgorithm và các con</a:t>
                      </a:r>
                    </a:p>
                  </a:txBody>
                  <a:tcPr anchor="ctr">
                    <a:solidFill>
                      <a:schemeClr val="accent1">
                        <a:lumMod val="40000"/>
                        <a:lumOff val="60000"/>
                      </a:schemeClr>
                    </a:solidFill>
                  </a:tcPr>
                </a:tc>
                <a:extLst>
                  <a:ext uri="{0D108BD9-81ED-4DB2-BD59-A6C34878D82A}">
                    <a16:rowId xmlns:a16="http://schemas.microsoft.com/office/drawing/2014/main" val="4047877100"/>
                  </a:ext>
                </a:extLst>
              </a:tr>
              <a:tr h="659602">
                <a:tc>
                  <a:txBody>
                    <a:bodyPr/>
                    <a:lstStyle/>
                    <a:p>
                      <a:r>
                        <a:rPr lang="vi-VN" sz="2000"/>
                        <a:t>Giao diện chung</a:t>
                      </a:r>
                    </a:p>
                  </a:txBody>
                  <a:tcPr anchor="ctr">
                    <a:solidFill>
                      <a:schemeClr val="accent1">
                        <a:lumMod val="40000"/>
                        <a:lumOff val="60000"/>
                      </a:schemeClr>
                    </a:solidFill>
                  </a:tcPr>
                </a:tc>
                <a:tc>
                  <a:txBody>
                    <a:bodyPr/>
                    <a:lstStyle/>
                    <a:p>
                      <a:r>
                        <a:rPr lang="vi-VN" sz="2000"/>
                        <a:t>Giao diện thống nhất cho các cách tạo mảng khác nhau.</a:t>
                      </a:r>
                    </a:p>
                  </a:txBody>
                  <a:tcPr anchor="ctr"/>
                </a:tc>
                <a:tc>
                  <a:txBody>
                    <a:bodyPr/>
                    <a:lstStyle/>
                    <a:p>
                      <a:r>
                        <a:rPr lang="vi-VN" sz="2000"/>
                        <a:t>Giao diện thống nhất cho các thuật toán sắp xếp khác nhau.</a:t>
                      </a:r>
                    </a:p>
                  </a:txBody>
                  <a:tcPr anchor="ctr"/>
                </a:tc>
                <a:extLst>
                  <a:ext uri="{0D108BD9-81ED-4DB2-BD59-A6C34878D82A}">
                    <a16:rowId xmlns:a16="http://schemas.microsoft.com/office/drawing/2014/main" val="3221565169"/>
                  </a:ext>
                </a:extLst>
              </a:tr>
              <a:tr h="659602">
                <a:tc>
                  <a:txBody>
                    <a:bodyPr/>
                    <a:lstStyle/>
                    <a:p>
                      <a:r>
                        <a:rPr lang="vi-VN" sz="2000"/>
                        <a:t>Giảm phụ thuộc</a:t>
                      </a:r>
                    </a:p>
                  </a:txBody>
                  <a:tcPr anchor="ctr">
                    <a:solidFill>
                      <a:schemeClr val="accent1">
                        <a:lumMod val="40000"/>
                        <a:lumOff val="60000"/>
                      </a:schemeClr>
                    </a:solidFill>
                  </a:tcPr>
                </a:tc>
                <a:tc>
                  <a:txBody>
                    <a:bodyPr/>
                    <a:lstStyle/>
                    <a:p>
                      <a:r>
                        <a:rPr lang="vi-VN" sz="2000" noProof="1"/>
                        <a:t>Logic xử lý không phụ thuộc vào cách tạo mảng cụ thể.</a:t>
                      </a:r>
                    </a:p>
                  </a:txBody>
                  <a:tcPr anchor="ctr"/>
                </a:tc>
                <a:tc>
                  <a:txBody>
                    <a:bodyPr/>
                    <a:lstStyle/>
                    <a:p>
                      <a:r>
                        <a:rPr lang="vi-VN" sz="2000"/>
                        <a:t>Mã gọi thuật toán không phụ thuộc vào thuật toán cụ thể.</a:t>
                      </a:r>
                    </a:p>
                  </a:txBody>
                  <a:tcPr anchor="ctr"/>
                </a:tc>
                <a:extLst>
                  <a:ext uri="{0D108BD9-81ED-4DB2-BD59-A6C34878D82A}">
                    <a16:rowId xmlns:a16="http://schemas.microsoft.com/office/drawing/2014/main" val="3592337357"/>
                  </a:ext>
                </a:extLst>
              </a:tr>
              <a:tr h="2188307">
                <a:tc>
                  <a:txBody>
                    <a:bodyPr/>
                    <a:lstStyle/>
                    <a:p>
                      <a:r>
                        <a:rPr lang="vi-VN" sz="2000"/>
                        <a:t>Dễ mở rộng</a:t>
                      </a:r>
                    </a:p>
                  </a:txBody>
                  <a:tcPr anchor="ctr">
                    <a:solidFill>
                      <a:schemeClr val="accent1">
                        <a:lumMod val="40000"/>
                        <a:lumOff val="60000"/>
                      </a:schemeClr>
                    </a:solidFill>
                  </a:tcPr>
                </a:tc>
                <a:tc>
                  <a:txBody>
                    <a:bodyPr/>
                    <a:lstStyle/>
                    <a:p>
                      <a:pPr lvl="0" algn="l">
                        <a:lnSpc>
                          <a:spcPct val="100000"/>
                        </a:lnSpc>
                        <a:spcBef>
                          <a:spcPts val="0"/>
                        </a:spcBef>
                        <a:spcAft>
                          <a:spcPts val="0"/>
                        </a:spcAft>
                        <a:buNone/>
                      </a:pPr>
                      <a:r>
                        <a:rPr lang="vi-VN" sz="2000" b="0" i="0" u="none" strike="noStrike" noProof="1">
                          <a:solidFill>
                            <a:srgbClr val="000000"/>
                          </a:solidFill>
                          <a:latin typeface="Arial"/>
                        </a:rPr>
                        <a:t>Nếu muốn thêm một cách tạo mảng mới (VD: tạo mảng từ file dữ liệu) chỉ cần: Tạo một lớp mới kế thừa CreateArrayController, ghi đè phương thức setupMyArray(), không cần thay đổi mã trong lớp cha hay các lớp hiện có.</a:t>
                      </a:r>
                    </a:p>
                  </a:txBody>
                  <a:tcPr anchor="ctr"/>
                </a:tc>
                <a:tc>
                  <a:txBody>
                    <a:bodyPr/>
                    <a:lstStyle/>
                    <a:p>
                      <a:pPr lvl="0" algn="l">
                        <a:lnSpc>
                          <a:spcPct val="100000"/>
                        </a:lnSpc>
                        <a:spcBef>
                          <a:spcPts val="0"/>
                        </a:spcBef>
                        <a:spcAft>
                          <a:spcPts val="0"/>
                        </a:spcAft>
                        <a:buNone/>
                      </a:pPr>
                      <a:r>
                        <a:rPr lang="vi-VN" sz="2000" b="0" i="0" u="none" strike="noStrike" noProof="1">
                          <a:solidFill>
                            <a:srgbClr val="000000"/>
                          </a:solidFill>
                          <a:latin typeface="Arial"/>
                        </a:rPr>
                        <a:t>Khi cần thêm thuật toán sắp xếp mới (ví dụ: MergeSort), chỉ cần tạo một lớp con mới kế thừa từ SortingAlgorithm và ghi đè phương thức perform(), không cần thay đổi mã hiện tại.</a:t>
                      </a:r>
                    </a:p>
                  </a:txBody>
                  <a:tcPr anchor="ctr"/>
                </a:tc>
                <a:extLst>
                  <a:ext uri="{0D108BD9-81ED-4DB2-BD59-A6C34878D82A}">
                    <a16:rowId xmlns:a16="http://schemas.microsoft.com/office/drawing/2014/main" val="2083541771"/>
                  </a:ext>
                </a:extLst>
              </a:tr>
              <a:tr h="1232088">
                <a:tc>
                  <a:txBody>
                    <a:bodyPr/>
                    <a:lstStyle/>
                    <a:p>
                      <a:r>
                        <a:rPr lang="vi-VN" sz="2000"/>
                        <a:t>Tái sử dụng mã</a:t>
                      </a:r>
                    </a:p>
                  </a:txBody>
                  <a:tcPr anchor="ctr">
                    <a:solidFill>
                      <a:schemeClr val="accent1">
                        <a:lumMod val="40000"/>
                        <a:lumOff val="60000"/>
                      </a:schemeClr>
                    </a:solidFill>
                  </a:tcPr>
                </a:tc>
                <a:tc>
                  <a:txBody>
                    <a:bodyPr/>
                    <a:lstStyle/>
                    <a:p>
                      <a:r>
                        <a:rPr lang="vi-VN" sz="2000" noProof="1"/>
                        <a:t>Tái sử dụng các tác vụ: trở về menu chính, tạo đối tượng thuật toán, mở giao diện</a:t>
                      </a:r>
                      <a:endParaRPr lang="vi-VN" sz="2000" b="0" i="0" u="none" strike="noStrike" noProof="1">
                        <a:latin typeface="Arial"/>
                      </a:endParaRPr>
                    </a:p>
                  </a:txBody>
                  <a:tcPr anchor="ctr"/>
                </a:tc>
                <a:tc>
                  <a:txBody>
                    <a:bodyPr/>
                    <a:lstStyle/>
                    <a:p>
                      <a:r>
                        <a:rPr lang="vi-VN" sz="2000" noProof="1"/>
                        <a:t>Tái sử dụng giao diện và các thuộc tính như mảng, thuật toán được chọn,...hàm khởi tạo giao diện, hàm quay lại menu chính.</a:t>
                      </a:r>
                    </a:p>
                  </a:txBody>
                  <a:tcPr anchor="ctr"/>
                </a:tc>
                <a:extLst>
                  <a:ext uri="{0D108BD9-81ED-4DB2-BD59-A6C34878D82A}">
                    <a16:rowId xmlns:a16="http://schemas.microsoft.com/office/drawing/2014/main" val="955031062"/>
                  </a:ext>
                </a:extLst>
              </a:tr>
            </a:tbl>
          </a:graphicData>
        </a:graphic>
      </p:graphicFrame>
      <p:sp>
        <p:nvSpPr>
          <p:cNvPr id="7" name="Tiêu đề 1">
            <a:extLst>
              <a:ext uri="{FF2B5EF4-FFF2-40B4-BE49-F238E27FC236}">
                <a16:creationId xmlns:a16="http://schemas.microsoft.com/office/drawing/2014/main" id="{AAED406B-1A63-EF9E-86EE-CB441E016944}"/>
              </a:ext>
            </a:extLst>
          </p:cNvPr>
          <p:cNvSpPr>
            <a:spLocks noGrp="1"/>
          </p:cNvSpPr>
          <p:nvPr>
            <p:ph type="title"/>
          </p:nvPr>
        </p:nvSpPr>
        <p:spPr>
          <a:xfrm>
            <a:off x="216310" y="-226462"/>
            <a:ext cx="11359098" cy="1088220"/>
          </a:xfrm>
        </p:spPr>
        <p:txBody>
          <a:bodyPr/>
          <a:lstStyle/>
          <a:p>
            <a:r>
              <a:rPr lang="vi-VN" sz="3000" b="1" noProof="1">
                <a:solidFill>
                  <a:schemeClr val="bg1"/>
                </a:solidFill>
                <a:latin typeface="Lato"/>
                <a:ea typeface="+mj-lt"/>
                <a:cs typeface="+mj-lt"/>
              </a:rPr>
              <a:t>Polymorphism</a:t>
            </a:r>
            <a:endParaRPr lang="vi-VN" sz="3000" b="1" noProof="1">
              <a:solidFill>
                <a:schemeClr val="bg1"/>
              </a:solidFill>
              <a:latin typeface="Lato"/>
            </a:endParaRPr>
          </a:p>
        </p:txBody>
      </p:sp>
    </p:spTree>
    <p:extLst>
      <p:ext uri="{BB962C8B-B14F-4D97-AF65-F5344CB8AC3E}">
        <p14:creationId xmlns:p14="http://schemas.microsoft.com/office/powerpoint/2010/main" val="314581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Bảng 4">
            <a:extLst>
              <a:ext uri="{FF2B5EF4-FFF2-40B4-BE49-F238E27FC236}">
                <a16:creationId xmlns:a16="http://schemas.microsoft.com/office/drawing/2014/main" id="{4D01AAFD-ABD3-CB72-884A-8B87260E39F8}"/>
              </a:ext>
            </a:extLst>
          </p:cNvPr>
          <p:cNvGraphicFramePr>
            <a:graphicFrameLocks noGrp="1"/>
          </p:cNvGraphicFramePr>
          <p:nvPr>
            <p:extLst>
              <p:ext uri="{D42A27DB-BD31-4B8C-83A1-F6EECF244321}">
                <p14:modId xmlns:p14="http://schemas.microsoft.com/office/powerpoint/2010/main" val="819653821"/>
              </p:ext>
            </p:extLst>
          </p:nvPr>
        </p:nvGraphicFramePr>
        <p:xfrm>
          <a:off x="117230" y="962502"/>
          <a:ext cx="11957551" cy="4968761"/>
        </p:xfrm>
        <a:graphic>
          <a:graphicData uri="http://schemas.openxmlformats.org/drawingml/2006/table">
            <a:tbl>
              <a:tblPr bandRow="1">
                <a:tableStyleId>{073A0DAA-6AF3-43AB-8588-CEC1D06C72B9}</a:tableStyleId>
              </a:tblPr>
              <a:tblGrid>
                <a:gridCol w="2422768">
                  <a:extLst>
                    <a:ext uri="{9D8B030D-6E8A-4147-A177-3AD203B41FA5}">
                      <a16:colId xmlns:a16="http://schemas.microsoft.com/office/drawing/2014/main" val="1988921888"/>
                    </a:ext>
                  </a:extLst>
                </a:gridCol>
                <a:gridCol w="4741333">
                  <a:extLst>
                    <a:ext uri="{9D8B030D-6E8A-4147-A177-3AD203B41FA5}">
                      <a16:colId xmlns:a16="http://schemas.microsoft.com/office/drawing/2014/main" val="4281499984"/>
                    </a:ext>
                  </a:extLst>
                </a:gridCol>
                <a:gridCol w="4793450">
                  <a:extLst>
                    <a:ext uri="{9D8B030D-6E8A-4147-A177-3AD203B41FA5}">
                      <a16:colId xmlns:a16="http://schemas.microsoft.com/office/drawing/2014/main" val="226965561"/>
                    </a:ext>
                  </a:extLst>
                </a:gridCol>
              </a:tblGrid>
              <a:tr h="373360">
                <a:tc>
                  <a:txBody>
                    <a:bodyPr/>
                    <a:lstStyle/>
                    <a:p>
                      <a:r>
                        <a:rPr lang="vi-VN" sz="2000"/>
                        <a:t>Lợi ích</a:t>
                      </a:r>
                    </a:p>
                  </a:txBody>
                  <a:tcPr anchor="ctr">
                    <a:solidFill>
                      <a:schemeClr val="accent1">
                        <a:lumMod val="40000"/>
                        <a:lumOff val="60000"/>
                      </a:schemeClr>
                    </a:solidFill>
                  </a:tcPr>
                </a:tc>
                <a:tc>
                  <a:txBody>
                    <a:bodyPr/>
                    <a:lstStyle/>
                    <a:p>
                      <a:r>
                        <a:rPr lang="vi-VN" sz="2000" noProof="1"/>
                        <a:t>CreateArrayController và các co</a:t>
                      </a:r>
                      <a:r>
                        <a:rPr lang="vi-VN" sz="2000"/>
                        <a:t>n</a:t>
                      </a:r>
                      <a:endParaRPr lang="vi-VN" sz="2000" noProof="1"/>
                    </a:p>
                  </a:txBody>
                  <a:tcPr anchor="ctr">
                    <a:solidFill>
                      <a:schemeClr val="accent1">
                        <a:lumMod val="40000"/>
                        <a:lumOff val="60000"/>
                      </a:schemeClr>
                    </a:solidFill>
                  </a:tcPr>
                </a:tc>
                <a:tc>
                  <a:txBody>
                    <a:bodyPr/>
                    <a:lstStyle/>
                    <a:p>
                      <a:r>
                        <a:rPr lang="vi-VN" sz="2000" noProof="1"/>
                        <a:t>SortingAlgorithm và các con</a:t>
                      </a:r>
                    </a:p>
                  </a:txBody>
                  <a:tcPr anchor="ctr">
                    <a:solidFill>
                      <a:schemeClr val="accent1">
                        <a:lumMod val="40000"/>
                        <a:lumOff val="60000"/>
                      </a:schemeClr>
                    </a:solidFill>
                  </a:tcPr>
                </a:tc>
                <a:extLst>
                  <a:ext uri="{0D108BD9-81ED-4DB2-BD59-A6C34878D82A}">
                    <a16:rowId xmlns:a16="http://schemas.microsoft.com/office/drawing/2014/main" val="4047877100"/>
                  </a:ext>
                </a:extLst>
              </a:tr>
              <a:tr h="659602">
                <a:tc>
                  <a:txBody>
                    <a:bodyPr/>
                    <a:lstStyle/>
                    <a:p>
                      <a:pPr lvl="0">
                        <a:buNone/>
                      </a:pPr>
                      <a:r>
                        <a:rPr lang="vi-VN" sz="2000" b="0" i="0" u="none" strike="noStrike" noProof="0">
                          <a:solidFill>
                            <a:srgbClr val="000000"/>
                          </a:solidFill>
                          <a:latin typeface="Arial"/>
                        </a:rPr>
                        <a:t>Dễ kiểm tra, bảo trì</a:t>
                      </a:r>
                    </a:p>
                  </a:txBody>
                  <a:tcPr anchor="ctr">
                    <a:solidFill>
                      <a:schemeClr val="accent1">
                        <a:lumMod val="40000"/>
                        <a:lumOff val="60000"/>
                      </a:schemeClr>
                    </a:solidFill>
                  </a:tcPr>
                </a:tc>
                <a:tc>
                  <a:txBody>
                    <a:bodyPr/>
                    <a:lstStyle/>
                    <a:p>
                      <a:pPr lvl="0">
                        <a:buNone/>
                      </a:pPr>
                      <a:r>
                        <a:rPr lang="vi-VN" sz="2000" b="0" i="0" u="none" strike="noStrike" noProof="1">
                          <a:solidFill>
                            <a:srgbClr val="000000"/>
                          </a:solidFill>
                          <a:latin typeface="Arial"/>
                        </a:rPr>
                        <a:t>Các lớp con độc lập, dễ sửa lỗi hoặc thay đổi logic tạo mảng mà không ảnh hưởng đến lớp khác.</a:t>
                      </a:r>
                    </a:p>
                  </a:txBody>
                  <a:tcPr anchor="ctr"/>
                </a:tc>
                <a:tc>
                  <a:txBody>
                    <a:bodyPr/>
                    <a:lstStyle/>
                    <a:p>
                      <a:pPr lvl="0">
                        <a:buNone/>
                      </a:pPr>
                      <a:r>
                        <a:rPr lang="vi-VN" sz="2000" b="0" i="0" u="none" strike="noStrike" noProof="1">
                          <a:solidFill>
                            <a:srgbClr val="000000"/>
                          </a:solidFill>
                          <a:latin typeface="Arial"/>
                        </a:rPr>
                        <a:t>Các lớp con độc lập, dễ sửa lỗi hoặc thay đổi logic thuật toán mà không ảnh hưởng đến lớp khác.</a:t>
                      </a:r>
                    </a:p>
                  </a:txBody>
                  <a:tcPr anchor="ctr"/>
                </a:tc>
                <a:extLst>
                  <a:ext uri="{0D108BD9-81ED-4DB2-BD59-A6C34878D82A}">
                    <a16:rowId xmlns:a16="http://schemas.microsoft.com/office/drawing/2014/main" val="3592337357"/>
                  </a:ext>
                </a:extLst>
              </a:tr>
              <a:tr h="1341641">
                <a:tc>
                  <a:txBody>
                    <a:bodyPr/>
                    <a:lstStyle/>
                    <a:p>
                      <a:pPr lvl="0">
                        <a:buNone/>
                      </a:pPr>
                      <a:r>
                        <a:rPr lang="vi-VN" sz="2000" b="0" i="0" u="none" strike="noStrike" noProof="0">
                          <a:solidFill>
                            <a:srgbClr val="000000"/>
                          </a:solidFill>
                          <a:latin typeface="Arial"/>
                        </a:rPr>
                        <a:t>Lợi ích cho người dùng</a:t>
                      </a:r>
                    </a:p>
                  </a:txBody>
                  <a:tcPr anchor="ctr">
                    <a:solidFill>
                      <a:schemeClr val="accent1">
                        <a:lumMod val="40000"/>
                        <a:lumOff val="60000"/>
                      </a:schemeClr>
                    </a:solidFill>
                  </a:tcPr>
                </a:tc>
                <a:tc>
                  <a:txBody>
                    <a:bodyPr/>
                    <a:lstStyle/>
                    <a:p>
                      <a:pPr lvl="0" algn="l">
                        <a:lnSpc>
                          <a:spcPct val="100000"/>
                        </a:lnSpc>
                        <a:spcBef>
                          <a:spcPts val="0"/>
                        </a:spcBef>
                        <a:spcAft>
                          <a:spcPts val="0"/>
                        </a:spcAft>
                        <a:buNone/>
                      </a:pPr>
                      <a:r>
                        <a:rPr lang="vi-VN" sz="2000" b="0" i="0" u="none" strike="noStrike" noProof="1">
                          <a:solidFill>
                            <a:srgbClr val="000000"/>
                          </a:solidFill>
                          <a:latin typeface="Arial"/>
                        </a:rPr>
                        <a:t>Cho phép người dùng linh hoạt chọn cách tạo mảng phù hợp (ngẫu nhiên, nhập tay,...).</a:t>
                      </a:r>
                    </a:p>
                  </a:txBody>
                  <a:tcPr anchor="ctr"/>
                </a:tc>
                <a:tc>
                  <a:txBody>
                    <a:bodyPr/>
                    <a:lstStyle/>
                    <a:p>
                      <a:pPr lvl="0" algn="l">
                        <a:lnSpc>
                          <a:spcPct val="100000"/>
                        </a:lnSpc>
                        <a:spcBef>
                          <a:spcPts val="0"/>
                        </a:spcBef>
                        <a:spcAft>
                          <a:spcPts val="0"/>
                        </a:spcAft>
                        <a:buNone/>
                      </a:pPr>
                      <a:r>
                        <a:rPr lang="vi-VN" sz="2000" b="0" i="0" u="none" strike="noStrike" noProof="1">
                          <a:solidFill>
                            <a:srgbClr val="000000"/>
                          </a:solidFill>
                          <a:latin typeface="Arial"/>
                        </a:rPr>
                        <a:t>Người dùng dễ dàng chọn thuật toán sắp xếp mà không cần thay đổi cách sử dụng chương trình.</a:t>
                      </a:r>
                    </a:p>
                  </a:txBody>
                  <a:tcPr anchor="ctr"/>
                </a:tc>
                <a:extLst>
                  <a:ext uri="{0D108BD9-81ED-4DB2-BD59-A6C34878D82A}">
                    <a16:rowId xmlns:a16="http://schemas.microsoft.com/office/drawing/2014/main" val="2083541771"/>
                  </a:ext>
                </a:extLst>
              </a:tr>
              <a:tr h="1232088">
                <a:tc>
                  <a:txBody>
                    <a:bodyPr/>
                    <a:lstStyle/>
                    <a:p>
                      <a:pPr lvl="0">
                        <a:buNone/>
                      </a:pPr>
                      <a:r>
                        <a:rPr lang="vi-VN" sz="2000" b="0" i="0" u="none" strike="noStrike" noProof="0">
                          <a:solidFill>
                            <a:srgbClr val="000000"/>
                          </a:solidFill>
                          <a:latin typeface="Arial"/>
                        </a:rPr>
                        <a:t>Tăng tính linh hoạt</a:t>
                      </a:r>
                    </a:p>
                  </a:txBody>
                  <a:tcPr anchor="ctr">
                    <a:solidFill>
                      <a:schemeClr val="accent1">
                        <a:lumMod val="40000"/>
                        <a:lumOff val="60000"/>
                      </a:schemeClr>
                    </a:solidFill>
                  </a:tcPr>
                </a:tc>
                <a:tc>
                  <a:txBody>
                    <a:bodyPr/>
                    <a:lstStyle/>
                    <a:p>
                      <a:pPr lvl="0">
                        <a:buNone/>
                      </a:pPr>
                      <a:r>
                        <a:rPr lang="vi-VN" sz="2000" b="0" i="0" u="none" strike="noStrike" noProof="1">
                          <a:solidFill>
                            <a:srgbClr val="000000"/>
                          </a:solidFill>
                          <a:latin typeface="Arial"/>
                        </a:rPr>
                        <a:t>Nhờ cơ chế dynamic binding trong Java, khi gọi setupMyArray() từ lớp cha, JVM tự động thực thi phương thức phù hợp của lớp con. Điều này giúp chương trình linh hoạt mà không cần kiểm tra thủ công lớp của đối tượng bằng các câu lệnh if-else hoặc switch.</a:t>
                      </a:r>
                    </a:p>
                  </a:txBody>
                  <a:tcPr anchor="ctr"/>
                </a:tc>
                <a:tc>
                  <a:txBody>
                    <a:bodyPr/>
                    <a:lstStyle/>
                    <a:p>
                      <a:pPr lvl="0">
                        <a:buNone/>
                      </a:pPr>
                      <a:r>
                        <a:rPr lang="vi-VN" sz="2000" b="0" i="0" u="none" strike="noStrike" noProof="1">
                          <a:solidFill>
                            <a:srgbClr val="000000"/>
                          </a:solidFill>
                          <a:latin typeface="Arial"/>
                        </a:rPr>
                        <a:t>Nhờ cơ chế dynamic binding trong Java, khi gọi perform() từ lớp cha, JVM tự động thực thi phương thức phù hợp của lớp con. Điều này giúp chương trình linh hoạt mà không cần kiểm tra thủ công lớp của đối tượng bằng các câu lệnh if-else hoặc switch.</a:t>
                      </a:r>
                    </a:p>
                  </a:txBody>
                  <a:tcPr anchor="ctr"/>
                </a:tc>
                <a:extLst>
                  <a:ext uri="{0D108BD9-81ED-4DB2-BD59-A6C34878D82A}">
                    <a16:rowId xmlns:a16="http://schemas.microsoft.com/office/drawing/2014/main" val="955031062"/>
                  </a:ext>
                </a:extLst>
              </a:tr>
            </a:tbl>
          </a:graphicData>
        </a:graphic>
      </p:graphicFrame>
      <p:sp>
        <p:nvSpPr>
          <p:cNvPr id="7" name="Tiêu đề 1">
            <a:extLst>
              <a:ext uri="{FF2B5EF4-FFF2-40B4-BE49-F238E27FC236}">
                <a16:creationId xmlns:a16="http://schemas.microsoft.com/office/drawing/2014/main" id="{AAED406B-1A63-EF9E-86EE-CB441E016944}"/>
              </a:ext>
            </a:extLst>
          </p:cNvPr>
          <p:cNvSpPr>
            <a:spLocks noGrp="1"/>
          </p:cNvSpPr>
          <p:nvPr>
            <p:ph type="title"/>
          </p:nvPr>
        </p:nvSpPr>
        <p:spPr>
          <a:xfrm>
            <a:off x="216310" y="-226462"/>
            <a:ext cx="11359098" cy="1088220"/>
          </a:xfrm>
        </p:spPr>
        <p:txBody>
          <a:bodyPr/>
          <a:lstStyle/>
          <a:p>
            <a:r>
              <a:rPr lang="vi-VN" sz="3000" b="1" noProof="1">
                <a:solidFill>
                  <a:schemeClr val="bg1"/>
                </a:solidFill>
                <a:latin typeface="Lato"/>
                <a:ea typeface="+mj-lt"/>
                <a:cs typeface="+mj-lt"/>
              </a:rPr>
              <a:t>Polymorphism</a:t>
            </a:r>
            <a:endParaRPr lang="vi-VN" sz="3000" b="1" noProof="1">
              <a:solidFill>
                <a:schemeClr val="bg1"/>
              </a:solidFill>
              <a:latin typeface="Lato"/>
            </a:endParaRPr>
          </a:p>
        </p:txBody>
      </p:sp>
    </p:spTree>
    <p:extLst>
      <p:ext uri="{BB962C8B-B14F-4D97-AF65-F5344CB8AC3E}">
        <p14:creationId xmlns:p14="http://schemas.microsoft.com/office/powerpoint/2010/main" val="71560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2"/>
          <a:stretch/>
        </p:blipFill>
        <p:spPr>
          <a:xfrm>
            <a:off x="392040" y="271440"/>
            <a:ext cx="3174120" cy="1153080"/>
          </a:xfrm>
          <a:prstGeom prst="rect">
            <a:avLst/>
          </a:prstGeom>
          <a:ln>
            <a:noFill/>
          </a:ln>
        </p:spPr>
      </p:pic>
      <p:sp>
        <p:nvSpPr>
          <p:cNvPr id="307" name="CustomShape 1"/>
          <p:cNvSpPr/>
          <p:nvPr/>
        </p:nvSpPr>
        <p:spPr>
          <a:xfrm>
            <a:off x="695520" y="2269440"/>
            <a:ext cx="8251560" cy="84852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308" name="CustomShape 2"/>
          <p:cNvSpPr/>
          <p:nvPr/>
        </p:nvSpPr>
        <p:spPr>
          <a:xfrm>
            <a:off x="695520" y="3403080"/>
            <a:ext cx="6095520" cy="222336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309" name="CustomShape 3"/>
          <p:cNvSpPr/>
          <p:nvPr/>
        </p:nvSpPr>
        <p:spPr>
          <a:xfrm>
            <a:off x="6962400" y="3269880"/>
            <a:ext cx="4329000" cy="13694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2" name="Hộp Văn bản 1">
            <a:extLst>
              <a:ext uri="{FF2B5EF4-FFF2-40B4-BE49-F238E27FC236}">
                <a16:creationId xmlns:a16="http://schemas.microsoft.com/office/drawing/2014/main" id="{F0BEEF57-11F8-37EE-EFB4-9DA31713CCF3}"/>
              </a:ext>
            </a:extLst>
          </p:cNvPr>
          <p:cNvSpPr txBox="1"/>
          <p:nvPr/>
        </p:nvSpPr>
        <p:spPr>
          <a:xfrm>
            <a:off x="462116" y="1564614"/>
            <a:ext cx="10422194" cy="4293483"/>
          </a:xfrm>
          <a:prstGeom prst="rect">
            <a:avLst/>
          </a:prstGeom>
          <a:noFill/>
        </p:spPr>
        <p:txBody>
          <a:bodyPr wrap="square" rtlCol="0">
            <a:spAutoFit/>
          </a:bodyPr>
          <a:lstStyle/>
          <a:p>
            <a:r>
              <a:rPr lang="vi-VN" sz="3700" b="1">
                <a:solidFill>
                  <a:srgbClr val="C00000"/>
                </a:solidFill>
                <a:latin typeface="Lato" panose="020F0502020204030203" pitchFamily="34" charset="0"/>
                <a:ea typeface="Lato" panose="020F0502020204030203" pitchFamily="34" charset="0"/>
                <a:cs typeface="Lato" panose="020F0502020204030203" pitchFamily="34" charset="0"/>
              </a:rPr>
              <a:t>LẬP TRÌNH HƯỚNG ĐỐI TƯỢNG – IT3103</a:t>
            </a:r>
          </a:p>
          <a:p>
            <a:endParaRPr lang="vi-VN">
              <a:latin typeface="Lato" panose="020F0502020204030203" pitchFamily="34" charset="0"/>
              <a:ea typeface="Lato" panose="020F0502020204030203" pitchFamily="34" charset="0"/>
              <a:cs typeface="Lato" panose="020F0502020204030203" pitchFamily="34" charset="0"/>
            </a:endParaRPr>
          </a:p>
          <a:p>
            <a:r>
              <a:rPr lang="vi-VN" sz="2000" b="1">
                <a:solidFill>
                  <a:srgbClr val="C00000"/>
                </a:solidFill>
                <a:latin typeface="Lato" panose="020F0502020204030203" pitchFamily="34" charset="0"/>
                <a:ea typeface="Lato" panose="020F0502020204030203" pitchFamily="34" charset="0"/>
                <a:cs typeface="Lato" panose="020F0502020204030203" pitchFamily="34" charset="0"/>
              </a:rPr>
              <a:t>Nhóm 29:</a:t>
            </a:r>
          </a:p>
          <a:p>
            <a:pPr lvl="1">
              <a:buFont typeface="Arial" panose="020B0604020202020204" pitchFamily="34" charset="0"/>
              <a:buChar char="•"/>
            </a:pPr>
            <a:r>
              <a:rPr lang="vi-VN" sz="2000" b="1" i="0">
                <a:solidFill>
                  <a:schemeClr val="accent1">
                    <a:lumMod val="50000"/>
                  </a:schemeClr>
                </a:solidFill>
                <a:effectLst/>
                <a:latin typeface="-apple-system"/>
              </a:rPr>
              <a:t> </a:t>
            </a: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20226097 Phạm Thường Vi</a:t>
            </a:r>
          </a:p>
          <a:p>
            <a:pPr lvl="1">
              <a:buFont typeface="Arial" panose="020B0604020202020204" pitchFamily="34" charset="0"/>
              <a:buChar char="•"/>
            </a:pP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 20225683 Đinh Đình Hải Việt</a:t>
            </a:r>
          </a:p>
          <a:p>
            <a:pPr lvl="1">
              <a:buFont typeface="Arial" panose="020B0604020202020204" pitchFamily="34" charset="0"/>
              <a:buChar char="•"/>
            </a:pP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 20225684 Hoàng Quốc Việt</a:t>
            </a:r>
          </a:p>
          <a:p>
            <a:pPr lvl="1">
              <a:buFont typeface="Arial" panose="020B0604020202020204" pitchFamily="34" charset="0"/>
              <a:buChar char="•"/>
            </a:pP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 20226098 Nguyễn Hoàng Việt</a:t>
            </a:r>
          </a:p>
          <a:p>
            <a:pPr lvl="1">
              <a:buFont typeface="Arial" panose="020B0604020202020204" pitchFamily="34" charset="0"/>
              <a:buChar char="•"/>
            </a:pPr>
            <a:r>
              <a:rPr lang="vi-VN" sz="2000" b="1" i="0">
                <a:solidFill>
                  <a:schemeClr val="accent1">
                    <a:lumMod val="50000"/>
                  </a:schemeClr>
                </a:solidFill>
                <a:effectLst/>
                <a:latin typeface="Lato" panose="020F0502020204030203" pitchFamily="34" charset="0"/>
                <a:ea typeface="Lato" panose="020F0502020204030203" pitchFamily="34" charset="0"/>
                <a:cs typeface="Lato" panose="020F0502020204030203" pitchFamily="34" charset="0"/>
              </a:rPr>
              <a:t> 20225777 Vũ Hoàng Việt</a:t>
            </a:r>
          </a:p>
          <a:p>
            <a:endParaRPr lang="vi-VN">
              <a:solidFill>
                <a:schemeClr val="accent1">
                  <a:lumMod val="50000"/>
                </a:schemeClr>
              </a:solidFill>
              <a:latin typeface="Lato" panose="020F0502020204030203" pitchFamily="34" charset="0"/>
              <a:ea typeface="Lato" panose="020F0502020204030203" pitchFamily="34" charset="0"/>
              <a:cs typeface="Lato" panose="020F0502020204030203" pitchFamily="34" charset="0"/>
            </a:endParaRPr>
          </a:p>
          <a:p>
            <a:r>
              <a:rPr lang="vi-VN" sz="2000" b="1">
                <a:solidFill>
                  <a:srgbClr val="C00000"/>
                </a:solidFill>
                <a:latin typeface="Lato" panose="020F0502020204030203" pitchFamily="34" charset="0"/>
                <a:ea typeface="Lato" panose="020F0502020204030203" pitchFamily="34" charset="0"/>
                <a:cs typeface="Lato" panose="020F0502020204030203" pitchFamily="34" charset="0"/>
              </a:rPr>
              <a:t>Chủ đề 4:</a:t>
            </a:r>
          </a:p>
          <a:p>
            <a:pPr lvl="1"/>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Ứng dụng mô phỏng các thuật toán sắp xếp: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Insertion</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sort</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Bubble</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sort</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Quick</a:t>
            </a:r>
            <a:r>
              <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 </a:t>
            </a:r>
            <a:r>
              <a:rPr lang="vi-VN" sz="2000" b="1" err="1">
                <a:solidFill>
                  <a:schemeClr val="accent1">
                    <a:lumMod val="50000"/>
                  </a:schemeClr>
                </a:solidFill>
                <a:latin typeface="Lato" panose="020F0502020204030203" pitchFamily="34" charset="0"/>
                <a:ea typeface="Lato" panose="020F0502020204030203" pitchFamily="34" charset="0"/>
                <a:cs typeface="Lato" panose="020F0502020204030203" pitchFamily="34" charset="0"/>
              </a:rPr>
              <a:t>sort</a:t>
            </a:r>
            <a:endPar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endParaRPr>
          </a:p>
          <a:p>
            <a:endParaRPr lang="vi-VN" sz="20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endParaRPr>
          </a:p>
          <a:p>
            <a:r>
              <a:rPr lang="vi-VN" sz="2000" b="1">
                <a:solidFill>
                  <a:srgbClr val="C00000"/>
                </a:solidFill>
                <a:latin typeface="Lato" panose="020F0502020204030203" pitchFamily="34" charset="0"/>
                <a:ea typeface="Lato" panose="020F0502020204030203" pitchFamily="34" charset="0"/>
                <a:cs typeface="Lato" panose="020F0502020204030203" pitchFamily="34" charset="0"/>
              </a:rPr>
              <a:t>GVHD: TS. Nguyễn Thị Thu Trang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769E1D-FE80-F8D1-755F-27D820109BFB}"/>
              </a:ext>
            </a:extLst>
          </p:cNvPr>
          <p:cNvSpPr>
            <a:spLocks noGrp="1"/>
          </p:cNvSpPr>
          <p:nvPr>
            <p:ph type="title"/>
          </p:nvPr>
        </p:nvSpPr>
        <p:spPr>
          <a:xfrm>
            <a:off x="240648" y="-226462"/>
            <a:ext cx="11334760" cy="1088220"/>
          </a:xfrm>
        </p:spPr>
        <p:txBody>
          <a:bodyPr/>
          <a:lstStyle/>
          <a:p>
            <a:r>
              <a:rPr lang="vi-VN" sz="3000" b="1" noProof="1">
                <a:solidFill>
                  <a:schemeClr val="bg1"/>
                </a:solidFill>
                <a:latin typeface="Lato"/>
                <a:ea typeface="+mj-lt"/>
                <a:cs typeface="+mj-lt"/>
              </a:rPr>
              <a:t>Association</a:t>
            </a:r>
            <a:endParaRPr lang="vi-VN" b="1">
              <a:solidFill>
                <a:schemeClr val="bg1"/>
              </a:solidFill>
              <a:latin typeface="Lato"/>
            </a:endParaRPr>
          </a:p>
        </p:txBody>
      </p:sp>
      <p:sp>
        <p:nvSpPr>
          <p:cNvPr id="3" name="Tiêu đề phụ 2">
            <a:extLst>
              <a:ext uri="{FF2B5EF4-FFF2-40B4-BE49-F238E27FC236}">
                <a16:creationId xmlns:a16="http://schemas.microsoft.com/office/drawing/2014/main" id="{56368647-88F0-0078-016D-2D29BDF6A796}"/>
              </a:ext>
            </a:extLst>
          </p:cNvPr>
          <p:cNvSpPr>
            <a:spLocks noGrp="1"/>
          </p:cNvSpPr>
          <p:nvPr>
            <p:ph type="subTitle"/>
          </p:nvPr>
        </p:nvSpPr>
        <p:spPr>
          <a:xfrm>
            <a:off x="249394" y="3337101"/>
            <a:ext cx="11693211" cy="1509848"/>
          </a:xfrm>
        </p:spPr>
        <p:txBody>
          <a:bodyPr lIns="0" tIns="0" rIns="0" bIns="0" anchor="ctr">
            <a:noAutofit/>
          </a:bodyPr>
          <a:lstStyle/>
          <a:p>
            <a:pPr>
              <a:lnSpc>
                <a:spcPct val="100000"/>
              </a:lnSpc>
            </a:pPr>
            <a:r>
              <a:rPr lang="vi-VN" sz="2000" b="1" noProof="1">
                <a:latin typeface="Lato" panose="020F0502020204030203" pitchFamily="34" charset="0"/>
                <a:ea typeface="Lato" panose="020F0502020204030203" pitchFamily="34" charset="0"/>
                <a:cs typeface="Lato" panose="020F0502020204030203" pitchFamily="34" charset="0"/>
              </a:rPr>
              <a:t>Tách biệt trách nhiệm</a:t>
            </a:r>
            <a:r>
              <a:rPr lang="vi-VN" sz="2000" noProof="1">
                <a:latin typeface="Lato" panose="020F0502020204030203" pitchFamily="34" charset="0"/>
                <a:ea typeface="Lato" panose="020F0502020204030203" pitchFamily="34" charset="0"/>
                <a:cs typeface="Lato" panose="020F0502020204030203" pitchFamily="34" charset="0"/>
              </a:rPr>
              <a:t>:</a:t>
            </a:r>
          </a:p>
          <a:p>
            <a:pPr marL="285750" indent="-285750">
              <a:lnSpc>
                <a:spcPct val="100000"/>
              </a:lnSpc>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ArrayModel chỉ chịu trách nhiệm lưu trữ và quản lý dữ liệu mảng.</a:t>
            </a:r>
          </a:p>
          <a:p>
            <a:pPr marL="285750" indent="-285750">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CreateArrayController chịu trách nhiệm tạo hoặc khởi tạo mảng dựa trên yêu cầu.</a:t>
            </a:r>
          </a:p>
          <a:p>
            <a:pPr marL="0" indent="0">
              <a:buNone/>
            </a:pPr>
            <a:endParaRPr lang="vi-VN" sz="2000" noProof="1">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Phông chữ, số&#10;&#10;Mô tả được tự động tạo">
            <a:extLst>
              <a:ext uri="{FF2B5EF4-FFF2-40B4-BE49-F238E27FC236}">
                <a16:creationId xmlns:a16="http://schemas.microsoft.com/office/drawing/2014/main" id="{7903CDEB-1142-4F71-D953-0A446FA03705}"/>
              </a:ext>
            </a:extLst>
          </p:cNvPr>
          <p:cNvPicPr>
            <a:picLocks noChangeAspect="1"/>
          </p:cNvPicPr>
          <p:nvPr/>
        </p:nvPicPr>
        <p:blipFill>
          <a:blip r:embed="rId2"/>
          <a:stretch>
            <a:fillRect/>
          </a:stretch>
        </p:blipFill>
        <p:spPr>
          <a:xfrm>
            <a:off x="4185551" y="1253057"/>
            <a:ext cx="8006449" cy="2175943"/>
          </a:xfrm>
          <a:prstGeom prst="rect">
            <a:avLst/>
          </a:prstGeom>
        </p:spPr>
      </p:pic>
      <p:sp>
        <p:nvSpPr>
          <p:cNvPr id="6" name="Tiêu đề phụ 2">
            <a:extLst>
              <a:ext uri="{FF2B5EF4-FFF2-40B4-BE49-F238E27FC236}">
                <a16:creationId xmlns:a16="http://schemas.microsoft.com/office/drawing/2014/main" id="{6A2B6A63-B884-7E16-6167-BE09E5B25FE1}"/>
              </a:ext>
            </a:extLst>
          </p:cNvPr>
          <p:cNvSpPr>
            <a:spLocks noGrp="1"/>
          </p:cNvSpPr>
          <p:nvPr>
            <p:ph type="title"/>
          </p:nvPr>
        </p:nvSpPr>
        <p:spPr>
          <a:xfrm>
            <a:off x="240648" y="1446960"/>
            <a:ext cx="3675930" cy="1788136"/>
          </a:xfrm>
        </p:spPr>
        <p:txBody>
          <a:bodyPr lIns="0" tIns="0" rIns="0" bIns="0" anchor="ctr">
            <a:noAutofit/>
          </a:bodyPr>
          <a:lstStyle/>
          <a:p>
            <a:pPr algn="just"/>
            <a:r>
              <a:rPr lang="vi-VN" sz="2000" noProof="1">
                <a:latin typeface="Lato" panose="020F0502020204030203" pitchFamily="34" charset="0"/>
                <a:ea typeface="Lato" panose="020F0502020204030203" pitchFamily="34" charset="0"/>
                <a:cs typeface="Lato" panose="020F0502020204030203" pitchFamily="34" charset="0"/>
              </a:rPr>
              <a:t>CreateArrayController sử dụng ArrayModel như một thuộc tính (myArray). Một đối tượng CreateArrayController liên kết với một đối tượng ArrayModel.</a:t>
            </a:r>
            <a:endParaRPr lang="vi-VN" sz="20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2713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769E1D-FE80-F8D1-755F-27D820109BFB}"/>
              </a:ext>
            </a:extLst>
          </p:cNvPr>
          <p:cNvSpPr>
            <a:spLocks noGrp="1"/>
          </p:cNvSpPr>
          <p:nvPr>
            <p:ph type="title"/>
          </p:nvPr>
        </p:nvSpPr>
        <p:spPr>
          <a:xfrm>
            <a:off x="226143" y="-226462"/>
            <a:ext cx="11349266" cy="1088220"/>
          </a:xfrm>
        </p:spPr>
        <p:txBody>
          <a:bodyPr/>
          <a:lstStyle/>
          <a:p>
            <a:r>
              <a:rPr lang="vi-VN" sz="3000" b="1" noProof="1">
                <a:solidFill>
                  <a:schemeClr val="bg1"/>
                </a:solidFill>
                <a:latin typeface="Lato"/>
                <a:ea typeface="+mj-lt"/>
                <a:cs typeface="+mj-lt"/>
              </a:rPr>
              <a:t>Association</a:t>
            </a:r>
            <a:endParaRPr lang="vi-VN" b="1">
              <a:solidFill>
                <a:schemeClr val="bg1"/>
              </a:solidFill>
              <a:latin typeface="Lato"/>
            </a:endParaRPr>
          </a:p>
        </p:txBody>
      </p:sp>
      <p:sp>
        <p:nvSpPr>
          <p:cNvPr id="3" name="Tiêu đề phụ 2">
            <a:extLst>
              <a:ext uri="{FF2B5EF4-FFF2-40B4-BE49-F238E27FC236}">
                <a16:creationId xmlns:a16="http://schemas.microsoft.com/office/drawing/2014/main" id="{56368647-88F0-0078-016D-2D29BDF6A796}"/>
              </a:ext>
            </a:extLst>
          </p:cNvPr>
          <p:cNvSpPr>
            <a:spLocks noGrp="1"/>
          </p:cNvSpPr>
          <p:nvPr>
            <p:ph type="subTitle"/>
          </p:nvPr>
        </p:nvSpPr>
        <p:spPr>
          <a:xfrm>
            <a:off x="296661" y="1157064"/>
            <a:ext cx="7893710" cy="5303329"/>
          </a:xfrm>
        </p:spPr>
        <p:txBody>
          <a:bodyPr lIns="0" tIns="0" rIns="0" bIns="0" anchor="ctr">
            <a:noAutofit/>
          </a:bodyPr>
          <a:lstStyle/>
          <a:p>
            <a:pPr algn="just">
              <a:spcAft>
                <a:spcPts val="1000"/>
              </a:spcAft>
            </a:pPr>
            <a:r>
              <a:rPr lang="vi-VN" sz="2000" noProof="1">
                <a:latin typeface="Lato" panose="020F0502020204030203" pitchFamily="34" charset="0"/>
                <a:ea typeface="Lato" panose="020F0502020204030203" pitchFamily="34" charset="0"/>
                <a:cs typeface="Lato" panose="020F0502020204030203" pitchFamily="34" charset="0"/>
              </a:rPr>
              <a:t>SortingAlgorithm sử dụng một danh sách các đối tượng SortElement để biểu diễn và thao tác với các phần tử trong quá trình sắp xếp.</a:t>
            </a:r>
          </a:p>
          <a:p>
            <a:pPr algn="just"/>
            <a:r>
              <a:rPr lang="vi-VN" sz="2000" b="1" noProof="1">
                <a:latin typeface="Lato" panose="020F0502020204030203" pitchFamily="34" charset="0"/>
                <a:ea typeface="Lato" panose="020F0502020204030203" pitchFamily="34" charset="0"/>
                <a:cs typeface="Lato" panose="020F0502020204030203" pitchFamily="34" charset="0"/>
              </a:rPr>
              <a:t>Biểu diễn trực quan dễ dàng</a:t>
            </a:r>
            <a:r>
              <a:rPr lang="vi-VN" sz="2000" noProof="1">
                <a:latin typeface="Lato" panose="020F0502020204030203" pitchFamily="34" charset="0"/>
                <a:ea typeface="Lato" panose="020F0502020204030203" pitchFamily="34" charset="0"/>
                <a:cs typeface="Lato" panose="020F0502020204030203" pitchFamily="34" charset="0"/>
              </a:rPr>
              <a:t>:</a:t>
            </a:r>
          </a:p>
          <a:p>
            <a:pPr marL="285750" indent="-285750" algn="jus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SortElement giúp tách rời việc xử lý logic sắp xếp khỏi việc hiển thị trực quan.</a:t>
            </a:r>
          </a:p>
          <a:p>
            <a:pPr marL="285750" indent="-285750" algn="just">
              <a:spcAft>
                <a:spcPts val="1000"/>
              </a:spcAf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SortingAlgorithm chỉ cần thao tác trên các đối tượng SortElement mà không cần quan tâm đến cách hiển thị chúng trên giao diện.</a:t>
            </a:r>
          </a:p>
          <a:p>
            <a:pPr algn="just"/>
            <a:r>
              <a:rPr lang="vi-VN" sz="2000" b="1" noProof="1">
                <a:latin typeface="Lato" panose="020F0502020204030203" pitchFamily="34" charset="0"/>
                <a:ea typeface="Lato" panose="020F0502020204030203" pitchFamily="34" charset="0"/>
                <a:cs typeface="Lato" panose="020F0502020204030203" pitchFamily="34" charset="0"/>
              </a:rPr>
              <a:t>Tái sử dụng</a:t>
            </a:r>
            <a:r>
              <a:rPr lang="vi-VN" sz="2000" noProof="1">
                <a:latin typeface="Lato" panose="020F0502020204030203" pitchFamily="34" charset="0"/>
                <a:ea typeface="Lato" panose="020F0502020204030203" pitchFamily="34" charset="0"/>
                <a:cs typeface="Lato" panose="020F0502020204030203" pitchFamily="34" charset="0"/>
              </a:rPr>
              <a:t>:</a:t>
            </a:r>
          </a:p>
          <a:p>
            <a:pPr marL="285750" indent="-285750" algn="jus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SortElement có thể được sử dụng cho bất kỳ thuật toán sắp xếp nào (QuickSort, BubbleSort, InsertionSort).</a:t>
            </a:r>
          </a:p>
          <a:p>
            <a:pPr marL="285750" indent="-285750" algn="just">
              <a:spcAft>
                <a:spcPts val="1000"/>
              </a:spcAf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Mọi thuật toán đều hoạt động trên cùng một cấu trúc dữ liệu (SortElement[]), giúp tái sử dụng và giảm mã lặp.</a:t>
            </a:r>
          </a:p>
          <a:p>
            <a:pPr algn="just"/>
            <a:r>
              <a:rPr lang="vi-VN" sz="2000" b="1" noProof="1">
                <a:latin typeface="Lato" panose="020F0502020204030203" pitchFamily="34" charset="0"/>
                <a:ea typeface="Lato" panose="020F0502020204030203" pitchFamily="34" charset="0"/>
                <a:cs typeface="Lato" panose="020F0502020204030203" pitchFamily="34" charset="0"/>
              </a:rPr>
              <a:t>Mở rộng dễ dàng</a:t>
            </a:r>
            <a:r>
              <a:rPr lang="vi-VN" sz="2000" noProof="1">
                <a:latin typeface="Lato" panose="020F0502020204030203" pitchFamily="34" charset="0"/>
                <a:ea typeface="Lato" panose="020F0502020204030203" pitchFamily="34" charset="0"/>
                <a:cs typeface="Lato" panose="020F0502020204030203" pitchFamily="34" charset="0"/>
              </a:rPr>
              <a:t>:</a:t>
            </a:r>
          </a:p>
          <a:p>
            <a:pPr marL="285750" indent="-285750" algn="just">
              <a:buFont typeface="Arial"/>
              <a:buChar char="•"/>
            </a:pPr>
            <a:r>
              <a:rPr lang="vi-VN" sz="2000" noProof="1">
                <a:latin typeface="Lato" panose="020F0502020204030203" pitchFamily="34" charset="0"/>
                <a:ea typeface="Lato" panose="020F0502020204030203" pitchFamily="34" charset="0"/>
                <a:cs typeface="Lato" panose="020F0502020204030203" pitchFamily="34" charset="0"/>
              </a:rPr>
              <a:t>Nếu cần thay đổi cách hiển thị hoặc thêm thuộc tính (ví dụ: kích thước hình chữ nhật), chỉ cần sửa trong lớp SortElement, không cần thay đổi thuật toán sắp xếp.</a:t>
            </a:r>
          </a:p>
          <a:p>
            <a:endParaRPr lang="vi-VN" sz="2000" noProof="1">
              <a:latin typeface="Lato" panose="020F0502020204030203" pitchFamily="34" charset="0"/>
              <a:ea typeface="Lato" panose="020F0502020204030203" pitchFamily="34" charset="0"/>
              <a:cs typeface="Lato" panose="020F0502020204030203" pitchFamily="34" charset="0"/>
            </a:endParaRPr>
          </a:p>
          <a:p>
            <a:pPr marL="0" indent="0">
              <a:buNone/>
            </a:pPr>
            <a:endParaRPr lang="vi-VN" sz="2000" noProof="1">
              <a:latin typeface="Lato" panose="020F0502020204030203" pitchFamily="34" charset="0"/>
              <a:ea typeface="Lato" panose="020F0502020204030203" pitchFamily="34" charset="0"/>
              <a:cs typeface="Lato" panose="020F0502020204030203" pitchFamily="34" charset="0"/>
            </a:endParaRPr>
          </a:p>
        </p:txBody>
      </p:sp>
      <p:pic>
        <p:nvPicPr>
          <p:cNvPr id="5" name="Hình ảnh 4" descr="Ảnh có chứa văn bản, ảnh chụp màn hình, Phông chữ, số&#10;&#10;Mô tả được tự động tạo">
            <a:extLst>
              <a:ext uri="{FF2B5EF4-FFF2-40B4-BE49-F238E27FC236}">
                <a16:creationId xmlns:a16="http://schemas.microsoft.com/office/drawing/2014/main" id="{8FAF166C-F0B9-8E4B-193A-0C1693B59471}"/>
              </a:ext>
            </a:extLst>
          </p:cNvPr>
          <p:cNvPicPr>
            <a:picLocks noChangeAspect="1"/>
          </p:cNvPicPr>
          <p:nvPr/>
        </p:nvPicPr>
        <p:blipFill>
          <a:blip r:embed="rId2"/>
          <a:srcRect l="370" t="2012" r="-185" b="126"/>
          <a:stretch/>
        </p:blipFill>
        <p:spPr>
          <a:xfrm>
            <a:off x="8359008" y="915654"/>
            <a:ext cx="3830065" cy="5444089"/>
          </a:xfrm>
          <a:prstGeom prst="rect">
            <a:avLst/>
          </a:prstGeom>
        </p:spPr>
      </p:pic>
    </p:spTree>
    <p:extLst>
      <p:ext uri="{BB962C8B-B14F-4D97-AF65-F5344CB8AC3E}">
        <p14:creationId xmlns:p14="http://schemas.microsoft.com/office/powerpoint/2010/main" val="428896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2"/>
          <p:cNvSpPr txBox="1"/>
          <p:nvPr/>
        </p:nvSpPr>
        <p:spPr>
          <a:xfrm>
            <a:off x="4558320" y="234947"/>
            <a:ext cx="7391160" cy="435600"/>
          </a:xfrm>
          <a:prstGeom prst="rect">
            <a:avLst/>
          </a:prstGeom>
          <a:noFill/>
          <a:ln>
            <a:noFill/>
          </a:ln>
        </p:spPr>
        <p:txBody>
          <a:bodyPr lIns="90000" tIns="45000" rIns="90000" bIns="45000" anchor="t">
            <a:noAutofit/>
          </a:bodyPr>
          <a:lstStyle/>
          <a:p>
            <a:r>
              <a:rPr lang="en-US" sz="3000" b="1" spc="-1">
                <a:solidFill>
                  <a:srgbClr val="000000"/>
                </a:solidFill>
                <a:latin typeface="Lato"/>
                <a:ea typeface="+mn-lt"/>
                <a:cs typeface="+mn-lt"/>
              </a:rPr>
              <a:t>Demo Insertion Sort</a:t>
            </a:r>
            <a:endParaRPr lang="vi-VN" sz="3000" b="1">
              <a:latin typeface="Lato"/>
            </a:endParaRPr>
          </a:p>
        </p:txBody>
      </p:sp>
      <p:pic>
        <p:nvPicPr>
          <p:cNvPr id="3" name="Phương tiện Trực tuyến 2" title="Screen Recording 2024-12-25 193321.mp4">
            <a:hlinkClick r:id="" action="ppaction://media"/>
            <a:extLst>
              <a:ext uri="{FF2B5EF4-FFF2-40B4-BE49-F238E27FC236}">
                <a16:creationId xmlns:a16="http://schemas.microsoft.com/office/drawing/2014/main" id="{38DC531E-3CD7-8FE8-BF5D-EE9D940EC799}"/>
              </a:ext>
            </a:extLst>
          </p:cNvPr>
          <p:cNvPicPr>
            <a:picLocks noRot="1" noChangeAspect="1"/>
          </p:cNvPicPr>
          <p:nvPr>
            <a:videoFile r:link="rId1"/>
          </p:nvPr>
        </p:nvPicPr>
        <p:blipFill>
          <a:blip r:embed="rId3"/>
          <a:stretch>
            <a:fillRect/>
          </a:stretch>
        </p:blipFill>
        <p:spPr>
          <a:xfrm>
            <a:off x="4557631" y="1096108"/>
            <a:ext cx="7282432" cy="506306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a:extLst>
              <a:ext uri="{FF2B5EF4-FFF2-40B4-BE49-F238E27FC236}">
                <a16:creationId xmlns:a16="http://schemas.microsoft.com/office/drawing/2014/main" id="{66860E42-922D-A1D0-8B06-641C47DCA14E}"/>
              </a:ext>
            </a:extLst>
          </p:cNvPr>
          <p:cNvSpPr>
            <a:spLocks noGrp="1"/>
          </p:cNvSpPr>
          <p:nvPr>
            <p:ph type="title"/>
          </p:nvPr>
        </p:nvSpPr>
        <p:spPr>
          <a:xfrm>
            <a:off x="4712558" y="273600"/>
            <a:ext cx="6869362" cy="467468"/>
          </a:xfrm>
        </p:spPr>
        <p:txBody>
          <a:bodyPr/>
          <a:lstStyle/>
          <a:p>
            <a:r>
              <a:rPr lang="vi-VN" sz="3000" b="1" noProof="1">
                <a:latin typeface="Lato"/>
              </a:rPr>
              <a:t>Demo Bubble Sort</a:t>
            </a:r>
          </a:p>
        </p:txBody>
      </p:sp>
      <p:pic>
        <p:nvPicPr>
          <p:cNvPr id="2" name="Phương tiện Trực tuyến 1" title="Screen Recording 2024-12-25 193621.mp4">
            <a:hlinkClick r:id="" action="ppaction://media"/>
            <a:extLst>
              <a:ext uri="{FF2B5EF4-FFF2-40B4-BE49-F238E27FC236}">
                <a16:creationId xmlns:a16="http://schemas.microsoft.com/office/drawing/2014/main" id="{49B9AF8F-D8D2-328A-16EC-E3EF5124E6DD}"/>
              </a:ext>
            </a:extLst>
          </p:cNvPr>
          <p:cNvPicPr>
            <a:picLocks noRot="1" noChangeAspect="1"/>
          </p:cNvPicPr>
          <p:nvPr>
            <a:videoFile r:link="rId1"/>
          </p:nvPr>
        </p:nvPicPr>
        <p:blipFill>
          <a:blip r:embed="rId3"/>
          <a:stretch>
            <a:fillRect/>
          </a:stretch>
        </p:blipFill>
        <p:spPr>
          <a:xfrm>
            <a:off x="4568132" y="1004928"/>
            <a:ext cx="7508916" cy="5180298"/>
          </a:xfrm>
          <a:prstGeom prst="rect">
            <a:avLst/>
          </a:prstGeom>
        </p:spPr>
      </p:pic>
    </p:spTree>
    <p:extLst>
      <p:ext uri="{BB962C8B-B14F-4D97-AF65-F5344CB8AC3E}">
        <p14:creationId xmlns:p14="http://schemas.microsoft.com/office/powerpoint/2010/main" val="1643428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0DEB14-406D-BD5B-1128-4B01FBC05326}"/>
              </a:ext>
            </a:extLst>
          </p:cNvPr>
          <p:cNvSpPr>
            <a:spLocks noGrp="1"/>
          </p:cNvSpPr>
          <p:nvPr>
            <p:ph type="title"/>
          </p:nvPr>
        </p:nvSpPr>
        <p:spPr>
          <a:xfrm>
            <a:off x="4697587" y="273600"/>
            <a:ext cx="6884333" cy="513155"/>
          </a:xfrm>
        </p:spPr>
        <p:txBody>
          <a:bodyPr/>
          <a:lstStyle/>
          <a:p>
            <a:r>
              <a:rPr lang="vi-VN" sz="3000" b="1" noProof="1">
                <a:latin typeface="Lato"/>
                <a:ea typeface="+mj-lt"/>
                <a:cs typeface="+mj-lt"/>
              </a:rPr>
              <a:t>Demo Quick Sort</a:t>
            </a:r>
            <a:endParaRPr lang="vi-VN" sz="3000" b="1" noProof="1">
              <a:latin typeface="Lato"/>
            </a:endParaRPr>
          </a:p>
        </p:txBody>
      </p:sp>
      <p:pic>
        <p:nvPicPr>
          <p:cNvPr id="3" name="Phương tiện Trực tuyến 2" title="Screen Recording 2024-12-25 202119.mp4">
            <a:hlinkClick r:id="" action="ppaction://media"/>
            <a:extLst>
              <a:ext uri="{FF2B5EF4-FFF2-40B4-BE49-F238E27FC236}">
                <a16:creationId xmlns:a16="http://schemas.microsoft.com/office/drawing/2014/main" id="{E7E3DDE4-5A1A-FCD8-A511-0EC9F7E4C08A}"/>
              </a:ext>
            </a:extLst>
          </p:cNvPr>
          <p:cNvPicPr>
            <a:picLocks noRot="1" noChangeAspect="1"/>
          </p:cNvPicPr>
          <p:nvPr>
            <a:videoFile r:link="rId1"/>
          </p:nvPr>
        </p:nvPicPr>
        <p:blipFill>
          <a:blip r:embed="rId3"/>
          <a:stretch>
            <a:fillRect/>
          </a:stretch>
        </p:blipFill>
        <p:spPr>
          <a:xfrm>
            <a:off x="4584474" y="1048657"/>
            <a:ext cx="7381800" cy="4948163"/>
          </a:xfrm>
          <a:prstGeom prst="rect">
            <a:avLst/>
          </a:prstGeom>
        </p:spPr>
      </p:pic>
    </p:spTree>
    <p:extLst>
      <p:ext uri="{BB962C8B-B14F-4D97-AF65-F5344CB8AC3E}">
        <p14:creationId xmlns:p14="http://schemas.microsoft.com/office/powerpoint/2010/main" val="89787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756400" y="2824200"/>
            <a:ext cx="5136480"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trike="noStrike" spc="-1">
                <a:solidFill>
                  <a:srgbClr val="C00000"/>
                </a:solidFill>
                <a:latin typeface="Lato"/>
                <a:ea typeface="Lato"/>
              </a:rPr>
              <a:t>THANK YOU !</a:t>
            </a:r>
            <a:endParaRPr lang="en-US" sz="6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en-US"/>
          </a:p>
        </p:txBody>
      </p:sp>
      <p:graphicFrame>
        <p:nvGraphicFramePr>
          <p:cNvPr id="3" name="Bảng 2">
            <a:extLst>
              <a:ext uri="{FF2B5EF4-FFF2-40B4-BE49-F238E27FC236}">
                <a16:creationId xmlns:a16="http://schemas.microsoft.com/office/drawing/2014/main" id="{064E7798-E224-83D8-DB2F-E0BF498179C7}"/>
              </a:ext>
            </a:extLst>
          </p:cNvPr>
          <p:cNvGraphicFramePr>
            <a:graphicFrameLocks noGrp="1"/>
          </p:cNvGraphicFramePr>
          <p:nvPr>
            <p:extLst>
              <p:ext uri="{D42A27DB-BD31-4B8C-83A1-F6EECF244321}">
                <p14:modId xmlns:p14="http://schemas.microsoft.com/office/powerpoint/2010/main" val="1943416723"/>
              </p:ext>
            </p:extLst>
          </p:nvPr>
        </p:nvGraphicFramePr>
        <p:xfrm>
          <a:off x="0" y="673807"/>
          <a:ext cx="12192000" cy="6184193"/>
        </p:xfrm>
        <a:graphic>
          <a:graphicData uri="http://schemas.openxmlformats.org/drawingml/2006/table">
            <a:tbl>
              <a:tblPr bandRow="1">
                <a:tableStyleId>{5C22544A-7EE6-4342-B048-85BDC9FD1C3A}</a:tableStyleId>
              </a:tblPr>
              <a:tblGrid>
                <a:gridCol w="3048001">
                  <a:extLst>
                    <a:ext uri="{9D8B030D-6E8A-4147-A177-3AD203B41FA5}">
                      <a16:colId xmlns:a16="http://schemas.microsoft.com/office/drawing/2014/main" val="1053117419"/>
                    </a:ext>
                  </a:extLst>
                </a:gridCol>
                <a:gridCol w="1435509">
                  <a:extLst>
                    <a:ext uri="{9D8B030D-6E8A-4147-A177-3AD203B41FA5}">
                      <a16:colId xmlns:a16="http://schemas.microsoft.com/office/drawing/2014/main" val="3425656669"/>
                    </a:ext>
                  </a:extLst>
                </a:gridCol>
                <a:gridCol w="2251587">
                  <a:extLst>
                    <a:ext uri="{9D8B030D-6E8A-4147-A177-3AD203B41FA5}">
                      <a16:colId xmlns:a16="http://schemas.microsoft.com/office/drawing/2014/main" val="3211761412"/>
                    </a:ext>
                  </a:extLst>
                </a:gridCol>
                <a:gridCol w="5456903">
                  <a:extLst>
                    <a:ext uri="{9D8B030D-6E8A-4147-A177-3AD203B41FA5}">
                      <a16:colId xmlns:a16="http://schemas.microsoft.com/office/drawing/2014/main" val="3418879458"/>
                    </a:ext>
                  </a:extLst>
                </a:gridCol>
              </a:tblGrid>
              <a:tr h="714398">
                <a:tc>
                  <a:txBody>
                    <a:bodyPr/>
                    <a:lstStyle/>
                    <a:p>
                      <a:pPr algn="ctr" rtl="0" fontAlgn="base">
                        <a:lnSpc>
                          <a:spcPts val="1650"/>
                        </a:lnSpc>
                      </a:pPr>
                      <a:r>
                        <a:rPr lang="en-US" sz="1800" err="1">
                          <a:effectLst/>
                          <a:latin typeface="Lato" panose="020F0502020204030203" pitchFamily="34" charset="0"/>
                          <a:ea typeface="Lato" panose="020F0502020204030203" pitchFamily="34" charset="0"/>
                          <a:cs typeface="Lato" panose="020F0502020204030203" pitchFamily="34" charset="0"/>
                        </a:rPr>
                        <a:t>Họ</a:t>
                      </a:r>
                      <a:r>
                        <a:rPr lang="en-US" sz="1800">
                          <a:effectLst/>
                          <a:latin typeface="Lato" panose="020F0502020204030203" pitchFamily="34" charset="0"/>
                          <a:ea typeface="Lato" panose="020F0502020204030203" pitchFamily="34" charset="0"/>
                          <a:cs typeface="Lato" panose="020F0502020204030203" pitchFamily="34" charset="0"/>
                        </a:rPr>
                        <a:t> </a:t>
                      </a:r>
                      <a:r>
                        <a:rPr lang="en-US" sz="1800" err="1">
                          <a:effectLst/>
                          <a:latin typeface="Lato" panose="020F0502020204030203" pitchFamily="34" charset="0"/>
                          <a:ea typeface="Lato" panose="020F0502020204030203" pitchFamily="34" charset="0"/>
                          <a:cs typeface="Lato" panose="020F0502020204030203" pitchFamily="34" charset="0"/>
                        </a:rPr>
                        <a:t>và</a:t>
                      </a:r>
                      <a:r>
                        <a:rPr lang="en-US" sz="1800">
                          <a:effectLst/>
                          <a:latin typeface="Lato" panose="020F0502020204030203" pitchFamily="34" charset="0"/>
                          <a:ea typeface="Lato" panose="020F0502020204030203" pitchFamily="34" charset="0"/>
                          <a:cs typeface="Lato" panose="020F0502020204030203" pitchFamily="34" charset="0"/>
                        </a:rPr>
                        <a:t> </a:t>
                      </a:r>
                      <a:r>
                        <a:rPr lang="en-US" sz="1800" err="1">
                          <a:effectLst/>
                          <a:latin typeface="Lato" panose="020F0502020204030203" pitchFamily="34" charset="0"/>
                          <a:ea typeface="Lato" panose="020F0502020204030203" pitchFamily="34" charset="0"/>
                          <a:cs typeface="Lato" panose="020F0502020204030203" pitchFamily="34" charset="0"/>
                        </a:rPr>
                        <a:t>tên</a:t>
                      </a:r>
                      <a:r>
                        <a:rPr lang="en-US" sz="1800">
                          <a:effectLst/>
                          <a:latin typeface="Lato" panose="020F0502020204030203" pitchFamily="34" charset="0"/>
                          <a:ea typeface="Lato" panose="020F0502020204030203" pitchFamily="34" charset="0"/>
                          <a:cs typeface="Lato" panose="020F0502020204030203" pitchFamily="34" charset="0"/>
                        </a:rPr>
                        <a: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MSSV</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Phần trăm đóng góp</a:t>
                      </a:r>
                    </a:p>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(Tổng 100%)</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tc>
                  <a:txBody>
                    <a:bodyPr/>
                    <a:lstStyle/>
                    <a:p>
                      <a:pPr algn="ctr" rtl="0" fontAlgn="base">
                        <a:lnSpc>
                          <a:spcPts val="1650"/>
                        </a:lnSpc>
                      </a:pPr>
                      <a:r>
                        <a:rPr lang="en-US" sz="1800" err="1">
                          <a:effectLst/>
                          <a:latin typeface="Lato" panose="020F0502020204030203" pitchFamily="34" charset="0"/>
                          <a:ea typeface="Lato" panose="020F0502020204030203" pitchFamily="34" charset="0"/>
                          <a:cs typeface="Lato" panose="020F0502020204030203" pitchFamily="34" charset="0"/>
                        </a:rPr>
                        <a:t>Nhiệm</a:t>
                      </a:r>
                      <a:r>
                        <a:rPr lang="en-US" sz="1800">
                          <a:effectLst/>
                          <a:latin typeface="Lato" panose="020F0502020204030203" pitchFamily="34" charset="0"/>
                          <a:ea typeface="Lato" panose="020F0502020204030203" pitchFamily="34" charset="0"/>
                          <a:cs typeface="Lato" panose="020F0502020204030203" pitchFamily="34" charset="0"/>
                        </a:rPr>
                        <a:t> </a:t>
                      </a:r>
                      <a:r>
                        <a:rPr lang="en-US" sz="1800" err="1">
                          <a:effectLst/>
                          <a:latin typeface="Lato" panose="020F0502020204030203" pitchFamily="34" charset="0"/>
                          <a:ea typeface="Lato" panose="020F0502020204030203" pitchFamily="34" charset="0"/>
                          <a:cs typeface="Lato" panose="020F0502020204030203" pitchFamily="34" charset="0"/>
                        </a:rPr>
                        <a:t>vụ</a:t>
                      </a:r>
                      <a:r>
                        <a:rPr lang="en-US" sz="1800">
                          <a:effectLst/>
                          <a:latin typeface="Lato" panose="020F0502020204030203" pitchFamily="34" charset="0"/>
                          <a:ea typeface="Lato" panose="020F0502020204030203" pitchFamily="34" charset="0"/>
                          <a:cs typeface="Lato" panose="020F0502020204030203" pitchFamily="34" charset="0"/>
                        </a:rPr>
                        <a:t> </a:t>
                      </a:r>
                      <a:r>
                        <a:rPr lang="vi-VN" sz="1800">
                          <a:effectLst/>
                          <a:latin typeface="Lato" panose="020F0502020204030203" pitchFamily="34" charset="0"/>
                          <a:ea typeface="Lato" panose="020F0502020204030203" pitchFamily="34" charset="0"/>
                          <a:cs typeface="Lato" panose="020F0502020204030203" pitchFamily="34" charset="0"/>
                        </a:rPr>
                        <a:t>cụ thể</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207694135"/>
                  </a:ext>
                </a:extLst>
              </a:tr>
              <a:tr h="993839">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Phạm Thường Vi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20226097</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15%</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en-US" sz="1800">
                          <a:effectLst/>
                          <a:latin typeface="Lato"/>
                          <a:ea typeface="Lato"/>
                          <a:cs typeface="Lato"/>
                        </a:rPr>
                        <a:t>Báo </a:t>
                      </a:r>
                      <a:r>
                        <a:rPr lang="en-US" sz="1800" err="1">
                          <a:effectLst/>
                          <a:latin typeface="Lato"/>
                          <a:ea typeface="Lato"/>
                          <a:cs typeface="Lato"/>
                        </a:rPr>
                        <a:t>cáo</a:t>
                      </a:r>
                      <a:r>
                        <a:rPr lang="en-US" sz="1800">
                          <a:effectLst/>
                          <a:latin typeface="Lato"/>
                          <a:ea typeface="Lato"/>
                          <a:cs typeface="Lato"/>
                        </a:rPr>
                        <a:t> </a:t>
                      </a:r>
                      <a:r>
                        <a:rPr lang="vi-VN" sz="1800">
                          <a:effectLst/>
                          <a:latin typeface="Lato"/>
                          <a:ea typeface="Lato"/>
                          <a:cs typeface="Lato"/>
                        </a:rPr>
                        <a:t>(50%) </a:t>
                      </a:r>
                      <a:r>
                        <a:rPr lang="en-US" sz="1800">
                          <a:effectLst/>
                          <a:latin typeface="Lato"/>
                          <a:ea typeface="Lato"/>
                          <a:cs typeface="Lato"/>
                        </a:rPr>
                        <a:t>+ slide</a:t>
                      </a:r>
                      <a:r>
                        <a:rPr lang="vi-VN" sz="1800">
                          <a:effectLst/>
                          <a:latin typeface="Lato"/>
                          <a:ea typeface="Lato"/>
                          <a:cs typeface="Lato"/>
                        </a:rPr>
                        <a:t> (50%)</a:t>
                      </a:r>
                      <a:r>
                        <a:rPr lang="en-US" sz="1800">
                          <a:effectLst/>
                          <a:latin typeface="Lato"/>
                          <a:ea typeface="Lato"/>
                          <a:cs typeface="Lato"/>
                        </a:rPr>
                        <a:t> </a:t>
                      </a:r>
                      <a:endParaRPr lang="vi-VN" sz="1800">
                        <a:effectLst/>
                        <a:latin typeface="Lato"/>
                        <a:ea typeface="Lato"/>
                        <a:cs typeface="Lato"/>
                      </a:endParaRP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Hoàn thiện </a:t>
                      </a:r>
                      <a:r>
                        <a:rPr lang="vi-VN" sz="1800" err="1">
                          <a:effectLst/>
                          <a:latin typeface="Lato" panose="020F0502020204030203" pitchFamily="34" charset="0"/>
                          <a:ea typeface="Lato" panose="020F0502020204030203" pitchFamily="34" charset="0"/>
                          <a:cs typeface="Lato" panose="020F0502020204030203" pitchFamily="34" charset="0"/>
                        </a:rPr>
                        <a:t>class</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r>
                        <a:rPr lang="vi-VN" sz="1800">
                          <a:effectLst/>
                          <a:latin typeface="Lato" panose="020F0502020204030203" pitchFamily="34" charset="0"/>
                          <a:ea typeface="Lato" panose="020F0502020204030203" pitchFamily="34" charset="0"/>
                          <a:cs typeface="Lato" panose="020F0502020204030203" pitchFamily="34" charset="0"/>
                        </a:rPr>
                        <a:t> tổng quát (thêm </a:t>
                      </a:r>
                      <a:r>
                        <a:rPr lang="vi-VN" sz="1800" err="1">
                          <a:effectLst/>
                          <a:latin typeface="Lato" panose="020F0502020204030203" pitchFamily="34" charset="0"/>
                          <a:ea typeface="Lato" panose="020F0502020204030203" pitchFamily="34" charset="0"/>
                          <a:cs typeface="Lato" panose="020F0502020204030203" pitchFamily="34" charset="0"/>
                        </a:rPr>
                        <a:t>package</a:t>
                      </a:r>
                      <a:r>
                        <a:rPr lang="vi-VN" sz="1800">
                          <a:effectLst/>
                          <a:latin typeface="Lato" panose="020F0502020204030203" pitchFamily="34" charset="0"/>
                          <a:ea typeface="Lato" panose="020F0502020204030203" pitchFamily="34" charset="0"/>
                          <a:cs typeface="Lato" panose="020F0502020204030203" pitchFamily="34" charset="0"/>
                        </a:rPr>
                        <a:t>)</a:t>
                      </a: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Hoàn thiện </a:t>
                      </a:r>
                      <a:r>
                        <a:rPr lang="vi-VN" sz="1800" err="1">
                          <a:effectLst/>
                          <a:latin typeface="Lato" panose="020F0502020204030203" pitchFamily="34" charset="0"/>
                          <a:ea typeface="Lato" panose="020F0502020204030203" pitchFamily="34" charset="0"/>
                          <a:cs typeface="Lato" panose="020F0502020204030203" pitchFamily="34" charset="0"/>
                        </a:rPr>
                        <a:t>class</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r>
                        <a:rPr lang="vi-VN" sz="1800">
                          <a:effectLst/>
                          <a:latin typeface="Lato" panose="020F0502020204030203" pitchFamily="34" charset="0"/>
                          <a:ea typeface="Lato" panose="020F0502020204030203" pitchFamily="34" charset="0"/>
                          <a:cs typeface="Lato" panose="020F0502020204030203" pitchFamily="34" charset="0"/>
                        </a:rPr>
                        <a:t> chi tiết (thêm </a:t>
                      </a:r>
                      <a:r>
                        <a:rPr lang="vi-VN" sz="1800" err="1">
                          <a:effectLst/>
                          <a:latin typeface="Lato" panose="020F0502020204030203" pitchFamily="34" charset="0"/>
                          <a:ea typeface="Lato" panose="020F0502020204030203" pitchFamily="34" charset="0"/>
                          <a:cs typeface="Lato" panose="020F0502020204030203" pitchFamily="34" charset="0"/>
                        </a:rPr>
                        <a:t>package</a:t>
                      </a:r>
                      <a:r>
                        <a:rPr lang="vi-VN" sz="1800">
                          <a:effectLst/>
                          <a:latin typeface="Lato" panose="020F0502020204030203" pitchFamily="34" charset="0"/>
                          <a:ea typeface="Lato" panose="020F0502020204030203" pitchFamily="34" charset="0"/>
                          <a:cs typeface="Lato" panose="020F0502020204030203" pitchFamily="34" charset="0"/>
                        </a:rPr>
                        <a:t>)</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91426509"/>
                  </a:ext>
                </a:extLst>
              </a:tr>
              <a:tr h="1443181">
                <a:tc>
                  <a:txBody>
                    <a:bodyPr/>
                    <a:lstStyle/>
                    <a:p>
                      <a:pPr algn="ctr" rtl="0" fontAlgn="base">
                        <a:lnSpc>
                          <a:spcPts val="1650"/>
                        </a:lnSpc>
                      </a:pPr>
                      <a:r>
                        <a:rPr lang="en-US" sz="1800">
                          <a:effectLst/>
                          <a:latin typeface="Lato"/>
                          <a:ea typeface="Lato"/>
                          <a:cs typeface="Lato"/>
                        </a:rPr>
                        <a:t>Nguyễn Hoàng Việt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20226098</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25%</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Leader</a:t>
                      </a:r>
                      <a:endParaRPr lang="vi-VN" sz="1800">
                        <a:effectLst/>
                        <a:latin typeface="Lato" panose="020F0502020204030203" pitchFamily="34" charset="0"/>
                        <a:ea typeface="Lato" panose="020F0502020204030203" pitchFamily="34" charset="0"/>
                        <a:cs typeface="Lato" panose="020F0502020204030203" pitchFamily="34" charset="0"/>
                      </a:endParaRP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Quản lý các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trên </a:t>
                      </a:r>
                      <a:r>
                        <a:rPr lang="vi-VN" sz="1800" err="1">
                          <a:effectLst/>
                          <a:latin typeface="Lato" panose="020F0502020204030203" pitchFamily="34" charset="0"/>
                          <a:ea typeface="Lato" panose="020F0502020204030203" pitchFamily="34" charset="0"/>
                          <a:cs typeface="Lato" panose="020F0502020204030203" pitchFamily="34" charset="0"/>
                        </a:rPr>
                        <a:t>github</a:t>
                      </a:r>
                      <a:endParaRPr lang="vi-VN" sz="1800">
                        <a:effectLst/>
                        <a:latin typeface="Lato" panose="020F0502020204030203" pitchFamily="34" charset="0"/>
                        <a:ea typeface="Lato" panose="020F0502020204030203" pitchFamily="34" charset="0"/>
                        <a:cs typeface="Lato" panose="020F0502020204030203" pitchFamily="34" charset="0"/>
                      </a:endParaRPr>
                    </a:p>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Test</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 và </a:t>
                      </a:r>
                      <a:r>
                        <a:rPr lang="vi-VN" sz="1800" err="1">
                          <a:effectLst/>
                          <a:latin typeface="Lato" panose="020F0502020204030203" pitchFamily="34" charset="0"/>
                          <a:ea typeface="Lato" panose="020F0502020204030203" pitchFamily="34" charset="0"/>
                          <a:cs typeface="Lato" panose="020F0502020204030203" pitchFamily="34" charset="0"/>
                        </a:rPr>
                        <a:t>fix</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bug</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a:t>
                      </a:r>
                    </a:p>
                    <a:p>
                      <a:pPr marL="285750" indent="-285750" algn="l" rtl="0" fontAlgn="base">
                        <a:lnSpc>
                          <a:spcPts val="1650"/>
                        </a:lnSpc>
                        <a:buFont typeface="Arial" panose="020B0604020202020204" pitchFamily="34" charset="0"/>
                        <a:buChar char="•"/>
                      </a:pPr>
                      <a:r>
                        <a:rPr lang="vi-VN" sz="1800">
                          <a:effectLst/>
                          <a:latin typeface="Lato"/>
                          <a:ea typeface="Lato"/>
                          <a:cs typeface="Lato"/>
                        </a:rPr>
                        <a:t>Chỉnh sửa giao diện </a:t>
                      </a:r>
                      <a:r>
                        <a:rPr lang="vi-VN" sz="1800" err="1">
                          <a:effectLst/>
                          <a:latin typeface="Lato"/>
                          <a:ea typeface="Lato"/>
                          <a:cs typeface="Lato"/>
                        </a:rPr>
                        <a:t>version</a:t>
                      </a:r>
                      <a:r>
                        <a:rPr lang="vi-VN" sz="1800">
                          <a:effectLst/>
                          <a:latin typeface="Lato"/>
                          <a:ea typeface="Lato"/>
                          <a:cs typeface="Lato"/>
                        </a:rPr>
                        <a:t> 1</a:t>
                      </a: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Hoàn thiện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cuối cùng</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83628910"/>
                  </a:ext>
                </a:extLst>
              </a:tr>
              <a:tr h="714398">
                <a:tc>
                  <a:txBody>
                    <a:bodyPr/>
                    <a:lstStyle/>
                    <a:p>
                      <a:pPr algn="ctr" rtl="0" fontAlgn="base">
                        <a:lnSpc>
                          <a:spcPts val="1650"/>
                        </a:lnSpc>
                      </a:pPr>
                      <a:r>
                        <a:rPr lang="en-US" sz="1800">
                          <a:effectLst/>
                          <a:latin typeface="Lato"/>
                          <a:ea typeface="Lato"/>
                          <a:cs typeface="Lato"/>
                        </a:rPr>
                        <a:t>Hoàng Quốc Việt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20225684</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10%</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en-US" sz="1800">
                          <a:effectLst/>
                          <a:latin typeface="Lato"/>
                          <a:ea typeface="Lato"/>
                          <a:cs typeface="Lato"/>
                        </a:rPr>
                        <a:t>Báo </a:t>
                      </a:r>
                      <a:r>
                        <a:rPr lang="en-US" sz="1800" err="1">
                          <a:effectLst/>
                          <a:latin typeface="Lato"/>
                          <a:ea typeface="Lato"/>
                          <a:cs typeface="Lato"/>
                        </a:rPr>
                        <a:t>cáo</a:t>
                      </a:r>
                      <a:r>
                        <a:rPr lang="vi-VN" sz="1800">
                          <a:effectLst/>
                          <a:latin typeface="Lato"/>
                          <a:ea typeface="Lato"/>
                          <a:cs typeface="Lato"/>
                        </a:rPr>
                        <a:t> (50%)</a:t>
                      </a:r>
                      <a:r>
                        <a:rPr lang="en-US" sz="1800">
                          <a:effectLst/>
                          <a:latin typeface="Lato"/>
                          <a:ea typeface="Lato"/>
                          <a:cs typeface="Lato"/>
                        </a:rPr>
                        <a:t> + slide </a:t>
                      </a:r>
                      <a:r>
                        <a:rPr lang="vi-VN" sz="1800">
                          <a:effectLst/>
                          <a:latin typeface="Lato"/>
                          <a:ea typeface="Lato"/>
                          <a:cs typeface="Lato"/>
                        </a:rPr>
                        <a:t>(50%)</a:t>
                      </a:r>
                      <a:endParaRPr lang="en-US" sz="1800">
                        <a:effectLst/>
                        <a:latin typeface="Lato"/>
                        <a:ea typeface="Lato"/>
                        <a:cs typeface="Lato"/>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0137020"/>
                  </a:ext>
                </a:extLst>
              </a:tr>
              <a:tr h="1099867">
                <a:tc>
                  <a:txBody>
                    <a:bodyPr/>
                    <a:lstStyle/>
                    <a:p>
                      <a:pPr algn="ctr" rtl="0" fontAlgn="base">
                        <a:lnSpc>
                          <a:spcPts val="1650"/>
                        </a:lnSpc>
                      </a:pPr>
                      <a:r>
                        <a:rPr lang="en-US" sz="1800">
                          <a:effectLst/>
                          <a:latin typeface="Lato"/>
                          <a:ea typeface="Lato"/>
                          <a:cs typeface="Lato"/>
                        </a:rPr>
                        <a:t>Đinh </a:t>
                      </a:r>
                      <a:r>
                        <a:rPr lang="en-US" sz="1800" err="1">
                          <a:effectLst/>
                          <a:latin typeface="Lato"/>
                          <a:ea typeface="Lato"/>
                          <a:cs typeface="Lato"/>
                        </a:rPr>
                        <a:t>Đình</a:t>
                      </a:r>
                      <a:r>
                        <a:rPr lang="en-US" sz="1800">
                          <a:effectLst/>
                          <a:latin typeface="Lato"/>
                          <a:ea typeface="Lato"/>
                          <a:cs typeface="Lato"/>
                        </a:rPr>
                        <a:t> Hải Việt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20225683</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25%</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Thiết kế </a:t>
                      </a:r>
                      <a:r>
                        <a:rPr lang="vi-VN" sz="1800" err="1">
                          <a:effectLst/>
                          <a:latin typeface="Lato" panose="020F0502020204030203" pitchFamily="34" charset="0"/>
                          <a:ea typeface="Lato" panose="020F0502020204030203" pitchFamily="34" charset="0"/>
                          <a:cs typeface="Lato" panose="020F0502020204030203" pitchFamily="34" charset="0"/>
                        </a:rPr>
                        <a:t>use</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case</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endParaRPr lang="vi-VN" sz="1800">
                        <a:effectLst/>
                        <a:latin typeface="Lato" panose="020F0502020204030203" pitchFamily="34" charset="0"/>
                        <a:ea typeface="Lato" panose="020F0502020204030203" pitchFamily="34" charset="0"/>
                        <a:cs typeface="Lato" panose="020F0502020204030203" pitchFamily="34" charset="0"/>
                      </a:endParaRPr>
                    </a:p>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Thiết kế </a:t>
                      </a:r>
                      <a:r>
                        <a:rPr lang="vi-VN" sz="1800" err="1">
                          <a:effectLst/>
                          <a:latin typeface="Lato" panose="020F0502020204030203" pitchFamily="34" charset="0"/>
                          <a:ea typeface="Lato" panose="020F0502020204030203" pitchFamily="34" charset="0"/>
                          <a:cs typeface="Lato" panose="020F0502020204030203" pitchFamily="34" charset="0"/>
                        </a:rPr>
                        <a:t>class</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r>
                        <a:rPr lang="vi-VN" sz="1800">
                          <a:effectLst/>
                          <a:latin typeface="Lato" panose="020F0502020204030203" pitchFamily="34" charset="0"/>
                          <a:ea typeface="Lato" panose="020F0502020204030203" pitchFamily="34" charset="0"/>
                          <a:cs typeface="Lato" panose="020F0502020204030203" pitchFamily="34" charset="0"/>
                        </a:rPr>
                        <a:t> chi tiết</a:t>
                      </a:r>
                    </a:p>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Code</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 (giao diện chính, giao diện nhập mảng, giao diện thực thi 3 thuật toán)</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59947880"/>
                  </a:ext>
                </a:extLst>
              </a:tr>
              <a:tr h="1218510">
                <a:tc>
                  <a:txBody>
                    <a:bodyPr/>
                    <a:lstStyle/>
                    <a:p>
                      <a:pPr algn="ctr" rtl="0" fontAlgn="base">
                        <a:lnSpc>
                          <a:spcPts val="1650"/>
                        </a:lnSpc>
                      </a:pPr>
                      <a:r>
                        <a:rPr lang="en-US" sz="1800">
                          <a:effectLst/>
                          <a:latin typeface="Lato"/>
                          <a:ea typeface="Lato"/>
                          <a:cs typeface="Lato"/>
                        </a:rPr>
                        <a:t>Vũ Hoàng Việt </a:t>
                      </a: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20225777</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fontAlgn="base">
                        <a:lnSpc>
                          <a:spcPts val="1650"/>
                        </a:lnSpc>
                      </a:pPr>
                      <a:r>
                        <a:rPr lang="vi-VN" sz="1800">
                          <a:effectLst/>
                          <a:latin typeface="Lato" panose="020F0502020204030203" pitchFamily="34" charset="0"/>
                          <a:ea typeface="Lato" panose="020F0502020204030203" pitchFamily="34" charset="0"/>
                          <a:cs typeface="Lato" panose="020F0502020204030203" pitchFamily="34" charset="0"/>
                        </a:rPr>
                        <a:t>25%</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285750" indent="-285750" algn="l" rtl="0" fontAlgn="base">
                        <a:lnSpc>
                          <a:spcPts val="1650"/>
                        </a:lnSpc>
                        <a:buFont typeface="Arial" panose="020B0604020202020204" pitchFamily="34" charset="0"/>
                        <a:buChar char="•"/>
                      </a:pPr>
                      <a:r>
                        <a:rPr lang="vi-VN" sz="1800">
                          <a:effectLst/>
                          <a:latin typeface="Lato" panose="020F0502020204030203" pitchFamily="34" charset="0"/>
                          <a:ea typeface="Lato" panose="020F0502020204030203" pitchFamily="34" charset="0"/>
                          <a:cs typeface="Lato" panose="020F0502020204030203" pitchFamily="34" charset="0"/>
                        </a:rPr>
                        <a:t>Thiết kế </a:t>
                      </a:r>
                      <a:r>
                        <a:rPr lang="vi-VN" sz="1800" err="1">
                          <a:effectLst/>
                          <a:latin typeface="Lato" panose="020F0502020204030203" pitchFamily="34" charset="0"/>
                          <a:ea typeface="Lato" panose="020F0502020204030203" pitchFamily="34" charset="0"/>
                          <a:cs typeface="Lato" panose="020F0502020204030203" pitchFamily="34" charset="0"/>
                        </a:rPr>
                        <a:t>class</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diagram</a:t>
                      </a:r>
                      <a:r>
                        <a:rPr lang="vi-VN" sz="1800">
                          <a:effectLst/>
                          <a:latin typeface="Lato" panose="020F0502020204030203" pitchFamily="34" charset="0"/>
                          <a:ea typeface="Lato" panose="020F0502020204030203" pitchFamily="34" charset="0"/>
                          <a:cs typeface="Lato" panose="020F0502020204030203" pitchFamily="34" charset="0"/>
                        </a:rPr>
                        <a:t> tổng quát</a:t>
                      </a:r>
                    </a:p>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Code</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 (chỉnh sửa, bổ sung các tính năng cho giao diện thực thi 3 thuật toán: xem từng bước, xem bước trước đó)</a:t>
                      </a:r>
                    </a:p>
                    <a:p>
                      <a:pPr marL="285750" indent="-285750" algn="l" rtl="0" fontAlgn="base">
                        <a:lnSpc>
                          <a:spcPts val="1650"/>
                        </a:lnSpc>
                        <a:buFont typeface="Arial" panose="020B0604020202020204" pitchFamily="34" charset="0"/>
                        <a:buChar char="•"/>
                      </a:pPr>
                      <a:r>
                        <a:rPr lang="vi-VN" sz="1800" err="1">
                          <a:effectLst/>
                          <a:latin typeface="Lato" panose="020F0502020204030203" pitchFamily="34" charset="0"/>
                          <a:ea typeface="Lato" panose="020F0502020204030203" pitchFamily="34" charset="0"/>
                          <a:cs typeface="Lato" panose="020F0502020204030203" pitchFamily="34" charset="0"/>
                        </a:rPr>
                        <a:t>Test</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 và </a:t>
                      </a:r>
                      <a:r>
                        <a:rPr lang="vi-VN" sz="1800" err="1">
                          <a:effectLst/>
                          <a:latin typeface="Lato" panose="020F0502020204030203" pitchFamily="34" charset="0"/>
                          <a:ea typeface="Lato" panose="020F0502020204030203" pitchFamily="34" charset="0"/>
                          <a:cs typeface="Lato" panose="020F0502020204030203" pitchFamily="34" charset="0"/>
                        </a:rPr>
                        <a:t>fix</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bug</a:t>
                      </a:r>
                      <a:r>
                        <a:rPr lang="vi-VN" sz="1800">
                          <a:effectLst/>
                          <a:latin typeface="Lato" panose="020F0502020204030203" pitchFamily="34" charset="0"/>
                          <a:ea typeface="Lato" panose="020F0502020204030203" pitchFamily="34" charset="0"/>
                          <a:cs typeface="Lato" panose="020F0502020204030203" pitchFamily="34" charset="0"/>
                        </a:rPr>
                        <a:t> </a:t>
                      </a:r>
                      <a:r>
                        <a:rPr lang="vi-VN" sz="1800" err="1">
                          <a:effectLst/>
                          <a:latin typeface="Lato" panose="020F0502020204030203" pitchFamily="34" charset="0"/>
                          <a:ea typeface="Lato" panose="020F0502020204030203" pitchFamily="34" charset="0"/>
                          <a:cs typeface="Lato" panose="020F0502020204030203" pitchFamily="34" charset="0"/>
                        </a:rPr>
                        <a:t>version</a:t>
                      </a:r>
                      <a:r>
                        <a:rPr lang="vi-VN" sz="1800">
                          <a:effectLst/>
                          <a:latin typeface="Lato" panose="020F0502020204030203" pitchFamily="34" charset="0"/>
                          <a:ea typeface="Lato" panose="020F0502020204030203" pitchFamily="34" charset="0"/>
                          <a:cs typeface="Lato" panose="020F0502020204030203" pitchFamily="34" charset="0"/>
                        </a:rPr>
                        <a:t> 1</a:t>
                      </a:r>
                      <a:endParaRPr lang="en-US" sz="1800">
                        <a:effectLst/>
                        <a:latin typeface="Lato" panose="020F0502020204030203" pitchFamily="34" charset="0"/>
                        <a:ea typeface="Lato" panose="020F0502020204030203" pitchFamily="34" charset="0"/>
                        <a:cs typeface="Lato" panose="020F0502020204030203" pitchFamily="34" charset="0"/>
                      </a:endParaRPr>
                    </a:p>
                  </a:txBody>
                  <a:tcPr marL="66675" marR="66675"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12164497"/>
                  </a:ext>
                </a:extLst>
              </a:tr>
            </a:tbl>
          </a:graphicData>
        </a:graphic>
      </p:graphicFrame>
      <p:sp>
        <p:nvSpPr>
          <p:cNvPr id="4" name="Hộp Văn bản 3">
            <a:extLst>
              <a:ext uri="{FF2B5EF4-FFF2-40B4-BE49-F238E27FC236}">
                <a16:creationId xmlns:a16="http://schemas.microsoft.com/office/drawing/2014/main" id="{F7B2482D-673B-4FB5-7FEA-7AB39151DEFA}"/>
              </a:ext>
            </a:extLst>
          </p:cNvPr>
          <p:cNvSpPr txBox="1"/>
          <p:nvPr/>
        </p:nvSpPr>
        <p:spPr>
          <a:xfrm>
            <a:off x="128203" y="71678"/>
            <a:ext cx="857915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noProof="1">
                <a:solidFill>
                  <a:schemeClr val="bg1"/>
                </a:solidFill>
                <a:latin typeface="Lato"/>
                <a:cs typeface="Segoe UI"/>
              </a:rPr>
              <a:t>Phân công nhiệm vụ</a:t>
            </a:r>
            <a:endParaRPr lang="vi-VN">
              <a:solidFill>
                <a:schemeClr val="bg1"/>
              </a:solidFill>
              <a:latin typeface="Segoe UI"/>
              <a:cs typeface="Segoe UI"/>
            </a:endParaRPr>
          </a:p>
          <a:p>
            <a:endParaRPr lang="vi-VN" sz="1200">
              <a:solidFill>
                <a:schemeClr val="bg1"/>
              </a:solidFill>
              <a:latin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156192" y="985430"/>
            <a:ext cx="11897264" cy="5290677"/>
          </a:xfrm>
          <a:prstGeom prst="rect">
            <a:avLst/>
          </a:prstGeom>
          <a:noFill/>
          <a:ln>
            <a:noFill/>
          </a:ln>
        </p:spPr>
        <p:txBody>
          <a:bodyPr lIns="90000" tIns="45000" rIns="90000" bIns="45000" anchor="t">
            <a:noAutofit/>
          </a:bodyPr>
          <a:lstStyle/>
          <a:p>
            <a:r>
              <a:rPr lang="vi-VN" sz="2400" b="1" noProof="1">
                <a:solidFill>
                  <a:srgbClr val="C00000"/>
                </a:solidFill>
                <a:latin typeface="Lato"/>
                <a:ea typeface="Lato"/>
                <a:cs typeface="Lato"/>
              </a:rPr>
              <a:t>Tổng quan</a:t>
            </a:r>
          </a:p>
          <a:p>
            <a:pPr marL="800100" lvl="1" indent="-342900">
              <a:spcAft>
                <a:spcPts val="800"/>
              </a:spcAft>
              <a:buFont typeface="Wingdings" panose="05000000000000000000" pitchFamily="2" charset="2"/>
              <a:buChar char="q"/>
            </a:pPr>
            <a:r>
              <a:rPr lang="vi-VN" sz="2000" noProof="1">
                <a:latin typeface="Lato"/>
                <a:ea typeface="Lato"/>
                <a:cs typeface="Lato"/>
              </a:rPr>
              <a:t>Dự án là một ứng dụng để giải thích chi tiết các bước của ba thuật toán sắp xếp trên mảng: </a:t>
            </a:r>
            <a:r>
              <a:rPr lang="vi-VN" sz="2000" i="1" noProof="1">
                <a:latin typeface="Lato"/>
                <a:ea typeface="Lato"/>
                <a:cs typeface="Lato"/>
              </a:rPr>
              <a:t>insertion sort</a:t>
            </a:r>
            <a:r>
              <a:rPr lang="vi-VN" sz="2000" noProof="1">
                <a:latin typeface="Lato"/>
                <a:ea typeface="Lato"/>
                <a:cs typeface="Lato"/>
              </a:rPr>
              <a:t>, </a:t>
            </a:r>
            <a:r>
              <a:rPr lang="vi-VN" sz="2000" i="1" noProof="1">
                <a:latin typeface="Lato"/>
                <a:ea typeface="Lato"/>
                <a:cs typeface="Lato"/>
              </a:rPr>
              <a:t>bubble sort</a:t>
            </a:r>
            <a:r>
              <a:rPr lang="vi-VN" sz="2000" noProof="1">
                <a:latin typeface="Lato"/>
                <a:ea typeface="Lato"/>
                <a:cs typeface="Lato"/>
              </a:rPr>
              <a:t>, </a:t>
            </a:r>
            <a:r>
              <a:rPr lang="vi-VN" sz="2000" i="1" noProof="1">
                <a:latin typeface="Lato"/>
                <a:ea typeface="Lato"/>
                <a:cs typeface="Lato"/>
              </a:rPr>
              <a:t>quick sort</a:t>
            </a:r>
            <a:r>
              <a:rPr lang="vi-VN" sz="2000" noProof="1">
                <a:latin typeface="Lato"/>
                <a:ea typeface="Lato"/>
                <a:cs typeface="Lato"/>
              </a:rPr>
              <a:t>.</a:t>
            </a:r>
          </a:p>
          <a:p>
            <a:r>
              <a:rPr lang="vi-VN" sz="2400" b="1" noProof="1">
                <a:solidFill>
                  <a:srgbClr val="C00000"/>
                </a:solidFill>
                <a:latin typeface="Lato"/>
                <a:ea typeface="Lato"/>
                <a:cs typeface="Lato"/>
              </a:rPr>
              <a:t>Yêu cầu</a:t>
            </a:r>
            <a:endParaRPr lang="vi-VN" sz="2400">
              <a:solidFill>
                <a:srgbClr val="C00000"/>
              </a:solidFill>
              <a:latin typeface="Lato"/>
              <a:ea typeface="Lato"/>
              <a:cs typeface="Lato"/>
            </a:endParaRPr>
          </a:p>
          <a:p>
            <a:pPr marL="800100" lvl="1" indent="-342900">
              <a:buFont typeface="Wingdings" panose="05000000000000000000" pitchFamily="2" charset="2"/>
              <a:buChar char="q"/>
            </a:pPr>
            <a:r>
              <a:rPr lang="vi-VN" sz="2000" b="1" noProof="1">
                <a:latin typeface="Lato"/>
                <a:ea typeface="Lato"/>
                <a:cs typeface="Lato"/>
              </a:rPr>
              <a:t>Trong menu chính:</a:t>
            </a:r>
          </a:p>
          <a:p>
            <a:pPr lvl="1"/>
            <a:r>
              <a:rPr lang="vi-VN" sz="2000" noProof="1">
                <a:latin typeface="Lato"/>
                <a:ea typeface="Lato"/>
                <a:cs typeface="Lato"/>
              </a:rPr>
              <a:t>    • Tiêu đề của ứng dụng, 3 loại thuật toán sắp xếp để người dùng lựa chọn, menu trợ giúp và thoát.</a:t>
            </a:r>
            <a:endParaRPr lang="vi-VN" sz="2000">
              <a:latin typeface="Lato"/>
              <a:ea typeface="Lato"/>
              <a:cs typeface="Lato"/>
            </a:endParaRPr>
          </a:p>
          <a:p>
            <a:pPr lvl="1"/>
            <a:r>
              <a:rPr lang="vi-VN" sz="2000" noProof="1">
                <a:latin typeface="Lato"/>
                <a:ea typeface="Lato"/>
                <a:cs typeface="Lato"/>
              </a:rPr>
              <a:t>    • Người dùng phải chọn một loại thuật toán sắp xếp để bắt đầu phần minh họa.</a:t>
            </a:r>
            <a:endParaRPr lang="vi-VN" sz="2000">
              <a:latin typeface="Lato"/>
              <a:ea typeface="Lato"/>
              <a:cs typeface="Lato"/>
            </a:endParaRPr>
          </a:p>
          <a:p>
            <a:pPr lvl="1"/>
            <a:r>
              <a:rPr lang="vi-VN" sz="2000" noProof="1">
                <a:latin typeface="Lato"/>
                <a:ea typeface="Lato"/>
                <a:cs typeface="Lato"/>
              </a:rPr>
              <a:t>    • Menu trợ giúp hiển thị cách sử dụng cơ bản và mục tiêu của chương trình.</a:t>
            </a:r>
            <a:endParaRPr lang="vi-VN" sz="2000">
              <a:latin typeface="Lato"/>
              <a:ea typeface="Lato"/>
              <a:cs typeface="Lato"/>
            </a:endParaRPr>
          </a:p>
          <a:p>
            <a:pPr lvl="1"/>
            <a:r>
              <a:rPr lang="vi-VN" sz="2000" noProof="1">
                <a:latin typeface="Lato"/>
                <a:ea typeface="Lato"/>
                <a:cs typeface="Lato"/>
              </a:rPr>
              <a:t>    • Tính năng thoát yêu cầu xác nhận trước khi thoát chương trình.</a:t>
            </a:r>
          </a:p>
          <a:p>
            <a:pPr marL="800100" lvl="1" indent="-342900">
              <a:buFont typeface="Wingdings" panose="05000000000000000000" pitchFamily="2" charset="2"/>
              <a:buChar char="q"/>
            </a:pPr>
            <a:r>
              <a:rPr lang="vi-VN" sz="2000" b="1" noProof="1">
                <a:latin typeface="Lato"/>
                <a:ea typeface="Lato"/>
                <a:cs typeface="Lato"/>
              </a:rPr>
              <a:t>Trong phần minh họa:</a:t>
            </a:r>
          </a:p>
          <a:p>
            <a:pPr lvl="1" algn="just"/>
            <a:r>
              <a:rPr lang="vi-VN" sz="2000" noProof="1">
                <a:latin typeface="Lato"/>
                <a:ea typeface="Lato"/>
                <a:cs typeface="Lato"/>
              </a:rPr>
              <a:t>    • Một nút để tạo mảng: Người dùng có thể chọn tạo mảng ngẫu nhiên hoặc nhập mảng vào chương trình.</a:t>
            </a:r>
            <a:endParaRPr lang="vi-VN" sz="2000">
              <a:latin typeface="Lato"/>
              <a:ea typeface="Lato"/>
              <a:cs typeface="Lato"/>
            </a:endParaRPr>
          </a:p>
          <a:p>
            <a:pPr lvl="1" algn="just"/>
            <a:r>
              <a:rPr lang="vi-VN" sz="2000" noProof="1">
                <a:latin typeface="Lato"/>
                <a:ea typeface="Lato"/>
                <a:cs typeface="Lato"/>
              </a:rPr>
              <a:t>    • Một nút để bắt đầu thuật toán với mảng đã tạo (hiển thị rõ từng bước của quá trình sắp xếp).</a:t>
            </a:r>
            <a:endParaRPr lang="vi-VN" sz="2000">
              <a:latin typeface="Lato"/>
              <a:ea typeface="Lato"/>
              <a:cs typeface="Lato"/>
            </a:endParaRPr>
          </a:p>
          <a:p>
            <a:pPr lvl="1" algn="just"/>
            <a:r>
              <a:rPr lang="vi-VN" sz="2000" noProof="1">
                <a:latin typeface="Lato"/>
                <a:ea typeface="Lato"/>
                <a:cs typeface="Lato"/>
              </a:rPr>
              <a:t>    • Một nút quay lại để người dùng trở về menu chính bất cứ lúc nào.</a:t>
            </a:r>
            <a:endParaRPr lang="vi-VN" sz="2000">
              <a:latin typeface="Lato"/>
              <a:ea typeface="Lato"/>
              <a:cs typeface="Lato"/>
            </a:endParaRPr>
          </a:p>
        </p:txBody>
      </p:sp>
      <p:sp>
        <p:nvSpPr>
          <p:cNvPr id="313" name="TextShape 2"/>
          <p:cNvSpPr txBox="1"/>
          <p:nvPr/>
        </p:nvSpPr>
        <p:spPr>
          <a:xfrm>
            <a:off x="156192" y="59551"/>
            <a:ext cx="11514240" cy="435600"/>
          </a:xfrm>
          <a:prstGeom prst="rect">
            <a:avLst/>
          </a:prstGeom>
          <a:noFill/>
          <a:ln>
            <a:noFill/>
          </a:ln>
        </p:spPr>
        <p:txBody>
          <a:bodyPr lIns="90000" tIns="45000" rIns="90000" bIns="45000" anchor="t">
            <a:noAutofit/>
          </a:bodyPr>
          <a:lstStyle/>
          <a:p>
            <a:r>
              <a:rPr lang="vi-VN" sz="3000" b="1" baseline="0" noProof="1">
                <a:solidFill>
                  <a:schemeClr val="bg1"/>
                </a:solidFill>
                <a:latin typeface="Lato" panose="020F0502020204030203" pitchFamily="34" charset="0"/>
                <a:ea typeface="Lato" panose="020F0502020204030203" pitchFamily="34" charset="0"/>
                <a:cs typeface="Lato" panose="020F0502020204030203" pitchFamily="34" charset="0"/>
              </a:rPr>
              <a:t>Mô tả Mini-Project</a:t>
            </a:r>
            <a:endParaRPr lang="vi-VN" sz="3000" b="0" strike="noStrike" spc="-1" noProof="1">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52882FD-FE87-A088-607F-99CB8B45B664}"/>
              </a:ext>
            </a:extLst>
          </p:cNvPr>
          <p:cNvSpPr>
            <a:spLocks noGrp="1"/>
          </p:cNvSpPr>
          <p:nvPr>
            <p:ph type="title"/>
          </p:nvPr>
        </p:nvSpPr>
        <p:spPr>
          <a:xfrm>
            <a:off x="270813" y="-228353"/>
            <a:ext cx="10972440" cy="1144800"/>
          </a:xfrm>
        </p:spPr>
        <p:txBody>
          <a:bodyPr/>
          <a:lstStyle/>
          <a:p>
            <a:r>
              <a:rPr lang="vi-VN" sz="3000" b="1" noProof="1">
                <a:solidFill>
                  <a:schemeClr val="bg1"/>
                </a:solidFill>
                <a:latin typeface="Lato"/>
              </a:rPr>
              <a:t>Mô tả bài toán</a:t>
            </a:r>
          </a:p>
        </p:txBody>
      </p:sp>
      <p:sp>
        <p:nvSpPr>
          <p:cNvPr id="3" name="Tiêu đề phụ 2">
            <a:extLst>
              <a:ext uri="{FF2B5EF4-FFF2-40B4-BE49-F238E27FC236}">
                <a16:creationId xmlns:a16="http://schemas.microsoft.com/office/drawing/2014/main" id="{707DBC62-D998-63C4-342D-1D3F338DEB2B}"/>
              </a:ext>
            </a:extLst>
          </p:cNvPr>
          <p:cNvSpPr>
            <a:spLocks noGrp="1"/>
          </p:cNvSpPr>
          <p:nvPr>
            <p:ph type="subTitle"/>
          </p:nvPr>
        </p:nvSpPr>
        <p:spPr>
          <a:xfrm>
            <a:off x="267358" y="912499"/>
            <a:ext cx="5312560" cy="5166933"/>
          </a:xfrm>
        </p:spPr>
        <p:txBody>
          <a:bodyPr/>
          <a:lstStyle/>
          <a:p>
            <a:pPr marL="0" indent="0" algn="just">
              <a:spcAft>
                <a:spcPts val="115"/>
              </a:spcAft>
              <a:buNone/>
            </a:pPr>
            <a:r>
              <a:rPr lang="en-US" sz="2000" noProof="1">
                <a:latin typeface="Lato" panose="020F0502020204030203" pitchFamily="34" charset="0"/>
                <a:ea typeface="Lato" panose="020F0502020204030203" pitchFamily="34" charset="0"/>
                <a:cs typeface="Lato" panose="020F0502020204030203" pitchFamily="34" charset="0"/>
              </a:rPr>
              <a:t>Trong giao diện chính (</a:t>
            </a:r>
            <a:r>
              <a:rPr lang="en-US" sz="2000" noProof="1">
                <a:solidFill>
                  <a:srgbClr val="C00000"/>
                </a:solidFill>
                <a:latin typeface="Lato" panose="020F0502020204030203" pitchFamily="34" charset="0"/>
                <a:ea typeface="Lato" panose="020F0502020204030203" pitchFamily="34" charset="0"/>
                <a:cs typeface="Lato" panose="020F0502020204030203" pitchFamily="34" charset="0"/>
              </a:rPr>
              <a:t>main menu</a:t>
            </a:r>
            <a:r>
              <a:rPr lang="en-US" sz="2000" noProof="1">
                <a:latin typeface="Lato" panose="020F0502020204030203" pitchFamily="34" charset="0"/>
                <a:ea typeface="Lato" panose="020F0502020204030203" pitchFamily="34" charset="0"/>
                <a:cs typeface="Lato" panose="020F0502020204030203" pitchFamily="34" charset="0"/>
              </a:rPr>
              <a:t>), người dùng có thực hiện những thao tác sau:</a:t>
            </a:r>
          </a:p>
          <a:p>
            <a:pPr marL="342900" lvl="1" indent="-342900" algn="just">
              <a:spcAft>
                <a:spcPts val="115"/>
              </a:spcAft>
              <a:buFont typeface="Courier New" panose="02070309020205020404" pitchFamily="49" charset="0"/>
              <a:buChar char="o"/>
            </a:pPr>
            <a:r>
              <a:rPr lang="en-US" sz="2000" noProof="1">
                <a:latin typeface="Lato" panose="020F0502020204030203" pitchFamily="34" charset="0"/>
                <a:ea typeface="Lato" panose="020F0502020204030203" pitchFamily="34" charset="0"/>
                <a:cs typeface="Lato" panose="020F0502020204030203" pitchFamily="34" charset="0"/>
              </a:rPr>
              <a:t>Chọn một trong ba thuật toán sắp xếp (</a:t>
            </a:r>
            <a:r>
              <a:rPr lang="en-US" sz="2000" b="1" noProof="1">
                <a:latin typeface="Lato" panose="020F0502020204030203" pitchFamily="34" charset="0"/>
                <a:ea typeface="Lato" panose="020F0502020204030203" pitchFamily="34" charset="0"/>
                <a:cs typeface="Lato" panose="020F0502020204030203" pitchFamily="34" charset="0"/>
              </a:rPr>
              <a:t>Select sorting type</a:t>
            </a:r>
            <a:r>
              <a:rPr lang="en-US" sz="2000" noProof="1">
                <a:latin typeface="Lato" panose="020F0502020204030203" pitchFamily="34" charset="0"/>
                <a:ea typeface="Lato" panose="020F0502020204030203" pitchFamily="34" charset="0"/>
                <a:cs typeface="Lato" panose="020F0502020204030203" pitchFamily="34" charset="0"/>
              </a:rPr>
              <a:t>): Quick sort, Bubble sort, Insertion sort. Sau đó nhấn nút (Start) để bắt đầu tạo mảng.</a:t>
            </a:r>
          </a:p>
          <a:p>
            <a:pPr marL="342900" lvl="1" indent="-342900" algn="just">
              <a:spcAft>
                <a:spcPts val="115"/>
              </a:spcAft>
              <a:buFont typeface="Courier New" panose="02070309020205020404" pitchFamily="49" charset="0"/>
              <a:buChar char="o"/>
            </a:pPr>
            <a:r>
              <a:rPr lang="en-US" sz="2000" noProof="1">
                <a:latin typeface="Lato" panose="020F0502020204030203" pitchFamily="34" charset="0"/>
                <a:ea typeface="Lato" panose="020F0502020204030203" pitchFamily="34" charset="0"/>
                <a:cs typeface="Lato" panose="020F0502020204030203" pitchFamily="34" charset="0"/>
              </a:rPr>
              <a:t>Xem giao diện hỗ trợ (</a:t>
            </a:r>
            <a:r>
              <a:rPr lang="en-US" sz="2000" b="1" noProof="1">
                <a:latin typeface="Lato" panose="020F0502020204030203" pitchFamily="34" charset="0"/>
                <a:ea typeface="Lato" panose="020F0502020204030203" pitchFamily="34" charset="0"/>
                <a:cs typeface="Lato" panose="020F0502020204030203" pitchFamily="34" charset="0"/>
              </a:rPr>
              <a:t>View help menu</a:t>
            </a:r>
            <a:r>
              <a:rPr lang="en-US" sz="2000" noProof="1">
                <a:latin typeface="Lato" panose="020F0502020204030203" pitchFamily="34" charset="0"/>
                <a:ea typeface="Lato" panose="020F0502020204030203" pitchFamily="34" charset="0"/>
                <a:cs typeface="Lato" panose="020F0502020204030203" pitchFamily="34" charset="0"/>
              </a:rPr>
              <a:t>). Giao diện hỗ trợ chứa các thông tin về mục đích và cách sử dụng của ứng dụng. Khi ấn nút (Help) giao diện hỗ trợ sẽ xuất hiện.</a:t>
            </a:r>
          </a:p>
          <a:p>
            <a:pPr marL="342900" lvl="1" indent="-342900" algn="just">
              <a:spcAft>
                <a:spcPts val="115"/>
              </a:spcAft>
              <a:buFont typeface="Courier New" panose="02070309020205020404" pitchFamily="49" charset="0"/>
              <a:buChar char="o"/>
            </a:pPr>
            <a:r>
              <a:rPr lang="en-US" sz="2000" noProof="1">
                <a:latin typeface="Lato" panose="020F0502020204030203" pitchFamily="34" charset="0"/>
                <a:ea typeface="Lato" panose="020F0502020204030203" pitchFamily="34" charset="0"/>
                <a:cs typeface="Lato" panose="020F0502020204030203" pitchFamily="34" charset="0"/>
              </a:rPr>
              <a:t>Thoát khỏi ứng dụng (</a:t>
            </a:r>
            <a:r>
              <a:rPr lang="en-US" sz="2000" b="1" noProof="1">
                <a:latin typeface="Lato" panose="020F0502020204030203" pitchFamily="34" charset="0"/>
                <a:ea typeface="Lato" panose="020F0502020204030203" pitchFamily="34" charset="0"/>
                <a:cs typeface="Lato" panose="020F0502020204030203" pitchFamily="34" charset="0"/>
              </a:rPr>
              <a:t>Quit application</a:t>
            </a:r>
            <a:r>
              <a:rPr lang="en-US" sz="2000" noProof="1">
                <a:latin typeface="Lato" panose="020F0502020204030203" pitchFamily="34" charset="0"/>
                <a:ea typeface="Lato" panose="020F0502020204030203" pitchFamily="34" charset="0"/>
                <a:cs typeface="Lato" panose="020F0502020204030203" pitchFamily="34" charset="0"/>
              </a:rPr>
              <a:t>). Khi ấn nút thoát (Quit), hệ thống sẽ hiển thị thông báo xác nhận.</a:t>
            </a:r>
          </a:p>
          <a:p>
            <a:pPr marL="342900" indent="-342900">
              <a:buFont typeface="Arial"/>
              <a:buChar char="•"/>
            </a:pPr>
            <a:endParaRPr lang="vi-VN" sz="2000">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biểu đồ, Phông chữ&#10;&#10;Mô tả được tự động tạo">
            <a:extLst>
              <a:ext uri="{FF2B5EF4-FFF2-40B4-BE49-F238E27FC236}">
                <a16:creationId xmlns:a16="http://schemas.microsoft.com/office/drawing/2014/main" id="{339CF961-FDA7-4D87-CDD6-0CAD90B6983B}"/>
              </a:ext>
            </a:extLst>
          </p:cNvPr>
          <p:cNvPicPr>
            <a:picLocks noChangeAspect="1"/>
          </p:cNvPicPr>
          <p:nvPr/>
        </p:nvPicPr>
        <p:blipFill>
          <a:blip r:embed="rId2"/>
          <a:stretch>
            <a:fillRect/>
          </a:stretch>
        </p:blipFill>
        <p:spPr>
          <a:xfrm>
            <a:off x="5860474" y="824770"/>
            <a:ext cx="6123060" cy="5576596"/>
          </a:xfrm>
          <a:prstGeom prst="rect">
            <a:avLst/>
          </a:prstGeom>
        </p:spPr>
      </p:pic>
    </p:spTree>
    <p:extLst>
      <p:ext uri="{BB962C8B-B14F-4D97-AF65-F5344CB8AC3E}">
        <p14:creationId xmlns:p14="http://schemas.microsoft.com/office/powerpoint/2010/main" val="55932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52882FD-FE87-A088-607F-99CB8B45B664}"/>
              </a:ext>
            </a:extLst>
          </p:cNvPr>
          <p:cNvSpPr>
            <a:spLocks noGrp="1"/>
          </p:cNvSpPr>
          <p:nvPr>
            <p:ph type="title"/>
          </p:nvPr>
        </p:nvSpPr>
        <p:spPr>
          <a:xfrm>
            <a:off x="270813" y="-228353"/>
            <a:ext cx="10972440" cy="1144800"/>
          </a:xfrm>
        </p:spPr>
        <p:txBody>
          <a:bodyPr/>
          <a:lstStyle/>
          <a:p>
            <a:r>
              <a:rPr lang="vi-VN" sz="3000" b="1" noProof="1">
                <a:solidFill>
                  <a:schemeClr val="bg1"/>
                </a:solidFill>
                <a:latin typeface="Lato"/>
              </a:rPr>
              <a:t>Mô tả bài toán</a:t>
            </a:r>
          </a:p>
        </p:txBody>
      </p:sp>
      <p:sp>
        <p:nvSpPr>
          <p:cNvPr id="3" name="Tiêu đề phụ 2">
            <a:extLst>
              <a:ext uri="{FF2B5EF4-FFF2-40B4-BE49-F238E27FC236}">
                <a16:creationId xmlns:a16="http://schemas.microsoft.com/office/drawing/2014/main" id="{707DBC62-D998-63C4-342D-1D3F338DEB2B}"/>
              </a:ext>
            </a:extLst>
          </p:cNvPr>
          <p:cNvSpPr>
            <a:spLocks noGrp="1"/>
          </p:cNvSpPr>
          <p:nvPr>
            <p:ph type="subTitle"/>
          </p:nvPr>
        </p:nvSpPr>
        <p:spPr>
          <a:xfrm>
            <a:off x="267358" y="916447"/>
            <a:ext cx="5631997" cy="5260677"/>
          </a:xfrm>
        </p:spPr>
        <p:txBody>
          <a:bodyPr/>
          <a:lstStyle/>
          <a:p>
            <a:pPr algn="just">
              <a:spcAft>
                <a:spcPts val="115"/>
              </a:spcAft>
            </a:pPr>
            <a:r>
              <a:rPr lang="en-US" sz="2000" noProof="1">
                <a:latin typeface="Lato" panose="020F0502020204030203" pitchFamily="34" charset="0"/>
                <a:ea typeface="Lato" panose="020F0502020204030203" pitchFamily="34" charset="0"/>
                <a:cs typeface="Lato" panose="020F0502020204030203" pitchFamily="34" charset="0"/>
              </a:rPr>
              <a:t>Sau khi chọn một trong ba thuật toán sắp xếp, người dùng có thể tạo mảng (</a:t>
            </a:r>
            <a:r>
              <a:rPr lang="en-US" sz="2000" b="1" noProof="1">
                <a:latin typeface="Lato" panose="020F0502020204030203" pitchFamily="34" charset="0"/>
                <a:ea typeface="Lato" panose="020F0502020204030203" pitchFamily="34" charset="0"/>
                <a:cs typeface="Lato" panose="020F0502020204030203" pitchFamily="34" charset="0"/>
              </a:rPr>
              <a:t>Create new array</a:t>
            </a:r>
            <a:r>
              <a:rPr lang="en-US" sz="2000" noProof="1">
                <a:latin typeface="Lato" panose="020F0502020204030203" pitchFamily="34" charset="0"/>
                <a:ea typeface="Lato" panose="020F0502020204030203" pitchFamily="34" charset="0"/>
                <a:cs typeface="Lato" panose="020F0502020204030203" pitchFamily="34" charset="0"/>
              </a:rPr>
              <a:t>). Quy trình tạo mảng gồm các bước:</a:t>
            </a:r>
          </a:p>
          <a:p>
            <a:pPr marL="285750" lvl="1" indent="-285750" algn="just">
              <a:spcAft>
                <a:spcPts val="115"/>
              </a:spcAft>
              <a:buFont typeface="Arial"/>
              <a:buChar char="•"/>
            </a:pPr>
            <a:r>
              <a:rPr lang="en-US" sz="2000" noProof="1">
                <a:latin typeface="Lato" panose="020F0502020204030203" pitchFamily="34" charset="0"/>
                <a:ea typeface="Lato" panose="020F0502020204030203" pitchFamily="34" charset="0"/>
                <a:cs typeface="Lato" panose="020F0502020204030203" pitchFamily="34" charset="0"/>
              </a:rPr>
              <a:t>Người dùng lựa chọn nhập từng phần tử của mảng hoặc tạo mảng ngẫu </a:t>
            </a:r>
            <a:r>
              <a:rPr lang="vi-VN" sz="2000" noProof="1">
                <a:latin typeface="Lato" panose="020F0502020204030203" pitchFamily="34" charset="0"/>
                <a:ea typeface="Lato" panose="020F0502020204030203" pitchFamily="34" charset="0"/>
                <a:cs typeface="Lato" panose="020F0502020204030203" pitchFamily="34" charset="0"/>
              </a:rPr>
              <a:t>nhiên</a:t>
            </a:r>
            <a:r>
              <a:rPr lang="en-US" sz="2000" noProof="1">
                <a:latin typeface="Lato" panose="020F0502020204030203" pitchFamily="34" charset="0"/>
                <a:ea typeface="Lato" panose="020F0502020204030203" pitchFamily="34" charset="0"/>
                <a:cs typeface="Lato" panose="020F0502020204030203" pitchFamily="34" charset="0"/>
              </a:rPr>
              <a:t>. </a:t>
            </a:r>
          </a:p>
          <a:p>
            <a:pPr marL="342900" lvl="1" indent="-342900" algn="just">
              <a:spcAft>
                <a:spcPts val="115"/>
              </a:spcAft>
              <a:buFont typeface="Arial"/>
              <a:buChar char="•"/>
            </a:pPr>
            <a:r>
              <a:rPr lang="en-US" sz="2000" noProof="1">
                <a:latin typeface="Lato" panose="020F0502020204030203" pitchFamily="34" charset="0"/>
                <a:ea typeface="Lato" panose="020F0502020204030203" pitchFamily="34" charset="0"/>
                <a:cs typeface="Lato" panose="020F0502020204030203" pitchFamily="34" charset="0"/>
              </a:rPr>
              <a:t>Nhập mảng thủ công: Người dùng nhập số phần tử của mảng (</a:t>
            </a:r>
            <a:r>
              <a:rPr lang="en-US" sz="2000" i="1" noProof="1">
                <a:latin typeface="Lato" panose="020F0502020204030203" pitchFamily="34" charset="0"/>
                <a:ea typeface="Lato" panose="020F0502020204030203" pitchFamily="34" charset="0"/>
                <a:cs typeface="Lato" panose="020F0502020204030203" pitchFamily="34" charset="0"/>
              </a:rPr>
              <a:t>quy ước: </a:t>
            </a:r>
            <a:r>
              <a:rPr lang="vi-VN" sz="2000" i="1" noProof="1">
                <a:latin typeface="Lato" panose="020F0502020204030203" pitchFamily="34" charset="0"/>
                <a:ea typeface="Lato" panose="020F0502020204030203" pitchFamily="34" charset="0"/>
                <a:cs typeface="Lato" panose="020F0502020204030203" pitchFamily="34" charset="0"/>
              </a:rPr>
              <a:t>số phần tử là số nguyên dương từ 5 đến 10</a:t>
            </a:r>
            <a:r>
              <a:rPr lang="en-US" sz="2000" noProof="1">
                <a:latin typeface="Lato" panose="020F0502020204030203" pitchFamily="34" charset="0"/>
                <a:ea typeface="Lato" panose="020F0502020204030203" pitchFamily="34" charset="0"/>
                <a:cs typeface="Lato" panose="020F0502020204030203" pitchFamily="34" charset="0"/>
              </a:rPr>
              <a:t>). Người dùng nhập từng phần tử cho mảng (cách nhau bởi dấu cách). Người dùng ấn xác nhận (Finish)</a:t>
            </a:r>
            <a:r>
              <a:rPr lang="vi-VN" sz="2000" noProof="1">
                <a:latin typeface="Lato" panose="020F0502020204030203" pitchFamily="34" charset="0"/>
                <a:ea typeface="Lato" panose="020F0502020204030203" pitchFamily="34" charset="0"/>
                <a:cs typeface="Lato" panose="020F0502020204030203" pitchFamily="34" charset="0"/>
              </a:rPr>
              <a:t>.</a:t>
            </a:r>
            <a:endParaRPr lang="en-US" sz="2000" noProof="1">
              <a:latin typeface="Lato" panose="020F0502020204030203" pitchFamily="34" charset="0"/>
              <a:ea typeface="Lato" panose="020F0502020204030203" pitchFamily="34" charset="0"/>
              <a:cs typeface="Lato" panose="020F0502020204030203" pitchFamily="34" charset="0"/>
            </a:endParaRPr>
          </a:p>
          <a:p>
            <a:pPr marL="342900" lvl="1" indent="-342900" algn="just">
              <a:spcAft>
                <a:spcPts val="115"/>
              </a:spcAft>
              <a:buFont typeface="Arial"/>
              <a:buChar char="•"/>
            </a:pPr>
            <a:r>
              <a:rPr lang="en-US" sz="2000" noProof="1">
                <a:latin typeface="Lato" panose="020F0502020204030203" pitchFamily="34" charset="0"/>
                <a:ea typeface="Lato" panose="020F0502020204030203" pitchFamily="34" charset="0"/>
                <a:cs typeface="Lato" panose="020F0502020204030203" pitchFamily="34" charset="0"/>
              </a:rPr>
              <a:t>Tạo mảng tự động: Người dùng ấn nút (Show result) để nhận mảng được tạo. Người dùng ấn xác nhận (Finish) để bắt đầu.</a:t>
            </a:r>
          </a:p>
          <a:p>
            <a:pPr lvl="1" algn="just">
              <a:spcAft>
                <a:spcPts val="115"/>
              </a:spcAft>
            </a:pPr>
            <a:r>
              <a:rPr lang="en-US" sz="2000" noProof="1">
                <a:latin typeface="Lato" panose="020F0502020204030203" pitchFamily="34" charset="0"/>
                <a:ea typeface="Lato" panose="020F0502020204030203" pitchFamily="34" charset="0"/>
                <a:cs typeface="Lato" panose="020F0502020204030203" pitchFamily="34" charset="0"/>
              </a:rPr>
              <a:t>Người dùng có thể quay lại main menu (</a:t>
            </a:r>
            <a:r>
              <a:rPr lang="en-US" sz="2000" b="1" noProof="1">
                <a:latin typeface="Lato" panose="020F0502020204030203" pitchFamily="34" charset="0"/>
                <a:ea typeface="Lato" panose="020F0502020204030203" pitchFamily="34" charset="0"/>
                <a:cs typeface="Lato" panose="020F0502020204030203" pitchFamily="34" charset="0"/>
              </a:rPr>
              <a:t>Return to main menu</a:t>
            </a:r>
            <a:r>
              <a:rPr lang="en-US" sz="2000" noProof="1">
                <a:latin typeface="Lato" panose="020F0502020204030203" pitchFamily="34" charset="0"/>
                <a:ea typeface="Lato" panose="020F0502020204030203" pitchFamily="34" charset="0"/>
                <a:cs typeface="Lato" panose="020F0502020204030203" pitchFamily="34" charset="0"/>
              </a:rPr>
              <a:t>) bất cứ lúc nào (hệ thống có thông báo xác nhận).</a:t>
            </a:r>
          </a:p>
          <a:p>
            <a:pPr marL="0" indent="0" algn="just">
              <a:buNone/>
            </a:pPr>
            <a:endParaRPr lang="en-US" sz="1600">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biểu đồ, Phông chữ&#10;&#10;Mô tả được tự động tạo">
            <a:extLst>
              <a:ext uri="{FF2B5EF4-FFF2-40B4-BE49-F238E27FC236}">
                <a16:creationId xmlns:a16="http://schemas.microsoft.com/office/drawing/2014/main" id="{339CF961-FDA7-4D87-CDD6-0CAD90B6983B}"/>
              </a:ext>
            </a:extLst>
          </p:cNvPr>
          <p:cNvPicPr>
            <a:picLocks noChangeAspect="1"/>
          </p:cNvPicPr>
          <p:nvPr/>
        </p:nvPicPr>
        <p:blipFill>
          <a:blip r:embed="rId2"/>
          <a:stretch>
            <a:fillRect/>
          </a:stretch>
        </p:blipFill>
        <p:spPr>
          <a:xfrm>
            <a:off x="5968182" y="855943"/>
            <a:ext cx="6025118" cy="5576596"/>
          </a:xfrm>
          <a:prstGeom prst="rect">
            <a:avLst/>
          </a:prstGeom>
        </p:spPr>
      </p:pic>
    </p:spTree>
    <p:extLst>
      <p:ext uri="{BB962C8B-B14F-4D97-AF65-F5344CB8AC3E}">
        <p14:creationId xmlns:p14="http://schemas.microsoft.com/office/powerpoint/2010/main" val="60743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52882FD-FE87-A088-607F-99CB8B45B664}"/>
              </a:ext>
            </a:extLst>
          </p:cNvPr>
          <p:cNvSpPr>
            <a:spLocks noGrp="1"/>
          </p:cNvSpPr>
          <p:nvPr>
            <p:ph type="title"/>
          </p:nvPr>
        </p:nvSpPr>
        <p:spPr>
          <a:xfrm>
            <a:off x="270813" y="-228353"/>
            <a:ext cx="10972440" cy="1144800"/>
          </a:xfrm>
        </p:spPr>
        <p:txBody>
          <a:bodyPr/>
          <a:lstStyle/>
          <a:p>
            <a:r>
              <a:rPr lang="vi-VN" sz="3000" b="1" noProof="1">
                <a:solidFill>
                  <a:schemeClr val="bg1"/>
                </a:solidFill>
                <a:latin typeface="Lato"/>
              </a:rPr>
              <a:t>Mô tả bài toán</a:t>
            </a:r>
          </a:p>
        </p:txBody>
      </p:sp>
      <p:sp>
        <p:nvSpPr>
          <p:cNvPr id="3" name="Tiêu đề phụ 2">
            <a:extLst>
              <a:ext uri="{FF2B5EF4-FFF2-40B4-BE49-F238E27FC236}">
                <a16:creationId xmlns:a16="http://schemas.microsoft.com/office/drawing/2014/main" id="{707DBC62-D998-63C4-342D-1D3F338DEB2B}"/>
              </a:ext>
            </a:extLst>
          </p:cNvPr>
          <p:cNvSpPr>
            <a:spLocks noGrp="1"/>
          </p:cNvSpPr>
          <p:nvPr>
            <p:ph type="subTitle"/>
          </p:nvPr>
        </p:nvSpPr>
        <p:spPr>
          <a:xfrm>
            <a:off x="267357" y="912499"/>
            <a:ext cx="5406079" cy="5166933"/>
          </a:xfrm>
        </p:spPr>
        <p:txBody>
          <a:bodyPr/>
          <a:lstStyle/>
          <a:p>
            <a:pPr algn="just"/>
            <a:r>
              <a:rPr lang="en-US" sz="2000" noProof="1">
                <a:latin typeface="Lato"/>
                <a:ea typeface="Lato"/>
                <a:cs typeface="Lato"/>
              </a:rPr>
              <a:t>Khi mảng đã được tạo thành công, người dùng có thể xem cách thuật toán hoạt động (</a:t>
            </a:r>
            <a:r>
              <a:rPr lang="en-US" sz="2000" b="1" noProof="1">
                <a:latin typeface="Lato"/>
                <a:ea typeface="Lato"/>
                <a:cs typeface="Lato"/>
              </a:rPr>
              <a:t>Display demostration</a:t>
            </a:r>
            <a:r>
              <a:rPr lang="en-US" sz="2000" noProof="1">
                <a:latin typeface="Lato"/>
                <a:ea typeface="Lato"/>
                <a:cs typeface="Lato"/>
              </a:rPr>
              <a:t>). </a:t>
            </a:r>
          </a:p>
          <a:p>
            <a:pPr algn="just"/>
            <a:endParaRPr lang="en-US" sz="2000" noProof="1">
              <a:latin typeface="Lato" panose="020F0502020204030203" pitchFamily="34" charset="0"/>
              <a:ea typeface="Lato" panose="020F0502020204030203" pitchFamily="34" charset="0"/>
              <a:cs typeface="Lato" panose="020F0502020204030203" pitchFamily="34" charset="0"/>
            </a:endParaRPr>
          </a:p>
          <a:p>
            <a:pPr marL="342900" lvl="1" indent="-342900" algn="just">
              <a:buFont typeface="Arial"/>
              <a:buChar char="•"/>
            </a:pPr>
            <a:r>
              <a:rPr lang="en-US" sz="2000" noProof="1">
                <a:latin typeface="Lato"/>
                <a:ea typeface="Lato"/>
                <a:cs typeface="Lato"/>
              </a:rPr>
              <a:t>Người dùng chọn </a:t>
            </a:r>
            <a:r>
              <a:rPr lang="en-US" sz="2000" b="1" noProof="1">
                <a:latin typeface="Lato"/>
                <a:ea typeface="Lato"/>
                <a:cs typeface="Lato"/>
              </a:rPr>
              <a:t>(Start) </a:t>
            </a:r>
            <a:r>
              <a:rPr lang="en-US" sz="2000" noProof="1">
                <a:latin typeface="Lato"/>
                <a:ea typeface="Lato"/>
                <a:cs typeface="Lato"/>
              </a:rPr>
              <a:t>để bắt </a:t>
            </a:r>
            <a:r>
              <a:rPr lang="vi-VN" sz="2000" noProof="1">
                <a:latin typeface="Lato"/>
                <a:ea typeface="Lato"/>
                <a:cs typeface="Lato"/>
              </a:rPr>
              <a:t>đầu</a:t>
            </a:r>
            <a:r>
              <a:rPr lang="vi-VN" sz="2000" noProof="1">
                <a:latin typeface="Lato"/>
                <a:ea typeface="Lato"/>
                <a:cs typeface="Arial"/>
              </a:rPr>
              <a:t>, đối với Bubble sort và Insertion sort thuật toán sẽ tự động hiển thị từng bước, còn đối với Quick sort người dùng ấn nút (</a:t>
            </a:r>
            <a:r>
              <a:rPr lang="vi-VN" sz="2000" b="1" noProof="1">
                <a:latin typeface="Lato"/>
                <a:ea typeface="Lato"/>
                <a:cs typeface="Arial"/>
              </a:rPr>
              <a:t>Start</a:t>
            </a:r>
            <a:r>
              <a:rPr lang="vi-VN" sz="2000" noProof="1">
                <a:latin typeface="Lato"/>
                <a:ea typeface="Lato"/>
                <a:cs typeface="Arial"/>
              </a:rPr>
              <a:t>) để bắt đầu và tiếp tục ấn để chuyển bước tiếp theo cho đến khi kết thúc.</a:t>
            </a:r>
            <a:r>
              <a:rPr lang="vi-VN" sz="2000" noProof="1">
                <a:latin typeface="Lato"/>
                <a:ea typeface="Lato"/>
                <a:cs typeface="Lato"/>
              </a:rPr>
              <a:t> </a:t>
            </a:r>
          </a:p>
          <a:p>
            <a:pPr marL="342900" lvl="1" indent="-342900" algn="just">
              <a:buFont typeface="Arial"/>
              <a:buChar char="•"/>
            </a:pPr>
            <a:r>
              <a:rPr lang="en-US" sz="2000" noProof="1">
                <a:latin typeface="Lato"/>
                <a:ea typeface="Lato"/>
                <a:cs typeface="Lato"/>
              </a:rPr>
              <a:t>Trong và sau quá trình thuật toán đang được trình diễn, Người dùng có thể quay lại main menu (</a:t>
            </a:r>
            <a:r>
              <a:rPr lang="en-US" sz="2000" b="1" noProof="1">
                <a:latin typeface="Lato"/>
                <a:ea typeface="Lato"/>
                <a:cs typeface="Lato"/>
              </a:rPr>
              <a:t>Return to main menu</a:t>
            </a:r>
            <a:r>
              <a:rPr lang="en-US" sz="2000" noProof="1">
                <a:latin typeface="Lato"/>
                <a:ea typeface="Lato"/>
                <a:cs typeface="Lato"/>
              </a:rPr>
              <a:t>) bất cứ lúc nào (hệ thống có thông báo xác nhận).</a:t>
            </a:r>
            <a:endParaRPr lang="en-US"/>
          </a:p>
          <a:p>
            <a:pPr marL="342900" indent="-342900" algn="just">
              <a:buFont typeface="Arial"/>
              <a:buChar char="•"/>
            </a:pPr>
            <a:endParaRPr lang="en-US" sz="2000" noProof="1">
              <a:latin typeface="Lato" panose="020F0502020204030203" pitchFamily="34" charset="0"/>
              <a:ea typeface="Lato" panose="020F0502020204030203" pitchFamily="34" charset="0"/>
              <a:cs typeface="Lato" panose="020F0502020204030203" pitchFamily="34" charset="0"/>
            </a:endParaRPr>
          </a:p>
        </p:txBody>
      </p:sp>
      <p:pic>
        <p:nvPicPr>
          <p:cNvPr id="4" name="Hình ảnh 3" descr="Ảnh có chứa văn bản, ảnh chụp màn hình, biểu đồ, Phông chữ&#10;&#10;Mô tả được tự động tạo">
            <a:extLst>
              <a:ext uri="{FF2B5EF4-FFF2-40B4-BE49-F238E27FC236}">
                <a16:creationId xmlns:a16="http://schemas.microsoft.com/office/drawing/2014/main" id="{339CF961-FDA7-4D87-CDD6-0CAD90B6983B}"/>
              </a:ext>
            </a:extLst>
          </p:cNvPr>
          <p:cNvPicPr>
            <a:picLocks noChangeAspect="1"/>
          </p:cNvPicPr>
          <p:nvPr/>
        </p:nvPicPr>
        <p:blipFill>
          <a:blip r:embed="rId2"/>
          <a:stretch>
            <a:fillRect/>
          </a:stretch>
        </p:blipFill>
        <p:spPr>
          <a:xfrm>
            <a:off x="5943600" y="835161"/>
            <a:ext cx="6018525" cy="5576596"/>
          </a:xfrm>
          <a:prstGeom prst="rect">
            <a:avLst/>
          </a:prstGeom>
        </p:spPr>
      </p:pic>
    </p:spTree>
    <p:extLst>
      <p:ext uri="{BB962C8B-B14F-4D97-AF65-F5344CB8AC3E}">
        <p14:creationId xmlns:p14="http://schemas.microsoft.com/office/powerpoint/2010/main" val="243625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230605" y="38866"/>
            <a:ext cx="11514240" cy="435600"/>
          </a:xfrm>
          <a:prstGeom prst="rect">
            <a:avLst/>
          </a:prstGeom>
          <a:noFill/>
          <a:ln>
            <a:noFill/>
          </a:ln>
        </p:spPr>
        <p:txBody>
          <a:bodyPr lIns="90000" tIns="45000" rIns="90000" bIns="45000" anchor="t">
            <a:noAutofit/>
          </a:bodyPr>
          <a:lstStyle/>
          <a:p>
            <a:r>
              <a:rPr lang="vi-VN" sz="3000" b="1" noProof="1">
                <a:solidFill>
                  <a:schemeClr val="bg1"/>
                </a:solidFill>
                <a:latin typeface="Lato"/>
                <a:ea typeface="Lato"/>
                <a:cs typeface="Lato"/>
              </a:rPr>
              <a:t>General class diagram</a:t>
            </a:r>
            <a:endParaRPr lang="vi-VN" sz="3000" b="1" strike="noStrike" noProof="1">
              <a:solidFill>
                <a:schemeClr val="bg1"/>
              </a:solidFill>
              <a:latin typeface="Lato"/>
              <a:ea typeface="Lato"/>
              <a:cs typeface="Lato"/>
            </a:endParaRPr>
          </a:p>
        </p:txBody>
      </p:sp>
      <p:pic>
        <p:nvPicPr>
          <p:cNvPr id="3" name="Hình ảnh 2" descr="Ảnh có chứa văn bản, biểu đồ, Hình chữ nhật, ảnh chụp màn hình&#10;&#10;Mô tả được tự động tạo">
            <a:extLst>
              <a:ext uri="{FF2B5EF4-FFF2-40B4-BE49-F238E27FC236}">
                <a16:creationId xmlns:a16="http://schemas.microsoft.com/office/drawing/2014/main" id="{BFCC8AC9-70A5-173E-8AFD-7DADE56C2BDE}"/>
              </a:ext>
            </a:extLst>
          </p:cNvPr>
          <p:cNvPicPr>
            <a:picLocks noChangeAspect="1"/>
          </p:cNvPicPr>
          <p:nvPr/>
        </p:nvPicPr>
        <p:blipFill>
          <a:blip r:embed="rId2"/>
          <a:stretch>
            <a:fillRect/>
          </a:stretch>
        </p:blipFill>
        <p:spPr>
          <a:xfrm>
            <a:off x="2082114" y="822131"/>
            <a:ext cx="7809126" cy="55932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E747659-B03D-0A76-6120-363E7751C055}"/>
              </a:ext>
            </a:extLst>
          </p:cNvPr>
          <p:cNvSpPr>
            <a:spLocks noGrp="1"/>
          </p:cNvSpPr>
          <p:nvPr>
            <p:ph type="title"/>
          </p:nvPr>
        </p:nvSpPr>
        <p:spPr>
          <a:xfrm>
            <a:off x="375019" y="-345019"/>
            <a:ext cx="10894286" cy="1951320"/>
          </a:xfrm>
        </p:spPr>
        <p:txBody>
          <a:bodyPr/>
          <a:lstStyle/>
          <a:p>
            <a:r>
              <a:rPr lang="en-US" sz="3000" b="1" noProof="1">
                <a:solidFill>
                  <a:schemeClr val="bg1"/>
                </a:solidFill>
                <a:latin typeface="Lato"/>
                <a:cs typeface="Arial"/>
              </a:rPr>
              <a:t>Package MainMenu</a:t>
            </a:r>
            <a:endParaRPr lang="vi-VN" sz="3000" b="1" noProof="1">
              <a:solidFill>
                <a:schemeClr val="bg1"/>
              </a:solidFill>
              <a:latin typeface="Lato"/>
              <a:cs typeface="Arial"/>
            </a:endParaRPr>
          </a:p>
          <a:p>
            <a:endParaRPr lang="vi-VN"/>
          </a:p>
        </p:txBody>
      </p:sp>
      <p:sp>
        <p:nvSpPr>
          <p:cNvPr id="3" name="Tiêu đề phụ 2">
            <a:extLst>
              <a:ext uri="{FF2B5EF4-FFF2-40B4-BE49-F238E27FC236}">
                <a16:creationId xmlns:a16="http://schemas.microsoft.com/office/drawing/2014/main" id="{25BDBB82-98A0-77B3-9019-F9A793F2059B}"/>
              </a:ext>
            </a:extLst>
          </p:cNvPr>
          <p:cNvSpPr>
            <a:spLocks noGrp="1"/>
          </p:cNvSpPr>
          <p:nvPr>
            <p:ph type="subTitle"/>
          </p:nvPr>
        </p:nvSpPr>
        <p:spPr>
          <a:xfrm>
            <a:off x="255154" y="637526"/>
            <a:ext cx="5594928" cy="2138678"/>
          </a:xfrm>
        </p:spPr>
        <p:txBody>
          <a:bodyPr/>
          <a:lstStyle/>
          <a:p>
            <a:pPr marL="342900" indent="-342900" algn="just">
              <a:spcAft>
                <a:spcPts val="1000"/>
              </a:spcAft>
              <a:buFont typeface="Wingdings" panose="05000000000000000000" pitchFamily="2" charset="2"/>
              <a:buChar char="q"/>
            </a:pPr>
            <a:r>
              <a:rPr lang="vi-VN" sz="2000" noProof="1">
                <a:latin typeface="Lato" panose="020F0502020204030203" pitchFamily="34" charset="0"/>
                <a:ea typeface="Lato" panose="020F0502020204030203" pitchFamily="34" charset="0"/>
                <a:cs typeface="Lato" panose="020F0502020204030203" pitchFamily="34" charset="0"/>
              </a:rPr>
              <a:t>Đây là package chịu trách nhiệm quản lý giao diện chính của ứng dụng.</a:t>
            </a:r>
          </a:p>
          <a:p>
            <a:pPr marL="342900" indent="-342900" algn="just">
              <a:buFont typeface="Wingdings" panose="05000000000000000000" pitchFamily="2" charset="2"/>
              <a:buChar char="q"/>
            </a:pPr>
            <a:r>
              <a:rPr lang="vi-VN" sz="2000" noProof="1">
                <a:latin typeface="Lato" panose="020F0502020204030203" pitchFamily="34" charset="0"/>
                <a:ea typeface="Lato" panose="020F0502020204030203" pitchFamily="34" charset="0"/>
                <a:cs typeface="Lato" panose="020F0502020204030203" pitchFamily="34" charset="0"/>
              </a:rPr>
              <a:t>Cung cấp các chức năng cơ bản như chọn thuật toán sắp xếp, xem hướng dẫn, và thoát ứng dụng.</a:t>
            </a:r>
            <a:endParaRPr lang="vi-VN" sz="2000" noProof="1">
              <a:cs typeface="Arial"/>
            </a:endParaRPr>
          </a:p>
        </p:txBody>
      </p:sp>
      <p:pic>
        <p:nvPicPr>
          <p:cNvPr id="4" name="Hình ảnh 3" descr="Ảnh có chứa văn bản, ảnh chụp màn hình, Phông chữ, Hình chữ nhật&#10;&#10;Mô tả được tự động tạo">
            <a:extLst>
              <a:ext uri="{FF2B5EF4-FFF2-40B4-BE49-F238E27FC236}">
                <a16:creationId xmlns:a16="http://schemas.microsoft.com/office/drawing/2014/main" id="{241D276A-79BC-A4B6-CF27-31895AB67793}"/>
              </a:ext>
            </a:extLst>
          </p:cNvPr>
          <p:cNvPicPr>
            <a:picLocks noChangeAspect="1"/>
          </p:cNvPicPr>
          <p:nvPr/>
        </p:nvPicPr>
        <p:blipFill>
          <a:blip r:embed="rId2"/>
          <a:stretch>
            <a:fillRect/>
          </a:stretch>
        </p:blipFill>
        <p:spPr>
          <a:xfrm>
            <a:off x="6098700" y="856635"/>
            <a:ext cx="6132934" cy="554646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0544A81-2B60-3403-8C7F-2FD21002FA5B}"/>
              </a:ext>
            </a:extLst>
          </p:cNvPr>
          <p:cNvPicPr>
            <a:picLocks noChangeAspect="1"/>
          </p:cNvPicPr>
          <p:nvPr/>
        </p:nvPicPr>
        <p:blipFill>
          <a:blip r:embed="rId3"/>
          <a:stretch>
            <a:fillRect/>
          </a:stretch>
        </p:blipFill>
        <p:spPr>
          <a:xfrm>
            <a:off x="388794" y="2566087"/>
            <a:ext cx="5472871" cy="3723502"/>
          </a:xfrm>
          <a:prstGeom prst="rect">
            <a:avLst/>
          </a:prstGeom>
        </p:spPr>
      </p:pic>
    </p:spTree>
    <p:extLst>
      <p:ext uri="{BB962C8B-B14F-4D97-AF65-F5344CB8AC3E}">
        <p14:creationId xmlns:p14="http://schemas.microsoft.com/office/powerpoint/2010/main" val="218567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Màn hình rộng</PresentationFormat>
  <Slides>25</Slides>
  <Notes>0</Notes>
  <HiddenSlides>0</HiddenSlides>
  <ScaleCrop>false</ScaleCrop>
  <HeadingPairs>
    <vt:vector size="4" baseType="variant">
      <vt:variant>
        <vt:lpstr>Chủ đề</vt:lpstr>
      </vt:variant>
      <vt:variant>
        <vt:i4>6</vt:i4>
      </vt:variant>
      <vt:variant>
        <vt:lpstr>Tiêu đề Bản chiếu</vt:lpstr>
      </vt:variant>
      <vt:variant>
        <vt:i4>25</vt:i4>
      </vt:variant>
    </vt:vector>
  </HeadingPairs>
  <TitlesOfParts>
    <vt:vector size="31" baseType="lpstr">
      <vt:lpstr>Office Theme</vt:lpstr>
      <vt:lpstr>Office Theme</vt:lpstr>
      <vt:lpstr>Office Theme</vt:lpstr>
      <vt:lpstr>Office Theme</vt:lpstr>
      <vt:lpstr>Office Theme</vt:lpstr>
      <vt:lpstr>Office Theme</vt:lpstr>
      <vt:lpstr>Bản trình bày PowerPoint</vt:lpstr>
      <vt:lpstr>Bản trình bày PowerPoint</vt:lpstr>
      <vt:lpstr>Bản trình bày PowerPoint</vt:lpstr>
      <vt:lpstr>Bản trình bày PowerPoint</vt:lpstr>
      <vt:lpstr>Mô tả bài toán</vt:lpstr>
      <vt:lpstr>Mô tả bài toán</vt:lpstr>
      <vt:lpstr>Mô tả bài toán</vt:lpstr>
      <vt:lpstr>Bản trình bày PowerPoint</vt:lpstr>
      <vt:lpstr>Package MainMenu </vt:lpstr>
      <vt:lpstr>Package CreateArrayUIStage1</vt:lpstr>
      <vt:lpstr>Package CreateArrayUIStage2</vt:lpstr>
      <vt:lpstr>Package CreateArrayUIStage2 </vt:lpstr>
      <vt:lpstr>Package VisualizationUI</vt:lpstr>
      <vt:lpstr>Inheritance</vt:lpstr>
      <vt:lpstr>Inheritance</vt:lpstr>
      <vt:lpstr>Inheritance</vt:lpstr>
      <vt:lpstr>Inheritance</vt:lpstr>
      <vt:lpstr>Polymorphism</vt:lpstr>
      <vt:lpstr>Polymorphism</vt:lpstr>
      <vt:lpstr>Association</vt:lpstr>
      <vt:lpstr>Association</vt:lpstr>
      <vt:lpstr>Bản trình bày PowerPoint</vt:lpstr>
      <vt:lpstr>Demo Bubble Sort</vt:lpstr>
      <vt:lpstr>Demo Quick Sort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revision>8</cp:revision>
  <dcterms:created xsi:type="dcterms:W3CDTF">2020-12-31T09:57:48Z</dcterms:created>
  <dcterms:modified xsi:type="dcterms:W3CDTF">2024-12-25T13:59:20Z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