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86" r:id="rId3"/>
    <p:sldId id="400" r:id="rId4"/>
    <p:sldId id="401" r:id="rId5"/>
    <p:sldId id="418" r:id="rId6"/>
    <p:sldId id="419" r:id="rId7"/>
    <p:sldId id="430" r:id="rId8"/>
    <p:sldId id="431" r:id="rId9"/>
    <p:sldId id="420" r:id="rId10"/>
    <p:sldId id="428" r:id="rId11"/>
    <p:sldId id="421" r:id="rId12"/>
    <p:sldId id="438" r:id="rId13"/>
    <p:sldId id="435" r:id="rId14"/>
    <p:sldId id="432" r:id="rId15"/>
    <p:sldId id="433" r:id="rId16"/>
    <p:sldId id="434" r:id="rId17"/>
    <p:sldId id="436" r:id="rId18"/>
    <p:sldId id="399" r:id="rId19"/>
    <p:sldId id="30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256"/>
            <p14:sldId id="386"/>
            <p14:sldId id="400"/>
            <p14:sldId id="401"/>
            <p14:sldId id="418"/>
            <p14:sldId id="419"/>
            <p14:sldId id="430"/>
            <p14:sldId id="431"/>
            <p14:sldId id="420"/>
            <p14:sldId id="428"/>
            <p14:sldId id="421"/>
            <p14:sldId id="438"/>
            <p14:sldId id="435"/>
            <p14:sldId id="432"/>
            <p14:sldId id="433"/>
            <p14:sldId id="434"/>
            <p14:sldId id="436"/>
            <p14:sldId id="399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660A8"/>
    <a:srgbClr val="008000"/>
    <a:srgbClr val="C45911"/>
    <a:srgbClr val="009900"/>
    <a:srgbClr val="FFCCFF"/>
    <a:srgbClr val="FFFFCC"/>
    <a:srgbClr val="66FF66"/>
    <a:srgbClr val="990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74" d="100"/>
          <a:sy n="74" d="100"/>
        </p:scale>
        <p:origin x="6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89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74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27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54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50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50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90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42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21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04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94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7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12.08.2014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12.08.2014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12.08.2014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12.08.2014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12.08.2014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12.08.2014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12.08.2014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12.08.2014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12.08.2014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12.08.2014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12.08.2014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12.08.2014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28577" y="1"/>
            <a:ext cx="12244381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36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97212" y="4406565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C4591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OWIN &amp; Katana</a:t>
            </a:r>
            <a:endParaRPr lang="en-US" sz="2800" dirty="0">
              <a:solidFill>
                <a:srgbClr val="C4591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2" descr="D:\PHOTO\_IMAGES\presentation\microsoft-dot-net-new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16" y="912502"/>
            <a:ext cx="1895936" cy="4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244864" y="2489539"/>
            <a:ext cx="9880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3660A8"/>
                </a:solidFill>
                <a:latin typeface=""/>
              </a:rPr>
              <a:t>MVC Advanced</a:t>
            </a:r>
            <a:endParaRPr lang="en-US" sz="4800" dirty="0">
              <a:solidFill>
                <a:srgbClr val="3660A8"/>
              </a:solidFill>
              <a:latin typeface="Segoe UI Light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368" y="872857"/>
            <a:ext cx="514891" cy="5148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750762"/>
            <a:ext cx="1360623" cy="10714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47" y="5778314"/>
            <a:ext cx="3360453" cy="9272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800" y="903396"/>
            <a:ext cx="609600" cy="48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73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n-CL" sz="360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ASP.NET MVC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343434"/>
                </a:solidFill>
                <a:latin typeface="Segoe UI" charset="0"/>
                <a:cs typeface="Segoe UI" charset="0"/>
              </a:rPr>
              <a:t>Katana project</a:t>
            </a:r>
            <a:endParaRPr lang="en-US" sz="2800" dirty="0">
              <a:solidFill>
                <a:srgbClr val="C45911"/>
              </a:solidFill>
              <a:latin typeface="Segoe UI" charset="0"/>
              <a:cs typeface="Segoe U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459230"/>
            <a:ext cx="11353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600" dirty="0">
              <a:solidFill>
                <a:srgbClr val="C00000"/>
              </a:solidFill>
              <a:latin typeface="Segoe UI" charset="0"/>
              <a:cs typeface="Segoe UI" charset="0"/>
            </a:endParaRPr>
          </a:p>
          <a:p>
            <a:pPr algn="ctr"/>
            <a:endParaRPr lang="en-US" sz="1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43434"/>
              </a:solidFill>
              <a:latin typeface="Segoe UI" charset="0"/>
              <a:cs typeface="Segoe U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22222"/>
              </a:solidFill>
              <a:latin typeface="Segoe UI" charset="0"/>
              <a:cs typeface="Segoe UI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579081"/>
            <a:ext cx="7048500" cy="43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83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n-CL" sz="360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ASP.NET MVC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53689" y="997427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C00000"/>
                </a:solidFill>
                <a:latin typeface="Arial" charset="0"/>
                <a:cs typeface="Arial" charset="0"/>
              </a:rPr>
              <a:t>Хостинг  </a:t>
            </a:r>
            <a:r>
              <a:rPr lang="en-US" sz="2800" dirty="0">
                <a:solidFill>
                  <a:srgbClr val="C00000"/>
                </a:solidFill>
                <a:latin typeface="Arial" charset="0"/>
                <a:cs typeface="Arial" charset="0"/>
              </a:rPr>
              <a:t>OWIN </a:t>
            </a:r>
            <a:r>
              <a:rPr lang="uk-UA" sz="2800" dirty="0">
                <a:solidFill>
                  <a:srgbClr val="C00000"/>
                </a:solidFill>
                <a:latin typeface="Arial" charset="0"/>
                <a:cs typeface="Arial" charset="0"/>
              </a:rPr>
              <a:t>приложений</a:t>
            </a:r>
            <a:endParaRPr lang="en-US" sz="2800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endParaRPr lang="en-US" sz="2800" dirty="0">
              <a:solidFill>
                <a:srgbClr val="C45911"/>
              </a:solidFill>
              <a:latin typeface="Segoe UI" charset="0"/>
              <a:cs typeface="Segoe U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295400"/>
            <a:ext cx="11353800" cy="44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ru-RU" sz="20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lvl="1"/>
            <a:r>
              <a:rPr lang="ru-RU" sz="2000" dirty="0" smtClean="0">
                <a:solidFill>
                  <a:srgbClr val="222222"/>
                </a:solidFill>
                <a:latin typeface="Calibri"/>
                <a:cs typeface="Segoe UI" charset="0"/>
              </a:rPr>
              <a:t>Для хостинга у нас представлены 3 возможности :</a:t>
            </a:r>
          </a:p>
          <a:p>
            <a:pPr lvl="1"/>
            <a:endParaRPr lang="en-US" sz="2000" dirty="0" smtClean="0">
              <a:solidFill>
                <a:srgbClr val="222222"/>
              </a:solidFill>
              <a:latin typeface="Calibri"/>
              <a:cs typeface="Segoe UI" charset="0"/>
            </a:endParaRPr>
          </a:p>
          <a:p>
            <a:pPr lvl="1"/>
            <a:endParaRPr lang="ru-RU" sz="2000" dirty="0">
              <a:solidFill>
                <a:srgbClr val="222222"/>
              </a:solidFill>
              <a:latin typeface="Calibri"/>
              <a:cs typeface="Segoe UI" charset="0"/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rgbClr val="222222"/>
                </a:solidFill>
                <a:latin typeface="Calibri"/>
                <a:cs typeface="Segoe UI" charset="0"/>
              </a:rPr>
              <a:t>Self Host – </a:t>
            </a:r>
            <a:r>
              <a:rPr lang="ru-RU" sz="2000" dirty="0" smtClean="0">
                <a:solidFill>
                  <a:srgbClr val="222222"/>
                </a:solidFill>
                <a:latin typeface="Calibri"/>
                <a:cs typeface="Segoe UI" charset="0"/>
              </a:rPr>
              <a:t>при помощи  </a:t>
            </a:r>
            <a:r>
              <a:rPr lang="en-US" sz="2000" dirty="0" err="1" smtClean="0">
                <a:solidFill>
                  <a:srgbClr val="222222"/>
                </a:solidFill>
                <a:latin typeface="Calibri"/>
                <a:cs typeface="Segoe UI" charset="0"/>
              </a:rPr>
              <a:t>Microsoft.Owin.Host.HttpListener</a:t>
            </a:r>
            <a:r>
              <a:rPr lang="en-US" sz="2000" dirty="0" smtClean="0">
                <a:solidFill>
                  <a:srgbClr val="222222"/>
                </a:solidFill>
                <a:latin typeface="Calibri"/>
                <a:cs typeface="Segoe UI" charset="0"/>
              </a:rPr>
              <a:t>, </a:t>
            </a:r>
            <a:r>
              <a:rPr lang="en-US" sz="2000" dirty="0" err="1" smtClean="0">
                <a:solidFill>
                  <a:srgbClr val="222222"/>
                </a:solidFill>
                <a:latin typeface="Calibri"/>
                <a:cs typeface="Segoe UI" charset="0"/>
              </a:rPr>
              <a:t>Microsoft.Owin.Hosting</a:t>
            </a:r>
            <a:endParaRPr lang="en-US" sz="2000" dirty="0" smtClean="0">
              <a:solidFill>
                <a:srgbClr val="222222"/>
              </a:solidFill>
              <a:latin typeface="Calibri"/>
              <a:cs typeface="Segoe UI" charset="0"/>
            </a:endParaRPr>
          </a:p>
          <a:p>
            <a:pPr lvl="1"/>
            <a:endParaRPr lang="en-US" sz="2000" dirty="0" smtClean="0">
              <a:solidFill>
                <a:srgbClr val="222222"/>
              </a:solidFill>
              <a:latin typeface="Calibri"/>
              <a:cs typeface="Segoe UI" charset="0"/>
            </a:endParaRPr>
          </a:p>
          <a:p>
            <a:pPr lvl="1"/>
            <a:endParaRPr lang="en-US" sz="2000" dirty="0" smtClean="0">
              <a:solidFill>
                <a:srgbClr val="222222"/>
              </a:solidFill>
              <a:latin typeface="Calibri"/>
              <a:cs typeface="Segoe UI" charset="0"/>
            </a:endParaRPr>
          </a:p>
          <a:p>
            <a:pPr marL="914400" lvl="1" indent="-457200">
              <a:buAutoNum type="arabicPeriod" startAt="2"/>
            </a:pPr>
            <a:r>
              <a:rPr lang="en-US" sz="2000" dirty="0" smtClean="0">
                <a:solidFill>
                  <a:srgbClr val="222222"/>
                </a:solidFill>
                <a:latin typeface="Calibri"/>
                <a:cs typeface="Segoe UI" charset="0"/>
              </a:rPr>
              <a:t>IIS Host – </a:t>
            </a:r>
            <a:r>
              <a:rPr lang="ru-RU" sz="2000" dirty="0" smtClean="0">
                <a:solidFill>
                  <a:srgbClr val="222222"/>
                </a:solidFill>
                <a:latin typeface="Calibri"/>
                <a:cs typeface="Segoe UI" charset="0"/>
              </a:rPr>
              <a:t>при помощи </a:t>
            </a:r>
            <a:r>
              <a:rPr lang="en-US" sz="2000" dirty="0" err="1" smtClean="0">
                <a:solidFill>
                  <a:srgbClr val="222222"/>
                </a:solidFill>
                <a:latin typeface="Calibri"/>
                <a:cs typeface="Segoe UI" charset="0"/>
              </a:rPr>
              <a:t>Microsoft.Owin.SystemWeb</a:t>
            </a:r>
            <a:endParaRPr lang="en-US" sz="2000" dirty="0" smtClean="0">
              <a:solidFill>
                <a:srgbClr val="222222"/>
              </a:solidFill>
              <a:latin typeface="Calibri"/>
              <a:cs typeface="Segoe UI" charset="0"/>
            </a:endParaRPr>
          </a:p>
          <a:p>
            <a:pPr lvl="1"/>
            <a:endParaRPr lang="en-US" sz="2000" dirty="0" smtClean="0">
              <a:solidFill>
                <a:srgbClr val="222222"/>
              </a:solidFill>
              <a:latin typeface="Calibri"/>
              <a:cs typeface="Segoe UI" charset="0"/>
            </a:endParaRPr>
          </a:p>
          <a:p>
            <a:pPr lvl="1"/>
            <a:endParaRPr lang="en-US" sz="2000" dirty="0" smtClean="0">
              <a:solidFill>
                <a:srgbClr val="222222"/>
              </a:solidFill>
              <a:latin typeface="Calibri"/>
              <a:cs typeface="Segoe UI" charset="0"/>
            </a:endParaRPr>
          </a:p>
          <a:p>
            <a:pPr lvl="1"/>
            <a:r>
              <a:rPr lang="en-US" sz="2000" dirty="0" smtClean="0">
                <a:solidFill>
                  <a:srgbClr val="222222"/>
                </a:solidFill>
                <a:cs typeface="Segoe UI" charset="0"/>
              </a:rPr>
              <a:t>3.    Self </a:t>
            </a:r>
            <a:r>
              <a:rPr lang="en-US" sz="2000" dirty="0">
                <a:solidFill>
                  <a:srgbClr val="222222"/>
                </a:solidFill>
                <a:cs typeface="Segoe UI" charset="0"/>
              </a:rPr>
              <a:t>Host – </a:t>
            </a:r>
            <a:r>
              <a:rPr lang="ru-RU" sz="2000" dirty="0">
                <a:solidFill>
                  <a:srgbClr val="222222"/>
                </a:solidFill>
                <a:cs typeface="Segoe UI" charset="0"/>
              </a:rPr>
              <a:t>при помощи </a:t>
            </a:r>
            <a:r>
              <a:rPr lang="en-US" sz="2000" dirty="0" smtClean="0">
                <a:solidFill>
                  <a:srgbClr val="222222"/>
                </a:solidFill>
                <a:latin typeface="Calibri"/>
                <a:cs typeface="Segoe UI" charset="0"/>
              </a:rPr>
              <a:t>OwinHost.exe </a:t>
            </a:r>
            <a:endParaRPr lang="ru-RU" sz="2000" dirty="0">
              <a:solidFill>
                <a:srgbClr val="222222"/>
              </a:solidFill>
              <a:latin typeface="Calibri"/>
              <a:cs typeface="Segoe UI" charset="0"/>
            </a:endParaRPr>
          </a:p>
          <a:p>
            <a:pPr lvl="1"/>
            <a:endParaRPr lang="ru-RU" sz="2400" dirty="0">
              <a:solidFill>
                <a:srgbClr val="222222"/>
              </a:solidFill>
              <a:latin typeface="Segoe UI" charset="0"/>
              <a:cs typeface="Segoe UI" charset="0"/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22222"/>
              </a:solidFill>
              <a:latin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235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n-CL" sz="360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ASP.NET MVC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53689" y="997427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222222"/>
                </a:solidFill>
                <a:latin typeface="Arial" charset="0"/>
                <a:cs typeface="Arial" charset="0"/>
              </a:rPr>
              <a:t>Точка конфигурирования конвейера</a:t>
            </a:r>
            <a:endParaRPr lang="en-US" sz="2800" dirty="0">
              <a:solidFill>
                <a:srgbClr val="222222"/>
              </a:solidFill>
              <a:latin typeface="Arial" charset="0"/>
              <a:cs typeface="Arial" charset="0"/>
            </a:endParaRPr>
          </a:p>
          <a:p>
            <a:endParaRPr lang="en-US" sz="2800" dirty="0">
              <a:solidFill>
                <a:srgbClr val="C45911"/>
              </a:solidFill>
              <a:latin typeface="Segoe UI" charset="0"/>
              <a:cs typeface="Segoe U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818" y="1307917"/>
            <a:ext cx="11353800" cy="44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ru-RU" sz="20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lvl="1"/>
            <a:r>
              <a:rPr lang="ru-RU" sz="2000" dirty="0">
                <a:solidFill>
                  <a:srgbClr val="222222"/>
                </a:solidFill>
                <a:latin typeface="Calibri"/>
                <a:cs typeface="Segoe UI" charset="0"/>
              </a:rPr>
              <a:t>При запуске веб-приложения, Katana ищет класс </a:t>
            </a:r>
            <a:r>
              <a:rPr lang="en-US" sz="2000" i="1" dirty="0">
                <a:solidFill>
                  <a:srgbClr val="222222"/>
                </a:solidFill>
                <a:latin typeface="Calibri"/>
                <a:cs typeface="Segoe UI" charset="0"/>
              </a:rPr>
              <a:t>Startup</a:t>
            </a:r>
            <a:r>
              <a:rPr lang="en-US" sz="2000" dirty="0">
                <a:solidFill>
                  <a:srgbClr val="222222"/>
                </a:solidFill>
                <a:latin typeface="Calibri"/>
                <a:cs typeface="Segoe UI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latin typeface="Calibri"/>
                <a:cs typeface="Segoe UI" charset="0"/>
              </a:rPr>
              <a:t>и вызывает его метод </a:t>
            </a:r>
            <a:r>
              <a:rPr lang="ru-RU" sz="2000" i="1" dirty="0">
                <a:solidFill>
                  <a:srgbClr val="222222"/>
                </a:solidFill>
                <a:latin typeface="Calibri"/>
                <a:cs typeface="Segoe UI" charset="0"/>
              </a:rPr>
              <a:t>Configuration()</a:t>
            </a:r>
            <a:r>
              <a:rPr lang="ru-RU" sz="2000" dirty="0">
                <a:solidFill>
                  <a:srgbClr val="222222"/>
                </a:solidFill>
                <a:latin typeface="Calibri"/>
                <a:cs typeface="Segoe UI" charset="0"/>
              </a:rPr>
              <a:t> для создания и настройки конвейера обработки сообщений</a:t>
            </a:r>
          </a:p>
          <a:p>
            <a:pPr lvl="1"/>
            <a:endParaRPr lang="ru-RU" sz="20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lvl="1"/>
            <a:r>
              <a:rPr lang="ru-RU" sz="2000" b="1" dirty="0">
                <a:solidFill>
                  <a:srgbClr val="006699"/>
                </a:solidFill>
                <a:latin typeface="Calibri"/>
                <a:cs typeface="Consolas" charset="0"/>
              </a:rPr>
              <a:t>public</a:t>
            </a:r>
            <a:r>
              <a:rPr lang="ru-RU" sz="2000" dirty="0">
                <a:solidFill>
                  <a:srgbClr val="000000"/>
                </a:solidFill>
                <a:latin typeface="Calibri"/>
                <a:cs typeface="Consolas" charset="0"/>
              </a:rPr>
              <a:t> </a:t>
            </a:r>
            <a:r>
              <a:rPr lang="ru-RU" sz="2000" b="1" dirty="0">
                <a:solidFill>
                  <a:srgbClr val="006699"/>
                </a:solidFill>
                <a:latin typeface="Calibri"/>
                <a:cs typeface="Consolas" charset="0"/>
              </a:rPr>
              <a:t>class</a:t>
            </a:r>
            <a:r>
              <a:rPr lang="ru-RU" sz="2000" dirty="0">
                <a:solidFill>
                  <a:srgbClr val="000000"/>
                </a:solidFill>
                <a:latin typeface="Calibri"/>
                <a:cs typeface="Consolas" charset="0"/>
              </a:rPr>
              <a:t> Startup</a:t>
            </a:r>
          </a:p>
          <a:p>
            <a:pPr lvl="1"/>
            <a:r>
              <a:rPr lang="ru-RU" sz="2000" dirty="0">
                <a:solidFill>
                  <a:srgbClr val="000000"/>
                </a:solidFill>
                <a:latin typeface="Calibri"/>
                <a:cs typeface="Consolas" charset="0"/>
              </a:rPr>
              <a:t>{</a:t>
            </a:r>
          </a:p>
          <a:p>
            <a:pPr lvl="1"/>
            <a:r>
              <a:rPr lang="ru-RU" sz="2000" b="1" dirty="0">
                <a:solidFill>
                  <a:srgbClr val="C7254E"/>
                </a:solidFill>
                <a:latin typeface="Consolas" charset="0"/>
                <a:cs typeface="Consolas" charset="0"/>
              </a:rPr>
              <a:t>  </a:t>
            </a:r>
            <a:r>
              <a:rPr lang="en-US" sz="2000" b="1" dirty="0">
                <a:solidFill>
                  <a:srgbClr val="006699"/>
                </a:solidFill>
                <a:latin typeface="Calibri"/>
                <a:cs typeface="Consolas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alibri"/>
                <a:cs typeface="Consolas" charset="0"/>
              </a:rPr>
              <a:t> </a:t>
            </a:r>
            <a:r>
              <a:rPr lang="en-US" sz="2000" b="1" dirty="0">
                <a:solidFill>
                  <a:srgbClr val="006699"/>
                </a:solidFill>
                <a:latin typeface="Calibri"/>
                <a:cs typeface="Consolas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onsolas" charset="0"/>
              </a:rPr>
              <a:t> Configuration(IAppBuilder appBuilder)</a:t>
            </a:r>
            <a:endParaRPr lang="ru-RU" sz="2000" dirty="0">
              <a:solidFill>
                <a:srgbClr val="000000"/>
              </a:solidFill>
              <a:latin typeface="Calibri"/>
              <a:cs typeface="Consolas" charset="0"/>
            </a:endParaRPr>
          </a:p>
          <a:p>
            <a:pPr lvl="1"/>
            <a:r>
              <a:rPr lang="ru-RU" sz="2000" dirty="0">
                <a:solidFill>
                  <a:srgbClr val="C7254E"/>
                </a:solidFill>
                <a:latin typeface="Consolas" charset="0"/>
                <a:cs typeface="Consolas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latin typeface="Calibri"/>
                <a:cs typeface="Consolas" charset="0"/>
              </a:rPr>
              <a:t>{</a:t>
            </a:r>
            <a:endParaRPr lang="en-US" sz="2000" dirty="0">
              <a:solidFill>
                <a:srgbClr val="000000"/>
              </a:solidFill>
              <a:latin typeface="Calibri"/>
              <a:cs typeface="Consolas" charset="0"/>
            </a:endParaRPr>
          </a:p>
          <a:p>
            <a:pPr lvl="1"/>
            <a:r>
              <a:rPr lang="ru-RU" sz="2000" dirty="0" err="1">
                <a:solidFill>
                  <a:srgbClr val="C7254E"/>
                </a:solidFill>
                <a:latin typeface="Consolas" charset="0"/>
                <a:cs typeface="Consolas" charset="0"/>
              </a:rPr>
              <a:t>        </a:t>
            </a:r>
            <a:r>
              <a:rPr lang="ru-RU" sz="2000" dirty="0" err="1">
                <a:solidFill>
                  <a:srgbClr val="008200"/>
                </a:solidFill>
                <a:latin typeface="Calibri"/>
                <a:cs typeface="Consolas" charset="0"/>
              </a:rPr>
              <a:t>// создание</a:t>
            </a:r>
            <a:r>
              <a:rPr lang="ru-RU" sz="2000" dirty="0">
                <a:solidFill>
                  <a:srgbClr val="008200"/>
                </a:solidFill>
                <a:latin typeface="Calibri"/>
                <a:cs typeface="Consolas" charset="0"/>
              </a:rPr>
              <a:t>, конфигурация и установка модулей для конвейера</a:t>
            </a:r>
          </a:p>
          <a:p>
            <a:pPr lvl="1"/>
            <a:r>
              <a:rPr lang="ru-RU" sz="2000" dirty="0">
                <a:solidFill>
                  <a:srgbClr val="C7254E"/>
                </a:solidFill>
                <a:latin typeface="Consolas" charset="0"/>
                <a:cs typeface="Consolas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latin typeface="Calibri"/>
                <a:cs typeface="Consolas" charset="0"/>
              </a:rPr>
              <a:t>}</a:t>
            </a:r>
          </a:p>
          <a:p>
            <a:pPr lvl="1"/>
            <a:r>
              <a:rPr lang="ru-RU" sz="2000" dirty="0">
                <a:solidFill>
                  <a:srgbClr val="000000"/>
                </a:solidFill>
                <a:latin typeface="Calibri"/>
                <a:cs typeface="Consolas" charset="0"/>
              </a:rPr>
              <a:t>}</a:t>
            </a:r>
          </a:p>
          <a:p>
            <a:pPr lvl="1" algn="ctr"/>
            <a:r>
              <a:rPr lang="ru-RU" sz="2000" i="1" dirty="0">
                <a:solidFill>
                  <a:srgbClr val="222222"/>
                </a:solidFill>
                <a:latin typeface="Calibri"/>
                <a:cs typeface="Segoe UI" charset="0"/>
              </a:rPr>
              <a:t>Интерфейс IAppBuilder</a:t>
            </a:r>
            <a:r>
              <a:rPr lang="ru-RU" sz="2000" dirty="0">
                <a:solidFill>
                  <a:srgbClr val="222222"/>
                </a:solidFill>
                <a:latin typeface="Calibri"/>
                <a:cs typeface="Segoe UI" charset="0"/>
              </a:rPr>
              <a:t> используется для указания используемых модулей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22222"/>
              </a:solidFill>
              <a:latin typeface="Segoe UI" charset="0"/>
              <a:cs typeface="Segoe UI" charset="0"/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22222"/>
              </a:solidFill>
              <a:latin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811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n-CL" sz="360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ASP.NET MVC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343434"/>
                </a:solidFill>
                <a:latin typeface="Segoe UI" charset="0"/>
                <a:cs typeface="Segoe UI" charset="0"/>
              </a:rPr>
              <a:t>Обнаружение </a:t>
            </a:r>
            <a:r>
              <a:rPr lang="en-US" sz="2800" dirty="0">
                <a:solidFill>
                  <a:srgbClr val="343434"/>
                </a:solidFill>
                <a:latin typeface="Segoe UI" charset="0"/>
                <a:cs typeface="Segoe UI" charset="0"/>
              </a:rPr>
              <a:t>Startup </a:t>
            </a:r>
            <a:r>
              <a:rPr lang="ru-RU" sz="2800" dirty="0">
                <a:solidFill>
                  <a:srgbClr val="343434"/>
                </a:solidFill>
                <a:latin typeface="Segoe UI" charset="0"/>
                <a:cs typeface="Segoe UI" charset="0"/>
              </a:rPr>
              <a:t>файла</a:t>
            </a:r>
            <a:endParaRPr lang="en-US" sz="2800" dirty="0">
              <a:solidFill>
                <a:srgbClr val="C45911"/>
              </a:solidFill>
              <a:latin typeface="Segoe UI" charset="0"/>
              <a:cs typeface="Segoe U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459230"/>
            <a:ext cx="11353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333333"/>
              </a:solidFill>
              <a:latin typeface="Segoe UI" charset="0"/>
              <a:cs typeface="Segoe UI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Segoe UI" charset="0"/>
                <a:cs typeface="Segoe UI" charset="0"/>
              </a:rPr>
              <a:t>Компоненты Katana по умолчанию используют несколько соглашений по загрузке и выполнению OWIN-приложений, в том числе по стартовому классу. Когда Katana-хост загружает OWIN-приложение, он обнаруживает и выполняет стартовый класс по следующим правилам (в порядке перечисления).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333333"/>
              </a:solidFill>
              <a:latin typeface="Segoe UI" charset="0"/>
              <a:cs typeface="Segoe UI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6252A"/>
                </a:solidFill>
                <a:latin typeface="Segoe UI" charset="0"/>
                <a:cs typeface="Segoe UI" charset="0"/>
              </a:rPr>
              <a:t>Если файл web.config содержит appSetting с key="owin:AppStartup", загрузчик использует значение этого параметра. Значение должно быть именем допустимого .NET-типа.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6252A"/>
              </a:solidFill>
              <a:latin typeface="Segoe UI" charset="0"/>
              <a:cs typeface="Segoe UI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26252A"/>
                </a:solidFill>
                <a:latin typeface="Segoe UI" charset="0"/>
                <a:cs typeface="Segoe UI" charset="0"/>
              </a:rPr>
              <a:t>Если сборка содержит атрибут [assembly: OwinStartup(typeof(MyStartup))], загрузчик будет </a:t>
            </a:r>
            <a:r>
              <a:rPr lang="uk-UA" dirty="0" err="1">
                <a:solidFill>
                  <a:srgbClr val="26252A"/>
                </a:solidFill>
                <a:latin typeface="Segoe UI" charset="0"/>
                <a:cs typeface="Segoe UI" charset="0"/>
              </a:rPr>
              <a:t>использовать</a:t>
            </a:r>
            <a:r>
              <a:rPr lang="uk-UA" dirty="0">
                <a:solidFill>
                  <a:srgbClr val="26252A"/>
                </a:solidFill>
                <a:latin typeface="Segoe UI" charset="0"/>
                <a:cs typeface="Segoe UI" charset="0"/>
              </a:rPr>
              <a:t> тип</a:t>
            </a:r>
            <a:r>
              <a:rPr lang="ru-RU" dirty="0">
                <a:solidFill>
                  <a:srgbClr val="26252A"/>
                </a:solidFill>
                <a:latin typeface="Segoe UI" charset="0"/>
                <a:cs typeface="Segoe UI" charset="0"/>
              </a:rPr>
              <a:t>, указанный в значении атрибута.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>
              <a:solidFill>
                <a:srgbClr val="26252A"/>
              </a:solidFill>
              <a:latin typeface="Segoe UI" charset="0"/>
              <a:cs typeface="Segoe UI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6252A"/>
                </a:solidFill>
                <a:latin typeface="Segoe UI" charset="0"/>
                <a:cs typeface="Segoe UI" charset="0"/>
              </a:rPr>
              <a:t>Если ни одно из этих условий не удовлетворяется, загрузчик сканирует загруженные сборки в поисках типа с именем Startup и методом, сигнатура которого совпадает с void Configure(IAppBuilder app).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22222"/>
              </a:solidFill>
              <a:latin typeface="Segoe UI" charset="0"/>
              <a:cs typeface="Segoe UI" charset="0"/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22222"/>
              </a:solidFill>
              <a:latin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33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n-CL" sz="360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ASP.NET MVC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5736" y="949357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rgbClr val="222222"/>
                </a:solidFill>
                <a:latin typeface="Arial" charset="0"/>
                <a:cs typeface="Arial" charset="0"/>
              </a:rPr>
              <a:t>Правила создания конвейера</a:t>
            </a:r>
          </a:p>
          <a:p>
            <a:endParaRPr lang="en-US" sz="2800" dirty="0">
              <a:solidFill>
                <a:srgbClr val="C45911"/>
              </a:solidFill>
              <a:latin typeface="Segoe UI" charset="0"/>
              <a:cs typeface="Segoe U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459230"/>
            <a:ext cx="11353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ru-RU" sz="2400" dirty="0">
                <a:solidFill>
                  <a:srgbClr val="222222"/>
                </a:solidFill>
                <a:latin typeface="Segoe UI" charset="0"/>
                <a:cs typeface="Segoe UI" charset="0"/>
              </a:rPr>
              <a:t>Модули получают пришедший запрос по очереди, порядок которой определяется порядком их регистрации в методе </a:t>
            </a:r>
            <a:r>
              <a:rPr lang="en-US" sz="2400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Configuration()</a:t>
            </a:r>
            <a:r>
              <a:rPr lang="en-US" sz="2400" dirty="0">
                <a:solidFill>
                  <a:srgbClr val="222222"/>
                </a:solidFill>
                <a:latin typeface="Segoe UI" charset="0"/>
                <a:cs typeface="Segoe UI" charset="0"/>
              </a:rPr>
              <a:t>. </a:t>
            </a:r>
            <a:r>
              <a:rPr lang="ru-RU" sz="2400" dirty="0">
                <a:solidFill>
                  <a:srgbClr val="222222"/>
                </a:solidFill>
                <a:latin typeface="Segoe UI" charset="0"/>
                <a:cs typeface="Segoe UI" charset="0"/>
              </a:rPr>
              <a:t>При этом в им передаются</a:t>
            </a:r>
            <a:r>
              <a:rPr lang="ru-RU" sz="2400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400" dirty="0" err="1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6252A"/>
              </a:solidFill>
              <a:latin typeface="Segoe UI" charset="0"/>
              <a:cs typeface="Segoe UI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делегат AppFunc</a:t>
            </a:r>
            <a:r>
              <a:rPr lang="ru-RU" sz="2400" dirty="0">
                <a:solidFill>
                  <a:srgbClr val="222222"/>
                </a:solidFill>
                <a:latin typeface="Segoe UI" charset="0"/>
                <a:cs typeface="Segoe UI" charset="0"/>
              </a:rPr>
              <a:t>, которому можно передать управление дальше по цепочке;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словарь </a:t>
            </a:r>
            <a:r>
              <a:rPr lang="en-US" sz="2400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IDictionary&lt;string</a:t>
            </a:r>
            <a:r>
              <a:rPr lang="ru-RU" sz="2400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, </a:t>
            </a:r>
            <a:r>
              <a:rPr lang="en-US" sz="2400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object&gt; </a:t>
            </a:r>
            <a:r>
              <a:rPr lang="ru-RU" sz="2400" dirty="0">
                <a:solidFill>
                  <a:srgbClr val="222222"/>
                </a:solidFill>
                <a:latin typeface="Segoe UI" charset="0"/>
                <a:cs typeface="Segoe UI" charset="0"/>
              </a:rPr>
              <a:t>с данными запроса, окружения сервера и объектами для формирования ответа.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22222"/>
              </a:solidFill>
              <a:latin typeface="Segoe UI" charset="0"/>
              <a:cs typeface="Segoe UI" charset="0"/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22222"/>
              </a:solidFill>
              <a:latin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24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n-CL" sz="360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ASP.NET MVC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5736" y="949357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rgbClr val="222222"/>
                </a:solidFill>
                <a:latin typeface="Arial" charset="0"/>
                <a:cs typeface="Arial" charset="0"/>
              </a:rPr>
              <a:t>Правила создания конвейера</a:t>
            </a:r>
          </a:p>
          <a:p>
            <a:endParaRPr lang="en-US" sz="2800" dirty="0">
              <a:solidFill>
                <a:srgbClr val="C45911"/>
              </a:solidFill>
              <a:latin typeface="Segoe UI" charset="0"/>
              <a:cs typeface="Segoe U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459230"/>
            <a:ext cx="11353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ctr"/>
            <a:r>
              <a:rPr lang="ru-RU" sz="2400" dirty="0">
                <a:solidFill>
                  <a:srgbClr val="222222"/>
                </a:solidFill>
                <a:latin typeface="Segoe UI" charset="0"/>
                <a:cs typeface="Segoe UI" charset="0"/>
              </a:rPr>
              <a:t>После получения данных каждый обработчик может</a:t>
            </a:r>
            <a:r>
              <a:rPr lang="ru-RU" sz="2400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:</a:t>
            </a:r>
          </a:p>
          <a:p>
            <a:pPr lvl="1" algn="ctr"/>
            <a:endParaRPr lang="ru-RU" sz="2400" dirty="0" err="1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lvl="1" algn="ctr"/>
            <a:endParaRPr lang="ru-RU" sz="2400" dirty="0" err="1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проигнорировать и передать управление дальше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обработать и </a:t>
            </a:r>
            <a:r>
              <a:rPr lang="ru-RU" sz="2400" dirty="0">
                <a:solidFill>
                  <a:srgbClr val="222222"/>
                </a:solidFill>
                <a:latin typeface="Segoe UI" charset="0"/>
                <a:cs typeface="Segoe UI" charset="0"/>
              </a:rPr>
              <a:t>передать управление дальше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22222"/>
                </a:solidFill>
                <a:latin typeface="Segoe UI" charset="0"/>
                <a:cs typeface="Segoe UI" charset="0"/>
              </a:rPr>
              <a:t>обработать и завершить цепочку вызовов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22222"/>
                </a:solidFill>
                <a:latin typeface="Segoe UI" charset="0"/>
                <a:cs typeface="Segoe UI" charset="0"/>
              </a:rPr>
              <a:t>сообщить о критической ошибке (исключении), тем самым прервав цепочку вызовов аварийно.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22222"/>
              </a:solidFill>
              <a:latin typeface="Segoe UI" charset="0"/>
              <a:cs typeface="Segoe UI" charset="0"/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22222"/>
              </a:solidFill>
              <a:latin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166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n-CL" sz="360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ASP.NET MVC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5736" y="949357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rgbClr val="222222"/>
                </a:solidFill>
                <a:latin typeface="Arial" charset="0"/>
                <a:cs typeface="Arial" charset="0"/>
              </a:rPr>
              <a:t>Правила создания класса - модуля</a:t>
            </a:r>
          </a:p>
          <a:p>
            <a:endParaRPr lang="en-US" sz="2800" dirty="0">
              <a:solidFill>
                <a:srgbClr val="C45911"/>
              </a:solidFill>
              <a:latin typeface="Segoe UI" charset="0"/>
              <a:cs typeface="Segoe U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459230"/>
            <a:ext cx="11353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ru-RU" dirty="0">
                <a:solidFill>
                  <a:srgbClr val="222222"/>
                </a:solidFill>
                <a:latin typeface="Segoe UI" charset="0"/>
                <a:cs typeface="Segoe UI" charset="0"/>
              </a:rPr>
              <a:t>В Katana нет интерфейса, который были бы должны реализовывать модули. Вместо него используется соглашение, что класс модуля должен иметь</a:t>
            </a:r>
            <a:r>
              <a:rPr lang="ru-RU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:</a:t>
            </a:r>
          </a:p>
          <a:p>
            <a:pPr lvl="1"/>
            <a:endParaRPr lang="ru-RU" dirty="0" err="1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произвольное имя;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конструктор со следующими параметрами:</a:t>
            </a:r>
          </a:p>
          <a:p>
            <a:pPr marL="1257300" lvl="2" indent="-342900">
              <a:buFont typeface="+mj-lt"/>
              <a:buAutoNum type="arabicPeriod"/>
            </a:pPr>
            <a:r>
              <a:rPr lang="ru-RU" i="1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обязательный AppFunc</a:t>
            </a:r>
            <a:r>
              <a:rPr lang="ru-RU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, в который передается следующий обработчик в цепочке конвейера</a:t>
            </a:r>
            <a:endParaRPr lang="ru-RU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ru-RU" dirty="0">
                <a:solidFill>
                  <a:srgbClr val="222222"/>
                </a:solidFill>
                <a:latin typeface="Segoe UI" charset="0"/>
                <a:cs typeface="Segoe UI" charset="0"/>
              </a:rPr>
              <a:t>опциональные аргументы любого типа в любом количестве;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метод Task Invoke(IDictionary&lt;string, object&gt; environment</a:t>
            </a:r>
            <a:r>
              <a:rPr lang="ru-RU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)</a:t>
            </a:r>
            <a:r>
              <a:rPr lang="ru-RU" sz="2000" dirty="0">
                <a:solidFill>
                  <a:srgbClr val="222222"/>
                </a:solidFill>
                <a:latin typeface="Segoe UI" charset="0"/>
                <a:cs typeface="Segoe UI" charset="0"/>
              </a:rPr>
              <a:t>, в котором должна содержаться вся логика модуля.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22222"/>
                </a:solidFill>
                <a:latin typeface="Segoe UI" charset="0"/>
                <a:cs typeface="Segoe UI" charset="0"/>
              </a:rPr>
              <a:t> В завершении работы необходимо: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22222"/>
                </a:solidFill>
                <a:latin typeface="Segoe UI" charset="0"/>
                <a:cs typeface="Segoe UI" charset="0"/>
              </a:rPr>
              <a:t>или вызвать следующий обработчик;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22222"/>
                </a:solidFill>
                <a:latin typeface="Segoe UI" charset="0"/>
                <a:cs typeface="Segoe UI" charset="0"/>
              </a:rPr>
              <a:t>или вернуть результат в виде экземпляра </a:t>
            </a:r>
            <a:r>
              <a:rPr lang="ru-RU" sz="2000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Task</a:t>
            </a:r>
            <a:r>
              <a:rPr lang="ru-RU" sz="2000" dirty="0">
                <a:solidFill>
                  <a:srgbClr val="222222"/>
                </a:solidFill>
                <a:latin typeface="Segoe UI" charset="0"/>
                <a:cs typeface="Segoe UI" charset="0"/>
              </a:rPr>
              <a:t>, тем самым завершив обработку запроса.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Segoe UI" charset="0"/>
                <a:cs typeface="Segoe UI" charset="0"/>
              </a:rPr>
              <a:t>Также необходимо зарегистрировать класс в качестве модуля в методе </a:t>
            </a:r>
            <a:r>
              <a:rPr lang="ru-RU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Configuration()</a:t>
            </a:r>
            <a:r>
              <a:rPr lang="ru-RU" dirty="0">
                <a:solidFill>
                  <a:srgbClr val="222222"/>
                </a:solidFill>
                <a:latin typeface="Segoe UI" charset="0"/>
                <a:cs typeface="Segoe UI" charset="0"/>
              </a:rPr>
              <a:t> класса</a:t>
            </a:r>
            <a:r>
              <a:rPr lang="ru-RU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Startup</a:t>
            </a:r>
            <a:r>
              <a:rPr lang="ru-RU" dirty="0">
                <a:solidFill>
                  <a:srgbClr val="222222"/>
                </a:solidFill>
                <a:latin typeface="Segoe UI" charset="0"/>
                <a:cs typeface="Segoe UI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22222"/>
              </a:solidFill>
              <a:latin typeface="Segoe UI" charset="0"/>
              <a:cs typeface="Segoe UI" charset="0"/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580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n-CL" sz="360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ASP.NET MVC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5736" y="949357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rgbClr val="C00000"/>
                </a:solidFill>
                <a:latin typeface="Arial" charset="0"/>
                <a:cs typeface="Arial" charset="0"/>
              </a:rPr>
              <a:t>Правила создания модуля при помощи делегата</a:t>
            </a:r>
          </a:p>
          <a:p>
            <a:endParaRPr lang="en-US" sz="2800" dirty="0">
              <a:solidFill>
                <a:srgbClr val="C45911"/>
              </a:solidFill>
              <a:latin typeface="Segoe UI" charset="0"/>
              <a:cs typeface="Segoe U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459230"/>
            <a:ext cx="11353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algn="ctr"/>
            <a:r>
              <a:rPr lang="en-US" sz="2400" dirty="0">
                <a:solidFill>
                  <a:srgbClr val="222222"/>
                </a:solidFill>
                <a:latin typeface="Segoe UI" charset="0"/>
                <a:cs typeface="Segoe UI" charset="0"/>
              </a:rPr>
              <a:t>C</a:t>
            </a:r>
            <a:r>
              <a:rPr lang="ru-RU" sz="2400" dirty="0">
                <a:solidFill>
                  <a:srgbClr val="222222"/>
                </a:solidFill>
                <a:latin typeface="Segoe UI" charset="0"/>
                <a:cs typeface="Segoe UI" charset="0"/>
              </a:rPr>
              <a:t>оглашения Katana позволяют задавать обработчики в вид функции</a:t>
            </a:r>
            <a:r>
              <a:rPr lang="en-US" sz="2400" dirty="0">
                <a:solidFill>
                  <a:srgbClr val="222222"/>
                </a:solidFill>
                <a:latin typeface="Segoe UI" charset="0"/>
                <a:cs typeface="Segoe UI" charset="0"/>
              </a:rPr>
              <a:t>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algn="ctr"/>
            <a:r>
              <a:rPr lang="ru-RU" sz="2400" dirty="0">
                <a:solidFill>
                  <a:srgbClr val="222222"/>
                </a:solidFill>
                <a:latin typeface="Segoe UI" charset="0"/>
                <a:cs typeface="Segoe UI" charset="0"/>
              </a:rPr>
              <a:t> </a:t>
            </a:r>
            <a:r>
              <a:rPr lang="ru-RU" sz="2400" i="1" dirty="0">
                <a:solidFill>
                  <a:srgbClr val="31859B"/>
                </a:solidFill>
                <a:latin typeface="Segoe UI" charset="0"/>
                <a:cs typeface="Segoe UI" charset="0"/>
              </a:rPr>
              <a:t>Func</a:t>
            </a:r>
            <a:r>
              <a:rPr lang="ru-RU" sz="2400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&lt;AppFunc, </a:t>
            </a:r>
            <a:r>
              <a:rPr lang="ru-RU" sz="2400" i="1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AppFunc</a:t>
            </a:r>
            <a:r>
              <a:rPr lang="en-US" sz="2400" i="1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&gt;(next =&gt; env =&gt; { </a:t>
            </a:r>
            <a:r>
              <a:rPr lang="en-US" sz="2400" i="1" dirty="0" err="1">
                <a:solidFill>
                  <a:srgbClr val="0070C0"/>
                </a:solidFill>
                <a:latin typeface="Segoe UI" charset="0"/>
                <a:cs typeface="Segoe UI" charset="0"/>
              </a:rPr>
              <a:t>return </a:t>
            </a:r>
            <a:r>
              <a:rPr lang="en-US" sz="2400" i="1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next(env); })) </a:t>
            </a:r>
            <a:endParaRPr lang="ru-RU" sz="2400" i="1" dirty="0" err="1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i="1" dirty="0" err="1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algn="ctr"/>
            <a:r>
              <a:rPr lang="ru-RU" sz="2400" i="1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 Она получает </a:t>
            </a:r>
            <a:r>
              <a:rPr lang="en-US" sz="2400" i="1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 </a:t>
            </a:r>
            <a:r>
              <a:rPr lang="ru-RU" sz="2400" i="1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делегат AppFunc следующего обработчика </a:t>
            </a:r>
            <a:r>
              <a:rPr lang="ru-RU" sz="2400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в цепочке </a:t>
            </a:r>
            <a:r>
              <a:rPr lang="en-US" sz="2400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(</a:t>
            </a:r>
            <a:r>
              <a:rPr lang="en-US" sz="2400" i="1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next</a:t>
            </a:r>
            <a:r>
              <a:rPr lang="en-US" sz="2400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) </a:t>
            </a:r>
            <a:r>
              <a:rPr lang="ru-RU" sz="2400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и </a:t>
            </a:r>
            <a:r>
              <a:rPr lang="en-US" sz="2400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   </a:t>
            </a:r>
            <a:r>
              <a:rPr lang="ru-RU" sz="2400" dirty="0">
                <a:solidFill>
                  <a:srgbClr val="222222"/>
                </a:solidFill>
                <a:latin typeface="Segoe UI" charset="0"/>
                <a:cs typeface="Segoe UI" charset="0"/>
              </a:rPr>
              <a:t>должна создать и вернуть свой обработчик </a:t>
            </a:r>
            <a:r>
              <a:rPr lang="en-US" sz="2400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AppFunc</a:t>
            </a:r>
            <a:r>
              <a:rPr lang="ru-RU" sz="2400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. </a:t>
            </a:r>
          </a:p>
          <a:p>
            <a:pPr algn="ctr"/>
            <a:endParaRPr lang="ru-RU" sz="2400" i="1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algn="ctr"/>
            <a:r>
              <a:rPr lang="ru-RU" sz="2400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Здесь env все тот же словарь с данными запроса, сервера и объектами для формирования ответа</a:t>
            </a:r>
            <a:endParaRPr lang="ru-RU" sz="2400" i="1" dirty="0">
              <a:solidFill>
                <a:srgbClr val="222222"/>
              </a:solidFill>
              <a:latin typeface="Segoe UI" charset="0"/>
              <a:cs typeface="Segoe UI" charset="0"/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222222"/>
              </a:solidFill>
              <a:latin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748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MVC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Advanced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C4591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  <a:endParaRPr lang="en-US" sz="2800">
              <a:solidFill>
                <a:srgbClr val="C4591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4" name="Прямоугольник 1"/>
          <p:cNvSpPr/>
          <p:nvPr/>
        </p:nvSpPr>
        <p:spPr>
          <a:xfrm>
            <a:off x="1524001" y="4911712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Омельчук Владислав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MCP, MCTS, MCSD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63727"/>
            <a:ext cx="3810000" cy="3810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15" y="1566142"/>
            <a:ext cx="2215094" cy="33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286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5811861"/>
            <a:ext cx="1338336" cy="40990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0" y="5430861"/>
            <a:ext cx="1899151" cy="81753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14600"/>
            <a:ext cx="2347913" cy="1848856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47" y="2438460"/>
            <a:ext cx="5798853" cy="160014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1905000" y="5068669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Омельчук Владислав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MCP, MCTS, MCSD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C4591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1646845"/>
            <a:ext cx="2215094" cy="33258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67" y="1646844"/>
            <a:ext cx="4419175" cy="33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MVC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C4591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OWIN</a:t>
            </a:r>
            <a:endParaRPr lang="en-US" sz="2800" dirty="0">
              <a:solidFill>
                <a:srgbClr val="C4591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8194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C4591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 Web Interface for .NET</a:t>
            </a:r>
            <a:endParaRPr lang="en-US" sz="2800" dirty="0">
              <a:solidFill>
                <a:srgbClr val="C4591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n-CL" sz="360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ASP.NET MVC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343434"/>
                </a:solidFill>
                <a:latin typeface="Segoe UI" charset="0"/>
                <a:cs typeface="Segoe UI" charset="0"/>
              </a:rPr>
              <a:t>Классическое  </a:t>
            </a:r>
            <a:r>
              <a:rPr lang="en-US" sz="2800" dirty="0" smtClean="0">
                <a:solidFill>
                  <a:srgbClr val="343434"/>
                </a:solidFill>
                <a:latin typeface="Segoe UI" charset="0"/>
                <a:cs typeface="Segoe UI" charset="0"/>
              </a:rPr>
              <a:t>ASP.NET</a:t>
            </a:r>
            <a:r>
              <a:rPr lang="ru-RU" sz="2800" dirty="0" smtClean="0">
                <a:solidFill>
                  <a:srgbClr val="343434"/>
                </a:solidFill>
                <a:latin typeface="Segoe UI" charset="0"/>
                <a:cs typeface="Segoe UI" charset="0"/>
              </a:rPr>
              <a:t> приложение</a:t>
            </a:r>
            <a:endParaRPr lang="en-US" sz="2800" dirty="0">
              <a:solidFill>
                <a:srgbClr val="C4591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459230"/>
            <a:ext cx="11353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600" dirty="0">
              <a:solidFill>
                <a:srgbClr val="C00000"/>
              </a:solidFill>
              <a:latin typeface="Segoe UI" charset="0"/>
              <a:cs typeface="Segoe UI" charset="0"/>
            </a:endParaRPr>
          </a:p>
          <a:p>
            <a:pPr algn="ctr"/>
            <a:endParaRPr lang="en-US" sz="1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algn="ctr"/>
            <a:endParaRPr lang="ru-RU" sz="36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rgbClr val="0000FF"/>
              </a:solidFill>
              <a:latin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1957387"/>
            <a:ext cx="3429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202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n-CL" sz="360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ASP.NET MVC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343434"/>
                </a:solidFill>
                <a:latin typeface="Segoe UI" charset="0"/>
                <a:cs typeface="Segoe UI" charset="0"/>
              </a:rPr>
              <a:t>OWIN</a:t>
            </a:r>
            <a:endParaRPr lang="en-US" sz="2800" dirty="0">
              <a:solidFill>
                <a:srgbClr val="C45911"/>
              </a:solidFill>
              <a:latin typeface="Segoe UI" charset="0"/>
              <a:cs typeface="Segoe U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459230"/>
            <a:ext cx="11353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 smtClean="0">
              <a:solidFill>
                <a:srgbClr val="C00000"/>
              </a:solidFill>
              <a:latin typeface="Segoe UI" charset="0"/>
              <a:cs typeface="Segoe UI" charset="0"/>
            </a:endParaRPr>
          </a:p>
          <a:p>
            <a:endParaRPr lang="en-US" sz="2000" dirty="0">
              <a:solidFill>
                <a:srgbClr val="C00000"/>
              </a:solidFill>
              <a:latin typeface="Segoe UI" charset="0"/>
              <a:cs typeface="Segoe UI" charset="0"/>
            </a:endParaRPr>
          </a:p>
          <a:p>
            <a:endParaRPr lang="en-US" sz="2000" dirty="0" smtClean="0">
              <a:solidFill>
                <a:srgbClr val="C00000"/>
              </a:solidFill>
              <a:latin typeface="Segoe UI" charset="0"/>
              <a:cs typeface="Segoe UI" charset="0"/>
            </a:endParaRPr>
          </a:p>
          <a:p>
            <a:endParaRPr lang="en-US" sz="2000" dirty="0">
              <a:solidFill>
                <a:srgbClr val="C00000"/>
              </a:solidFill>
              <a:latin typeface="Segoe UI" charset="0"/>
              <a:cs typeface="Segoe UI" charset="0"/>
            </a:endParaRPr>
          </a:p>
          <a:p>
            <a:endParaRPr lang="en-US" sz="2000" dirty="0">
              <a:solidFill>
                <a:srgbClr val="C00000"/>
              </a:solidFill>
              <a:latin typeface="Segoe UI" charset="0"/>
              <a:cs typeface="Segoe U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22222"/>
                </a:solidFill>
                <a:latin typeface="Segoe UI" charset="0"/>
                <a:cs typeface="Segoe UI" charset="0"/>
              </a:rPr>
              <a:t>OWIN (</a:t>
            </a:r>
            <a:r>
              <a:rPr lang="ru-RU" sz="2000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Open</a:t>
            </a:r>
            <a:r>
              <a:rPr lang="ru-RU" sz="2000" dirty="0">
                <a:solidFill>
                  <a:srgbClr val="222222"/>
                </a:solidFill>
                <a:latin typeface="Segoe UI" charset="0"/>
                <a:cs typeface="Segoe UI" charset="0"/>
              </a:rPr>
              <a:t> </a:t>
            </a:r>
            <a:r>
              <a:rPr lang="ru-RU" sz="2000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Web</a:t>
            </a:r>
            <a:r>
              <a:rPr lang="ru-RU" sz="2000" dirty="0">
                <a:solidFill>
                  <a:srgbClr val="222222"/>
                </a:solidFill>
                <a:latin typeface="Segoe UI" charset="0"/>
                <a:cs typeface="Segoe UI" charset="0"/>
              </a:rPr>
              <a:t> </a:t>
            </a:r>
            <a:r>
              <a:rPr lang="ru-RU" sz="2000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Interface</a:t>
            </a:r>
            <a:r>
              <a:rPr lang="ru-RU" sz="2000" dirty="0">
                <a:solidFill>
                  <a:srgbClr val="222222"/>
                </a:solidFill>
                <a:latin typeface="Segoe UI" charset="0"/>
                <a:cs typeface="Segoe UI" charset="0"/>
              </a:rPr>
              <a:t> </a:t>
            </a:r>
            <a:r>
              <a:rPr lang="ru-RU" sz="2000" dirty="0" err="1">
                <a:solidFill>
                  <a:srgbClr val="222222"/>
                </a:solidFill>
                <a:latin typeface="Segoe UI" charset="0"/>
                <a:cs typeface="Segoe UI" charset="0"/>
              </a:rPr>
              <a:t>for</a:t>
            </a:r>
            <a:r>
              <a:rPr lang="ru-RU" sz="2000" dirty="0">
                <a:solidFill>
                  <a:srgbClr val="222222"/>
                </a:solidFill>
                <a:latin typeface="Segoe UI" charset="0"/>
                <a:cs typeface="Segoe UI" charset="0"/>
              </a:rPr>
              <a:t> .NET) – это спецификация (не библиотека и не платформа), определяющая интерфейс, который устраняет сильную связанность веб-приложения с конкретной реализацией сервера</a:t>
            </a:r>
            <a:r>
              <a:rPr lang="ru-RU" sz="1400" dirty="0">
                <a:solidFill>
                  <a:srgbClr val="222222"/>
                </a:solidFill>
                <a:latin typeface="Segoe UI" charset="0"/>
                <a:cs typeface="Segoe UI" charset="0"/>
              </a:rPr>
              <a:t>. </a:t>
            </a:r>
            <a:endParaRPr lang="en-US" sz="3600" dirty="0">
              <a:solidFill>
                <a:srgbClr val="222222"/>
              </a:solidFill>
              <a:latin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575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n-CL" sz="360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ASP.NET MVC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343434"/>
                </a:solidFill>
                <a:latin typeface="Segoe UI" charset="0"/>
                <a:cs typeface="Segoe UI" charset="0"/>
              </a:rPr>
              <a:t>OWIN</a:t>
            </a:r>
            <a:endParaRPr lang="en-US" sz="2800" dirty="0">
              <a:solidFill>
                <a:srgbClr val="C45911"/>
              </a:solidFill>
              <a:latin typeface="Segoe UI" charset="0"/>
              <a:cs typeface="Segoe U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459230"/>
            <a:ext cx="11353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600" dirty="0">
              <a:solidFill>
                <a:srgbClr val="C00000"/>
              </a:solidFill>
              <a:latin typeface="Segoe UI" charset="0"/>
              <a:cs typeface="Segoe UI" charset="0"/>
            </a:endParaRPr>
          </a:p>
          <a:p>
            <a:pPr algn="ctr"/>
            <a:endParaRPr lang="en-US" sz="1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43434"/>
              </a:solidFill>
              <a:latin typeface="Segoe UI" charset="0"/>
              <a:cs typeface="Segoe U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endParaRPr lang="en-US" sz="3600" dirty="0">
              <a:solidFill>
                <a:srgbClr val="222222"/>
              </a:solidFill>
              <a:latin typeface="Segoe UI" charset="0"/>
              <a:cs typeface="Segoe UI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0" y="1678305"/>
            <a:ext cx="3467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58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n-CL" sz="360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ASP.NET MVC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343434"/>
                </a:solidFill>
                <a:latin typeface="Segoe UI" charset="0"/>
                <a:cs typeface="Segoe UI" charset="0"/>
              </a:rPr>
              <a:t>OWIN</a:t>
            </a:r>
            <a:endParaRPr lang="en-US" sz="2800" dirty="0">
              <a:solidFill>
                <a:srgbClr val="C45911"/>
              </a:solidFill>
              <a:latin typeface="Segoe UI" charset="0"/>
              <a:cs typeface="Segoe U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459230"/>
            <a:ext cx="11353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3600" dirty="0">
              <a:solidFill>
                <a:srgbClr val="C00000"/>
              </a:solidFill>
              <a:latin typeface="Segoe UI" charset="0"/>
              <a:cs typeface="Segoe UI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222222"/>
                </a:solidFill>
                <a:latin typeface="Calibri" charset="0"/>
                <a:cs typeface="Segoe UI" charset="0"/>
              </a:rPr>
              <a:t>Спецификация задает интерфейс взаимодействия с сервером. Её основа – делегат: </a:t>
            </a:r>
          </a:p>
          <a:p>
            <a:endParaRPr lang="en-US" sz="2000" dirty="0">
              <a:solidFill>
                <a:srgbClr val="222222"/>
              </a:solidFill>
              <a:latin typeface="Segoe UI"/>
              <a:cs typeface="Segoe UI" charset="0"/>
            </a:endParaRPr>
          </a:p>
          <a:p>
            <a:r>
              <a:rPr lang="uk-UA" sz="2000" b="1" i="1" dirty="0">
                <a:solidFill>
                  <a:srgbClr val="006699"/>
                </a:solidFill>
                <a:latin typeface="Calibri" charset="0"/>
                <a:cs typeface="Segoe UI" charset="0"/>
              </a:rPr>
              <a:t>               </a:t>
            </a:r>
            <a:r>
              <a:rPr lang="en-US" sz="2000" b="1" i="1" dirty="0">
                <a:solidFill>
                  <a:srgbClr val="006699"/>
                </a:solidFill>
                <a:latin typeface="Calibri" charset="0"/>
                <a:cs typeface="Segoe UI" charset="0"/>
              </a:rPr>
              <a:t>                         using</a:t>
            </a:r>
            <a:r>
              <a:rPr lang="en-US" sz="2000" b="1" i="1" dirty="0">
                <a:solidFill>
                  <a:srgbClr val="C00000"/>
                </a:solidFill>
                <a:latin typeface="Calibri" charset="0"/>
                <a:cs typeface="Segoe UI" charset="0"/>
              </a:rPr>
              <a:t> </a:t>
            </a:r>
            <a:r>
              <a:rPr lang="en-US" sz="2000" b="1" i="1" dirty="0">
                <a:solidFill>
                  <a:srgbClr val="000000"/>
                </a:solidFill>
                <a:latin typeface="Calibri" charset="0"/>
                <a:cs typeface="Segoe UI" charset="0"/>
              </a:rPr>
              <a:t>AppFunc = </a:t>
            </a:r>
            <a:r>
              <a:rPr lang="en-US" sz="2000" b="1" i="1" dirty="0">
                <a:solidFill>
                  <a:srgbClr val="93CDDC"/>
                </a:solidFill>
                <a:latin typeface="Calibri" charset="0"/>
                <a:cs typeface="Segoe UI" charset="0"/>
              </a:rPr>
              <a:t>Func</a:t>
            </a:r>
            <a:r>
              <a:rPr lang="en-US" sz="2000" b="1" i="1" dirty="0">
                <a:solidFill>
                  <a:srgbClr val="000000"/>
                </a:solidFill>
                <a:latin typeface="Calibri" charset="0"/>
                <a:cs typeface="Segoe UI" charset="0"/>
              </a:rPr>
              <a:t>&lt;</a:t>
            </a:r>
            <a:r>
              <a:rPr lang="en-US" sz="2000" b="1" i="1" dirty="0">
                <a:solidFill>
                  <a:srgbClr val="C00000"/>
                </a:solidFill>
                <a:latin typeface="Calibri" charset="0"/>
                <a:cs typeface="Segoe UI" charset="0"/>
              </a:rPr>
              <a:t>IDictionary</a:t>
            </a:r>
            <a:r>
              <a:rPr lang="en-US" sz="2000" b="1" i="1" dirty="0">
                <a:solidFill>
                  <a:srgbClr val="006699"/>
                </a:solidFill>
                <a:latin typeface="Calibri" charset="0"/>
                <a:cs typeface="Segoe UI" charset="0"/>
              </a:rPr>
              <a:t>&lt;</a:t>
            </a:r>
            <a:r>
              <a:rPr lang="en-US" sz="2000" b="1" i="1" dirty="0">
                <a:solidFill>
                  <a:srgbClr val="0070C0"/>
                </a:solidFill>
                <a:latin typeface="Calibri" charset="0"/>
                <a:cs typeface="Segoe UI" charset="0"/>
              </a:rPr>
              <a:t>string</a:t>
            </a:r>
            <a:r>
              <a:rPr lang="en-US" sz="2000" b="1" i="1" dirty="0">
                <a:solidFill>
                  <a:srgbClr val="006699"/>
                </a:solidFill>
                <a:latin typeface="Calibri" charset="0"/>
                <a:cs typeface="Segoe UI" charset="0"/>
              </a:rPr>
              <a:t>, </a:t>
            </a:r>
            <a:r>
              <a:rPr lang="en-US" sz="2000" b="1" i="1" dirty="0">
                <a:solidFill>
                  <a:srgbClr val="0070C0"/>
                </a:solidFill>
                <a:latin typeface="Calibri" charset="0"/>
                <a:cs typeface="Segoe UI" charset="0"/>
              </a:rPr>
              <a:t>object</a:t>
            </a:r>
            <a:r>
              <a:rPr lang="en-US" sz="2000" i="1" dirty="0">
                <a:solidFill>
                  <a:srgbClr val="222222"/>
                </a:solidFill>
                <a:latin typeface="Calibri" charset="0"/>
                <a:cs typeface="Segoe UI" charset="0"/>
              </a:rPr>
              <a:t>&gt;, </a:t>
            </a:r>
            <a:r>
              <a:rPr lang="en-US" sz="2000" dirty="0">
                <a:solidFill>
                  <a:srgbClr val="222222"/>
                </a:solidFill>
                <a:latin typeface="Calibri" charset="0"/>
                <a:cs typeface="Segoe UI" charset="0"/>
              </a:rPr>
              <a:t> </a:t>
            </a:r>
            <a:r>
              <a:rPr lang="en-US" sz="2000" i="1" dirty="0">
                <a:solidFill>
                  <a:srgbClr val="93CDDC"/>
                </a:solidFill>
                <a:latin typeface="Calibri" charset="0"/>
                <a:cs typeface="Segoe UI" charset="0"/>
              </a:rPr>
              <a:t>Task</a:t>
            </a:r>
            <a:r>
              <a:rPr lang="en-US" sz="2000" i="1" dirty="0">
                <a:solidFill>
                  <a:srgbClr val="343434"/>
                </a:solidFill>
                <a:latin typeface="Calibri" charset="0"/>
                <a:cs typeface="Segoe UI" charset="0"/>
              </a:rPr>
              <a:t>&gt;; </a:t>
            </a:r>
            <a:r>
              <a:rPr lang="en-US" sz="2000" dirty="0">
                <a:solidFill>
                  <a:srgbClr val="343434"/>
                </a:solidFill>
                <a:latin typeface="Calibri" charset="0"/>
                <a:cs typeface="Segoe UI" charset="0"/>
              </a:rPr>
              <a:t> </a:t>
            </a:r>
          </a:p>
          <a:p>
            <a:pPr algn="ctr"/>
            <a:endParaRPr lang="en-US" sz="2000" dirty="0">
              <a:solidFill>
                <a:srgbClr val="343434"/>
              </a:solidFill>
              <a:latin typeface="Calibri" charset="0"/>
              <a:cs typeface="Segoe U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22222"/>
                </a:solidFill>
                <a:latin typeface="Calibri" charset="0"/>
                <a:cs typeface="Segoe UI" charset="0"/>
              </a:rPr>
              <a:t>Он отвечает за обработку запроса к серверу. Параметр IDictionary&lt;string, object&gt; содержит текущее окружение сервера, запрос и ответ . Результатом является объект типа Task, т.е. некая выполняемая задача.</a:t>
            </a:r>
            <a:endParaRPr lang="en-US" sz="2000" dirty="0">
              <a:solidFill>
                <a:srgbClr val="222222"/>
              </a:solidFill>
              <a:latin typeface="Calibri" charset="0"/>
              <a:cs typeface="Segoe UI" charset="0"/>
            </a:endParaRPr>
          </a:p>
          <a:p>
            <a:endParaRPr lang="en-US" sz="3600" dirty="0">
              <a:solidFill>
                <a:srgbClr val="222222"/>
              </a:solidFill>
              <a:latin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934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n-CL" sz="360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ASP.NET MVC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343434"/>
                </a:solidFill>
                <a:latin typeface="Segoe UI" charset="0"/>
                <a:cs typeface="Segoe UI" charset="0"/>
              </a:rPr>
              <a:t>OWIN</a:t>
            </a:r>
            <a:endParaRPr lang="en-US" sz="2800" dirty="0">
              <a:solidFill>
                <a:srgbClr val="C45911"/>
              </a:solidFill>
              <a:latin typeface="Segoe UI" charset="0"/>
              <a:cs typeface="Segoe U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459230"/>
            <a:ext cx="11353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600" dirty="0">
              <a:solidFill>
                <a:srgbClr val="C00000"/>
              </a:solidFill>
              <a:latin typeface="Segoe UI" charset="0"/>
              <a:cs typeface="Segoe UI" charset="0"/>
            </a:endParaRPr>
          </a:p>
          <a:p>
            <a:pPr algn="ctr"/>
            <a:r>
              <a:rPr lang="ru-RU" sz="2000" dirty="0">
                <a:solidFill>
                  <a:srgbClr val="222222"/>
                </a:solidFill>
                <a:latin typeface="Segoe UI" charset="0"/>
                <a:cs typeface="Segoe UI" charset="0"/>
              </a:rPr>
              <a:t>Внутри сборки Owin.dll находится определение единственного интерфейса:</a:t>
            </a:r>
          </a:p>
          <a:p>
            <a:pPr algn="ctr"/>
            <a:endParaRPr lang="en-US" sz="20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r>
              <a:rPr lang="ru-RU" sz="1600" b="1" dirty="0">
                <a:solidFill>
                  <a:srgbClr val="006699"/>
                </a:solidFill>
                <a:latin typeface="Consolas" charset="0"/>
                <a:cs typeface="Consolas" charset="0"/>
              </a:rPr>
              <a:t>namespace</a:t>
            </a:r>
            <a:r>
              <a:rPr lang="ru-RU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 Owin</a:t>
            </a:r>
            <a:endParaRPr lang="uk-UA" sz="16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{</a:t>
            </a:r>
          </a:p>
          <a:p>
            <a:r>
              <a:rPr lang="uk-UA" sz="1600" b="1" i="1" dirty="0">
                <a:solidFill>
                  <a:srgbClr val="C7254E"/>
                </a:solidFill>
                <a:latin typeface="Consolas" charset="0"/>
                <a:cs typeface="Consolas" charset="0"/>
              </a:rPr>
              <a:t>    </a:t>
            </a:r>
            <a:r>
              <a:rPr lang="en-US" sz="1600" b="1" i="1" dirty="0">
                <a:solidFill>
                  <a:srgbClr val="006699"/>
                </a:solidFill>
                <a:latin typeface="Consolas" charset="0"/>
                <a:cs typeface="Consolas" charset="0"/>
              </a:rPr>
              <a:t>public</a:t>
            </a:r>
            <a:r>
              <a:rPr lang="en-US" sz="1600" b="1" i="1" dirty="0">
                <a:solidFill>
                  <a:srgbClr val="000000"/>
                </a:solidFill>
                <a:latin typeface="Consolas" charset="0"/>
                <a:cs typeface="Consolas" charset="0"/>
              </a:rPr>
              <a:t> </a:t>
            </a:r>
            <a:r>
              <a:rPr lang="en-US" sz="1600" b="1" i="1" dirty="0">
                <a:solidFill>
                  <a:srgbClr val="006699"/>
                </a:solidFill>
                <a:latin typeface="Consolas" charset="0"/>
                <a:cs typeface="Consolas" charset="0"/>
              </a:rPr>
              <a:t>interface</a:t>
            </a:r>
            <a:r>
              <a:rPr lang="en-US" sz="1600" b="1" i="1" dirty="0">
                <a:solidFill>
                  <a:srgbClr val="000000"/>
                </a:solidFill>
                <a:latin typeface="Consolas" charset="0"/>
                <a:cs typeface="Consolas" charset="0"/>
              </a:rPr>
              <a:t> IAppBuilder</a:t>
            </a:r>
            <a:endParaRPr lang="en-US" sz="16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C7254E"/>
                </a:solidFill>
                <a:latin typeface="Consolas" charset="0"/>
                <a:cs typeface="Consolas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{</a:t>
            </a:r>
          </a:p>
          <a:p>
            <a:r>
              <a:rPr lang="en-US" sz="1600" dirty="0">
                <a:solidFill>
                  <a:srgbClr val="C7254E"/>
                </a:solidFill>
                <a:latin typeface="Consolas" charset="0"/>
                <a:cs typeface="Consolas" charset="0"/>
              </a:rPr>
              <a:t>        </a:t>
            </a:r>
            <a:r>
              <a:rPr lang="ru-RU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IDictionary&lt;</a:t>
            </a:r>
            <a:r>
              <a:rPr lang="ru-RU" sz="1600" b="1" dirty="0">
                <a:solidFill>
                  <a:srgbClr val="006699"/>
                </a:solidFill>
                <a:latin typeface="Consolas" charset="0"/>
                <a:cs typeface="Consolas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, </a:t>
            </a:r>
            <a:r>
              <a:rPr lang="ru-RU" sz="1600" b="1" dirty="0">
                <a:solidFill>
                  <a:srgbClr val="006699"/>
                </a:solidFill>
                <a:latin typeface="Consolas" charset="0"/>
                <a:cs typeface="Consolas" charset="0"/>
              </a:rPr>
              <a:t>object</a:t>
            </a:r>
            <a:r>
              <a:rPr lang="ru-RU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Properties { </a:t>
            </a:r>
            <a:r>
              <a:rPr lang="en-US" sz="1600" b="1" dirty="0">
                <a:solidFill>
                  <a:srgbClr val="006699"/>
                </a:solidFill>
                <a:latin typeface="Consolas" charset="0"/>
                <a:cs typeface="Consolas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; }</a:t>
            </a:r>
            <a:endParaRPr lang="ru-RU" sz="16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C7254E"/>
                </a:solidFill>
                <a:latin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006699"/>
                </a:solidFill>
                <a:latin typeface="Consolas" charset="0"/>
                <a:cs typeface="Consolas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 Build(Type returnType);</a:t>
            </a:r>
            <a:endParaRPr lang="ru-RU" sz="16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C7254E"/>
                </a:solidFill>
                <a:latin typeface="Consolas" charset="0"/>
                <a:cs typeface="Consolas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IAppBuilder New();</a:t>
            </a:r>
            <a:endParaRPr lang="ru-RU" sz="16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C7254E"/>
                </a:solidFill>
                <a:latin typeface="Consolas" charset="0"/>
                <a:cs typeface="Consolas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IAppBuilder Use(</a:t>
            </a:r>
            <a:r>
              <a:rPr lang="en-US" sz="1600" b="1" dirty="0">
                <a:solidFill>
                  <a:srgbClr val="006699"/>
                </a:solidFill>
                <a:latin typeface="Consolas" charset="0"/>
                <a:cs typeface="Consolas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 middleware</a:t>
            </a:r>
            <a:r>
              <a:rPr lang="ru-RU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, </a:t>
            </a:r>
            <a:r>
              <a:rPr lang="ru-RU" sz="1600" b="1" dirty="0">
                <a:solidFill>
                  <a:srgbClr val="006699"/>
                </a:solidFill>
                <a:latin typeface="Consolas" charset="0"/>
                <a:cs typeface="Consolas" charset="0"/>
              </a:rPr>
              <a:t>params</a:t>
            </a:r>
            <a:r>
              <a:rPr lang="ru-RU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 </a:t>
            </a:r>
            <a:r>
              <a:rPr lang="ru-RU" sz="1600" b="1" dirty="0">
                <a:solidFill>
                  <a:srgbClr val="006699"/>
                </a:solidFill>
                <a:latin typeface="Consolas" charset="0"/>
                <a:cs typeface="Consolas" charset="0"/>
              </a:rPr>
              <a:t>object</a:t>
            </a:r>
            <a:r>
              <a:rPr lang="ru-RU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[] args);</a:t>
            </a:r>
          </a:p>
          <a:p>
            <a:r>
              <a:rPr lang="ru-RU" sz="1600" dirty="0">
                <a:solidFill>
                  <a:srgbClr val="C7254E"/>
                </a:solidFill>
                <a:latin typeface="Consolas" charset="0"/>
                <a:cs typeface="Consolas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charset="0"/>
                <a:cs typeface="Consolas" charset="0"/>
              </a:rPr>
              <a:t>}</a:t>
            </a:r>
          </a:p>
          <a:p>
            <a:pPr algn="ctr"/>
            <a:r>
              <a:rPr lang="ru-RU" sz="1600" i="1" dirty="0">
                <a:solidFill>
                  <a:srgbClr val="000000"/>
                </a:solidFill>
                <a:latin typeface="Segoe UI" charset="0"/>
                <a:cs typeface="Segoe UI" charset="0"/>
              </a:rPr>
              <a:t>        </a:t>
            </a:r>
            <a:r>
              <a:rPr lang="ru-RU" sz="2000" i="1" dirty="0">
                <a:solidFill>
                  <a:srgbClr val="222222"/>
                </a:solidFill>
                <a:latin typeface="Segoe UI" charset="0"/>
                <a:cs typeface="Segoe UI" charset="0"/>
              </a:rPr>
              <a:t>IAppBuilder</a:t>
            </a:r>
            <a:r>
              <a:rPr lang="ru-RU" sz="2000" dirty="0">
                <a:solidFill>
                  <a:srgbClr val="222222"/>
                </a:solidFill>
                <a:latin typeface="Segoe UI" charset="0"/>
                <a:cs typeface="Segoe UI" charset="0"/>
              </a:rPr>
              <a:t> предназначен для создания конфигурации конвейера обработки запросов</a:t>
            </a:r>
            <a:endParaRPr lang="en-US" sz="20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endParaRPr lang="en-US" sz="3600" dirty="0">
              <a:solidFill>
                <a:srgbClr val="222222"/>
              </a:solidFill>
              <a:latin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510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n-CL" sz="360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ASP.NET MVC Advanced</a:t>
            </a:r>
            <a:endParaRPr lang="ru-RU" sz="360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3660A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819400" y="6431280"/>
            <a:ext cx="92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http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20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356466"/>
            <a:ext cx="1851660" cy="51094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343434"/>
                </a:solidFill>
                <a:latin typeface="Segoe UI" charset="0"/>
                <a:cs typeface="Segoe UI" charset="0"/>
              </a:rPr>
              <a:t>Katana project</a:t>
            </a:r>
            <a:endParaRPr lang="en-US" sz="2800" dirty="0">
              <a:solidFill>
                <a:srgbClr val="C45911"/>
              </a:solidFill>
              <a:latin typeface="Segoe UI" charset="0"/>
              <a:cs typeface="Segoe U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459230"/>
            <a:ext cx="11353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600" dirty="0">
              <a:solidFill>
                <a:srgbClr val="C00000"/>
              </a:solidFill>
              <a:latin typeface="Segoe UI" charset="0"/>
              <a:cs typeface="Segoe UI" charset="0"/>
            </a:endParaRPr>
          </a:p>
          <a:p>
            <a:pPr algn="ctr"/>
            <a:endParaRPr lang="en-US" sz="1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43434"/>
              </a:solidFill>
              <a:latin typeface="Segoe UI" charset="0"/>
              <a:cs typeface="Segoe U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Segoe UI" charset="0"/>
              <a:cs typeface="Segoe UI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22222"/>
              </a:solidFill>
              <a:latin typeface="Segoe UI" charset="0"/>
              <a:cs typeface="Segoe UI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506" y="1641894"/>
            <a:ext cx="5614988" cy="405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967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34462</TotalTime>
  <Words>898</Words>
  <Application>Microsoft Office PowerPoint</Application>
  <PresentationFormat>Widescreen</PresentationFormat>
  <Paragraphs>190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Омельчук Владислав</cp:lastModifiedBy>
  <cp:revision>611</cp:revision>
  <dcterms:created xsi:type="dcterms:W3CDTF">2010-11-10T13:30:04Z</dcterms:created>
  <dcterms:modified xsi:type="dcterms:W3CDTF">2014-08-12T18:28:19Z</dcterms:modified>
</cp:coreProperties>
</file>