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7" r:id="rId3"/>
    <p:sldId id="259" r:id="rId4"/>
    <p:sldId id="260" r:id="rId5"/>
    <p:sldId id="290" r:id="rId6"/>
    <p:sldId id="291" r:id="rId7"/>
    <p:sldId id="289" r:id="rId8"/>
    <p:sldId id="276"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杰锋" initials="谢" lastIdx="3" clrIdx="0">
    <p:extLst>
      <p:ext uri="{19B8F6BF-5375-455C-9EA6-DF929625EA0E}">
        <p15:presenceInfo xmlns:p15="http://schemas.microsoft.com/office/powerpoint/2012/main" userId="22e113bf7527f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063" autoAdjust="0"/>
  </p:normalViewPr>
  <p:slideViewPr>
    <p:cSldViewPr>
      <p:cViewPr varScale="1">
        <p:scale>
          <a:sx n="68" d="100"/>
          <a:sy n="68" d="100"/>
        </p:scale>
        <p:origin x="719" y="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E00D6-34EA-430C-B0B1-A0674167070E}" type="datetimeFigureOut">
              <a:rPr lang="zh-CN" altLang="en-US" smtClean="0"/>
              <a:t>2022/4/16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F99A2-D3F3-4E84-8651-A885F0565E10}" type="slidenum">
              <a:rPr lang="zh-CN" altLang="en-US" smtClean="0"/>
              <a:t>‹#›</a:t>
            </a:fld>
            <a:endParaRPr lang="zh-CN" altLang="en-US"/>
          </a:p>
        </p:txBody>
      </p:sp>
    </p:spTree>
    <p:extLst>
      <p:ext uri="{BB962C8B-B14F-4D97-AF65-F5344CB8AC3E}">
        <p14:creationId xmlns:p14="http://schemas.microsoft.com/office/powerpoint/2010/main" val="688392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注意力机制是深度学习常用的一个小技巧，它有多种多样的实现形式，尽管实现方式多样，但是每一种注意力机制的实现的核心都是类似的，就是注意力。</a:t>
            </a:r>
            <a:endParaRPr lang="en-US" altLang="zh-CN" dirty="0"/>
          </a:p>
          <a:p>
            <a:endParaRPr lang="en-US" altLang="zh-CN" dirty="0"/>
          </a:p>
          <a:p>
            <a:r>
              <a:rPr lang="zh-CN" altLang="en-US" dirty="0"/>
              <a:t>当我们使用卷积神经网络去处理图片的时候，我们会更希望卷积神经网络去注意应该注意的地方，而不是什么都关注，我们不可能手动去调节需要注意的地方，这个时候，如何让卷积神经网络去自适应的注意重要的物体变得极为重要。</a:t>
            </a:r>
          </a:p>
          <a:p>
            <a:endParaRPr lang="zh-CN" altLang="en-US" dirty="0"/>
          </a:p>
          <a:p>
            <a:r>
              <a:rPr lang="zh-CN" altLang="en-US" dirty="0"/>
              <a:t>注意力机制就是实现网络自适应注意的一个方式。</a:t>
            </a:r>
          </a:p>
        </p:txBody>
      </p:sp>
      <p:sp>
        <p:nvSpPr>
          <p:cNvPr id="4" name="灯片编号占位符 3"/>
          <p:cNvSpPr>
            <a:spLocks noGrp="1"/>
          </p:cNvSpPr>
          <p:nvPr>
            <p:ph type="sldNum" sz="quarter" idx="5"/>
          </p:nvPr>
        </p:nvSpPr>
        <p:spPr/>
        <p:txBody>
          <a:bodyPr/>
          <a:lstStyle/>
          <a:p>
            <a:fld id="{5F5F99A2-D3F3-4E84-8651-A885F0565E10}" type="slidenum">
              <a:rPr lang="zh-CN" altLang="en-US" smtClean="0"/>
              <a:t>3</a:t>
            </a:fld>
            <a:endParaRPr lang="zh-CN" altLang="en-US"/>
          </a:p>
        </p:txBody>
      </p:sp>
    </p:spTree>
    <p:extLst>
      <p:ext uri="{BB962C8B-B14F-4D97-AF65-F5344CB8AC3E}">
        <p14:creationId xmlns:p14="http://schemas.microsoft.com/office/powerpoint/2010/main" val="93729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Sequeeze</a:t>
            </a:r>
            <a:r>
              <a:rPr lang="en-US" altLang="zh-CN" dirty="0"/>
              <a:t>-and-Excitation(SE) block</a:t>
            </a:r>
            <a:r>
              <a:rPr lang="zh-CN" altLang="en-US" dirty="0"/>
              <a:t>并不是一个完整的网络结构，而是一个子结构，可以嵌到其他分类或检测模型中，作者采用</a:t>
            </a:r>
            <a:r>
              <a:rPr lang="en-US" altLang="zh-CN" dirty="0"/>
              <a:t>SENet block</a:t>
            </a:r>
            <a:r>
              <a:rPr lang="zh-CN" altLang="en-US" dirty="0"/>
              <a:t>和</a:t>
            </a:r>
            <a:r>
              <a:rPr lang="en-US" altLang="zh-CN" dirty="0" err="1"/>
              <a:t>ResNeXt</a:t>
            </a:r>
            <a:r>
              <a:rPr lang="zh-CN" altLang="en-US" dirty="0"/>
              <a:t>结合在</a:t>
            </a:r>
            <a:r>
              <a:rPr lang="en-US" altLang="zh-CN" dirty="0"/>
              <a:t>ILSVRC 2017</a:t>
            </a:r>
            <a:r>
              <a:rPr lang="zh-CN" altLang="en-US" dirty="0"/>
              <a:t>的分类项目中拿到第一，在</a:t>
            </a:r>
            <a:r>
              <a:rPr lang="en-US" altLang="zh-CN" dirty="0"/>
              <a:t>ImageNet</a:t>
            </a:r>
            <a:r>
              <a:rPr lang="zh-CN" altLang="en-US" dirty="0"/>
              <a:t>数据集上将</a:t>
            </a:r>
            <a:r>
              <a:rPr lang="en-US" altLang="zh-CN" dirty="0"/>
              <a:t>top-5 error</a:t>
            </a:r>
            <a:r>
              <a:rPr lang="zh-CN" altLang="en-US" dirty="0"/>
              <a:t>降低到</a:t>
            </a:r>
            <a:r>
              <a:rPr lang="en-US" altLang="zh-CN" dirty="0"/>
              <a:t>2.251%</a:t>
            </a:r>
            <a:r>
              <a:rPr lang="zh-CN" altLang="en-US" dirty="0"/>
              <a:t>，原先的最好成绩是</a:t>
            </a:r>
            <a:r>
              <a:rPr lang="en-US" altLang="zh-CN" dirty="0"/>
              <a:t>2.991%</a:t>
            </a:r>
            <a:r>
              <a:rPr lang="zh-CN" altLang="en-US" dirty="0"/>
              <a:t>。 </a:t>
            </a:r>
            <a:endParaRPr lang="en-US" altLang="zh-CN" dirty="0"/>
          </a:p>
          <a:p>
            <a:endParaRPr lang="en-US" altLang="zh-CN" dirty="0"/>
          </a:p>
          <a:p>
            <a:r>
              <a:rPr lang="zh-CN" altLang="en-US" dirty="0"/>
              <a:t>作者在文中将</a:t>
            </a:r>
            <a:r>
              <a:rPr lang="en-US" altLang="zh-CN" dirty="0"/>
              <a:t>SENet block</a:t>
            </a:r>
            <a:r>
              <a:rPr lang="zh-CN" altLang="en-US" dirty="0"/>
              <a:t>插入到现有的多种分类网络中，都取得了不错的效果。</a:t>
            </a:r>
            <a:r>
              <a:rPr lang="en-US" altLang="zh-CN" dirty="0"/>
              <a:t>SENet</a:t>
            </a:r>
            <a:r>
              <a:rPr lang="zh-CN" altLang="en-US" dirty="0"/>
              <a:t>的核心思想在于通过网络根据</a:t>
            </a:r>
            <a:r>
              <a:rPr lang="en-US" altLang="zh-CN" dirty="0"/>
              <a:t>loss</a:t>
            </a:r>
            <a:r>
              <a:rPr lang="zh-CN" altLang="en-US" dirty="0"/>
              <a:t>去学习特征权重，使得有效的</a:t>
            </a:r>
            <a:r>
              <a:rPr lang="en-US" altLang="zh-CN" dirty="0"/>
              <a:t>feature map</a:t>
            </a:r>
            <a:r>
              <a:rPr lang="zh-CN" altLang="en-US" dirty="0"/>
              <a:t>权重大，无效或效果小的</a:t>
            </a:r>
            <a:r>
              <a:rPr lang="en-US" altLang="zh-CN" dirty="0"/>
              <a:t>feature map</a:t>
            </a:r>
            <a:r>
              <a:rPr lang="zh-CN" altLang="en-US" dirty="0"/>
              <a:t>权重小的方式训练模型达到更好的结果。</a:t>
            </a:r>
            <a:endParaRPr lang="en-US" altLang="zh-CN" dirty="0"/>
          </a:p>
          <a:p>
            <a:endParaRPr lang="en-US" altLang="zh-CN" dirty="0"/>
          </a:p>
          <a:p>
            <a:r>
              <a:rPr lang="zh-CN" altLang="en-US" dirty="0"/>
              <a:t>当然，</a:t>
            </a:r>
            <a:r>
              <a:rPr lang="en-US" altLang="zh-CN" dirty="0"/>
              <a:t>SE block</a:t>
            </a:r>
            <a:r>
              <a:rPr lang="zh-CN" altLang="en-US" dirty="0"/>
              <a:t>嵌在原有的一些分类网络中不可避免地增加了一些参数和计算量，但是在效果面前还是可以接受的。也许通过给某一层特征配备权重的想法很多人都有，那为什么只有</a:t>
            </a:r>
            <a:r>
              <a:rPr lang="en-US" altLang="zh-CN" dirty="0"/>
              <a:t>SENet</a:t>
            </a:r>
            <a:r>
              <a:rPr lang="zh-CN" altLang="en-US" dirty="0"/>
              <a:t>成功了？个人认为主要原因在于权重具体怎么训练得到。就像有些是直接根据</a:t>
            </a:r>
            <a:r>
              <a:rPr lang="en-US" altLang="zh-CN" dirty="0"/>
              <a:t>feature map</a:t>
            </a:r>
            <a:r>
              <a:rPr lang="zh-CN" altLang="en-US" dirty="0"/>
              <a:t>的数值分布来判断；有些可能也利用了</a:t>
            </a:r>
            <a:r>
              <a:rPr lang="en-US" altLang="zh-CN" dirty="0"/>
              <a:t>loss</a:t>
            </a:r>
            <a:r>
              <a:rPr lang="zh-CN" altLang="en-US" dirty="0"/>
              <a:t>来指导权重的训练，不过全局信息该怎么获取和利用也是因人而异。</a:t>
            </a:r>
          </a:p>
        </p:txBody>
      </p:sp>
      <p:sp>
        <p:nvSpPr>
          <p:cNvPr id="4" name="灯片编号占位符 3"/>
          <p:cNvSpPr>
            <a:spLocks noGrp="1"/>
          </p:cNvSpPr>
          <p:nvPr>
            <p:ph type="sldNum" sz="quarter" idx="5"/>
          </p:nvPr>
        </p:nvSpPr>
        <p:spPr/>
        <p:txBody>
          <a:bodyPr/>
          <a:lstStyle/>
          <a:p>
            <a:fld id="{5F5F99A2-D3F3-4E84-8651-A885F0565E10}" type="slidenum">
              <a:rPr lang="zh-CN" altLang="en-US" smtClean="0"/>
              <a:t>4</a:t>
            </a:fld>
            <a:endParaRPr lang="zh-CN" altLang="en-US"/>
          </a:p>
        </p:txBody>
      </p:sp>
    </p:spTree>
    <p:extLst>
      <p:ext uri="{BB962C8B-B14F-4D97-AF65-F5344CB8AC3E}">
        <p14:creationId xmlns:p14="http://schemas.microsoft.com/office/powerpoint/2010/main" val="11411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F3F3F"/>
                </a:solidFill>
                <a:effectLst/>
                <a:latin typeface="microsoft yahei" panose="020B0503020204020204" pitchFamily="34" charset="-122"/>
                <a:ea typeface="microsoft yahei" panose="020B0503020204020204" pitchFamily="34" charset="-122"/>
              </a:rPr>
              <a:t>首先</a:t>
            </a:r>
            <a:r>
              <a:rPr lang="en-US" altLang="zh-CN" b="0" i="0" dirty="0" err="1">
                <a:solidFill>
                  <a:srgbClr val="3F3F3F"/>
                </a:solidFill>
                <a:effectLst/>
                <a:latin typeface="microsoft yahei" panose="020B0503020204020204" pitchFamily="34" charset="-122"/>
                <a:ea typeface="microsoft yahei" panose="020B0503020204020204" pitchFamily="34" charset="-122"/>
              </a:rPr>
              <a:t>Ftr</a:t>
            </a:r>
            <a:r>
              <a:rPr lang="zh-CN" altLang="en-US" b="0" i="0" dirty="0">
                <a:solidFill>
                  <a:srgbClr val="3F3F3F"/>
                </a:solidFill>
                <a:effectLst/>
                <a:latin typeface="microsoft yahei" panose="020B0503020204020204" pitchFamily="34" charset="-122"/>
                <a:ea typeface="microsoft yahei" panose="020B0503020204020204" pitchFamily="34" charset="-122"/>
              </a:rPr>
              <a:t>这一步是转换操作（严格讲并不属于</a:t>
            </a:r>
            <a:r>
              <a:rPr lang="en-US" altLang="zh-CN" b="0" i="0" dirty="0">
                <a:solidFill>
                  <a:srgbClr val="3F3F3F"/>
                </a:solidFill>
                <a:effectLst/>
                <a:latin typeface="microsoft yahei" panose="020B0503020204020204" pitchFamily="34" charset="-122"/>
                <a:ea typeface="microsoft yahei" panose="020B0503020204020204" pitchFamily="34" charset="-122"/>
              </a:rPr>
              <a:t>SENet</a:t>
            </a:r>
            <a:r>
              <a:rPr lang="zh-CN" altLang="en-US" b="0" i="0" dirty="0">
                <a:solidFill>
                  <a:srgbClr val="3F3F3F"/>
                </a:solidFill>
                <a:effectLst/>
                <a:latin typeface="microsoft yahei" panose="020B0503020204020204" pitchFamily="34" charset="-122"/>
                <a:ea typeface="microsoft yahei" panose="020B0503020204020204" pitchFamily="34" charset="-122"/>
              </a:rPr>
              <a:t>，而是属于原网络，可以看后面</a:t>
            </a:r>
            <a:r>
              <a:rPr lang="en-US" altLang="zh-CN" b="0" i="0" dirty="0">
                <a:solidFill>
                  <a:srgbClr val="3F3F3F"/>
                </a:solidFill>
                <a:effectLst/>
                <a:latin typeface="microsoft yahei" panose="020B0503020204020204" pitchFamily="34" charset="-122"/>
                <a:ea typeface="microsoft yahei" panose="020B0503020204020204" pitchFamily="34" charset="-122"/>
              </a:rPr>
              <a:t>SENet</a:t>
            </a:r>
            <a:r>
              <a:rPr lang="zh-CN" altLang="en-US" b="0" i="0" dirty="0">
                <a:solidFill>
                  <a:srgbClr val="3F3F3F"/>
                </a:solidFill>
                <a:effectLst/>
                <a:latin typeface="microsoft yahei" panose="020B0503020204020204" pitchFamily="34" charset="-122"/>
                <a:ea typeface="microsoft yahei" panose="020B0503020204020204" pitchFamily="34" charset="-122"/>
              </a:rPr>
              <a:t>和</a:t>
            </a:r>
            <a:r>
              <a:rPr lang="en-US" altLang="zh-CN" b="0" i="0" dirty="0">
                <a:solidFill>
                  <a:srgbClr val="3F3F3F"/>
                </a:solidFill>
                <a:effectLst/>
                <a:latin typeface="microsoft yahei" panose="020B0503020204020204" pitchFamily="34" charset="-122"/>
                <a:ea typeface="microsoft yahei" panose="020B0503020204020204" pitchFamily="34" charset="-122"/>
              </a:rPr>
              <a:t>Inception</a:t>
            </a:r>
            <a:r>
              <a:rPr lang="zh-CN" altLang="en-US" b="0" i="0" dirty="0">
                <a:solidFill>
                  <a:srgbClr val="3F3F3F"/>
                </a:solidFill>
                <a:effectLst/>
                <a:latin typeface="microsoft yahei" panose="020B0503020204020204" pitchFamily="34" charset="-122"/>
                <a:ea typeface="microsoft yahei" panose="020B0503020204020204" pitchFamily="34" charset="-122"/>
              </a:rPr>
              <a:t>及</a:t>
            </a:r>
            <a:r>
              <a:rPr lang="en-US" altLang="zh-CN" b="0" i="0" dirty="0" err="1">
                <a:solidFill>
                  <a:srgbClr val="3F3F3F"/>
                </a:solidFill>
                <a:effectLst/>
                <a:latin typeface="microsoft yahei" panose="020B0503020204020204" pitchFamily="34" charset="-122"/>
                <a:ea typeface="microsoft yahei" panose="020B0503020204020204" pitchFamily="34" charset="-122"/>
              </a:rPr>
              <a:t>ResNet</a:t>
            </a:r>
            <a:r>
              <a:rPr lang="zh-CN" altLang="en-US" b="0" i="0" dirty="0">
                <a:solidFill>
                  <a:srgbClr val="3F3F3F"/>
                </a:solidFill>
                <a:effectLst/>
                <a:latin typeface="microsoft yahei" panose="020B0503020204020204" pitchFamily="34" charset="-122"/>
                <a:ea typeface="microsoft yahei" panose="020B0503020204020204" pitchFamily="34" charset="-122"/>
              </a:rPr>
              <a:t>网络的结合），在文中就是一个标准的卷积操作而已，输入输出的定义如下表示。</a:t>
            </a:r>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r>
              <a:rPr lang="zh-CN" altLang="en-US" b="0" i="0" dirty="0">
                <a:solidFill>
                  <a:srgbClr val="3F3F3F"/>
                </a:solidFill>
                <a:effectLst/>
                <a:latin typeface="microsoft yahei" panose="020B0503020204020204" pitchFamily="34" charset="-122"/>
                <a:ea typeface="microsoft yahei" panose="020B0503020204020204" pitchFamily="34" charset="-122"/>
              </a:rPr>
              <a:t>那么这个</a:t>
            </a:r>
            <a:r>
              <a:rPr lang="en-US" altLang="zh-CN" b="0" i="0" dirty="0" err="1">
                <a:solidFill>
                  <a:srgbClr val="3F3F3F"/>
                </a:solidFill>
                <a:effectLst/>
                <a:latin typeface="microsoft yahei" panose="020B0503020204020204" pitchFamily="34" charset="-122"/>
                <a:ea typeface="microsoft yahei" panose="020B0503020204020204" pitchFamily="34" charset="-122"/>
              </a:rPr>
              <a:t>Ftr</a:t>
            </a:r>
            <a:r>
              <a:rPr lang="zh-CN" altLang="en-US" b="0" i="0" dirty="0">
                <a:solidFill>
                  <a:srgbClr val="3F3F3F"/>
                </a:solidFill>
                <a:effectLst/>
                <a:latin typeface="microsoft yahei" panose="020B0503020204020204" pitchFamily="34" charset="-122"/>
                <a:ea typeface="microsoft yahei" panose="020B0503020204020204" pitchFamily="34" charset="-122"/>
              </a:rPr>
              <a:t>的公式就是下面的公式</a:t>
            </a:r>
            <a:r>
              <a:rPr lang="en-US" altLang="zh-CN" b="0" i="0" dirty="0">
                <a:solidFill>
                  <a:srgbClr val="3F3F3F"/>
                </a:solidFill>
                <a:effectLst/>
                <a:latin typeface="microsoft yahei" panose="020B0503020204020204" pitchFamily="34" charset="-122"/>
                <a:ea typeface="microsoft yahei" panose="020B0503020204020204" pitchFamily="34" charset="-122"/>
              </a:rPr>
              <a:t>1</a:t>
            </a:r>
            <a:r>
              <a:rPr lang="zh-CN" altLang="en-US" b="0" i="0" dirty="0">
                <a:solidFill>
                  <a:srgbClr val="3F3F3F"/>
                </a:solidFill>
                <a:effectLst/>
                <a:latin typeface="microsoft yahei" panose="020B0503020204020204" pitchFamily="34" charset="-122"/>
                <a:ea typeface="microsoft yahei" panose="020B0503020204020204" pitchFamily="34" charset="-122"/>
              </a:rPr>
              <a:t>（卷积操作，</a:t>
            </a:r>
            <a:r>
              <a:rPr lang="en-US" altLang="zh-CN" b="0" i="0" dirty="0" err="1">
                <a:solidFill>
                  <a:srgbClr val="3F3F3F"/>
                </a:solidFill>
                <a:effectLst/>
                <a:latin typeface="microsoft yahei" panose="020B0503020204020204" pitchFamily="34" charset="-122"/>
                <a:ea typeface="microsoft yahei" panose="020B0503020204020204" pitchFamily="34" charset="-122"/>
              </a:rPr>
              <a:t>vc</a:t>
            </a:r>
            <a:r>
              <a:rPr lang="zh-CN" altLang="en-US" b="0" i="0" dirty="0">
                <a:solidFill>
                  <a:srgbClr val="3F3F3F"/>
                </a:solidFill>
                <a:effectLst/>
                <a:latin typeface="microsoft yahei" panose="020B0503020204020204" pitchFamily="34" charset="-122"/>
                <a:ea typeface="microsoft yahei" panose="020B0503020204020204" pitchFamily="34" charset="-122"/>
              </a:rPr>
              <a:t>表示第</a:t>
            </a:r>
            <a:r>
              <a:rPr lang="en-US" altLang="zh-CN" b="0" i="0" dirty="0">
                <a:solidFill>
                  <a:srgbClr val="3F3F3F"/>
                </a:solidFill>
                <a:effectLst/>
                <a:latin typeface="microsoft yahei" panose="020B0503020204020204" pitchFamily="34" charset="-122"/>
                <a:ea typeface="microsoft yahei" panose="020B0503020204020204" pitchFamily="34" charset="-122"/>
              </a:rPr>
              <a:t>c</a:t>
            </a:r>
            <a:r>
              <a:rPr lang="zh-CN" altLang="en-US" b="0" i="0" dirty="0">
                <a:solidFill>
                  <a:srgbClr val="3F3F3F"/>
                </a:solidFill>
                <a:effectLst/>
                <a:latin typeface="microsoft yahei" panose="020B0503020204020204" pitchFamily="34" charset="-122"/>
                <a:ea typeface="microsoft yahei" panose="020B0503020204020204" pitchFamily="34" charset="-122"/>
              </a:rPr>
              <a:t>个卷积核，</a:t>
            </a:r>
            <a:r>
              <a:rPr lang="en-US" altLang="zh-CN" b="0" i="0" dirty="0" err="1">
                <a:solidFill>
                  <a:srgbClr val="3F3F3F"/>
                </a:solidFill>
                <a:effectLst/>
                <a:latin typeface="microsoft yahei" panose="020B0503020204020204" pitchFamily="34" charset="-122"/>
                <a:ea typeface="microsoft yahei" panose="020B0503020204020204" pitchFamily="34" charset="-122"/>
              </a:rPr>
              <a:t>xs</a:t>
            </a:r>
            <a:r>
              <a:rPr lang="zh-CN" altLang="en-US" b="0" i="0" dirty="0">
                <a:solidFill>
                  <a:srgbClr val="3F3F3F"/>
                </a:solidFill>
                <a:effectLst/>
                <a:latin typeface="microsoft yahei" panose="020B0503020204020204" pitchFamily="34" charset="-122"/>
                <a:ea typeface="microsoft yahei" panose="020B0503020204020204" pitchFamily="34" charset="-122"/>
              </a:rPr>
              <a:t>表示第</a:t>
            </a:r>
            <a:r>
              <a:rPr lang="en-US" altLang="zh-CN" b="0" i="0" dirty="0">
                <a:solidFill>
                  <a:srgbClr val="3F3F3F"/>
                </a:solidFill>
                <a:effectLst/>
                <a:latin typeface="microsoft yahei" panose="020B0503020204020204" pitchFamily="34" charset="-122"/>
                <a:ea typeface="microsoft yahei" panose="020B0503020204020204" pitchFamily="34" charset="-122"/>
              </a:rPr>
              <a:t>s</a:t>
            </a:r>
            <a:r>
              <a:rPr lang="zh-CN" altLang="en-US" b="0" i="0" dirty="0">
                <a:solidFill>
                  <a:srgbClr val="3F3F3F"/>
                </a:solidFill>
                <a:effectLst/>
                <a:latin typeface="microsoft yahei" panose="020B0503020204020204" pitchFamily="34" charset="-122"/>
                <a:ea typeface="microsoft yahei" panose="020B0503020204020204" pitchFamily="34" charset="-122"/>
              </a:rPr>
              <a:t>个输入）</a:t>
            </a:r>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r>
              <a:rPr lang="en-US" altLang="zh-CN" b="1" i="0" dirty="0" err="1">
                <a:solidFill>
                  <a:srgbClr val="3F3F3F"/>
                </a:solidFill>
                <a:effectLst/>
                <a:latin typeface="microsoft yahei" panose="020B0503020204020204" pitchFamily="34" charset="-122"/>
                <a:ea typeface="microsoft yahei" panose="020B0503020204020204" pitchFamily="34" charset="-122"/>
              </a:rPr>
              <a:t>Ftr</a:t>
            </a:r>
            <a:r>
              <a:rPr lang="zh-CN" altLang="en-US" b="1" i="0" dirty="0">
                <a:solidFill>
                  <a:srgbClr val="3F3F3F"/>
                </a:solidFill>
                <a:effectLst/>
                <a:latin typeface="microsoft yahei" panose="020B0503020204020204" pitchFamily="34" charset="-122"/>
                <a:ea typeface="microsoft yahei" panose="020B0503020204020204" pitchFamily="34" charset="-122"/>
              </a:rPr>
              <a:t>得到的</a:t>
            </a:r>
            <a:r>
              <a:rPr lang="en-US" altLang="zh-CN" b="1" i="0" dirty="0">
                <a:solidFill>
                  <a:srgbClr val="3F3F3F"/>
                </a:solidFill>
                <a:effectLst/>
                <a:latin typeface="microsoft yahei" panose="020B0503020204020204" pitchFamily="34" charset="-122"/>
                <a:ea typeface="microsoft yahei" panose="020B0503020204020204" pitchFamily="34" charset="-122"/>
              </a:rPr>
              <a:t>U</a:t>
            </a:r>
            <a:r>
              <a:rPr lang="zh-CN" altLang="en-US" b="1" i="0" dirty="0">
                <a:solidFill>
                  <a:srgbClr val="3F3F3F"/>
                </a:solidFill>
                <a:effectLst/>
                <a:latin typeface="microsoft yahei" panose="020B0503020204020204" pitchFamily="34" charset="-122"/>
                <a:ea typeface="microsoft yahei" panose="020B0503020204020204" pitchFamily="34" charset="-122"/>
              </a:rPr>
              <a:t>就是</a:t>
            </a:r>
            <a:r>
              <a:rPr lang="en-US" altLang="zh-CN" b="1" i="0" dirty="0">
                <a:solidFill>
                  <a:srgbClr val="3F3F3F"/>
                </a:solidFill>
                <a:effectLst/>
                <a:latin typeface="microsoft yahei" panose="020B0503020204020204" pitchFamily="34" charset="-122"/>
                <a:ea typeface="microsoft yahei" panose="020B0503020204020204" pitchFamily="34" charset="-122"/>
              </a:rPr>
              <a:t>Figure1</a:t>
            </a:r>
            <a:r>
              <a:rPr lang="zh-CN" altLang="en-US" b="1" i="0" dirty="0">
                <a:solidFill>
                  <a:srgbClr val="3F3F3F"/>
                </a:solidFill>
                <a:effectLst/>
                <a:latin typeface="microsoft yahei" panose="020B0503020204020204" pitchFamily="34" charset="-122"/>
                <a:ea typeface="microsoft yahei" panose="020B0503020204020204" pitchFamily="34" charset="-122"/>
              </a:rPr>
              <a:t>中的左边第二个三维矩阵，也叫</a:t>
            </a:r>
            <a:r>
              <a:rPr lang="en-US" altLang="zh-CN" b="1" i="0" dirty="0">
                <a:solidFill>
                  <a:srgbClr val="3F3F3F"/>
                </a:solidFill>
                <a:effectLst/>
                <a:latin typeface="microsoft yahei" panose="020B0503020204020204" pitchFamily="34" charset="-122"/>
                <a:ea typeface="microsoft yahei" panose="020B0503020204020204" pitchFamily="34" charset="-122"/>
              </a:rPr>
              <a:t>tensor</a:t>
            </a:r>
            <a:r>
              <a:rPr lang="zh-CN" altLang="en-US" b="1" i="0" dirty="0">
                <a:solidFill>
                  <a:srgbClr val="3F3F3F"/>
                </a:solidFill>
                <a:effectLst/>
                <a:latin typeface="microsoft yahei" panose="020B0503020204020204" pitchFamily="34" charset="-122"/>
                <a:ea typeface="microsoft yahei" panose="020B0503020204020204" pitchFamily="34" charset="-122"/>
              </a:rPr>
              <a:t>，或者叫</a:t>
            </a:r>
            <a:r>
              <a:rPr lang="en-US" altLang="zh-CN" b="1" i="0" dirty="0">
                <a:solidFill>
                  <a:srgbClr val="3F3F3F"/>
                </a:solidFill>
                <a:effectLst/>
                <a:latin typeface="microsoft yahei" panose="020B0503020204020204" pitchFamily="34" charset="-122"/>
                <a:ea typeface="microsoft yahei" panose="020B0503020204020204" pitchFamily="34" charset="-122"/>
              </a:rPr>
              <a:t>C</a:t>
            </a:r>
            <a:r>
              <a:rPr lang="zh-CN" altLang="en-US" b="1" i="0" dirty="0">
                <a:solidFill>
                  <a:srgbClr val="3F3F3F"/>
                </a:solidFill>
                <a:effectLst/>
                <a:latin typeface="microsoft yahei" panose="020B0503020204020204" pitchFamily="34" charset="-122"/>
                <a:ea typeface="microsoft yahei" panose="020B0503020204020204" pitchFamily="34" charset="-122"/>
              </a:rPr>
              <a:t>个大小为</a:t>
            </a:r>
            <a:r>
              <a:rPr lang="en-US" altLang="zh-CN" b="1" i="0" dirty="0">
                <a:solidFill>
                  <a:srgbClr val="3F3F3F"/>
                </a:solidFill>
                <a:effectLst/>
                <a:latin typeface="microsoft yahei" panose="020B0503020204020204" pitchFamily="34" charset="-122"/>
                <a:ea typeface="microsoft yahei" panose="020B0503020204020204" pitchFamily="34" charset="-122"/>
              </a:rPr>
              <a:t>H*W</a:t>
            </a:r>
            <a:r>
              <a:rPr lang="zh-CN" altLang="en-US" b="1" i="0" dirty="0">
                <a:solidFill>
                  <a:srgbClr val="3F3F3F"/>
                </a:solidFill>
                <a:effectLst/>
                <a:latin typeface="microsoft yahei" panose="020B0503020204020204" pitchFamily="34" charset="-122"/>
                <a:ea typeface="microsoft yahei" panose="020B0503020204020204" pitchFamily="34" charset="-122"/>
              </a:rPr>
              <a:t>的</a:t>
            </a:r>
            <a:r>
              <a:rPr lang="en-US" altLang="zh-CN" b="1" i="0" dirty="0">
                <a:solidFill>
                  <a:srgbClr val="3F3F3F"/>
                </a:solidFill>
                <a:effectLst/>
                <a:latin typeface="microsoft yahei" panose="020B0503020204020204" pitchFamily="34" charset="-122"/>
                <a:ea typeface="microsoft yahei" panose="020B0503020204020204" pitchFamily="34" charset="-122"/>
              </a:rPr>
              <a:t>feature map</a:t>
            </a:r>
            <a:r>
              <a:rPr lang="zh-CN" altLang="en-US" b="1" i="0" dirty="0">
                <a:solidFill>
                  <a:srgbClr val="3F3F3F"/>
                </a:solidFill>
                <a:effectLst/>
                <a:latin typeface="microsoft yahei" panose="020B0503020204020204" pitchFamily="34" charset="-122"/>
                <a:ea typeface="microsoft yahei" panose="020B0503020204020204" pitchFamily="34" charset="-122"/>
              </a:rPr>
              <a:t>。而</a:t>
            </a:r>
            <a:r>
              <a:rPr lang="en-US" altLang="zh-CN" b="1" i="0" dirty="0" err="1">
                <a:solidFill>
                  <a:srgbClr val="3F3F3F"/>
                </a:solidFill>
                <a:effectLst/>
                <a:latin typeface="microsoft yahei" panose="020B0503020204020204" pitchFamily="34" charset="-122"/>
                <a:ea typeface="microsoft yahei" panose="020B0503020204020204" pitchFamily="34" charset="-122"/>
              </a:rPr>
              <a:t>uc</a:t>
            </a:r>
            <a:r>
              <a:rPr lang="zh-CN" altLang="en-US" b="1" i="0" dirty="0">
                <a:solidFill>
                  <a:srgbClr val="3F3F3F"/>
                </a:solidFill>
                <a:effectLst/>
                <a:latin typeface="microsoft yahei" panose="020B0503020204020204" pitchFamily="34" charset="-122"/>
                <a:ea typeface="microsoft yahei" panose="020B0503020204020204" pitchFamily="34" charset="-122"/>
              </a:rPr>
              <a:t>表示</a:t>
            </a:r>
            <a:r>
              <a:rPr lang="en-US" altLang="zh-CN" b="1" i="0" dirty="0">
                <a:solidFill>
                  <a:srgbClr val="3F3F3F"/>
                </a:solidFill>
                <a:effectLst/>
                <a:latin typeface="microsoft yahei" panose="020B0503020204020204" pitchFamily="34" charset="-122"/>
                <a:ea typeface="microsoft yahei" panose="020B0503020204020204" pitchFamily="34" charset="-122"/>
              </a:rPr>
              <a:t>U</a:t>
            </a:r>
            <a:r>
              <a:rPr lang="zh-CN" altLang="en-US" b="1" i="0" dirty="0">
                <a:solidFill>
                  <a:srgbClr val="3F3F3F"/>
                </a:solidFill>
                <a:effectLst/>
                <a:latin typeface="microsoft yahei" panose="020B0503020204020204" pitchFamily="34" charset="-122"/>
                <a:ea typeface="microsoft yahei" panose="020B0503020204020204" pitchFamily="34" charset="-122"/>
              </a:rPr>
              <a:t>中第</a:t>
            </a:r>
            <a:r>
              <a:rPr lang="en-US" altLang="zh-CN" b="1" i="0" dirty="0">
                <a:solidFill>
                  <a:srgbClr val="3F3F3F"/>
                </a:solidFill>
                <a:effectLst/>
                <a:latin typeface="microsoft yahei" panose="020B0503020204020204" pitchFamily="34" charset="-122"/>
                <a:ea typeface="microsoft yahei" panose="020B0503020204020204" pitchFamily="34" charset="-122"/>
              </a:rPr>
              <a:t>c</a:t>
            </a:r>
            <a:r>
              <a:rPr lang="zh-CN" altLang="en-US" b="1" i="0" dirty="0">
                <a:solidFill>
                  <a:srgbClr val="3F3F3F"/>
                </a:solidFill>
                <a:effectLst/>
                <a:latin typeface="microsoft yahei" panose="020B0503020204020204" pitchFamily="34" charset="-122"/>
                <a:ea typeface="microsoft yahei" panose="020B0503020204020204" pitchFamily="34" charset="-122"/>
              </a:rPr>
              <a:t>个二维矩阵，下标</a:t>
            </a:r>
            <a:r>
              <a:rPr lang="en-US" altLang="zh-CN" b="1" i="0" dirty="0">
                <a:solidFill>
                  <a:srgbClr val="3F3F3F"/>
                </a:solidFill>
                <a:effectLst/>
                <a:latin typeface="microsoft yahei" panose="020B0503020204020204" pitchFamily="34" charset="-122"/>
                <a:ea typeface="microsoft yahei" panose="020B0503020204020204" pitchFamily="34" charset="-122"/>
              </a:rPr>
              <a:t>c</a:t>
            </a:r>
            <a:r>
              <a:rPr lang="zh-CN" altLang="en-US" b="1" i="0" dirty="0">
                <a:solidFill>
                  <a:srgbClr val="3F3F3F"/>
                </a:solidFill>
                <a:effectLst/>
                <a:latin typeface="microsoft yahei" panose="020B0503020204020204" pitchFamily="34" charset="-122"/>
                <a:ea typeface="microsoft yahei" panose="020B0503020204020204" pitchFamily="34" charset="-122"/>
              </a:rPr>
              <a:t>表示</a:t>
            </a:r>
            <a:r>
              <a:rPr lang="en-US" altLang="zh-CN" b="1" i="0" dirty="0">
                <a:solidFill>
                  <a:srgbClr val="3F3F3F"/>
                </a:solidFill>
                <a:effectLst/>
                <a:latin typeface="microsoft yahei" panose="020B0503020204020204" pitchFamily="34" charset="-122"/>
                <a:ea typeface="microsoft yahei" panose="020B0503020204020204" pitchFamily="34" charset="-122"/>
              </a:rPr>
              <a:t>channel</a:t>
            </a:r>
            <a:r>
              <a:rPr lang="zh-CN" altLang="en-US" b="1" i="0" dirty="0">
                <a:solidFill>
                  <a:srgbClr val="3F3F3F"/>
                </a:solidFill>
                <a:effectLst/>
                <a:latin typeface="microsoft yahei" panose="020B0503020204020204" pitchFamily="34" charset="-122"/>
                <a:ea typeface="microsoft yahei" panose="020B0503020204020204" pitchFamily="34" charset="-122"/>
              </a:rPr>
              <a:t>。</a:t>
            </a:r>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r>
              <a:rPr lang="zh-CN" altLang="en-US" b="0" i="0" dirty="0">
                <a:solidFill>
                  <a:srgbClr val="3F3F3F"/>
                </a:solidFill>
                <a:effectLst/>
                <a:latin typeface="microsoft yahei" panose="020B0503020204020204" pitchFamily="34" charset="-122"/>
                <a:ea typeface="microsoft yahei" panose="020B0503020204020204" pitchFamily="34" charset="-122"/>
              </a:rPr>
              <a:t>接下来就是</a:t>
            </a:r>
            <a:r>
              <a:rPr lang="en-US" altLang="zh-CN" b="1" i="0" dirty="0">
                <a:solidFill>
                  <a:srgbClr val="3F3F3F"/>
                </a:solidFill>
                <a:effectLst/>
                <a:latin typeface="microsoft yahei" panose="020B0503020204020204" pitchFamily="34" charset="-122"/>
                <a:ea typeface="microsoft yahei" panose="020B0503020204020204" pitchFamily="34" charset="-122"/>
              </a:rPr>
              <a:t>Squeeze</a:t>
            </a:r>
            <a:r>
              <a:rPr lang="zh-CN" altLang="en-US" b="0" i="0" dirty="0">
                <a:solidFill>
                  <a:srgbClr val="3F3F3F"/>
                </a:solidFill>
                <a:effectLst/>
                <a:latin typeface="microsoft yahei" panose="020B0503020204020204" pitchFamily="34" charset="-122"/>
                <a:ea typeface="microsoft yahei" panose="020B0503020204020204" pitchFamily="34" charset="-122"/>
              </a:rPr>
              <a:t>操作，公式非常简单，就是一个</a:t>
            </a:r>
            <a:r>
              <a:rPr lang="en-US" altLang="zh-CN" b="0" i="0" dirty="0">
                <a:solidFill>
                  <a:srgbClr val="3F3F3F"/>
                </a:solidFill>
                <a:effectLst/>
                <a:latin typeface="microsoft yahei" panose="020B0503020204020204" pitchFamily="34" charset="-122"/>
                <a:ea typeface="microsoft yahei" panose="020B0503020204020204" pitchFamily="34" charset="-122"/>
              </a:rPr>
              <a:t>global average pooling</a:t>
            </a:r>
            <a:r>
              <a:rPr lang="zh-CN" altLang="en-US" b="0" i="0" dirty="0">
                <a:solidFill>
                  <a:srgbClr val="3F3F3F"/>
                </a:solidFill>
                <a:effectLst/>
                <a:latin typeface="microsoft yahei" panose="020B0503020204020204" pitchFamily="34" charset="-122"/>
                <a:ea typeface="microsoft yahei" panose="020B0503020204020204" pitchFamily="34" charset="-122"/>
              </a:rPr>
              <a:t>：</a:t>
            </a:r>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endParaRPr lang="en-US" altLang="zh-CN" b="0" i="0" dirty="0">
              <a:solidFill>
                <a:srgbClr val="3F3F3F"/>
              </a:solidFill>
              <a:effectLst/>
              <a:latin typeface="microsoft yahei" panose="020B0503020204020204" pitchFamily="34" charset="-122"/>
              <a:ea typeface="microsoft yahei" panose="020B0503020204020204" pitchFamily="34" charset="-122"/>
            </a:endParaRPr>
          </a:p>
          <a:p>
            <a:r>
              <a:rPr lang="zh-CN" altLang="en-US" b="0" i="0" dirty="0">
                <a:solidFill>
                  <a:srgbClr val="3F3F3F"/>
                </a:solidFill>
                <a:effectLst/>
                <a:latin typeface="microsoft yahei" panose="020B0503020204020204" pitchFamily="34" charset="-122"/>
                <a:ea typeface="microsoft yahei" panose="020B0503020204020204" pitchFamily="34" charset="-122"/>
              </a:rPr>
              <a:t>因此公式</a:t>
            </a:r>
            <a:r>
              <a:rPr lang="en-US" altLang="zh-CN" b="0" i="0" dirty="0">
                <a:solidFill>
                  <a:srgbClr val="3F3F3F"/>
                </a:solidFill>
                <a:effectLst/>
                <a:latin typeface="microsoft yahei" panose="020B0503020204020204" pitchFamily="34" charset="-122"/>
                <a:ea typeface="microsoft yahei" panose="020B0503020204020204" pitchFamily="34" charset="-122"/>
              </a:rPr>
              <a:t>2</a:t>
            </a:r>
            <a:r>
              <a:rPr lang="zh-CN" altLang="en-US" b="0" i="0" dirty="0">
                <a:solidFill>
                  <a:srgbClr val="3F3F3F"/>
                </a:solidFill>
                <a:effectLst/>
                <a:latin typeface="microsoft yahei" panose="020B0503020204020204" pitchFamily="34" charset="-122"/>
                <a:ea typeface="microsoft yahei" panose="020B0503020204020204" pitchFamily="34" charset="-122"/>
              </a:rPr>
              <a:t>就将</a:t>
            </a:r>
            <a:r>
              <a:rPr lang="en-US" altLang="zh-CN" b="0" i="0" dirty="0">
                <a:solidFill>
                  <a:srgbClr val="3F3F3F"/>
                </a:solidFill>
                <a:effectLst/>
                <a:latin typeface="microsoft yahei" panose="020B0503020204020204" pitchFamily="34" charset="-122"/>
                <a:ea typeface="microsoft yahei" panose="020B0503020204020204" pitchFamily="34" charset="-122"/>
              </a:rPr>
              <a:t>H*W*C</a:t>
            </a:r>
            <a:r>
              <a:rPr lang="zh-CN" altLang="en-US" b="0" i="0" dirty="0">
                <a:solidFill>
                  <a:srgbClr val="3F3F3F"/>
                </a:solidFill>
                <a:effectLst/>
                <a:latin typeface="microsoft yahei" panose="020B0503020204020204" pitchFamily="34" charset="-122"/>
                <a:ea typeface="microsoft yahei" panose="020B0503020204020204" pitchFamily="34" charset="-122"/>
              </a:rPr>
              <a:t>的输入转换成</a:t>
            </a:r>
            <a:r>
              <a:rPr lang="en-US" altLang="zh-CN" b="0" i="0" dirty="0">
                <a:solidFill>
                  <a:srgbClr val="3F3F3F"/>
                </a:solidFill>
                <a:effectLst/>
                <a:latin typeface="microsoft yahei" panose="020B0503020204020204" pitchFamily="34" charset="-122"/>
                <a:ea typeface="microsoft yahei" panose="020B0503020204020204" pitchFamily="34" charset="-122"/>
              </a:rPr>
              <a:t>1*1*C</a:t>
            </a:r>
            <a:r>
              <a:rPr lang="zh-CN" altLang="en-US" b="0" i="0" dirty="0">
                <a:solidFill>
                  <a:srgbClr val="3F3F3F"/>
                </a:solidFill>
                <a:effectLst/>
                <a:latin typeface="microsoft yahei" panose="020B0503020204020204" pitchFamily="34" charset="-122"/>
                <a:ea typeface="microsoft yahei" panose="020B0503020204020204" pitchFamily="34" charset="-122"/>
              </a:rPr>
              <a:t>的输出，对应</a:t>
            </a:r>
            <a:r>
              <a:rPr lang="en-US" altLang="zh-CN" b="0" i="0" dirty="0">
                <a:solidFill>
                  <a:srgbClr val="3F3F3F"/>
                </a:solidFill>
                <a:effectLst/>
                <a:latin typeface="microsoft yahei" panose="020B0503020204020204" pitchFamily="34" charset="-122"/>
                <a:ea typeface="microsoft yahei" panose="020B0503020204020204" pitchFamily="34" charset="-122"/>
              </a:rPr>
              <a:t>Figure1</a:t>
            </a:r>
            <a:r>
              <a:rPr lang="zh-CN" altLang="en-US" b="0" i="0" dirty="0">
                <a:solidFill>
                  <a:srgbClr val="3F3F3F"/>
                </a:solidFill>
                <a:effectLst/>
                <a:latin typeface="microsoft yahei" panose="020B0503020204020204" pitchFamily="34" charset="-122"/>
                <a:ea typeface="microsoft yahei" panose="020B0503020204020204" pitchFamily="34" charset="-122"/>
              </a:rPr>
              <a:t>中的</a:t>
            </a:r>
            <a:r>
              <a:rPr lang="en-US" altLang="zh-CN" b="0" i="0" dirty="0" err="1">
                <a:solidFill>
                  <a:srgbClr val="3F3F3F"/>
                </a:solidFill>
                <a:effectLst/>
                <a:latin typeface="microsoft yahei" panose="020B0503020204020204" pitchFamily="34" charset="-122"/>
                <a:ea typeface="microsoft yahei" panose="020B0503020204020204" pitchFamily="34" charset="-122"/>
              </a:rPr>
              <a:t>Fsq</a:t>
            </a:r>
            <a:r>
              <a:rPr lang="zh-CN" altLang="en-US" b="0" i="0" dirty="0">
                <a:solidFill>
                  <a:srgbClr val="3F3F3F"/>
                </a:solidFill>
                <a:effectLst/>
                <a:latin typeface="microsoft yahei" panose="020B0503020204020204" pitchFamily="34" charset="-122"/>
                <a:ea typeface="microsoft yahei" panose="020B0503020204020204" pitchFamily="34" charset="-122"/>
              </a:rPr>
              <a:t>操作。</a:t>
            </a:r>
            <a:r>
              <a:rPr lang="zh-CN" altLang="en-US" b="1" i="0" dirty="0">
                <a:solidFill>
                  <a:srgbClr val="3F3F3F"/>
                </a:solidFill>
                <a:effectLst/>
                <a:latin typeface="microsoft yahei" panose="020B0503020204020204" pitchFamily="34" charset="-122"/>
                <a:ea typeface="microsoft yahei" panose="020B0503020204020204" pitchFamily="34" charset="-122"/>
              </a:rPr>
              <a:t>为什么会有这一步呢？这一步的结果相当于表明该层</a:t>
            </a:r>
            <a:r>
              <a:rPr lang="en-US" altLang="zh-CN" b="1" i="0" dirty="0">
                <a:solidFill>
                  <a:srgbClr val="3F3F3F"/>
                </a:solidFill>
                <a:effectLst/>
                <a:latin typeface="microsoft yahei" panose="020B0503020204020204" pitchFamily="34" charset="-122"/>
                <a:ea typeface="microsoft yahei" panose="020B0503020204020204" pitchFamily="34" charset="-122"/>
              </a:rPr>
              <a:t>C</a:t>
            </a:r>
            <a:r>
              <a:rPr lang="zh-CN" altLang="en-US" b="1" i="0" dirty="0">
                <a:solidFill>
                  <a:srgbClr val="3F3F3F"/>
                </a:solidFill>
                <a:effectLst/>
                <a:latin typeface="microsoft yahei" panose="020B0503020204020204" pitchFamily="34" charset="-122"/>
                <a:ea typeface="microsoft yahei" panose="020B0503020204020204" pitchFamily="34" charset="-122"/>
              </a:rPr>
              <a:t>个</a:t>
            </a:r>
            <a:r>
              <a:rPr lang="en-US" altLang="zh-CN" b="1" i="0" dirty="0">
                <a:solidFill>
                  <a:srgbClr val="3F3F3F"/>
                </a:solidFill>
                <a:effectLst/>
                <a:latin typeface="microsoft yahei" panose="020B0503020204020204" pitchFamily="34" charset="-122"/>
                <a:ea typeface="microsoft yahei" panose="020B0503020204020204" pitchFamily="34" charset="-122"/>
              </a:rPr>
              <a:t>feature map</a:t>
            </a:r>
            <a:r>
              <a:rPr lang="zh-CN" altLang="en-US" b="1" i="0" dirty="0">
                <a:solidFill>
                  <a:srgbClr val="3F3F3F"/>
                </a:solidFill>
                <a:effectLst/>
                <a:latin typeface="microsoft yahei" panose="020B0503020204020204" pitchFamily="34" charset="-122"/>
                <a:ea typeface="microsoft yahei" panose="020B0503020204020204" pitchFamily="34" charset="-122"/>
              </a:rPr>
              <a:t>的数值分布情况，或者叫全局信息。</a:t>
            </a:r>
            <a:endParaRPr lang="en-US" altLang="zh-CN" b="1" i="0" dirty="0">
              <a:solidFill>
                <a:srgbClr val="3F3F3F"/>
              </a:solidFill>
              <a:effectLst/>
              <a:latin typeface="microsoft yahei" panose="020B0503020204020204" pitchFamily="34" charset="-122"/>
              <a:ea typeface="microsoft yahei" panose="020B0503020204020204" pitchFamily="34" charset="-122"/>
            </a:endParaRPr>
          </a:p>
          <a:p>
            <a:endParaRPr lang="en-US" altLang="zh-CN" b="1" i="0" dirty="0">
              <a:solidFill>
                <a:srgbClr val="3F3F3F"/>
              </a:solidFill>
              <a:effectLst/>
              <a:latin typeface="microsoft yahei" panose="020B0503020204020204" pitchFamily="34" charset="-122"/>
              <a:ea typeface="microsoft yahei" panose="020B0503020204020204" pitchFamily="34" charset="-122"/>
            </a:endParaRPr>
          </a:p>
          <a:p>
            <a:r>
              <a:rPr lang="zh-CN" altLang="en-US" dirty="0"/>
              <a:t>再接下来就是</a:t>
            </a:r>
            <a:r>
              <a:rPr lang="en-US" altLang="zh-CN" dirty="0"/>
              <a:t>Excitation</a:t>
            </a:r>
            <a:r>
              <a:rPr lang="zh-CN" altLang="en-US" dirty="0"/>
              <a:t>操作，如公式</a:t>
            </a:r>
            <a:r>
              <a:rPr lang="en-US" altLang="zh-CN" dirty="0"/>
              <a:t>3</a:t>
            </a:r>
            <a:r>
              <a:rPr lang="zh-CN" altLang="en-US" dirty="0"/>
              <a:t>。直接看最后一个等号，前面</a:t>
            </a:r>
            <a:r>
              <a:rPr lang="en-US" altLang="zh-CN" dirty="0"/>
              <a:t>squeeze</a:t>
            </a:r>
            <a:r>
              <a:rPr lang="zh-CN" altLang="en-US" dirty="0"/>
              <a:t>得到的结果是</a:t>
            </a:r>
            <a:r>
              <a:rPr lang="en-US" altLang="zh-CN" dirty="0"/>
              <a:t>z</a:t>
            </a:r>
            <a:r>
              <a:rPr lang="zh-CN" altLang="en-US" dirty="0"/>
              <a:t>，这里先用</a:t>
            </a:r>
            <a:r>
              <a:rPr lang="en-US" altLang="zh-CN" dirty="0"/>
              <a:t>W1</a:t>
            </a:r>
            <a:r>
              <a:rPr lang="zh-CN" altLang="en-US" dirty="0"/>
              <a:t>乘以</a:t>
            </a:r>
            <a:r>
              <a:rPr lang="en-US" altLang="zh-CN" dirty="0"/>
              <a:t>z</a:t>
            </a:r>
            <a:r>
              <a:rPr lang="zh-CN" altLang="en-US" dirty="0"/>
              <a:t>，就是一个全连接层操作，</a:t>
            </a:r>
            <a:r>
              <a:rPr lang="en-US" altLang="zh-CN" dirty="0"/>
              <a:t>W1</a:t>
            </a:r>
            <a:r>
              <a:rPr lang="zh-CN" altLang="en-US" dirty="0"/>
              <a:t>的维度是</a:t>
            </a:r>
            <a:r>
              <a:rPr lang="en-US" altLang="zh-CN" dirty="0"/>
              <a:t>C/r * C</a:t>
            </a:r>
            <a:r>
              <a:rPr lang="zh-CN" altLang="en-US" dirty="0"/>
              <a:t>，这个</a:t>
            </a:r>
            <a:r>
              <a:rPr lang="en-US" altLang="zh-CN" dirty="0"/>
              <a:t>r</a:t>
            </a:r>
            <a:r>
              <a:rPr lang="zh-CN" altLang="en-US" dirty="0"/>
              <a:t>是一个缩放参数，在文中取的是</a:t>
            </a:r>
            <a:r>
              <a:rPr lang="en-US" altLang="zh-CN" dirty="0"/>
              <a:t>16</a:t>
            </a:r>
            <a:r>
              <a:rPr lang="zh-CN" altLang="en-US" dirty="0"/>
              <a:t>，这个参数的目的是为了减少</a:t>
            </a:r>
            <a:r>
              <a:rPr lang="en-US" altLang="zh-CN" dirty="0"/>
              <a:t>channel</a:t>
            </a:r>
            <a:r>
              <a:rPr lang="zh-CN" altLang="en-US" dirty="0"/>
              <a:t>个数从而降低计算量。又因为</a:t>
            </a:r>
            <a:r>
              <a:rPr lang="en-US" altLang="zh-CN" dirty="0"/>
              <a:t>z</a:t>
            </a:r>
            <a:r>
              <a:rPr lang="zh-CN" altLang="en-US" dirty="0"/>
              <a:t>的维度是</a:t>
            </a:r>
            <a:r>
              <a:rPr lang="en-US" altLang="zh-CN" dirty="0"/>
              <a:t>1*1*C</a:t>
            </a:r>
            <a:r>
              <a:rPr lang="zh-CN" altLang="en-US" dirty="0"/>
              <a:t>，所以</a:t>
            </a:r>
            <a:r>
              <a:rPr lang="en-US" altLang="zh-CN" dirty="0"/>
              <a:t>W1z</a:t>
            </a:r>
            <a:r>
              <a:rPr lang="zh-CN" altLang="en-US" dirty="0"/>
              <a:t>的结果就是</a:t>
            </a:r>
            <a:r>
              <a:rPr lang="en-US" altLang="zh-CN" dirty="0"/>
              <a:t>1*1*C/r</a:t>
            </a:r>
            <a:r>
              <a:rPr lang="zh-CN" altLang="en-US" dirty="0"/>
              <a:t>；然后再经过一个</a:t>
            </a:r>
            <a:r>
              <a:rPr lang="en-US" altLang="zh-CN" dirty="0" err="1"/>
              <a:t>ReLU</a:t>
            </a:r>
            <a:r>
              <a:rPr lang="zh-CN" altLang="en-US" dirty="0"/>
              <a:t>层，输出的维度不变；然后再和</a:t>
            </a:r>
            <a:r>
              <a:rPr lang="en-US" altLang="zh-CN" dirty="0"/>
              <a:t>W2</a:t>
            </a:r>
            <a:r>
              <a:rPr lang="zh-CN" altLang="en-US" dirty="0"/>
              <a:t>相乘，和</a:t>
            </a:r>
            <a:r>
              <a:rPr lang="en-US" altLang="zh-CN" dirty="0"/>
              <a:t>W2</a:t>
            </a:r>
            <a:r>
              <a:rPr lang="zh-CN" altLang="en-US" dirty="0"/>
              <a:t>相乘也是一个全连接层的过程，</a:t>
            </a:r>
            <a:r>
              <a:rPr lang="en-US" altLang="zh-CN" dirty="0"/>
              <a:t>W2</a:t>
            </a:r>
            <a:r>
              <a:rPr lang="zh-CN" altLang="en-US" dirty="0"/>
              <a:t>的维度是</a:t>
            </a:r>
            <a:r>
              <a:rPr lang="en-US" altLang="zh-CN" dirty="0"/>
              <a:t>C*C/r</a:t>
            </a:r>
            <a:r>
              <a:rPr lang="zh-CN" altLang="en-US" dirty="0"/>
              <a:t>，因此输出的维度就是</a:t>
            </a:r>
            <a:r>
              <a:rPr lang="en-US" altLang="zh-CN" dirty="0"/>
              <a:t>1*1*C</a:t>
            </a:r>
            <a:r>
              <a:rPr lang="zh-CN" altLang="en-US" dirty="0"/>
              <a:t>；最后再经过</a:t>
            </a:r>
            <a:r>
              <a:rPr lang="en-US" altLang="zh-CN" dirty="0"/>
              <a:t>sigmoid</a:t>
            </a:r>
            <a:r>
              <a:rPr lang="zh-CN" altLang="en-US" dirty="0"/>
              <a:t>函数，得到</a:t>
            </a:r>
            <a:r>
              <a:rPr lang="en-US" altLang="zh-CN" dirty="0"/>
              <a:t>s</a:t>
            </a:r>
            <a:r>
              <a:rPr lang="zh-CN" altLang="en-US" dirty="0"/>
              <a:t>。</a:t>
            </a:r>
            <a:endParaRPr lang="en-US" altLang="zh-CN" dirty="0"/>
          </a:p>
          <a:p>
            <a:endParaRPr lang="en-US" altLang="zh-CN" dirty="0"/>
          </a:p>
          <a:p>
            <a:r>
              <a:rPr lang="zh-CN" altLang="en-US" dirty="0"/>
              <a:t>也就是说最后得到的这个</a:t>
            </a:r>
            <a:r>
              <a:rPr lang="en-US" altLang="zh-CN" dirty="0"/>
              <a:t>s</a:t>
            </a:r>
            <a:r>
              <a:rPr lang="zh-CN" altLang="en-US" dirty="0"/>
              <a:t>的维度是</a:t>
            </a:r>
            <a:r>
              <a:rPr lang="en-US" altLang="zh-CN" dirty="0"/>
              <a:t>1*1*C</a:t>
            </a:r>
            <a:r>
              <a:rPr lang="zh-CN" altLang="en-US" dirty="0"/>
              <a:t>，</a:t>
            </a:r>
            <a:r>
              <a:rPr lang="en-US" altLang="zh-CN" dirty="0"/>
              <a:t>C</a:t>
            </a:r>
            <a:r>
              <a:rPr lang="zh-CN" altLang="en-US" dirty="0"/>
              <a:t>表示</a:t>
            </a:r>
            <a:r>
              <a:rPr lang="en-US" altLang="zh-CN" dirty="0"/>
              <a:t>channel</a:t>
            </a:r>
            <a:r>
              <a:rPr lang="zh-CN" altLang="en-US" dirty="0"/>
              <a:t>数目。这个</a:t>
            </a:r>
            <a:r>
              <a:rPr lang="en-US" altLang="zh-CN" dirty="0"/>
              <a:t>s</a:t>
            </a:r>
            <a:r>
              <a:rPr lang="zh-CN" altLang="en-US" dirty="0"/>
              <a:t>其实是本文的核心，它是用来刻画</a:t>
            </a:r>
            <a:r>
              <a:rPr lang="en-US" altLang="zh-CN" dirty="0"/>
              <a:t>tensor U</a:t>
            </a:r>
            <a:r>
              <a:rPr lang="zh-CN" altLang="en-US" dirty="0"/>
              <a:t>中</a:t>
            </a:r>
            <a:r>
              <a:rPr lang="en-US" altLang="zh-CN" dirty="0"/>
              <a:t>C</a:t>
            </a:r>
            <a:r>
              <a:rPr lang="zh-CN" altLang="en-US" dirty="0"/>
              <a:t>个</a:t>
            </a:r>
            <a:r>
              <a:rPr lang="en-US" altLang="zh-CN" dirty="0"/>
              <a:t>feature map</a:t>
            </a:r>
            <a:r>
              <a:rPr lang="zh-CN" altLang="en-US" dirty="0"/>
              <a:t>的权重。而且这个权重是通过前面这些全连接层和非线性层学习得到的，因此可以</a:t>
            </a:r>
            <a:r>
              <a:rPr lang="en-US" altLang="zh-CN" dirty="0"/>
              <a:t>end-to-end</a:t>
            </a:r>
            <a:r>
              <a:rPr lang="zh-CN" altLang="en-US" dirty="0"/>
              <a:t>训练。这两个全连接层的作用就是融合各通道的</a:t>
            </a:r>
            <a:r>
              <a:rPr lang="en-US" altLang="zh-CN" dirty="0"/>
              <a:t>feature map</a:t>
            </a:r>
            <a:r>
              <a:rPr lang="zh-CN" altLang="en-US" dirty="0"/>
              <a:t>信息，因为前面的</a:t>
            </a:r>
            <a:r>
              <a:rPr lang="en-US" altLang="zh-CN" dirty="0"/>
              <a:t>squeeze</a:t>
            </a:r>
            <a:r>
              <a:rPr lang="zh-CN" altLang="en-US" dirty="0"/>
              <a:t>都是在某个</a:t>
            </a:r>
            <a:r>
              <a:rPr lang="en-US" altLang="zh-CN" dirty="0"/>
              <a:t>channel</a:t>
            </a:r>
            <a:r>
              <a:rPr lang="zh-CN" altLang="en-US" dirty="0"/>
              <a:t>的</a:t>
            </a:r>
            <a:r>
              <a:rPr lang="en-US" altLang="zh-CN" dirty="0"/>
              <a:t>feature map</a:t>
            </a:r>
            <a:r>
              <a:rPr lang="zh-CN" altLang="en-US" dirty="0"/>
              <a:t>里面操作。</a:t>
            </a:r>
            <a:endParaRPr lang="en-US" altLang="zh-CN" dirty="0"/>
          </a:p>
          <a:p>
            <a:endParaRPr lang="en-US" altLang="zh-CN" dirty="0"/>
          </a:p>
          <a:p>
            <a:r>
              <a:rPr lang="zh-CN" altLang="en-US" b="0" i="0" dirty="0">
                <a:solidFill>
                  <a:srgbClr val="3F3F3F"/>
                </a:solidFill>
                <a:effectLst/>
                <a:latin typeface="microsoft yahei" panose="020B0503020204020204" pitchFamily="34" charset="-122"/>
                <a:ea typeface="microsoft yahei" panose="020B0503020204020204" pitchFamily="34" charset="-122"/>
              </a:rPr>
              <a:t>在得到</a:t>
            </a:r>
            <a:r>
              <a:rPr lang="en-US" altLang="zh-CN" b="0" i="0" dirty="0">
                <a:solidFill>
                  <a:srgbClr val="3F3F3F"/>
                </a:solidFill>
                <a:effectLst/>
                <a:latin typeface="microsoft yahei" panose="020B0503020204020204" pitchFamily="34" charset="-122"/>
                <a:ea typeface="microsoft yahei" panose="020B0503020204020204" pitchFamily="34" charset="-122"/>
              </a:rPr>
              <a:t>s</a:t>
            </a:r>
            <a:r>
              <a:rPr lang="zh-CN" altLang="en-US" b="0" i="0" dirty="0">
                <a:solidFill>
                  <a:srgbClr val="3F3F3F"/>
                </a:solidFill>
                <a:effectLst/>
                <a:latin typeface="microsoft yahei" panose="020B0503020204020204" pitchFamily="34" charset="-122"/>
                <a:ea typeface="microsoft yahei" panose="020B0503020204020204" pitchFamily="34" charset="-122"/>
              </a:rPr>
              <a:t>之后，就可以对原来的</a:t>
            </a:r>
            <a:r>
              <a:rPr lang="en-US" altLang="zh-CN" b="0" i="0" dirty="0">
                <a:solidFill>
                  <a:srgbClr val="3F3F3F"/>
                </a:solidFill>
                <a:effectLst/>
                <a:latin typeface="microsoft yahei" panose="020B0503020204020204" pitchFamily="34" charset="-122"/>
                <a:ea typeface="microsoft yahei" panose="020B0503020204020204" pitchFamily="34" charset="-122"/>
              </a:rPr>
              <a:t>tensor U</a:t>
            </a:r>
            <a:r>
              <a:rPr lang="zh-CN" altLang="en-US" b="0" i="0" dirty="0">
                <a:solidFill>
                  <a:srgbClr val="3F3F3F"/>
                </a:solidFill>
                <a:effectLst/>
                <a:latin typeface="microsoft yahei" panose="020B0503020204020204" pitchFamily="34" charset="-122"/>
                <a:ea typeface="microsoft yahei" panose="020B0503020204020204" pitchFamily="34" charset="-122"/>
              </a:rPr>
              <a:t>操作了，就是下面的公式</a:t>
            </a:r>
            <a:r>
              <a:rPr lang="en-US" altLang="zh-CN" b="0" i="0" dirty="0">
                <a:solidFill>
                  <a:srgbClr val="3F3F3F"/>
                </a:solidFill>
                <a:effectLst/>
                <a:latin typeface="microsoft yahei" panose="020B0503020204020204" pitchFamily="34" charset="-122"/>
                <a:ea typeface="microsoft yahei" panose="020B0503020204020204" pitchFamily="34" charset="-122"/>
              </a:rPr>
              <a:t>4</a:t>
            </a:r>
            <a:r>
              <a:rPr lang="zh-CN" altLang="en-US" b="0" i="0" dirty="0">
                <a:solidFill>
                  <a:srgbClr val="3F3F3F"/>
                </a:solidFill>
                <a:effectLst/>
                <a:latin typeface="microsoft yahei" panose="020B0503020204020204" pitchFamily="34" charset="-122"/>
                <a:ea typeface="microsoft yahei" panose="020B0503020204020204" pitchFamily="34" charset="-122"/>
              </a:rPr>
              <a:t>。也很简单，就是</a:t>
            </a:r>
            <a:r>
              <a:rPr lang="en-US" altLang="zh-CN" b="0" i="0" dirty="0">
                <a:solidFill>
                  <a:srgbClr val="3F3F3F"/>
                </a:solidFill>
                <a:effectLst/>
                <a:latin typeface="microsoft yahei" panose="020B0503020204020204" pitchFamily="34" charset="-122"/>
                <a:ea typeface="microsoft yahei" panose="020B0503020204020204" pitchFamily="34" charset="-122"/>
              </a:rPr>
              <a:t>channel-wise multiplication</a:t>
            </a:r>
            <a:r>
              <a:rPr lang="zh-CN" altLang="en-US" b="0" i="0" dirty="0">
                <a:solidFill>
                  <a:srgbClr val="3F3F3F"/>
                </a:solidFill>
                <a:effectLst/>
                <a:latin typeface="microsoft yahei" panose="020B0503020204020204" pitchFamily="34" charset="-122"/>
                <a:ea typeface="microsoft yahei" panose="020B0503020204020204" pitchFamily="34" charset="-122"/>
              </a:rPr>
              <a:t>，什么意思呢？</a:t>
            </a:r>
            <a:r>
              <a:rPr lang="en-US" altLang="zh-CN" b="0" i="0" dirty="0" err="1">
                <a:solidFill>
                  <a:srgbClr val="3F3F3F"/>
                </a:solidFill>
                <a:effectLst/>
                <a:latin typeface="microsoft yahei" panose="020B0503020204020204" pitchFamily="34" charset="-122"/>
                <a:ea typeface="microsoft yahei" panose="020B0503020204020204" pitchFamily="34" charset="-122"/>
              </a:rPr>
              <a:t>uc</a:t>
            </a:r>
            <a:r>
              <a:rPr lang="zh-CN" altLang="en-US" b="0" i="0" dirty="0">
                <a:solidFill>
                  <a:srgbClr val="3F3F3F"/>
                </a:solidFill>
                <a:effectLst/>
                <a:latin typeface="microsoft yahei" panose="020B0503020204020204" pitchFamily="34" charset="-122"/>
                <a:ea typeface="microsoft yahei" panose="020B0503020204020204" pitchFamily="34" charset="-122"/>
              </a:rPr>
              <a:t>是一个二维矩阵，</a:t>
            </a:r>
            <a:r>
              <a:rPr lang="en-US" altLang="zh-CN" b="0" i="0" dirty="0" err="1">
                <a:solidFill>
                  <a:srgbClr val="3F3F3F"/>
                </a:solidFill>
                <a:effectLst/>
                <a:latin typeface="microsoft yahei" panose="020B0503020204020204" pitchFamily="34" charset="-122"/>
                <a:ea typeface="microsoft yahei" panose="020B0503020204020204" pitchFamily="34" charset="-122"/>
              </a:rPr>
              <a:t>sc</a:t>
            </a:r>
            <a:r>
              <a:rPr lang="zh-CN" altLang="en-US" b="0" i="0" dirty="0">
                <a:solidFill>
                  <a:srgbClr val="3F3F3F"/>
                </a:solidFill>
                <a:effectLst/>
                <a:latin typeface="microsoft yahei" panose="020B0503020204020204" pitchFamily="34" charset="-122"/>
                <a:ea typeface="microsoft yahei" panose="020B0503020204020204" pitchFamily="34" charset="-122"/>
              </a:rPr>
              <a:t>是一个数，也就是权重，因此相当于把</a:t>
            </a:r>
            <a:r>
              <a:rPr lang="en-US" altLang="zh-CN" b="0" i="0" dirty="0" err="1">
                <a:solidFill>
                  <a:srgbClr val="3F3F3F"/>
                </a:solidFill>
                <a:effectLst/>
                <a:latin typeface="microsoft yahei" panose="020B0503020204020204" pitchFamily="34" charset="-122"/>
                <a:ea typeface="microsoft yahei" panose="020B0503020204020204" pitchFamily="34" charset="-122"/>
              </a:rPr>
              <a:t>uc</a:t>
            </a:r>
            <a:r>
              <a:rPr lang="zh-CN" altLang="en-US" b="0" i="0" dirty="0">
                <a:solidFill>
                  <a:srgbClr val="3F3F3F"/>
                </a:solidFill>
                <a:effectLst/>
                <a:latin typeface="microsoft yahei" panose="020B0503020204020204" pitchFamily="34" charset="-122"/>
                <a:ea typeface="microsoft yahei" panose="020B0503020204020204" pitchFamily="34" charset="-122"/>
              </a:rPr>
              <a:t>矩阵中的每个值都乘以</a:t>
            </a:r>
            <a:r>
              <a:rPr lang="en-US" altLang="zh-CN" b="0" i="0" dirty="0" err="1">
                <a:solidFill>
                  <a:srgbClr val="3F3F3F"/>
                </a:solidFill>
                <a:effectLst/>
                <a:latin typeface="microsoft yahei" panose="020B0503020204020204" pitchFamily="34" charset="-122"/>
                <a:ea typeface="microsoft yahei" panose="020B0503020204020204" pitchFamily="34" charset="-122"/>
              </a:rPr>
              <a:t>sc</a:t>
            </a:r>
            <a:r>
              <a:rPr lang="zh-CN" altLang="en-US" b="0" i="0" dirty="0">
                <a:solidFill>
                  <a:srgbClr val="3F3F3F"/>
                </a:solidFill>
                <a:effectLst/>
                <a:latin typeface="microsoft yahei" panose="020B0503020204020204" pitchFamily="34" charset="-122"/>
                <a:ea typeface="microsoft yahei" panose="020B0503020204020204" pitchFamily="34" charset="-122"/>
              </a:rPr>
              <a:t>。对应</a:t>
            </a:r>
            <a:r>
              <a:rPr lang="en-US" altLang="zh-CN" b="0" i="0" dirty="0">
                <a:solidFill>
                  <a:srgbClr val="3F3F3F"/>
                </a:solidFill>
                <a:effectLst/>
                <a:latin typeface="microsoft yahei" panose="020B0503020204020204" pitchFamily="34" charset="-122"/>
                <a:ea typeface="microsoft yahei" panose="020B0503020204020204" pitchFamily="34" charset="-122"/>
              </a:rPr>
              <a:t>Figure1</a:t>
            </a:r>
            <a:r>
              <a:rPr lang="zh-CN" altLang="en-US" b="0" i="0" dirty="0">
                <a:solidFill>
                  <a:srgbClr val="3F3F3F"/>
                </a:solidFill>
                <a:effectLst/>
                <a:latin typeface="microsoft yahei" panose="020B0503020204020204" pitchFamily="34" charset="-122"/>
                <a:ea typeface="microsoft yahei" panose="020B0503020204020204" pitchFamily="34" charset="-122"/>
              </a:rPr>
              <a:t>中的</a:t>
            </a:r>
            <a:r>
              <a:rPr lang="en-US" altLang="zh-CN" b="0" i="0" dirty="0" err="1">
                <a:solidFill>
                  <a:srgbClr val="3F3F3F"/>
                </a:solidFill>
                <a:effectLst/>
                <a:latin typeface="microsoft yahei" panose="020B0503020204020204" pitchFamily="34" charset="-122"/>
                <a:ea typeface="microsoft yahei" panose="020B0503020204020204" pitchFamily="34" charset="-122"/>
              </a:rPr>
              <a:t>Fscale</a:t>
            </a:r>
            <a:r>
              <a:rPr lang="zh-CN" altLang="en-US" b="0" i="0" dirty="0">
                <a:solidFill>
                  <a:srgbClr val="3F3F3F"/>
                </a:solidFill>
                <a:effectLst/>
                <a:latin typeface="microsoft yahei" panose="020B0503020204020204" pitchFamily="34" charset="-122"/>
                <a:ea typeface="microsoft yahei"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5F5F99A2-D3F3-4E84-8651-A885F0565E10}" type="slidenum">
              <a:rPr lang="zh-CN" altLang="en-US" smtClean="0"/>
              <a:t>5</a:t>
            </a:fld>
            <a:endParaRPr lang="zh-CN" altLang="en-US"/>
          </a:p>
        </p:txBody>
      </p:sp>
    </p:spTree>
    <p:extLst>
      <p:ext uri="{BB962C8B-B14F-4D97-AF65-F5344CB8AC3E}">
        <p14:creationId xmlns:p14="http://schemas.microsoft.com/office/powerpoint/2010/main" val="274964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5F99A2-D3F3-4E84-8651-A885F0565E10}" type="slidenum">
              <a:rPr lang="zh-CN" altLang="en-US" smtClean="0"/>
              <a:t>6</a:t>
            </a:fld>
            <a:endParaRPr lang="zh-CN" altLang="en-US"/>
          </a:p>
        </p:txBody>
      </p:sp>
    </p:spTree>
    <p:extLst>
      <p:ext uri="{BB962C8B-B14F-4D97-AF65-F5344CB8AC3E}">
        <p14:creationId xmlns:p14="http://schemas.microsoft.com/office/powerpoint/2010/main" val="412613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顾名思义，</a:t>
            </a:r>
            <a:r>
              <a:rPr lang="zh-CN" altLang="en-US" b="1" i="0" dirty="0">
                <a:solidFill>
                  <a:srgbClr val="121212"/>
                </a:solidFill>
                <a:effectLst/>
                <a:latin typeface="-apple-system"/>
              </a:rPr>
              <a:t>视觉注意力机制</a:t>
            </a:r>
            <a:r>
              <a:rPr lang="zh-CN" altLang="en-US" b="0" i="0" dirty="0">
                <a:solidFill>
                  <a:srgbClr val="121212"/>
                </a:solidFill>
                <a:effectLst/>
                <a:latin typeface="-apple-system"/>
              </a:rPr>
              <a:t>是本质上是为了模仿人类观察的方式。通常来说，人们在看一张图片的时候，除了从整体把握一幅图片之外（场景、风格等），也会更加关注图片的</a:t>
            </a:r>
            <a:r>
              <a:rPr lang="zh-CN" altLang="en-US" b="1" i="0" dirty="0">
                <a:solidFill>
                  <a:srgbClr val="121212"/>
                </a:solidFill>
                <a:effectLst/>
                <a:latin typeface="-apple-system"/>
              </a:rPr>
              <a:t>某个局部信息</a:t>
            </a:r>
            <a:r>
              <a:rPr lang="zh-CN" altLang="en-US" b="0" i="0" dirty="0">
                <a:solidFill>
                  <a:srgbClr val="121212"/>
                </a:solidFill>
                <a:effectLst/>
                <a:latin typeface="-apple-system"/>
              </a:rPr>
              <a:t>（图片中有哪些东西，联系是什么）。比如，我们要做事故检测，下面给了个复杂场景下，你快速定位事故发生区域吗？</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我们可能会</a:t>
            </a:r>
            <a:r>
              <a:rPr lang="zh-CN" altLang="en-US" b="1" i="0" dirty="0">
                <a:solidFill>
                  <a:srgbClr val="121212"/>
                </a:solidFill>
                <a:effectLst/>
                <a:latin typeface="-apple-system"/>
              </a:rPr>
              <a:t>从整体到局部</a:t>
            </a:r>
            <a:r>
              <a:rPr lang="zh-CN" altLang="en-US" b="0" i="0" dirty="0">
                <a:solidFill>
                  <a:srgbClr val="121212"/>
                </a:solidFill>
                <a:effectLst/>
                <a:latin typeface="-apple-system"/>
              </a:rPr>
              <a:t>或者</a:t>
            </a:r>
            <a:r>
              <a:rPr lang="zh-CN" altLang="en-US" b="1" i="0" dirty="0">
                <a:solidFill>
                  <a:srgbClr val="121212"/>
                </a:solidFill>
                <a:effectLst/>
                <a:latin typeface="-apple-system"/>
              </a:rPr>
              <a:t>随着视角移动进行局部筛选</a:t>
            </a:r>
            <a:r>
              <a:rPr lang="zh-CN" altLang="en-US" b="0" i="0" dirty="0">
                <a:solidFill>
                  <a:srgbClr val="121212"/>
                </a:solidFill>
                <a:effectLst/>
                <a:latin typeface="-apple-system"/>
              </a:rPr>
              <a:t>（每个人观察的方式可能有不同），然后对于每个局部块判别是否有事故特征（如形变的车，摔倒的人等），这样我们就很容易定位事故发生区域了（下图右边红色区域有摔倒的摩托车）。</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以上就是人类的注意力。换句话说，视觉注意力也可以理解为将有限的视觉处理能力用到你感兴趣的区域（任务相关），这样可以提高观察的效率了。对机器而言，不去过分关注任务无关的区域，</a:t>
            </a:r>
            <a:r>
              <a:rPr lang="en-US" altLang="zh-CN" b="0" i="0" dirty="0">
                <a:solidFill>
                  <a:srgbClr val="121212"/>
                </a:solidFill>
                <a:effectLst/>
                <a:latin typeface="-apple-system"/>
              </a:rPr>
              <a:t>pay attention to</a:t>
            </a:r>
            <a:r>
              <a:rPr lang="zh-CN" altLang="en-US" b="0" i="0" dirty="0">
                <a:solidFill>
                  <a:srgbClr val="121212"/>
                </a:solidFill>
                <a:effectLst/>
                <a:latin typeface="-apple-system"/>
              </a:rPr>
              <a:t>任务相关的区域，可以有效</a:t>
            </a:r>
            <a:r>
              <a:rPr lang="zh-CN" altLang="en-US" b="1" i="0" dirty="0">
                <a:solidFill>
                  <a:srgbClr val="121212"/>
                </a:solidFill>
                <a:effectLst/>
                <a:latin typeface="-apple-system"/>
              </a:rPr>
              <a:t>提高特征提取效率</a:t>
            </a:r>
            <a:r>
              <a:rPr lang="zh-CN" altLang="en-US" b="0" i="0" dirty="0">
                <a:solidFill>
                  <a:srgbClr val="121212"/>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5F5F99A2-D3F3-4E84-8651-A885F0565E10}" type="slidenum">
              <a:rPr lang="zh-CN" altLang="en-US" smtClean="0"/>
              <a:t>7</a:t>
            </a:fld>
            <a:endParaRPr lang="zh-CN" altLang="en-US"/>
          </a:p>
        </p:txBody>
      </p:sp>
    </p:spTree>
    <p:extLst>
      <p:ext uri="{BB962C8B-B14F-4D97-AF65-F5344CB8AC3E}">
        <p14:creationId xmlns:p14="http://schemas.microsoft.com/office/powerpoint/2010/main" val="786896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anose="05000000000000000000" pitchFamily="2" charset="2"/>
              <a:buNone/>
              <a:defRPr sz="1600">
                <a:solidFill>
                  <a:schemeClr val="bg1"/>
                </a:solidFill>
              </a:defRPr>
            </a:lvl1pPr>
          </a:lstStyle>
          <a:p>
            <a:pPr lvl="0"/>
            <a:r>
              <a:rPr lang="zh-CN" altLang="en-US" noProof="0"/>
              <a:t>单击此处编辑母版副标题样式</a:t>
            </a:r>
            <a:endParaRPr lang="en-US" altLang="zh-CN" noProof="0"/>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ea typeface="宋体" panose="02010600030101010101" pitchFamily="2" charset="-122"/>
              </a:defRPr>
            </a:lvl1pPr>
          </a:lstStyle>
          <a:p>
            <a:endParaRPr lang="en-US" altLang="zh-CN"/>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panose="020B0604020202020204" pitchFamily="34" charset="0"/>
              </a:defRPr>
            </a:lvl1pPr>
          </a:lstStyle>
          <a:p>
            <a:endParaRPr lang="zh-CN" altLang="zh-CN"/>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panose="020B0604020202020204" pitchFamily="34" charset="0"/>
              </a:defRPr>
            </a:lvl1pPr>
          </a:lstStyle>
          <a:p>
            <a:fld id="{979CEA03-4659-4883-B156-3A86ECE3A135}" type="slidenum">
              <a:rPr lang="en-US" altLang="zh-CN"/>
              <a:pPr/>
              <a:t>‹#›</a:t>
            </a:fld>
            <a:endParaRPr lang="en-US" altLang="zh-CN"/>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chemeClr val="tx2"/>
                </a:solidFill>
                <a:latin typeface="Verdana" panose="020B0604030504040204" pitchFamily="34" charset="0"/>
                <a:ea typeface="宋体" panose="02010600030101010101" pitchFamily="2" charset="-122"/>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anose="02020603050405020304" pitchFamily="18" charset="0"/>
                <a:ea typeface="Gulim" panose="020B0600000101010101"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anose="02020603050405020304" pitchFamily="18" charset="0"/>
                <a:ea typeface="Gulim" panose="020B0600000101010101"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anose="02020603050405020304" pitchFamily="18" charset="0"/>
                <a:ea typeface="Gulim" panose="020B0600000101010101"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289ECAE5-B8ED-4D84-ACBA-4ED0ED337E22}" type="slidenum">
              <a:rPr lang="en-US" altLang="zh-CN"/>
              <a:pPr/>
              <a:t>‹#›</a:t>
            </a:fld>
            <a:endParaRPr lang="en-US" altLang="zh-CN"/>
          </a:p>
        </p:txBody>
      </p:sp>
    </p:spTree>
    <p:extLst>
      <p:ext uri="{BB962C8B-B14F-4D97-AF65-F5344CB8AC3E}">
        <p14:creationId xmlns:p14="http://schemas.microsoft.com/office/powerpoint/2010/main" val="341746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1AE4843B-4ADD-4C70-9874-36299B3B4412}" type="slidenum">
              <a:rPr lang="en-US" altLang="zh-CN"/>
              <a:pPr/>
              <a:t>‹#›</a:t>
            </a:fld>
            <a:endParaRPr lang="en-US" altLang="zh-CN"/>
          </a:p>
        </p:txBody>
      </p:sp>
    </p:spTree>
    <p:extLst>
      <p:ext uri="{BB962C8B-B14F-4D97-AF65-F5344CB8AC3E}">
        <p14:creationId xmlns:p14="http://schemas.microsoft.com/office/powerpoint/2010/main" val="44000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076325"/>
            <a:ext cx="8229600" cy="5248275"/>
          </a:xfrm>
        </p:spPr>
        <p:txBody>
          <a:bodyPr/>
          <a:lstStyle/>
          <a:p>
            <a:r>
              <a:rPr lang="zh-CN" altLang="en-US"/>
              <a:t>单击图标添加表格</a:t>
            </a:r>
          </a:p>
        </p:txBody>
      </p:sp>
      <p:sp>
        <p:nvSpPr>
          <p:cNvPr id="4" name="日期占位符 3"/>
          <p:cNvSpPr>
            <a:spLocks noGrp="1"/>
          </p:cNvSpPr>
          <p:nvPr>
            <p:ph type="dt" sz="half" idx="10"/>
          </p:nvPr>
        </p:nvSpPr>
        <p:spPr>
          <a:xfrm>
            <a:off x="457200" y="6519863"/>
            <a:ext cx="2133600" cy="244475"/>
          </a:xfrm>
        </p:spPr>
        <p:txBody>
          <a:bodyPr/>
          <a:lstStyle>
            <a:lvl1pPr>
              <a:defRPr/>
            </a:lvl1pPr>
          </a:lstStyle>
          <a:p>
            <a:endParaRPr lang="zh-CN" altLang="zh-CN"/>
          </a:p>
        </p:txBody>
      </p:sp>
      <p:sp>
        <p:nvSpPr>
          <p:cNvPr id="5" name="页脚占位符 4"/>
          <p:cNvSpPr>
            <a:spLocks noGrp="1"/>
          </p:cNvSpPr>
          <p:nvPr>
            <p:ph type="ftr" sz="quarter" idx="11"/>
          </p:nvPr>
        </p:nvSpPr>
        <p:spPr>
          <a:xfrm>
            <a:off x="5181600" y="6477000"/>
            <a:ext cx="2895600" cy="233363"/>
          </a:xfrm>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a:xfrm>
            <a:off x="8286750" y="6386513"/>
            <a:ext cx="457200" cy="228600"/>
          </a:xfrm>
        </p:spPr>
        <p:txBody>
          <a:bodyPr/>
          <a:lstStyle>
            <a:lvl1pPr>
              <a:defRPr/>
            </a:lvl1pPr>
          </a:lstStyle>
          <a:p>
            <a:fld id="{ED10E10C-D1F7-4154-BE9C-C40317FE0FDB}" type="slidenum">
              <a:rPr lang="en-US" altLang="zh-CN"/>
              <a:pPr/>
              <a:t>‹#›</a:t>
            </a:fld>
            <a:endParaRPr lang="en-US" altLang="zh-CN"/>
          </a:p>
        </p:txBody>
      </p:sp>
    </p:spTree>
    <p:extLst>
      <p:ext uri="{BB962C8B-B14F-4D97-AF65-F5344CB8AC3E}">
        <p14:creationId xmlns:p14="http://schemas.microsoft.com/office/powerpoint/2010/main" val="405222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a:t>单击此处编辑母版标题样式</a:t>
            </a:r>
          </a:p>
        </p:txBody>
      </p:sp>
      <p:sp>
        <p:nvSpPr>
          <p:cNvPr id="3" name="图表占位符 2"/>
          <p:cNvSpPr>
            <a:spLocks noGrp="1"/>
          </p:cNvSpPr>
          <p:nvPr>
            <p:ph type="chart" idx="1"/>
          </p:nvPr>
        </p:nvSpPr>
        <p:spPr>
          <a:xfrm>
            <a:off x="457200" y="1076325"/>
            <a:ext cx="8229600" cy="5248275"/>
          </a:xfrm>
        </p:spPr>
        <p:txBody>
          <a:bodyPr/>
          <a:lstStyle/>
          <a:p>
            <a:r>
              <a:rPr lang="zh-CN" altLang="en-US"/>
              <a:t>单击图标添加图表</a:t>
            </a:r>
          </a:p>
        </p:txBody>
      </p:sp>
      <p:sp>
        <p:nvSpPr>
          <p:cNvPr id="4" name="日期占位符 3"/>
          <p:cNvSpPr>
            <a:spLocks noGrp="1"/>
          </p:cNvSpPr>
          <p:nvPr>
            <p:ph type="dt" sz="half" idx="10"/>
          </p:nvPr>
        </p:nvSpPr>
        <p:spPr>
          <a:xfrm>
            <a:off x="457200" y="6519863"/>
            <a:ext cx="2133600" cy="244475"/>
          </a:xfrm>
        </p:spPr>
        <p:txBody>
          <a:bodyPr/>
          <a:lstStyle>
            <a:lvl1pPr>
              <a:defRPr/>
            </a:lvl1pPr>
          </a:lstStyle>
          <a:p>
            <a:endParaRPr lang="zh-CN" altLang="zh-CN"/>
          </a:p>
        </p:txBody>
      </p:sp>
      <p:sp>
        <p:nvSpPr>
          <p:cNvPr id="5" name="页脚占位符 4"/>
          <p:cNvSpPr>
            <a:spLocks noGrp="1"/>
          </p:cNvSpPr>
          <p:nvPr>
            <p:ph type="ftr" sz="quarter" idx="11"/>
          </p:nvPr>
        </p:nvSpPr>
        <p:spPr>
          <a:xfrm>
            <a:off x="5181600" y="6477000"/>
            <a:ext cx="2895600" cy="233363"/>
          </a:xfrm>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a:xfrm>
            <a:off x="8286750" y="6386513"/>
            <a:ext cx="457200" cy="228600"/>
          </a:xfrm>
        </p:spPr>
        <p:txBody>
          <a:bodyPr/>
          <a:lstStyle>
            <a:lvl1pPr>
              <a:defRPr/>
            </a:lvl1pPr>
          </a:lstStyle>
          <a:p>
            <a:fld id="{45596993-9826-4749-B16A-BA82C63D752E}" type="slidenum">
              <a:rPr lang="en-US" altLang="zh-CN"/>
              <a:pPr/>
              <a:t>‹#›</a:t>
            </a:fld>
            <a:endParaRPr lang="en-US" altLang="zh-CN"/>
          </a:p>
        </p:txBody>
      </p:sp>
    </p:spTree>
    <p:extLst>
      <p:ext uri="{BB962C8B-B14F-4D97-AF65-F5344CB8AC3E}">
        <p14:creationId xmlns:p14="http://schemas.microsoft.com/office/powerpoint/2010/main" val="90792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61B282CE-534E-4CDE-BBFF-8AE09DA96831}" type="slidenum">
              <a:rPr lang="en-US" altLang="zh-CN"/>
              <a:pPr/>
              <a:t>‹#›</a:t>
            </a:fld>
            <a:endParaRPr lang="en-US" altLang="zh-CN"/>
          </a:p>
        </p:txBody>
      </p:sp>
    </p:spTree>
    <p:extLst>
      <p:ext uri="{BB962C8B-B14F-4D97-AF65-F5344CB8AC3E}">
        <p14:creationId xmlns:p14="http://schemas.microsoft.com/office/powerpoint/2010/main" val="383910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77A83D68-8258-41D5-ACB8-E6DD12756C80}" type="slidenum">
              <a:rPr lang="en-US" altLang="zh-CN"/>
              <a:pPr/>
              <a:t>‹#›</a:t>
            </a:fld>
            <a:endParaRPr lang="en-US" altLang="zh-CN"/>
          </a:p>
        </p:txBody>
      </p:sp>
    </p:spTree>
    <p:extLst>
      <p:ext uri="{BB962C8B-B14F-4D97-AF65-F5344CB8AC3E}">
        <p14:creationId xmlns:p14="http://schemas.microsoft.com/office/powerpoint/2010/main" val="142108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en-US" altLang="zh-CN"/>
              <a:t>www.themegallery.com</a:t>
            </a:r>
          </a:p>
        </p:txBody>
      </p:sp>
      <p:sp>
        <p:nvSpPr>
          <p:cNvPr id="7" name="灯片编号占位符 6"/>
          <p:cNvSpPr>
            <a:spLocks noGrp="1"/>
          </p:cNvSpPr>
          <p:nvPr>
            <p:ph type="sldNum" sz="quarter" idx="12"/>
          </p:nvPr>
        </p:nvSpPr>
        <p:spPr/>
        <p:txBody>
          <a:bodyPr/>
          <a:lstStyle>
            <a:lvl1pPr>
              <a:defRPr/>
            </a:lvl1pPr>
          </a:lstStyle>
          <a:p>
            <a:fld id="{F4B8BCB7-90BC-4A8C-8AF0-8777244CC587}" type="slidenum">
              <a:rPr lang="en-US" altLang="zh-CN"/>
              <a:pPr/>
              <a:t>‹#›</a:t>
            </a:fld>
            <a:endParaRPr lang="en-US" altLang="zh-CN"/>
          </a:p>
        </p:txBody>
      </p:sp>
    </p:spTree>
    <p:extLst>
      <p:ext uri="{BB962C8B-B14F-4D97-AF65-F5344CB8AC3E}">
        <p14:creationId xmlns:p14="http://schemas.microsoft.com/office/powerpoint/2010/main" val="194208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r>
              <a:rPr lang="en-US" altLang="zh-CN"/>
              <a:t>www.themegallery.com</a:t>
            </a:r>
          </a:p>
        </p:txBody>
      </p:sp>
      <p:sp>
        <p:nvSpPr>
          <p:cNvPr id="9" name="灯片编号占位符 8"/>
          <p:cNvSpPr>
            <a:spLocks noGrp="1"/>
          </p:cNvSpPr>
          <p:nvPr>
            <p:ph type="sldNum" sz="quarter" idx="12"/>
          </p:nvPr>
        </p:nvSpPr>
        <p:spPr/>
        <p:txBody>
          <a:bodyPr/>
          <a:lstStyle>
            <a:lvl1pPr>
              <a:defRPr/>
            </a:lvl1pPr>
          </a:lstStyle>
          <a:p>
            <a:fld id="{7B410A08-F851-4DDF-9255-CE81393E8BC6}" type="slidenum">
              <a:rPr lang="en-US" altLang="zh-CN"/>
              <a:pPr/>
              <a:t>‹#›</a:t>
            </a:fld>
            <a:endParaRPr lang="en-US" altLang="zh-CN"/>
          </a:p>
        </p:txBody>
      </p:sp>
    </p:spTree>
    <p:extLst>
      <p:ext uri="{BB962C8B-B14F-4D97-AF65-F5344CB8AC3E}">
        <p14:creationId xmlns:p14="http://schemas.microsoft.com/office/powerpoint/2010/main" val="153400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r>
              <a:rPr lang="en-US" altLang="zh-CN"/>
              <a:t>www.themegallery.com</a:t>
            </a:r>
          </a:p>
        </p:txBody>
      </p:sp>
      <p:sp>
        <p:nvSpPr>
          <p:cNvPr id="5" name="灯片编号占位符 4"/>
          <p:cNvSpPr>
            <a:spLocks noGrp="1"/>
          </p:cNvSpPr>
          <p:nvPr>
            <p:ph type="sldNum" sz="quarter" idx="12"/>
          </p:nvPr>
        </p:nvSpPr>
        <p:spPr/>
        <p:txBody>
          <a:bodyPr/>
          <a:lstStyle>
            <a:lvl1pPr>
              <a:defRPr/>
            </a:lvl1pPr>
          </a:lstStyle>
          <a:p>
            <a:fld id="{994063A4-BE66-43C4-8E54-F2A96B824F02}" type="slidenum">
              <a:rPr lang="en-US" altLang="zh-CN"/>
              <a:pPr/>
              <a:t>‹#›</a:t>
            </a:fld>
            <a:endParaRPr lang="en-US" altLang="zh-CN"/>
          </a:p>
        </p:txBody>
      </p:sp>
    </p:spTree>
    <p:extLst>
      <p:ext uri="{BB962C8B-B14F-4D97-AF65-F5344CB8AC3E}">
        <p14:creationId xmlns:p14="http://schemas.microsoft.com/office/powerpoint/2010/main" val="38656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r>
              <a:rPr lang="en-US" altLang="zh-CN"/>
              <a:t>www.themegallery.com</a:t>
            </a:r>
          </a:p>
        </p:txBody>
      </p:sp>
      <p:sp>
        <p:nvSpPr>
          <p:cNvPr id="4" name="灯片编号占位符 3"/>
          <p:cNvSpPr>
            <a:spLocks noGrp="1"/>
          </p:cNvSpPr>
          <p:nvPr>
            <p:ph type="sldNum" sz="quarter" idx="12"/>
          </p:nvPr>
        </p:nvSpPr>
        <p:spPr/>
        <p:txBody>
          <a:bodyPr/>
          <a:lstStyle>
            <a:lvl1pPr>
              <a:defRPr/>
            </a:lvl1pPr>
          </a:lstStyle>
          <a:p>
            <a:fld id="{2716F25F-980D-42E7-AE9F-34BB6F3DFC87}" type="slidenum">
              <a:rPr lang="en-US" altLang="zh-CN"/>
              <a:pPr/>
              <a:t>‹#›</a:t>
            </a:fld>
            <a:endParaRPr lang="en-US" altLang="zh-CN"/>
          </a:p>
        </p:txBody>
      </p:sp>
    </p:spTree>
    <p:extLst>
      <p:ext uri="{BB962C8B-B14F-4D97-AF65-F5344CB8AC3E}">
        <p14:creationId xmlns:p14="http://schemas.microsoft.com/office/powerpoint/2010/main" val="37948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en-US" altLang="zh-CN"/>
              <a:t>www.themegallery.com</a:t>
            </a:r>
          </a:p>
        </p:txBody>
      </p:sp>
      <p:sp>
        <p:nvSpPr>
          <p:cNvPr id="7" name="灯片编号占位符 6"/>
          <p:cNvSpPr>
            <a:spLocks noGrp="1"/>
          </p:cNvSpPr>
          <p:nvPr>
            <p:ph type="sldNum" sz="quarter" idx="12"/>
          </p:nvPr>
        </p:nvSpPr>
        <p:spPr/>
        <p:txBody>
          <a:bodyPr/>
          <a:lstStyle>
            <a:lvl1pPr>
              <a:defRPr/>
            </a:lvl1pPr>
          </a:lstStyle>
          <a:p>
            <a:fld id="{F714E752-5F41-4005-874D-8A1AD0A3E77A}" type="slidenum">
              <a:rPr lang="en-US" altLang="zh-CN"/>
              <a:pPr/>
              <a:t>‹#›</a:t>
            </a:fld>
            <a:endParaRPr lang="en-US" altLang="zh-CN"/>
          </a:p>
        </p:txBody>
      </p:sp>
    </p:spTree>
    <p:extLst>
      <p:ext uri="{BB962C8B-B14F-4D97-AF65-F5344CB8AC3E}">
        <p14:creationId xmlns:p14="http://schemas.microsoft.com/office/powerpoint/2010/main" val="74147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r>
              <a:rPr lang="en-US" altLang="zh-CN"/>
              <a:t>www.themegallery.com</a:t>
            </a:r>
          </a:p>
        </p:txBody>
      </p:sp>
      <p:sp>
        <p:nvSpPr>
          <p:cNvPr id="7" name="灯片编号占位符 6"/>
          <p:cNvSpPr>
            <a:spLocks noGrp="1"/>
          </p:cNvSpPr>
          <p:nvPr>
            <p:ph type="sldNum" sz="quarter" idx="12"/>
          </p:nvPr>
        </p:nvSpPr>
        <p:spPr/>
        <p:txBody>
          <a:bodyPr/>
          <a:lstStyle>
            <a:lvl1pPr>
              <a:defRPr/>
            </a:lvl1pPr>
          </a:lstStyle>
          <a:p>
            <a:fld id="{75BE1418-9879-4535-90E0-E8B26E07BD05}" type="slidenum">
              <a:rPr lang="en-US" altLang="zh-CN"/>
              <a:pPr/>
              <a:t>‹#›</a:t>
            </a:fld>
            <a:endParaRPr lang="en-US" altLang="zh-CN"/>
          </a:p>
        </p:txBody>
      </p:sp>
    </p:spTree>
    <p:extLst>
      <p:ext uri="{BB962C8B-B14F-4D97-AF65-F5344CB8AC3E}">
        <p14:creationId xmlns:p14="http://schemas.microsoft.com/office/powerpoint/2010/main" val="284883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zh-CN" altLang="zh-CN"/>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ea typeface="宋体" panose="02010600030101010101" pitchFamily="2" charset="-122"/>
              </a:defRPr>
            </a:lvl1pPr>
          </a:lstStyle>
          <a:p>
            <a:r>
              <a:rPr lang="en-US" altLang="zh-CN"/>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fld id="{BBC79E99-1BE1-4451-828A-F9138DBB4965}" type="slidenum">
              <a:rPr lang="en-US" altLang="zh-CN"/>
              <a:pPr/>
              <a:t>‹#›</a:t>
            </a:fld>
            <a:endParaRPr lang="en-US" altLang="zh-CN"/>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zh-CN" alt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zh-CN" alt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zh-CN" alt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anose="020B0604030504040204" pitchFamily="34" charset="0"/>
        </a:defRPr>
      </a:lvl2pPr>
      <a:lvl3pPr algn="l" rtl="0" eaLnBrk="1" fontAlgn="base" hangingPunct="1">
        <a:spcBef>
          <a:spcPct val="0"/>
        </a:spcBef>
        <a:spcAft>
          <a:spcPct val="0"/>
        </a:spcAft>
        <a:defRPr sz="3200">
          <a:solidFill>
            <a:schemeClr val="bg1"/>
          </a:solidFill>
          <a:latin typeface="Verdana" panose="020B0604030504040204" pitchFamily="34" charset="0"/>
        </a:defRPr>
      </a:lvl3pPr>
      <a:lvl4pPr algn="l" rtl="0" eaLnBrk="1" fontAlgn="base" hangingPunct="1">
        <a:spcBef>
          <a:spcPct val="0"/>
        </a:spcBef>
        <a:spcAft>
          <a:spcPct val="0"/>
        </a:spcAft>
        <a:defRPr sz="3200">
          <a:solidFill>
            <a:schemeClr val="bg1"/>
          </a:solidFill>
          <a:latin typeface="Verdana" panose="020B0604030504040204" pitchFamily="34" charset="0"/>
        </a:defRPr>
      </a:lvl4pPr>
      <a:lvl5pPr algn="l" rtl="0" eaLnBrk="1" fontAlgn="base" hangingPunct="1">
        <a:spcBef>
          <a:spcPct val="0"/>
        </a:spcBef>
        <a:spcAft>
          <a:spcPct val="0"/>
        </a:spcAft>
        <a:defRPr sz="3200">
          <a:solidFill>
            <a:schemeClr val="bg1"/>
          </a:solidFill>
          <a:latin typeface="Verdana" panose="020B0604030504040204" pitchFamily="34" charset="0"/>
        </a:defRPr>
      </a:lvl5pPr>
      <a:lvl6pPr marL="457200" algn="l" rtl="0" eaLnBrk="1" fontAlgn="base" hangingPunct="1">
        <a:spcBef>
          <a:spcPct val="0"/>
        </a:spcBef>
        <a:spcAft>
          <a:spcPct val="0"/>
        </a:spcAft>
        <a:defRPr sz="3200">
          <a:solidFill>
            <a:schemeClr val="bg1"/>
          </a:solidFill>
          <a:latin typeface="Verdana" panose="020B0604030504040204" pitchFamily="34" charset="0"/>
        </a:defRPr>
      </a:lvl6pPr>
      <a:lvl7pPr marL="914400" algn="l" rtl="0" eaLnBrk="1" fontAlgn="base" hangingPunct="1">
        <a:spcBef>
          <a:spcPct val="0"/>
        </a:spcBef>
        <a:spcAft>
          <a:spcPct val="0"/>
        </a:spcAft>
        <a:defRPr sz="3200">
          <a:solidFill>
            <a:schemeClr val="bg1"/>
          </a:solidFill>
          <a:latin typeface="Verdana" panose="020B0604030504040204" pitchFamily="34" charset="0"/>
        </a:defRPr>
      </a:lvl7pPr>
      <a:lvl8pPr marL="1371600" algn="l" rtl="0" eaLnBrk="1" fontAlgn="base" hangingPunct="1">
        <a:spcBef>
          <a:spcPct val="0"/>
        </a:spcBef>
        <a:spcAft>
          <a:spcPct val="0"/>
        </a:spcAft>
        <a:defRPr sz="3200">
          <a:solidFill>
            <a:schemeClr val="bg1"/>
          </a:solidFill>
          <a:latin typeface="Verdana" panose="020B0604030504040204" pitchFamily="34" charset="0"/>
        </a:defRPr>
      </a:lvl8pPr>
      <a:lvl9pPr marL="1828800" algn="l"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709.0150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hyperlink" Target="https://arxiv.org/abs/1904.0587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43508" y="838435"/>
            <a:ext cx="8856984" cy="1224137"/>
          </a:xfrm>
        </p:spPr>
        <p:txBody>
          <a:bodyPr/>
          <a:lstStyle/>
          <a:p>
            <a:r>
              <a:rPr lang="en-US" altLang="zh-CN" dirty="0">
                <a:ea typeface="宋体" panose="02010600030101010101" pitchFamily="2" charset="-122"/>
              </a:rPr>
              <a:t>SENet: </a:t>
            </a:r>
            <a:r>
              <a:rPr lang="en-US" altLang="zh-CN" dirty="0"/>
              <a:t>Squeeze-and-Excitation Networks </a:t>
            </a:r>
            <a:endParaRPr lang="en-US" altLang="zh-CN" dirty="0">
              <a:ea typeface="宋体" panose="02010600030101010101" pitchFamily="2" charset="-122"/>
            </a:endParaRPr>
          </a:p>
        </p:txBody>
      </p:sp>
      <p:sp>
        <p:nvSpPr>
          <p:cNvPr id="2051" name="Rectangle 3"/>
          <p:cNvSpPr>
            <a:spLocks noGrp="1" noChangeArrowheads="1"/>
          </p:cNvSpPr>
          <p:nvPr>
            <p:ph type="subTitle" idx="1"/>
          </p:nvPr>
        </p:nvSpPr>
        <p:spPr>
          <a:xfrm>
            <a:off x="2915816" y="2743200"/>
            <a:ext cx="4392488" cy="685800"/>
          </a:xfrm>
        </p:spPr>
        <p:txBody>
          <a:bodyPr/>
          <a:lstStyle/>
          <a:p>
            <a:endParaRPr lang="en-US" altLang="zh-CN" sz="3200" dirty="0">
              <a:ea typeface="宋体" panose="02010600030101010101" pitchFamily="2" charset="-122"/>
            </a:endParaRPr>
          </a:p>
          <a:p>
            <a:r>
              <a:rPr lang="zh-CN" altLang="en-US" sz="2400" dirty="0">
                <a:ea typeface="宋体" panose="02010600030101010101" pitchFamily="2" charset="-122"/>
              </a:rPr>
              <a:t>主讲：谢杰锋</a:t>
            </a:r>
            <a:endParaRPr lang="en-US" altLang="zh-CN" sz="24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p:cNvSpPr>
            <a:spLocks noGrp="1"/>
          </p:cNvSpPr>
          <p:nvPr>
            <p:ph type="ftr" sz="quarter" idx="11"/>
          </p:nvPr>
        </p:nvSpPr>
        <p:spPr/>
        <p:txBody>
          <a:bodyPr/>
          <a:lstStyle/>
          <a:p>
            <a:r>
              <a:rPr lang="en-US" altLang="zh-CN" dirty="0"/>
              <a:t>https://meilechen.tmall.com</a:t>
            </a:r>
          </a:p>
        </p:txBody>
      </p:sp>
      <p:sp>
        <p:nvSpPr>
          <p:cNvPr id="88066" name="Rectangle 2"/>
          <p:cNvSpPr>
            <a:spLocks noGrp="1" noChangeArrowheads="1"/>
          </p:cNvSpPr>
          <p:nvPr>
            <p:ph type="title"/>
          </p:nvPr>
        </p:nvSpPr>
        <p:spPr/>
        <p:txBody>
          <a:bodyPr/>
          <a:lstStyle/>
          <a:p>
            <a:r>
              <a:rPr lang="en-US" altLang="zh-CN">
                <a:ea typeface="宋体" panose="02010600030101010101" pitchFamily="2" charset="-122"/>
              </a:rPr>
              <a:t>Contents</a:t>
            </a:r>
            <a:endParaRPr lang="en-US" altLang="zh-CN">
              <a:solidFill>
                <a:schemeClr val="accent1"/>
              </a:solidFill>
              <a:ea typeface="宋体" panose="02010600030101010101" pitchFamily="2" charset="-122"/>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88110" name="Group 46"/>
          <p:cNvGrpSpPr>
            <a:grpSpLocks/>
          </p:cNvGrpSpPr>
          <p:nvPr/>
        </p:nvGrpSpPr>
        <p:grpSpPr bwMode="auto">
          <a:xfrm>
            <a:off x="2133600" y="1905000"/>
            <a:ext cx="47244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88113" name="Text Box 49"/>
            <p:cNvSpPr txBox="1">
              <a:spLocks noChangeArrowheads="1"/>
            </p:cNvSpPr>
            <p:nvPr/>
          </p:nvSpPr>
          <p:spPr bwMode="gray">
            <a:xfrm>
              <a:off x="1764" y="191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panose="02010600030101010101" pitchFamily="2" charset="-122"/>
                </a:rPr>
                <a:t>注意力机制</a:t>
              </a:r>
              <a:endParaRPr lang="en-US" altLang="zh-CN" b="1" dirty="0">
                <a:solidFill>
                  <a:srgbClr val="000000"/>
                </a:solidFill>
                <a:ea typeface="宋体" panose="02010600030101010101" pitchFamily="2" charset="-122"/>
              </a:endParaRPr>
            </a:p>
          </p:txBody>
        </p:sp>
        <p:sp>
          <p:nvSpPr>
            <p:cNvPr id="88114"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panose="02010600030101010101" pitchFamily="2" charset="-122"/>
                </a:rPr>
                <a:t>1</a:t>
              </a:r>
            </a:p>
          </p:txBody>
        </p:sp>
      </p:grpSp>
      <p:grpSp>
        <p:nvGrpSpPr>
          <p:cNvPr id="88115" name="Group 51"/>
          <p:cNvGrpSpPr>
            <a:grpSpLocks/>
          </p:cNvGrpSpPr>
          <p:nvPr/>
        </p:nvGrpSpPr>
        <p:grpSpPr bwMode="auto">
          <a:xfrm>
            <a:off x="2127250" y="3182937"/>
            <a:ext cx="4730750" cy="685800"/>
            <a:chOff x="1296" y="1824"/>
            <a:chExt cx="2980" cy="432"/>
          </a:xfrm>
        </p:grpSpPr>
        <p:sp>
          <p:nvSpPr>
            <p:cNvPr id="88116" name="AutoShape 52"/>
            <p:cNvSpPr>
              <a:spLocks noChangeArrowheads="1"/>
            </p:cNvSpPr>
            <p:nvPr/>
          </p:nvSpPr>
          <p:spPr bwMode="gray">
            <a:xfrm>
              <a:off x="1540" y="1908"/>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88118" name="Text Box 54"/>
            <p:cNvSpPr txBox="1">
              <a:spLocks noChangeArrowheads="1"/>
            </p:cNvSpPr>
            <p:nvPr/>
          </p:nvSpPr>
          <p:spPr bwMode="gray">
            <a:xfrm>
              <a:off x="1713" y="1933"/>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b="1" dirty="0">
                  <a:solidFill>
                    <a:srgbClr val="000000"/>
                  </a:solidFill>
                  <a:ea typeface="宋体" panose="02010600030101010101" pitchFamily="2" charset="-122"/>
                </a:rPr>
                <a:t>   SENet</a:t>
              </a:r>
              <a:r>
                <a:rPr lang="zh-CN" altLang="en-US" b="1" dirty="0">
                  <a:solidFill>
                    <a:srgbClr val="000000"/>
                  </a:solidFill>
                  <a:ea typeface="宋体" panose="02010600030101010101" pitchFamily="2" charset="-122"/>
                </a:rPr>
                <a:t>原理及应用</a:t>
              </a:r>
              <a:endParaRPr lang="en-US" altLang="zh-CN" b="1" dirty="0">
                <a:solidFill>
                  <a:srgbClr val="000000"/>
                </a:solidFill>
                <a:ea typeface="宋体" panose="02010600030101010101" pitchFamily="2" charset="-122"/>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panose="02010600030101010101" pitchFamily="2" charset="-122"/>
                </a:rPr>
                <a:t>2</a:t>
              </a:r>
            </a:p>
          </p:txBody>
        </p:sp>
      </p:grpSp>
      <p:grpSp>
        <p:nvGrpSpPr>
          <p:cNvPr id="88120" name="Group 56"/>
          <p:cNvGrpSpPr>
            <a:grpSpLocks/>
          </p:cNvGrpSpPr>
          <p:nvPr/>
        </p:nvGrpSpPr>
        <p:grpSpPr bwMode="auto">
          <a:xfrm>
            <a:off x="2139950" y="4351338"/>
            <a:ext cx="4724400" cy="685800"/>
            <a:chOff x="1296" y="1824"/>
            <a:chExt cx="2976"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88123" name="Text Box 59"/>
            <p:cNvSpPr txBox="1">
              <a:spLocks noChangeArrowheads="1"/>
            </p:cNvSpPr>
            <p:nvPr/>
          </p:nvSpPr>
          <p:spPr bwMode="gray">
            <a:xfrm>
              <a:off x="1776" y="1912"/>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panose="02010600030101010101" pitchFamily="2" charset="-122"/>
                </a:rPr>
                <a:t>空间注意力机制原理及应用</a:t>
              </a:r>
              <a:endParaRPr lang="en-US" altLang="zh-CN" b="1" dirty="0">
                <a:solidFill>
                  <a:srgbClr val="000000"/>
                </a:solidFill>
                <a:ea typeface="宋体" panose="02010600030101010101" pitchFamily="2" charset="-122"/>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panose="02010600030101010101" pitchFamily="2" charset="-122"/>
                </a:rPr>
                <a:t>3</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a:ea typeface="宋体" panose="02010600030101010101" pitchFamily="2" charset="-122"/>
              </a:rPr>
              <a:t>注意力机制</a:t>
            </a:r>
            <a:endParaRPr lang="en-US" altLang="zh-CN" dirty="0">
              <a:ea typeface="宋体" panose="02010600030101010101" pitchFamily="2" charset="-122"/>
            </a:endParaRPr>
          </a:p>
        </p:txBody>
      </p:sp>
      <p:sp>
        <p:nvSpPr>
          <p:cNvPr id="68611" name="Rectangle 3"/>
          <p:cNvSpPr>
            <a:spLocks noGrp="1" noChangeArrowheads="1"/>
          </p:cNvSpPr>
          <p:nvPr>
            <p:ph type="body" idx="1"/>
          </p:nvPr>
        </p:nvSpPr>
        <p:spPr>
          <a:xfrm>
            <a:off x="619125" y="1392238"/>
            <a:ext cx="7229475" cy="4852987"/>
          </a:xfrm>
        </p:spPr>
        <p:txBody>
          <a:bodyPr/>
          <a:lstStyle/>
          <a:p>
            <a:pPr>
              <a:lnSpc>
                <a:spcPct val="150000"/>
              </a:lnSpc>
            </a:pPr>
            <a:r>
              <a:rPr lang="zh-CN" altLang="en-US" sz="3200" b="0" dirty="0">
                <a:ea typeface="宋体" panose="02010600030101010101" pitchFamily="2" charset="-122"/>
              </a:rPr>
              <a:t>什么是注意力机制</a:t>
            </a:r>
            <a:r>
              <a:rPr lang="en-US" altLang="zh-CN" sz="3200" b="0" dirty="0">
                <a:ea typeface="宋体" panose="02010600030101010101" pitchFamily="2" charset="-122"/>
              </a:rPr>
              <a:t>? </a:t>
            </a:r>
          </a:p>
          <a:p>
            <a:pPr marL="0" indent="0">
              <a:lnSpc>
                <a:spcPct val="150000"/>
              </a:lnSpc>
              <a:buNone/>
            </a:pPr>
            <a:r>
              <a:rPr lang="zh-CN" altLang="en-US" sz="2000" b="1" i="0" dirty="0">
                <a:solidFill>
                  <a:srgbClr val="4D4D4D"/>
                </a:solidFill>
                <a:effectLst/>
                <a:latin typeface="-apple-system"/>
              </a:rPr>
              <a:t>注意力机制的核心重点就是让网络关注到它更需要关注的地方</a:t>
            </a:r>
            <a:endParaRPr lang="en-US" altLang="zh-CN" sz="3200" b="0" dirty="0">
              <a:ea typeface="宋体" panose="02010600030101010101" pitchFamily="2" charset="-122"/>
            </a:endParaRPr>
          </a:p>
          <a:p>
            <a:pPr>
              <a:lnSpc>
                <a:spcPct val="150000"/>
              </a:lnSpc>
            </a:pPr>
            <a:r>
              <a:rPr lang="zh-CN" altLang="en-US" sz="2000" b="0" i="0" dirty="0">
                <a:solidFill>
                  <a:srgbClr val="4D4D4D"/>
                </a:solidFill>
                <a:effectLst/>
                <a:latin typeface="-apple-system"/>
              </a:rPr>
              <a:t>一般而言，注意力机制可以分为</a:t>
            </a:r>
            <a:r>
              <a:rPr lang="zh-CN" altLang="en-US" sz="2000" i="0" dirty="0">
                <a:solidFill>
                  <a:srgbClr val="4D4D4D"/>
                </a:solidFill>
                <a:effectLst/>
                <a:latin typeface="-apple-system"/>
              </a:rPr>
              <a:t>通道注意力机制</a:t>
            </a:r>
            <a:r>
              <a:rPr lang="zh-CN" altLang="en-US" sz="2000" b="0" i="0" dirty="0">
                <a:solidFill>
                  <a:srgbClr val="4D4D4D"/>
                </a:solidFill>
                <a:effectLst/>
                <a:latin typeface="-apple-system"/>
              </a:rPr>
              <a:t>，</a:t>
            </a:r>
            <a:r>
              <a:rPr lang="zh-CN" altLang="en-US" sz="2000" i="0" dirty="0">
                <a:solidFill>
                  <a:srgbClr val="4D4D4D"/>
                </a:solidFill>
                <a:effectLst/>
                <a:latin typeface="-apple-system"/>
              </a:rPr>
              <a:t>空间注意力机制</a:t>
            </a:r>
            <a:r>
              <a:rPr lang="zh-CN" altLang="en-US" sz="2000" b="0" i="0" dirty="0">
                <a:solidFill>
                  <a:srgbClr val="4D4D4D"/>
                </a:solidFill>
                <a:effectLst/>
                <a:latin typeface="-apple-system"/>
              </a:rPr>
              <a:t>，以及</a:t>
            </a:r>
            <a:r>
              <a:rPr lang="zh-CN" altLang="en-US" sz="2000" i="0" dirty="0">
                <a:solidFill>
                  <a:srgbClr val="4D4D4D"/>
                </a:solidFill>
                <a:effectLst/>
                <a:latin typeface="-apple-system"/>
              </a:rPr>
              <a:t>二者的结合</a:t>
            </a:r>
            <a:endParaRPr lang="en-US" altLang="zh-CN" sz="2000" i="0" dirty="0">
              <a:solidFill>
                <a:srgbClr val="4D4D4D"/>
              </a:solidFill>
              <a:effectLst/>
              <a:latin typeface="-apple-system"/>
            </a:endParaRPr>
          </a:p>
          <a:p>
            <a:pPr marL="0" indent="0">
              <a:lnSpc>
                <a:spcPct val="150000"/>
              </a:lnSpc>
              <a:buNone/>
            </a:pPr>
            <a:endParaRPr lang="en-US" altLang="zh-CN" dirty="0">
              <a:ea typeface="宋体" panose="02010600030101010101" pitchFamily="2" charset="-122"/>
            </a:endParaRPr>
          </a:p>
        </p:txBody>
      </p:sp>
      <p:pic>
        <p:nvPicPr>
          <p:cNvPr id="96262" name="Picture 6" descr="在这里插入图片描述">
            <a:extLst>
              <a:ext uri="{FF2B5EF4-FFF2-40B4-BE49-F238E27FC236}">
                <a16:creationId xmlns:a16="http://schemas.microsoft.com/office/drawing/2014/main" id="{2D1426EE-EACD-4D94-B110-34C019E9C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707146"/>
            <a:ext cx="5832648" cy="315085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0536D1C5-DC8B-4887-AC77-B862AFF9B5DC}"/>
              </a:ext>
            </a:extLst>
          </p:cNvPr>
          <p:cNvPicPr>
            <a:picLocks noChangeAspect="1"/>
          </p:cNvPicPr>
          <p:nvPr/>
        </p:nvPicPr>
        <p:blipFill rotWithShape="1">
          <a:blip r:embed="rId4"/>
          <a:srcRect l="21427" t="-1" b="-1900"/>
          <a:stretch/>
        </p:blipFill>
        <p:spPr>
          <a:xfrm>
            <a:off x="107504" y="4077072"/>
            <a:ext cx="3471626" cy="25259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sz="3600" dirty="0">
                <a:ea typeface="宋体" panose="02010600030101010101" pitchFamily="2" charset="-122"/>
              </a:rPr>
              <a:t>SENet</a:t>
            </a:r>
            <a:endParaRPr lang="en-US" altLang="zh-CN" sz="2000" dirty="0">
              <a:ea typeface="宋体" panose="02010600030101010101" pitchFamily="2" charset="-122"/>
            </a:endParaRPr>
          </a:p>
        </p:txBody>
      </p:sp>
      <p:sp>
        <p:nvSpPr>
          <p:cNvPr id="2" name="文本框 1">
            <a:extLst>
              <a:ext uri="{FF2B5EF4-FFF2-40B4-BE49-F238E27FC236}">
                <a16:creationId xmlns:a16="http://schemas.microsoft.com/office/drawing/2014/main" id="{C839AEBC-F88A-4002-B242-866998DF76C1}"/>
              </a:ext>
            </a:extLst>
          </p:cNvPr>
          <p:cNvSpPr txBox="1"/>
          <p:nvPr/>
        </p:nvSpPr>
        <p:spPr>
          <a:xfrm>
            <a:off x="16362" y="1612621"/>
            <a:ext cx="9417963" cy="2345770"/>
          </a:xfrm>
          <a:prstGeom prst="rect">
            <a:avLst/>
          </a:prstGeom>
          <a:noFill/>
        </p:spPr>
        <p:txBody>
          <a:bodyPr wrap="none" rtlCol="0">
            <a:spAutoFit/>
          </a:bodyPr>
          <a:lstStyle/>
          <a:p>
            <a:pPr>
              <a:lnSpc>
                <a:spcPct val="150000"/>
              </a:lnSpc>
            </a:pPr>
            <a:r>
              <a:rPr lang="en-US" altLang="zh-CN" sz="2000" dirty="0"/>
              <a:t>SENet</a:t>
            </a:r>
            <a:r>
              <a:rPr lang="zh-CN" altLang="en-US" sz="2000" dirty="0"/>
              <a:t>是</a:t>
            </a:r>
            <a:r>
              <a:rPr lang="zh-CN" altLang="en-US" sz="2000" dirty="0">
                <a:solidFill>
                  <a:schemeClr val="accent5">
                    <a:lumMod val="75000"/>
                  </a:schemeClr>
                </a:solidFill>
              </a:rPr>
              <a:t>通道注意力机制</a:t>
            </a:r>
            <a:r>
              <a:rPr lang="zh-CN" altLang="en-US" sz="2000" dirty="0"/>
              <a:t>的典型实现。</a:t>
            </a:r>
            <a:endParaRPr lang="en-US" altLang="zh-CN" sz="2000" dirty="0"/>
          </a:p>
          <a:p>
            <a:pPr>
              <a:lnSpc>
                <a:spcPct val="150000"/>
              </a:lnSpc>
            </a:pPr>
            <a:r>
              <a:rPr lang="en-US" altLang="zh-CN" sz="2000" dirty="0"/>
              <a:t>2017</a:t>
            </a:r>
            <a:r>
              <a:rPr lang="zh-CN" altLang="en-US" sz="2000" dirty="0"/>
              <a:t>年提出的</a:t>
            </a:r>
            <a:r>
              <a:rPr lang="en-US" altLang="zh-CN" sz="2000" dirty="0"/>
              <a:t>SENet</a:t>
            </a:r>
            <a:r>
              <a:rPr lang="zh-CN" altLang="en-US" sz="2000" dirty="0"/>
              <a:t>是最后一届</a:t>
            </a:r>
            <a:r>
              <a:rPr lang="en-US" altLang="zh-CN" sz="2000" dirty="0"/>
              <a:t>ImageNet</a:t>
            </a:r>
            <a:r>
              <a:rPr lang="zh-CN" altLang="en-US" sz="2000" dirty="0"/>
              <a:t>竞赛的冠军，</a:t>
            </a:r>
            <a:endParaRPr lang="en-US" altLang="zh-CN" sz="2000" dirty="0"/>
          </a:p>
          <a:p>
            <a:pPr>
              <a:lnSpc>
                <a:spcPct val="150000"/>
              </a:lnSpc>
            </a:pPr>
            <a:r>
              <a:rPr lang="zh-CN" altLang="en-US" sz="2000" dirty="0"/>
              <a:t>其实现示意图如下所示，对于输入进来的特征层，我们关注其每一个通道的权重，</a:t>
            </a:r>
            <a:endParaRPr lang="en-US" altLang="zh-CN" sz="2000" dirty="0"/>
          </a:p>
          <a:p>
            <a:pPr>
              <a:lnSpc>
                <a:spcPct val="150000"/>
              </a:lnSpc>
            </a:pPr>
            <a:r>
              <a:rPr lang="zh-CN" altLang="en-US" sz="2000" dirty="0"/>
              <a:t>对于</a:t>
            </a:r>
            <a:r>
              <a:rPr lang="en-US" altLang="zh-CN" sz="2000" dirty="0"/>
              <a:t>SENet</a:t>
            </a:r>
            <a:r>
              <a:rPr lang="zh-CN" altLang="en-US" sz="2000" dirty="0"/>
              <a:t>而言，其重点是</a:t>
            </a:r>
            <a:r>
              <a:rPr lang="zh-CN" altLang="en-US" sz="2000" b="1" dirty="0"/>
              <a:t>获得输入进来的特征层，每一个通道的权值</a:t>
            </a:r>
            <a:r>
              <a:rPr lang="zh-CN" altLang="en-US" sz="2000" dirty="0"/>
              <a:t>。</a:t>
            </a:r>
            <a:endParaRPr lang="en-US" altLang="zh-CN" sz="2000" dirty="0"/>
          </a:p>
          <a:p>
            <a:pPr>
              <a:lnSpc>
                <a:spcPct val="150000"/>
              </a:lnSpc>
            </a:pPr>
            <a:r>
              <a:rPr lang="zh-CN" altLang="en-US" sz="2000" dirty="0"/>
              <a:t>利用</a:t>
            </a:r>
            <a:r>
              <a:rPr lang="en-US" altLang="zh-CN" sz="2000" dirty="0"/>
              <a:t>SENet</a:t>
            </a:r>
            <a:r>
              <a:rPr lang="zh-CN" altLang="en-US" sz="2000" dirty="0"/>
              <a:t>，我们可以让网络关注它最需要关注的通道。</a:t>
            </a:r>
          </a:p>
        </p:txBody>
      </p:sp>
      <p:sp>
        <p:nvSpPr>
          <p:cNvPr id="3" name="文本框 2">
            <a:extLst>
              <a:ext uri="{FF2B5EF4-FFF2-40B4-BE49-F238E27FC236}">
                <a16:creationId xmlns:a16="http://schemas.microsoft.com/office/drawing/2014/main" id="{37B5321C-2CA7-44E2-BE21-782BB863B9C0}"/>
              </a:ext>
            </a:extLst>
          </p:cNvPr>
          <p:cNvSpPr txBox="1"/>
          <p:nvPr/>
        </p:nvSpPr>
        <p:spPr>
          <a:xfrm>
            <a:off x="8036004" y="6512796"/>
            <a:ext cx="1107996" cy="369332"/>
          </a:xfrm>
          <a:prstGeom prst="rect">
            <a:avLst/>
          </a:prstGeom>
          <a:noFill/>
        </p:spPr>
        <p:txBody>
          <a:bodyPr wrap="none" rtlCol="0">
            <a:spAutoFit/>
          </a:bodyPr>
          <a:lstStyle/>
          <a:p>
            <a:r>
              <a:rPr lang="zh-CN" altLang="en-US" dirty="0">
                <a:hlinkClick r:id="rId3"/>
              </a:rPr>
              <a:t>论文地址</a:t>
            </a:r>
            <a:endParaRPr lang="zh-CN" altLang="en-US" dirty="0"/>
          </a:p>
        </p:txBody>
      </p:sp>
      <p:sp>
        <p:nvSpPr>
          <p:cNvPr id="4" name="文本框 3">
            <a:extLst>
              <a:ext uri="{FF2B5EF4-FFF2-40B4-BE49-F238E27FC236}">
                <a16:creationId xmlns:a16="http://schemas.microsoft.com/office/drawing/2014/main" id="{1D62725B-8E11-41BE-9230-DD94CDE4DB0A}"/>
              </a:ext>
            </a:extLst>
          </p:cNvPr>
          <p:cNvSpPr txBox="1"/>
          <p:nvPr/>
        </p:nvSpPr>
        <p:spPr>
          <a:xfrm>
            <a:off x="0" y="1112811"/>
            <a:ext cx="1293944" cy="584775"/>
          </a:xfrm>
          <a:prstGeom prst="rect">
            <a:avLst/>
          </a:prstGeom>
          <a:noFill/>
        </p:spPr>
        <p:txBody>
          <a:bodyPr wrap="none" rtlCol="0">
            <a:spAutoFit/>
          </a:bodyPr>
          <a:lstStyle/>
          <a:p>
            <a:pPr marL="285750" indent="-285750">
              <a:buFont typeface="Arial" panose="020B0604020202020204" pitchFamily="34" charset="0"/>
              <a:buChar char="•"/>
            </a:pPr>
            <a:r>
              <a:rPr lang="zh-CN" altLang="en-US" sz="3200" b="1" dirty="0">
                <a:solidFill>
                  <a:schemeClr val="accent5">
                    <a:lumMod val="75000"/>
                  </a:schemeClr>
                </a:solidFill>
              </a:rPr>
              <a:t>介绍</a:t>
            </a:r>
          </a:p>
        </p:txBody>
      </p:sp>
      <p:pic>
        <p:nvPicPr>
          <p:cNvPr id="6" name="图片 5">
            <a:extLst>
              <a:ext uri="{FF2B5EF4-FFF2-40B4-BE49-F238E27FC236}">
                <a16:creationId xmlns:a16="http://schemas.microsoft.com/office/drawing/2014/main" id="{E0C5BBB0-D7D5-40DC-B775-31D1E463CE6F}"/>
              </a:ext>
            </a:extLst>
          </p:cNvPr>
          <p:cNvPicPr>
            <a:picLocks noChangeAspect="1"/>
          </p:cNvPicPr>
          <p:nvPr/>
        </p:nvPicPr>
        <p:blipFill>
          <a:blip r:embed="rId4"/>
          <a:stretch>
            <a:fillRect/>
          </a:stretch>
        </p:blipFill>
        <p:spPr>
          <a:xfrm>
            <a:off x="0" y="4249077"/>
            <a:ext cx="9144000" cy="22637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sz="3600" dirty="0">
                <a:ea typeface="宋体" panose="02010600030101010101" pitchFamily="2" charset="-122"/>
              </a:rPr>
              <a:t>SENet</a:t>
            </a:r>
            <a:endParaRPr lang="en-US" altLang="zh-CN" sz="2000" dirty="0">
              <a:ea typeface="宋体" panose="02010600030101010101" pitchFamily="2" charset="-122"/>
            </a:endParaRPr>
          </a:p>
        </p:txBody>
      </p:sp>
      <p:sp>
        <p:nvSpPr>
          <p:cNvPr id="2" name="文本框 1">
            <a:extLst>
              <a:ext uri="{FF2B5EF4-FFF2-40B4-BE49-F238E27FC236}">
                <a16:creationId xmlns:a16="http://schemas.microsoft.com/office/drawing/2014/main" id="{C839AEBC-F88A-4002-B242-866998DF76C1}"/>
              </a:ext>
            </a:extLst>
          </p:cNvPr>
          <p:cNvSpPr txBox="1"/>
          <p:nvPr/>
        </p:nvSpPr>
        <p:spPr>
          <a:xfrm>
            <a:off x="0" y="1814618"/>
            <a:ext cx="8037778" cy="2807435"/>
          </a:xfrm>
          <a:prstGeom prst="rect">
            <a:avLst/>
          </a:prstGeom>
          <a:noFill/>
        </p:spPr>
        <p:txBody>
          <a:bodyPr wrap="none" rtlCol="0">
            <a:spAutoFit/>
          </a:bodyPr>
          <a:lstStyle/>
          <a:p>
            <a:pPr>
              <a:lnSpc>
                <a:spcPct val="150000"/>
              </a:lnSpc>
            </a:pPr>
            <a:r>
              <a:rPr lang="en-US" altLang="zh-CN" sz="2000" b="1" dirty="0"/>
              <a:t>1</a:t>
            </a:r>
            <a:r>
              <a:rPr lang="zh-CN" altLang="en-US" sz="2000" dirty="0"/>
              <a:t>、对输入进来的特征层进行</a:t>
            </a:r>
            <a:r>
              <a:rPr lang="zh-CN" altLang="en-US" sz="2000" dirty="0">
                <a:solidFill>
                  <a:schemeClr val="accent5">
                    <a:lumMod val="75000"/>
                  </a:schemeClr>
                </a:solidFill>
              </a:rPr>
              <a:t>全局平均池化</a:t>
            </a:r>
            <a:r>
              <a:rPr lang="zh-CN" altLang="en-US" sz="2000" dirty="0"/>
              <a:t>。</a:t>
            </a:r>
            <a:endParaRPr lang="en-US" altLang="zh-CN" sz="2000" dirty="0"/>
          </a:p>
          <a:p>
            <a:pPr>
              <a:lnSpc>
                <a:spcPct val="150000"/>
              </a:lnSpc>
            </a:pPr>
            <a:r>
              <a:rPr lang="en-US" altLang="zh-CN" sz="2000" b="1" dirty="0"/>
              <a:t>2</a:t>
            </a:r>
            <a:r>
              <a:rPr lang="zh-CN" altLang="en-US" sz="2000" dirty="0"/>
              <a:t>、然后进行</a:t>
            </a:r>
            <a:r>
              <a:rPr lang="zh-CN" altLang="en-US" sz="2000" dirty="0">
                <a:solidFill>
                  <a:schemeClr val="accent5">
                    <a:lumMod val="75000"/>
                  </a:schemeClr>
                </a:solidFill>
              </a:rPr>
              <a:t>两次全连接</a:t>
            </a:r>
            <a:r>
              <a:rPr lang="zh-CN" altLang="en-US" sz="2000" dirty="0"/>
              <a:t>，第一次全连接神经元个数较少，</a:t>
            </a:r>
            <a:endParaRPr lang="en-US" altLang="zh-CN" sz="2000" dirty="0"/>
          </a:p>
          <a:p>
            <a:pPr>
              <a:lnSpc>
                <a:spcPct val="150000"/>
              </a:lnSpc>
            </a:pPr>
            <a:r>
              <a:rPr lang="zh-CN" altLang="en-US" sz="2000" dirty="0"/>
              <a:t>      第二次全连接神经元个数和输入特征层相同。</a:t>
            </a:r>
            <a:endParaRPr lang="en-US" altLang="zh-CN" sz="2000" dirty="0"/>
          </a:p>
          <a:p>
            <a:pPr>
              <a:lnSpc>
                <a:spcPct val="150000"/>
              </a:lnSpc>
            </a:pPr>
            <a:r>
              <a:rPr lang="en-US" altLang="zh-CN" sz="2000" b="1" dirty="0"/>
              <a:t>3</a:t>
            </a:r>
            <a:r>
              <a:rPr lang="zh-CN" altLang="en-US" sz="2000" dirty="0"/>
              <a:t>、在完成两次全连接后，我们再取一次</a:t>
            </a:r>
            <a:r>
              <a:rPr lang="en-US" altLang="zh-CN" sz="2000" dirty="0"/>
              <a:t>Sigmoid</a:t>
            </a:r>
            <a:r>
              <a:rPr lang="zh-CN" altLang="en-US" sz="2000" dirty="0"/>
              <a:t>将值固定到</a:t>
            </a:r>
            <a:r>
              <a:rPr lang="en-US" altLang="zh-CN" sz="2000" dirty="0"/>
              <a:t>0-1</a:t>
            </a:r>
            <a:r>
              <a:rPr lang="zh-CN" altLang="en-US" sz="2000" dirty="0"/>
              <a:t>之间，</a:t>
            </a:r>
            <a:endParaRPr lang="en-US" altLang="zh-CN" sz="2000" dirty="0"/>
          </a:p>
          <a:p>
            <a:pPr>
              <a:lnSpc>
                <a:spcPct val="150000"/>
              </a:lnSpc>
            </a:pPr>
            <a:r>
              <a:rPr lang="zh-CN" altLang="en-US" sz="2000" dirty="0"/>
              <a:t>      此时我们获得了输入特征层每一个通道的权值（</a:t>
            </a:r>
            <a:r>
              <a:rPr lang="en-US" altLang="zh-CN" sz="2000" dirty="0"/>
              <a:t>0-1</a:t>
            </a:r>
            <a:r>
              <a:rPr lang="zh-CN" altLang="en-US" sz="2000" dirty="0"/>
              <a:t>之间）。</a:t>
            </a:r>
            <a:endParaRPr lang="en-US" altLang="zh-CN" sz="2000" dirty="0"/>
          </a:p>
          <a:p>
            <a:pPr>
              <a:lnSpc>
                <a:spcPct val="150000"/>
              </a:lnSpc>
            </a:pPr>
            <a:r>
              <a:rPr lang="en-US" altLang="zh-CN" sz="2000" b="1" dirty="0"/>
              <a:t>4</a:t>
            </a:r>
            <a:r>
              <a:rPr lang="zh-CN" altLang="en-US" sz="2000" dirty="0"/>
              <a:t>、在获得这个权值后，我们将这个权值乘上原输入特征层即可。</a:t>
            </a:r>
          </a:p>
        </p:txBody>
      </p:sp>
      <p:pic>
        <p:nvPicPr>
          <p:cNvPr id="95234" name="Picture 2" descr="在这里插入图片描述">
            <a:extLst>
              <a:ext uri="{FF2B5EF4-FFF2-40B4-BE49-F238E27FC236}">
                <a16:creationId xmlns:a16="http://schemas.microsoft.com/office/drawing/2014/main" id="{E832B392-44A8-4840-85CD-0395F7205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0904"/>
            <a:ext cx="9144000" cy="207803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D62725B-8E11-41BE-9230-DD94CDE4DB0A}"/>
              </a:ext>
            </a:extLst>
          </p:cNvPr>
          <p:cNvSpPr txBox="1"/>
          <p:nvPr/>
        </p:nvSpPr>
        <p:spPr>
          <a:xfrm>
            <a:off x="35456" y="1155417"/>
            <a:ext cx="2935419" cy="584775"/>
          </a:xfrm>
          <a:prstGeom prst="rect">
            <a:avLst/>
          </a:prstGeom>
          <a:noFill/>
        </p:spPr>
        <p:txBody>
          <a:bodyPr wrap="none" rtlCol="0">
            <a:spAutoFit/>
          </a:bodyPr>
          <a:lstStyle/>
          <a:p>
            <a:pPr marL="285750" indent="-285750">
              <a:buFont typeface="Arial" panose="020B0604020202020204" pitchFamily="34" charset="0"/>
              <a:buChar char="•"/>
            </a:pPr>
            <a:r>
              <a:rPr lang="zh-CN" altLang="en-US" sz="3200" b="1" dirty="0">
                <a:solidFill>
                  <a:schemeClr val="accent5">
                    <a:lumMod val="75000"/>
                  </a:schemeClr>
                </a:solidFill>
              </a:rPr>
              <a:t>具体实现方法</a:t>
            </a:r>
          </a:p>
        </p:txBody>
      </p:sp>
    </p:spTree>
    <p:extLst>
      <p:ext uri="{BB962C8B-B14F-4D97-AF65-F5344CB8AC3E}">
        <p14:creationId xmlns:p14="http://schemas.microsoft.com/office/powerpoint/2010/main" val="1887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sz="3600" dirty="0">
                <a:ea typeface="宋体" panose="02010600030101010101" pitchFamily="2" charset="-122"/>
              </a:rPr>
              <a:t>SENet</a:t>
            </a:r>
            <a:endParaRPr lang="en-US" altLang="zh-CN" sz="2000" dirty="0">
              <a:ea typeface="宋体" panose="02010600030101010101" pitchFamily="2" charset="-122"/>
            </a:endParaRPr>
          </a:p>
        </p:txBody>
      </p:sp>
      <p:sp>
        <p:nvSpPr>
          <p:cNvPr id="4" name="文本框 3">
            <a:extLst>
              <a:ext uri="{FF2B5EF4-FFF2-40B4-BE49-F238E27FC236}">
                <a16:creationId xmlns:a16="http://schemas.microsoft.com/office/drawing/2014/main" id="{1D62725B-8E11-41BE-9230-DD94CDE4DB0A}"/>
              </a:ext>
            </a:extLst>
          </p:cNvPr>
          <p:cNvSpPr txBox="1"/>
          <p:nvPr/>
        </p:nvSpPr>
        <p:spPr>
          <a:xfrm>
            <a:off x="15655" y="1138579"/>
            <a:ext cx="1088760"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b="1" dirty="0">
                <a:solidFill>
                  <a:schemeClr val="accent5">
                    <a:lumMod val="75000"/>
                  </a:schemeClr>
                </a:solidFill>
              </a:rPr>
              <a:t>应用</a:t>
            </a:r>
          </a:p>
        </p:txBody>
      </p:sp>
      <p:pic>
        <p:nvPicPr>
          <p:cNvPr id="6" name="图片 5">
            <a:extLst>
              <a:ext uri="{FF2B5EF4-FFF2-40B4-BE49-F238E27FC236}">
                <a16:creationId xmlns:a16="http://schemas.microsoft.com/office/drawing/2014/main" id="{BB1CADF0-3BDF-4719-AB38-72945DB54D6A}"/>
              </a:ext>
            </a:extLst>
          </p:cNvPr>
          <p:cNvPicPr>
            <a:picLocks noChangeAspect="1"/>
          </p:cNvPicPr>
          <p:nvPr/>
        </p:nvPicPr>
        <p:blipFill>
          <a:blip r:embed="rId3"/>
          <a:stretch>
            <a:fillRect/>
          </a:stretch>
        </p:blipFill>
        <p:spPr>
          <a:xfrm>
            <a:off x="0" y="1548631"/>
            <a:ext cx="9124160" cy="3752577"/>
          </a:xfrm>
          <a:prstGeom prst="rect">
            <a:avLst/>
          </a:prstGeom>
        </p:spPr>
      </p:pic>
      <p:sp>
        <p:nvSpPr>
          <p:cNvPr id="7" name="文本框 6">
            <a:extLst>
              <a:ext uri="{FF2B5EF4-FFF2-40B4-BE49-F238E27FC236}">
                <a16:creationId xmlns:a16="http://schemas.microsoft.com/office/drawing/2014/main" id="{8483B5D0-0BD6-4953-9F49-9F322626982B}"/>
              </a:ext>
            </a:extLst>
          </p:cNvPr>
          <p:cNvSpPr txBox="1"/>
          <p:nvPr/>
        </p:nvSpPr>
        <p:spPr>
          <a:xfrm>
            <a:off x="179512" y="5691788"/>
            <a:ext cx="1569660" cy="369332"/>
          </a:xfrm>
          <a:prstGeom prst="rect">
            <a:avLst/>
          </a:prstGeom>
          <a:noFill/>
        </p:spPr>
        <p:txBody>
          <a:bodyPr wrap="none" rtlCol="0">
            <a:spAutoFit/>
          </a:bodyPr>
          <a:lstStyle/>
          <a:p>
            <a:r>
              <a:rPr lang="zh-CN" altLang="en-US" dirty="0"/>
              <a:t>增加的参数量</a:t>
            </a:r>
          </a:p>
        </p:txBody>
      </p:sp>
      <p:pic>
        <p:nvPicPr>
          <p:cNvPr id="9" name="图片 8">
            <a:extLst>
              <a:ext uri="{FF2B5EF4-FFF2-40B4-BE49-F238E27FC236}">
                <a16:creationId xmlns:a16="http://schemas.microsoft.com/office/drawing/2014/main" id="{695CAC91-8DA8-4975-838F-3C435F0EF6B2}"/>
              </a:ext>
            </a:extLst>
          </p:cNvPr>
          <p:cNvPicPr>
            <a:picLocks noChangeAspect="1"/>
          </p:cNvPicPr>
          <p:nvPr/>
        </p:nvPicPr>
        <p:blipFill>
          <a:blip r:embed="rId4"/>
          <a:stretch>
            <a:fillRect/>
          </a:stretch>
        </p:blipFill>
        <p:spPr>
          <a:xfrm>
            <a:off x="2123728" y="5589240"/>
            <a:ext cx="2578859" cy="1163910"/>
          </a:xfrm>
          <a:prstGeom prst="rect">
            <a:avLst/>
          </a:prstGeom>
        </p:spPr>
      </p:pic>
    </p:spTree>
    <p:extLst>
      <p:ext uri="{BB962C8B-B14F-4D97-AF65-F5344CB8AC3E}">
        <p14:creationId xmlns:p14="http://schemas.microsoft.com/office/powerpoint/2010/main" val="122903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dirty="0">
                <a:ea typeface="宋体" panose="02010600030101010101" pitchFamily="2" charset="-122"/>
              </a:rPr>
              <a:t> </a:t>
            </a:r>
            <a:r>
              <a:rPr lang="zh-CN" altLang="en-US" dirty="0">
                <a:ea typeface="宋体" panose="02010600030101010101" pitchFamily="2" charset="-122"/>
              </a:rPr>
              <a:t>空间注意力机制</a:t>
            </a:r>
            <a:r>
              <a:rPr lang="en-US" altLang="zh-CN" dirty="0">
                <a:ea typeface="宋体" panose="02010600030101010101" pitchFamily="2" charset="-122"/>
              </a:rPr>
              <a:t>(SAM)</a:t>
            </a:r>
          </a:p>
        </p:txBody>
      </p:sp>
      <p:pic>
        <p:nvPicPr>
          <p:cNvPr id="3" name="图片 2">
            <a:extLst>
              <a:ext uri="{FF2B5EF4-FFF2-40B4-BE49-F238E27FC236}">
                <a16:creationId xmlns:a16="http://schemas.microsoft.com/office/drawing/2014/main" id="{8FE3ACCD-0496-4E3B-AB27-B4B9E5B9F64B}"/>
              </a:ext>
            </a:extLst>
          </p:cNvPr>
          <p:cNvPicPr>
            <a:picLocks noChangeAspect="1"/>
          </p:cNvPicPr>
          <p:nvPr/>
        </p:nvPicPr>
        <p:blipFill>
          <a:blip r:embed="rId3"/>
          <a:stretch>
            <a:fillRect/>
          </a:stretch>
        </p:blipFill>
        <p:spPr>
          <a:xfrm>
            <a:off x="266700" y="1052736"/>
            <a:ext cx="7581900" cy="2619375"/>
          </a:xfrm>
          <a:prstGeom prst="rect">
            <a:avLst/>
          </a:prstGeom>
        </p:spPr>
      </p:pic>
      <p:sp>
        <p:nvSpPr>
          <p:cNvPr id="4" name="文本框 3">
            <a:hlinkClick r:id="rId4"/>
            <a:extLst>
              <a:ext uri="{FF2B5EF4-FFF2-40B4-BE49-F238E27FC236}">
                <a16:creationId xmlns:a16="http://schemas.microsoft.com/office/drawing/2014/main" id="{CC07CCB4-0B9A-42D1-8BB5-19123A92948F}"/>
              </a:ext>
            </a:extLst>
          </p:cNvPr>
          <p:cNvSpPr txBox="1"/>
          <p:nvPr/>
        </p:nvSpPr>
        <p:spPr>
          <a:xfrm>
            <a:off x="8071692" y="6537207"/>
            <a:ext cx="1107996" cy="369332"/>
          </a:xfrm>
          <a:prstGeom prst="rect">
            <a:avLst/>
          </a:prstGeom>
          <a:noFill/>
        </p:spPr>
        <p:txBody>
          <a:bodyPr wrap="none" rtlCol="0">
            <a:spAutoFit/>
          </a:bodyPr>
          <a:lstStyle/>
          <a:p>
            <a:r>
              <a:rPr lang="zh-CN" altLang="en-US" dirty="0"/>
              <a:t>论文地址</a:t>
            </a:r>
          </a:p>
        </p:txBody>
      </p:sp>
      <p:pic>
        <p:nvPicPr>
          <p:cNvPr id="97286" name="Picture 6">
            <a:extLst>
              <a:ext uri="{FF2B5EF4-FFF2-40B4-BE49-F238E27FC236}">
                <a16:creationId xmlns:a16="http://schemas.microsoft.com/office/drawing/2014/main" id="{9AEEE4FF-96B6-43AD-8A9D-C9164AB54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 y="3809648"/>
            <a:ext cx="4430319" cy="2696716"/>
          </a:xfrm>
          <a:prstGeom prst="rect">
            <a:avLst/>
          </a:prstGeom>
          <a:noFill/>
          <a:extLst>
            <a:ext uri="{909E8E84-426E-40DD-AFC4-6F175D3DCCD1}">
              <a14:hiddenFill xmlns:a14="http://schemas.microsoft.com/office/drawing/2010/main">
                <a:solidFill>
                  <a:srgbClr val="FFFFFF"/>
                </a:solidFill>
              </a14:hiddenFill>
            </a:ext>
          </a:extLst>
        </p:spPr>
      </p:pic>
      <p:pic>
        <p:nvPicPr>
          <p:cNvPr id="97288" name="Picture 8">
            <a:extLst>
              <a:ext uri="{FF2B5EF4-FFF2-40B4-BE49-F238E27FC236}">
                <a16:creationId xmlns:a16="http://schemas.microsoft.com/office/drawing/2014/main" id="{3AC531AD-9997-41BD-96AF-D89D3953D2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3682" y="3799817"/>
            <a:ext cx="4430318" cy="2696715"/>
          </a:xfrm>
          <a:prstGeom prst="rect">
            <a:avLst/>
          </a:prstGeom>
          <a:noFill/>
          <a:extLst>
            <a:ext uri="{909E8E84-426E-40DD-AFC4-6F175D3DCCD1}">
              <a14:hiddenFill xmlns:a14="http://schemas.microsoft.com/office/drawing/2010/main">
                <a:solidFill>
                  <a:srgbClr val="FFFFFF"/>
                </a:solidFill>
              </a14:hiddenFill>
            </a:ext>
          </a:extLst>
        </p:spPr>
      </p:pic>
      <p:sp>
        <p:nvSpPr>
          <p:cNvPr id="33" name="AutoShape 10">
            <a:extLst>
              <a:ext uri="{FF2B5EF4-FFF2-40B4-BE49-F238E27FC236}">
                <a16:creationId xmlns:a16="http://schemas.microsoft.com/office/drawing/2014/main" id="{12F619F9-1594-4700-8A8E-9DD0D83966A3}"/>
              </a:ext>
            </a:extLst>
          </p:cNvPr>
          <p:cNvSpPr>
            <a:spLocks noChangeArrowheads="1"/>
          </p:cNvSpPr>
          <p:nvPr/>
        </p:nvSpPr>
        <p:spPr bwMode="gray">
          <a:xfrm rot="10800000">
            <a:off x="4157993" y="4304928"/>
            <a:ext cx="753247" cy="1500336"/>
          </a:xfrm>
          <a:prstGeom prst="leftArrow">
            <a:avLst>
              <a:gd name="adj1" fmla="val 65583"/>
              <a:gd name="adj2" fmla="val 65181"/>
            </a:avLst>
          </a:prstGeom>
          <a:solidFill>
            <a:schemeClr val="accent1"/>
          </a:solidFill>
          <a:ln>
            <a:solidFill>
              <a:srgbClr val="FFC000"/>
            </a:solidFill>
          </a:ln>
          <a:effectLst/>
        </p:spPr>
        <p:txBody>
          <a:bodyPr wrap="none" anchor="ctr"/>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altLang="zh-CN"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rPr>
              <a:t>Thank You!</a:t>
            </a:r>
            <a:endParaRPr lang="zh-CN" alt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theme/theme1.xml><?xml version="1.0" encoding="utf-8"?>
<a:theme xmlns:a="http://schemas.openxmlformats.org/drawingml/2006/main" name="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答辩08 美乐辰</Template>
  <TotalTime>484</TotalTime>
  <Words>1386</Words>
  <Application>Microsoft Office PowerPoint</Application>
  <PresentationFormat>全屏显示(4:3)</PresentationFormat>
  <Paragraphs>72</Paragraphs>
  <Slides>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-apple-system</vt:lpstr>
      <vt:lpstr>等线</vt:lpstr>
      <vt:lpstr>microsoft yahei</vt:lpstr>
      <vt:lpstr>Arial</vt:lpstr>
      <vt:lpstr>Times New Roman</vt:lpstr>
      <vt:lpstr>Verdana</vt:lpstr>
      <vt:lpstr>Wingdings</vt:lpstr>
      <vt:lpstr>sample</vt:lpstr>
      <vt:lpstr>SENet: Squeeze-and-Excitation Networks </vt:lpstr>
      <vt:lpstr>Contents</vt:lpstr>
      <vt:lpstr>注意力机制</vt:lpstr>
      <vt:lpstr>SENet</vt:lpstr>
      <vt:lpstr>SENet</vt:lpstr>
      <vt:lpstr>SENet</vt:lpstr>
      <vt:lpstr> 空间注意力机制(SAM)</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谢 杰锋</cp:lastModifiedBy>
  <cp:revision>8</cp:revision>
  <dcterms:created xsi:type="dcterms:W3CDTF">2016-07-25T03:03:38Z</dcterms:created>
  <dcterms:modified xsi:type="dcterms:W3CDTF">2022-04-16T13:48:34Z</dcterms:modified>
</cp:coreProperties>
</file>