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3" r:id="rId5"/>
    <p:sldId id="272" r:id="rId6"/>
    <p:sldId id="273" r:id="rId7"/>
    <p:sldId id="274" r:id="rId8"/>
    <p:sldId id="275" r:id="rId9"/>
    <p:sldId id="276" r:id="rId10"/>
    <p:sldId id="277" r:id="rId11"/>
    <p:sldId id="279" r:id="rId12"/>
    <p:sldId id="264" r:id="rId13"/>
    <p:sldId id="265" r:id="rId14"/>
    <p:sldId id="266" r:id="rId15"/>
    <p:sldId id="267" r:id="rId16"/>
    <p:sldId id="268" r:id="rId17"/>
    <p:sldId id="269" r:id="rId18"/>
    <p:sldId id="270" r:id="rId19"/>
    <p:sldId id="271" r:id="rId20"/>
    <p:sldId id="260" r:id="rId21"/>
    <p:sldId id="262" r:id="rId22"/>
    <p:sldId id="261" r:id="rId23"/>
    <p:sldId id="256" r:id="rId24"/>
    <p:sldId id="258" r:id="rId25"/>
    <p:sldId id="280" r:id="rId26"/>
    <p:sldId id="281" r:id="rId27"/>
    <p:sldId id="282" r:id="rId28"/>
    <p:sldId id="283" r:id="rId29"/>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24FDF-8D78-4F59-B2AC-3F51ACC967BA}" v="5" dt="2024-04-09T02:55:29.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47"/>
  </p:normalViewPr>
  <p:slideViewPr>
    <p:cSldViewPr snapToGrid="0" snapToObjects="1">
      <p:cViewPr varScale="1">
        <p:scale>
          <a:sx n="86" d="100"/>
          <a:sy n="86" d="100"/>
        </p:scale>
        <p:origin x="120"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036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2435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20462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67319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5612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54194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7270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4147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2028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5976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6774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529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6042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5239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887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9405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4280893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3js.org/" TargetMode="External"/><Relationship Id="rId7" Type="http://schemas.openxmlformats.org/officeDocument/2006/relationships/hyperlink" Target="https://powerbi.microsoft.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doi.org/10.1109/MCSE.2007.55" TargetMode="External"/><Relationship Id="rId5" Type="http://schemas.openxmlformats.org/officeDocument/2006/relationships/hyperlink" Target="https://doi.org/10.5281/zenodo.4611042" TargetMode="External"/><Relationship Id="rId4" Type="http://schemas.openxmlformats.org/officeDocument/2006/relationships/hyperlink" Target="https://www.python.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large group of people&#10;&#10;Description automatically generated">
            <a:extLst>
              <a:ext uri="{FF2B5EF4-FFF2-40B4-BE49-F238E27FC236}">
                <a16:creationId xmlns:a16="http://schemas.microsoft.com/office/drawing/2014/main" id="{C01FC0C1-4CC3-CDA7-48DA-7E887AD577F6}"/>
              </a:ext>
            </a:extLst>
          </p:cNvPr>
          <p:cNvPicPr>
            <a:picLocks noChangeAspect="1"/>
          </p:cNvPicPr>
          <p:nvPr/>
        </p:nvPicPr>
        <p:blipFill rotWithShape="1">
          <a:blip r:embed="rId2">
            <a:duotone>
              <a:schemeClr val="bg2">
                <a:shade val="45000"/>
                <a:satMod val="135000"/>
              </a:schemeClr>
              <a:prstClr val="white"/>
            </a:duotone>
            <a:alphaModFix amt="25000"/>
          </a:blip>
          <a:srcRect t="1747"/>
          <a:stretch/>
        </p:blipFill>
        <p:spPr>
          <a:xfrm>
            <a:off x="-1" y="10"/>
            <a:ext cx="12192001" cy="6857990"/>
          </a:xfrm>
          <a:prstGeom prst="rect">
            <a:avLst/>
          </a:prstGeom>
        </p:spPr>
      </p:pic>
      <p:grpSp>
        <p:nvGrpSpPr>
          <p:cNvPr id="58" name="Group 57">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9" name="Straight Connector 58">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5"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Isosceles Triangle 66">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67">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915A0D64-D9E8-7A7B-BCCB-A6BC734CC995}"/>
              </a:ext>
            </a:extLst>
          </p:cNvPr>
          <p:cNvSpPr>
            <a:spLocks noGrp="1"/>
          </p:cNvSpPr>
          <p:nvPr>
            <p:ph type="title"/>
          </p:nvPr>
        </p:nvSpPr>
        <p:spPr>
          <a:xfrm>
            <a:off x="508296" y="2157836"/>
            <a:ext cx="8596668" cy="1320800"/>
          </a:xfrm>
        </p:spPr>
        <p:txBody>
          <a:bodyPr>
            <a:normAutofit/>
          </a:bodyPr>
          <a:lstStyle/>
          <a:p>
            <a:r>
              <a:rPr lang="en-IN" sz="3300" b="1" dirty="0">
                <a:effectLst/>
                <a:latin typeface="Times New Roman" panose="02020603050405020304" pitchFamily="18" charset="0"/>
                <a:ea typeface="Aptos" panose="020B0004020202020204" pitchFamily="34" charset="0"/>
              </a:rPr>
              <a:t>Understanding Global Dynamics: Population, Health Systems, Gender Equality</a:t>
            </a:r>
            <a:endParaRPr lang="en-US" sz="3300" b="1" dirty="0"/>
          </a:p>
        </p:txBody>
      </p:sp>
      <p:sp>
        <p:nvSpPr>
          <p:cNvPr id="3" name="Content Placeholder 2">
            <a:extLst>
              <a:ext uri="{FF2B5EF4-FFF2-40B4-BE49-F238E27FC236}">
                <a16:creationId xmlns:a16="http://schemas.microsoft.com/office/drawing/2014/main" id="{0EF584CA-54E3-792D-A7A7-25479E7CE6D4}"/>
              </a:ext>
            </a:extLst>
          </p:cNvPr>
          <p:cNvSpPr>
            <a:spLocks noGrp="1"/>
          </p:cNvSpPr>
          <p:nvPr>
            <p:ph idx="1"/>
          </p:nvPr>
        </p:nvSpPr>
        <p:spPr>
          <a:xfrm>
            <a:off x="448733" y="5002631"/>
            <a:ext cx="8596668" cy="1852611"/>
          </a:xfrm>
        </p:spPr>
        <p:txBody>
          <a:bodyPr>
            <a:normAutofit/>
          </a:bodyPr>
          <a:lstStyle/>
          <a:p>
            <a:pPr marL="0" marR="0" indent="0">
              <a:spcBef>
                <a:spcPts val="0"/>
              </a:spcBef>
              <a:spcAft>
                <a:spcPts val="800"/>
              </a:spcAft>
              <a:buNone/>
            </a:pPr>
            <a:r>
              <a:rPr lang="en-IN" b="1" dirty="0">
                <a:effectLst/>
                <a:latin typeface="Times New Roman" panose="02020603050405020304" pitchFamily="18" charset="0"/>
                <a:ea typeface="Aptos" panose="020B0004020202020204" pitchFamily="34" charset="0"/>
                <a:cs typeface="Times New Roman" panose="02020603050405020304" pitchFamily="18" charset="0"/>
              </a:rPr>
              <a:t>Teammates:</a:t>
            </a:r>
            <a:endParaRPr lang="en-US" b="1"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Jaynica</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Nunna</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11697960</a:t>
            </a:r>
            <a:endParaRPr lang="en-US" u="none" strike="noStrik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Vitesh</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Chalicheemala</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11689328</a:t>
            </a:r>
            <a:endParaRPr lang="en-US" u="none" strike="noStrik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Mounika </a:t>
            </a:r>
            <a:r>
              <a:rPr lang="en-IN"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Vankayalapati</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11714417</a:t>
            </a:r>
            <a:endParaRPr lang="en-US" u="none" strike="noStrike"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Supriya </a:t>
            </a:r>
            <a:r>
              <a:rPr lang="en-IN"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Ravilla</a:t>
            </a:r>
            <a:r>
              <a:rPr lang="en-IN"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11644767 </a:t>
            </a:r>
            <a:endParaRPr lang="en-US" u="none" strike="noStrike"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2179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CF585D-B743-4ACB-080B-091737EDC6AC}"/>
              </a:ext>
            </a:extLst>
          </p:cNvPr>
          <p:cNvSpPr>
            <a:spLocks noGrp="1"/>
          </p:cNvSpPr>
          <p:nvPr>
            <p:ph type="title"/>
          </p:nvPr>
        </p:nvSpPr>
        <p:spPr>
          <a:xfrm>
            <a:off x="876693" y="741391"/>
            <a:ext cx="4597747" cy="1616203"/>
          </a:xfrm>
        </p:spPr>
        <p:txBody>
          <a:bodyPr anchor="b">
            <a:normAutofit/>
          </a:bodyPr>
          <a:lstStyle/>
          <a:p>
            <a:r>
              <a:rPr lang="en-US" sz="3200" b="1" dirty="0">
                <a:latin typeface="Times New Roman" panose="02020603050405020304" pitchFamily="18" charset="0"/>
                <a:cs typeface="Times New Roman" panose="02020603050405020304" pitchFamily="18" charset="0"/>
              </a:rPr>
              <a:t>Using D3</a:t>
            </a:r>
          </a:p>
        </p:txBody>
      </p:sp>
      <p:sp>
        <p:nvSpPr>
          <p:cNvPr id="7" name="Content Placeholder 6">
            <a:extLst>
              <a:ext uri="{FF2B5EF4-FFF2-40B4-BE49-F238E27FC236}">
                <a16:creationId xmlns:a16="http://schemas.microsoft.com/office/drawing/2014/main" id="{DA9ED89B-EF49-DCDA-C056-78495122D755}"/>
              </a:ext>
            </a:extLst>
          </p:cNvPr>
          <p:cNvSpPr>
            <a:spLocks noGrp="1"/>
          </p:cNvSpPr>
          <p:nvPr>
            <p:ph idx="1"/>
          </p:nvPr>
        </p:nvSpPr>
        <p:spPr>
          <a:xfrm>
            <a:off x="876693" y="2533476"/>
            <a:ext cx="4597746" cy="3447832"/>
          </a:xfrm>
        </p:spPr>
        <p:txBody>
          <a:bodyPr anchor="t">
            <a:normAutofit fontScale="92500" lnSpcReduction="20000"/>
          </a:bodyPr>
          <a:lstStyle/>
          <a:p>
            <a:r>
              <a:rPr lang="en-US" sz="2000" dirty="0"/>
              <a:t>we're visualizing the Global Innovation Index (GII) of the top ten countries. </a:t>
            </a:r>
          </a:p>
          <a:p>
            <a:r>
              <a:rPr lang="en-US" sz="2000" dirty="0"/>
              <a:t>Each bar represents a country, and the height of the bar indicates its GII score. </a:t>
            </a:r>
          </a:p>
          <a:p>
            <a:r>
              <a:rPr lang="en-US" sz="2000" dirty="0"/>
              <a:t>This visualization allows us to compare the innovation levels of different countries, with taller bars indicating higher innovation scores.</a:t>
            </a:r>
          </a:p>
          <a:p>
            <a:r>
              <a:rPr lang="en-US" sz="2000" dirty="0"/>
              <a:t>And data used here is not </a:t>
            </a:r>
            <a:r>
              <a:rPr lang="en-US" sz="2000" dirty="0" err="1"/>
              <a:t>preprocessd</a:t>
            </a:r>
            <a:r>
              <a:rPr lang="en-US" sz="2000" dirty="0"/>
              <a:t>  or cleaned.</a:t>
            </a:r>
          </a:p>
          <a:p>
            <a:endParaRPr lang="en-US" sz="2000" dirty="0"/>
          </a:p>
        </p:txBody>
      </p:sp>
      <p:pic>
        <p:nvPicPr>
          <p:cNvPr id="3" name="Picture 2">
            <a:extLst>
              <a:ext uri="{FF2B5EF4-FFF2-40B4-BE49-F238E27FC236}">
                <a16:creationId xmlns:a16="http://schemas.microsoft.com/office/drawing/2014/main" id="{7696D6DA-5FA9-2F94-D305-7F09495C8DF8}"/>
              </a:ext>
            </a:extLst>
          </p:cNvPr>
          <p:cNvPicPr>
            <a:picLocks noChangeAspect="1"/>
          </p:cNvPicPr>
          <p:nvPr/>
        </p:nvPicPr>
        <p:blipFill>
          <a:blip r:embed="rId2"/>
          <a:stretch>
            <a:fillRect/>
          </a:stretch>
        </p:blipFill>
        <p:spPr>
          <a:xfrm>
            <a:off x="6096001" y="1802389"/>
            <a:ext cx="5319062" cy="3178139"/>
          </a:xfrm>
          <a:prstGeom prst="rect">
            <a:avLst/>
          </a:prstGeom>
        </p:spPr>
      </p:pic>
    </p:spTree>
    <p:extLst>
      <p:ext uri="{BB962C8B-B14F-4D97-AF65-F5344CB8AC3E}">
        <p14:creationId xmlns:p14="http://schemas.microsoft.com/office/powerpoint/2010/main" val="289626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D1D6-EE6C-D2E8-17AB-8323914828D0}"/>
              </a:ext>
            </a:extLst>
          </p:cNvPr>
          <p:cNvSpPr>
            <a:spLocks noGrp="1"/>
          </p:cNvSpPr>
          <p:nvPr>
            <p:ph type="title"/>
          </p:nvPr>
        </p:nvSpPr>
        <p:spPr>
          <a:xfrm>
            <a:off x="876693" y="741391"/>
            <a:ext cx="4597747" cy="1616203"/>
          </a:xfrm>
        </p:spPr>
        <p:txBody>
          <a:bodyPr anchor="b">
            <a:normAutofit/>
          </a:bodyPr>
          <a:lstStyle/>
          <a:p>
            <a:r>
              <a:rPr lang="en-US" sz="3200" b="1" dirty="0">
                <a:latin typeface="Times New Roman" panose="02020603050405020304" pitchFamily="18" charset="0"/>
                <a:cs typeface="Times New Roman" panose="02020603050405020304" pitchFamily="18" charset="0"/>
              </a:rPr>
              <a:t>Data Pre-processing using python</a:t>
            </a:r>
          </a:p>
        </p:txBody>
      </p:sp>
      <p:sp>
        <p:nvSpPr>
          <p:cNvPr id="3" name="Content Placeholder 2">
            <a:extLst>
              <a:ext uri="{FF2B5EF4-FFF2-40B4-BE49-F238E27FC236}">
                <a16:creationId xmlns:a16="http://schemas.microsoft.com/office/drawing/2014/main" id="{32F406BE-7FD5-14C7-F57F-EB1D4F2C0F0F}"/>
              </a:ext>
            </a:extLst>
          </p:cNvPr>
          <p:cNvSpPr>
            <a:spLocks noGrp="1"/>
          </p:cNvSpPr>
          <p:nvPr>
            <p:ph idx="1"/>
          </p:nvPr>
        </p:nvSpPr>
        <p:spPr>
          <a:xfrm>
            <a:off x="876693" y="2533476"/>
            <a:ext cx="4597746" cy="3447832"/>
          </a:xfrm>
        </p:spPr>
        <p:txBody>
          <a:bodyPr anchor="t">
            <a:normAutofit/>
          </a:bodyPr>
          <a:lstStyle/>
          <a:p>
            <a:r>
              <a:rPr lang="en-US" sz="2000"/>
              <a:t>After preprocessing datasets, we stored all three datasets in to csv., using pandas.</a:t>
            </a:r>
          </a:p>
          <a:p>
            <a:r>
              <a:rPr lang="en-US" sz="2000"/>
              <a:t>Later using Visualisation libraries we created below visuals.</a:t>
            </a:r>
          </a:p>
        </p:txBody>
      </p:sp>
      <p:pic>
        <p:nvPicPr>
          <p:cNvPr id="5" name="Picture 4">
            <a:extLst>
              <a:ext uri="{FF2B5EF4-FFF2-40B4-BE49-F238E27FC236}">
                <a16:creationId xmlns:a16="http://schemas.microsoft.com/office/drawing/2014/main" id="{D8185BD1-014B-A575-0C36-DD4DE04CF8BA}"/>
              </a:ext>
            </a:extLst>
          </p:cNvPr>
          <p:cNvPicPr>
            <a:picLocks noChangeAspect="1"/>
          </p:cNvPicPr>
          <p:nvPr/>
        </p:nvPicPr>
        <p:blipFill>
          <a:blip r:embed="rId2"/>
          <a:stretch>
            <a:fillRect/>
          </a:stretch>
        </p:blipFill>
        <p:spPr>
          <a:xfrm>
            <a:off x="6096001" y="1802389"/>
            <a:ext cx="5319062" cy="3178139"/>
          </a:xfrm>
          <a:prstGeom prst="rect">
            <a:avLst/>
          </a:prstGeom>
        </p:spPr>
      </p:pic>
    </p:spTree>
    <p:extLst>
      <p:ext uri="{BB962C8B-B14F-4D97-AF65-F5344CB8AC3E}">
        <p14:creationId xmlns:p14="http://schemas.microsoft.com/office/powerpoint/2010/main" val="359156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67F0-8D9A-48B2-AB08-9A51A8E07215}"/>
              </a:ext>
            </a:extLst>
          </p:cNvPr>
          <p:cNvSpPr>
            <a:spLocks noGrp="1"/>
          </p:cNvSpPr>
          <p:nvPr>
            <p:ph type="title"/>
          </p:nvPr>
        </p:nvSpPr>
        <p:spPr>
          <a:xfrm>
            <a:off x="876693" y="741391"/>
            <a:ext cx="4597747" cy="1616203"/>
          </a:xfrm>
        </p:spPr>
        <p:txBody>
          <a:bodyPr anchor="b">
            <a:normAutofit/>
          </a:bodyPr>
          <a:lstStyle/>
          <a:p>
            <a:r>
              <a:rPr lang="en-US" sz="3200" b="1" dirty="0">
                <a:latin typeface="Times New Roman" panose="02020603050405020304" pitchFamily="18" charset="0"/>
                <a:cs typeface="Times New Roman" panose="02020603050405020304" pitchFamily="18" charset="0"/>
              </a:rPr>
              <a:t>Relationship between </a:t>
            </a:r>
            <a:r>
              <a:rPr lang="en-US" sz="3200" b="1" dirty="0" err="1">
                <a:latin typeface="Times New Roman" panose="02020603050405020304" pitchFamily="18" charset="0"/>
                <a:cs typeface="Times New Roman" panose="02020603050405020304" pitchFamily="18" charset="0"/>
              </a:rPr>
              <a:t>pysicians</a:t>
            </a:r>
            <a:r>
              <a:rPr lang="en-US" sz="3200" b="1" dirty="0">
                <a:latin typeface="Times New Roman" panose="02020603050405020304" pitchFamily="18" charset="0"/>
                <a:cs typeface="Times New Roman" panose="02020603050405020304" pitchFamily="18" charset="0"/>
              </a:rPr>
              <a:t> and birth registration</a:t>
            </a:r>
          </a:p>
        </p:txBody>
      </p:sp>
      <p:sp>
        <p:nvSpPr>
          <p:cNvPr id="3" name="Content Placeholder 2">
            <a:extLst>
              <a:ext uri="{FF2B5EF4-FFF2-40B4-BE49-F238E27FC236}">
                <a16:creationId xmlns:a16="http://schemas.microsoft.com/office/drawing/2014/main" id="{7828DECA-D584-63F4-F257-86CB875C4B45}"/>
              </a:ext>
            </a:extLst>
          </p:cNvPr>
          <p:cNvSpPr>
            <a:spLocks noGrp="1"/>
          </p:cNvSpPr>
          <p:nvPr>
            <p:ph idx="1"/>
          </p:nvPr>
        </p:nvSpPr>
        <p:spPr>
          <a:xfrm>
            <a:off x="876693" y="2533476"/>
            <a:ext cx="4597746" cy="3447832"/>
          </a:xfrm>
        </p:spPr>
        <p:txBody>
          <a:bodyPr anchor="t">
            <a:normAutofit lnSpcReduction="10000"/>
          </a:bodyPr>
          <a:lstStyle/>
          <a:p>
            <a:endParaRPr lang="en-US" sz="1700"/>
          </a:p>
          <a:p>
            <a:r>
              <a:rPr lang="en-US" sz="1700"/>
              <a:t>In terms of healthcare systems, each point in this scatter plot represents a nation's journey towards wellness. </a:t>
            </a:r>
          </a:p>
          <a:p>
            <a:r>
              <a:rPr lang="en-US" sz="1700"/>
              <a:t>As we see the axis of physicians per 1000 people, we uncover a tale of access to healthcare. </a:t>
            </a:r>
          </a:p>
          <a:p>
            <a:r>
              <a:rPr lang="en-US" sz="1700"/>
              <a:t>Meanwhile, the completeness of birth registration whispers a story of governance and care, painting a picture of a nation's commitment to its citizens' well-being.</a:t>
            </a:r>
          </a:p>
        </p:txBody>
      </p:sp>
      <p:pic>
        <p:nvPicPr>
          <p:cNvPr id="5" name="Picture 4">
            <a:extLst>
              <a:ext uri="{FF2B5EF4-FFF2-40B4-BE49-F238E27FC236}">
                <a16:creationId xmlns:a16="http://schemas.microsoft.com/office/drawing/2014/main" id="{08F7027A-9ED7-DAB3-DA33-F9C7FBEBBBFB}"/>
              </a:ext>
            </a:extLst>
          </p:cNvPr>
          <p:cNvPicPr>
            <a:picLocks noChangeAspect="1"/>
          </p:cNvPicPr>
          <p:nvPr/>
        </p:nvPicPr>
        <p:blipFill>
          <a:blip r:embed="rId2"/>
          <a:stretch>
            <a:fillRect/>
          </a:stretch>
        </p:blipFill>
        <p:spPr>
          <a:xfrm>
            <a:off x="6096001" y="2188021"/>
            <a:ext cx="6106174" cy="3142262"/>
          </a:xfrm>
          <a:prstGeom prst="rect">
            <a:avLst/>
          </a:prstGeom>
        </p:spPr>
      </p:pic>
    </p:spTree>
    <p:extLst>
      <p:ext uri="{BB962C8B-B14F-4D97-AF65-F5344CB8AC3E}">
        <p14:creationId xmlns:p14="http://schemas.microsoft.com/office/powerpoint/2010/main" val="44043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7A4A9-F8C4-92CF-41E7-6446C6DBCFA3}"/>
              </a:ext>
            </a:extLst>
          </p:cNvPr>
          <p:cNvSpPr>
            <a:spLocks noGrp="1"/>
          </p:cNvSpPr>
          <p:nvPr>
            <p:ph idx="1"/>
          </p:nvPr>
        </p:nvSpPr>
        <p:spPr>
          <a:xfrm>
            <a:off x="876693" y="2533476"/>
            <a:ext cx="4597746" cy="3447832"/>
          </a:xfrm>
        </p:spPr>
        <p:txBody>
          <a:bodyPr anchor="t">
            <a:normAutofit/>
          </a:bodyPr>
          <a:lstStyle/>
          <a:p>
            <a:r>
              <a:rPr lang="en-US" sz="2000" dirty="0"/>
              <a:t>On top we have shown same visual using D3 , that’s before data preprocessing.</a:t>
            </a:r>
          </a:p>
        </p:txBody>
      </p:sp>
      <p:pic>
        <p:nvPicPr>
          <p:cNvPr id="5" name="Picture 4">
            <a:extLst>
              <a:ext uri="{FF2B5EF4-FFF2-40B4-BE49-F238E27FC236}">
                <a16:creationId xmlns:a16="http://schemas.microsoft.com/office/drawing/2014/main" id="{9B432D66-01A0-6628-CFD7-13A912C32F70}"/>
              </a:ext>
            </a:extLst>
          </p:cNvPr>
          <p:cNvPicPr>
            <a:picLocks noChangeAspect="1"/>
          </p:cNvPicPr>
          <p:nvPr/>
        </p:nvPicPr>
        <p:blipFill>
          <a:blip r:embed="rId2"/>
          <a:stretch>
            <a:fillRect/>
          </a:stretch>
        </p:blipFill>
        <p:spPr>
          <a:xfrm>
            <a:off x="6096001" y="2021801"/>
            <a:ext cx="5319062" cy="2739316"/>
          </a:xfrm>
          <a:prstGeom prst="rect">
            <a:avLst/>
          </a:prstGeom>
        </p:spPr>
      </p:pic>
    </p:spTree>
    <p:extLst>
      <p:ext uri="{BB962C8B-B14F-4D97-AF65-F5344CB8AC3E}">
        <p14:creationId xmlns:p14="http://schemas.microsoft.com/office/powerpoint/2010/main" val="267903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317A-7D05-4D34-BACF-5FD43BD438EC}"/>
              </a:ext>
            </a:extLst>
          </p:cNvPr>
          <p:cNvSpPr>
            <a:spLocks noGrp="1"/>
          </p:cNvSpPr>
          <p:nvPr>
            <p:ph type="title"/>
          </p:nvPr>
        </p:nvSpPr>
        <p:spPr>
          <a:xfrm>
            <a:off x="876693" y="741391"/>
            <a:ext cx="4597747" cy="1616203"/>
          </a:xfrm>
        </p:spPr>
        <p:txBody>
          <a:bodyPr anchor="b">
            <a:normAutofit/>
          </a:bodyPr>
          <a:lstStyle/>
          <a:p>
            <a:r>
              <a:rPr lang="en-US" sz="3200" b="1">
                <a:latin typeface="Times New Roman" panose="02020603050405020304" pitchFamily="18" charset="0"/>
                <a:cs typeface="Times New Roman" panose="02020603050405020304" pitchFamily="18" charset="0"/>
              </a:rPr>
              <a:t>Population health heatmap</a:t>
            </a:r>
          </a:p>
        </p:txBody>
      </p:sp>
      <p:sp>
        <p:nvSpPr>
          <p:cNvPr id="3" name="Content Placeholder 2">
            <a:extLst>
              <a:ext uri="{FF2B5EF4-FFF2-40B4-BE49-F238E27FC236}">
                <a16:creationId xmlns:a16="http://schemas.microsoft.com/office/drawing/2014/main" id="{95C7648B-08DD-E92D-42E3-FD1371D1C714}"/>
              </a:ext>
            </a:extLst>
          </p:cNvPr>
          <p:cNvSpPr>
            <a:spLocks noGrp="1"/>
          </p:cNvSpPr>
          <p:nvPr>
            <p:ph idx="1"/>
          </p:nvPr>
        </p:nvSpPr>
        <p:spPr>
          <a:xfrm>
            <a:off x="876693" y="2533476"/>
            <a:ext cx="4597746" cy="3447832"/>
          </a:xfrm>
        </p:spPr>
        <p:txBody>
          <a:bodyPr anchor="t">
            <a:normAutofit/>
          </a:bodyPr>
          <a:lstStyle/>
          <a:p>
            <a:endParaRPr lang="en-US" sz="2000" dirty="0"/>
          </a:p>
          <a:p>
            <a:r>
              <a:rPr lang="en-US" sz="2000" dirty="0"/>
              <a:t>Across the world, this map paints a picture of people's presence. </a:t>
            </a:r>
          </a:p>
          <a:p>
            <a:r>
              <a:rPr lang="en-US" sz="2000" dirty="0"/>
              <a:t>Each color showcases the density of population, offering a straightforward glimpse into where people gather, from bustling cities to quieter regions.</a:t>
            </a:r>
          </a:p>
        </p:txBody>
      </p:sp>
      <p:pic>
        <p:nvPicPr>
          <p:cNvPr id="5" name="Picture 4">
            <a:extLst>
              <a:ext uri="{FF2B5EF4-FFF2-40B4-BE49-F238E27FC236}">
                <a16:creationId xmlns:a16="http://schemas.microsoft.com/office/drawing/2014/main" id="{14B01984-2362-CE5A-EAC7-608667675482}"/>
              </a:ext>
            </a:extLst>
          </p:cNvPr>
          <p:cNvPicPr>
            <a:picLocks noChangeAspect="1"/>
          </p:cNvPicPr>
          <p:nvPr/>
        </p:nvPicPr>
        <p:blipFill>
          <a:blip r:embed="rId2"/>
          <a:stretch>
            <a:fillRect/>
          </a:stretch>
        </p:blipFill>
        <p:spPr>
          <a:xfrm>
            <a:off x="6096001" y="1696008"/>
            <a:ext cx="5319062" cy="3390901"/>
          </a:xfrm>
          <a:prstGeom prst="rect">
            <a:avLst/>
          </a:prstGeom>
        </p:spPr>
      </p:pic>
    </p:spTree>
    <p:extLst>
      <p:ext uri="{BB962C8B-B14F-4D97-AF65-F5344CB8AC3E}">
        <p14:creationId xmlns:p14="http://schemas.microsoft.com/office/powerpoint/2010/main" val="212931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F126-8E52-4A44-A799-A5EB60C476EA}"/>
              </a:ext>
            </a:extLst>
          </p:cNvPr>
          <p:cNvSpPr>
            <a:spLocks noGrp="1"/>
          </p:cNvSpPr>
          <p:nvPr>
            <p:ph type="title"/>
          </p:nvPr>
        </p:nvSpPr>
        <p:spPr>
          <a:xfrm>
            <a:off x="876693" y="741391"/>
            <a:ext cx="4597747" cy="1616203"/>
          </a:xfrm>
        </p:spPr>
        <p:txBody>
          <a:bodyPr anchor="b">
            <a:normAutofit/>
          </a:bodyPr>
          <a:lstStyle/>
          <a:p>
            <a:r>
              <a:rPr lang="en-US" sz="3200"/>
              <a:t>Gender inequality index map</a:t>
            </a:r>
          </a:p>
        </p:txBody>
      </p:sp>
      <p:sp>
        <p:nvSpPr>
          <p:cNvPr id="3" name="Content Placeholder 2">
            <a:extLst>
              <a:ext uri="{FF2B5EF4-FFF2-40B4-BE49-F238E27FC236}">
                <a16:creationId xmlns:a16="http://schemas.microsoft.com/office/drawing/2014/main" id="{398AD581-C5C8-F641-A611-C57D98766A99}"/>
              </a:ext>
            </a:extLst>
          </p:cNvPr>
          <p:cNvSpPr>
            <a:spLocks noGrp="1"/>
          </p:cNvSpPr>
          <p:nvPr>
            <p:ph idx="1"/>
          </p:nvPr>
        </p:nvSpPr>
        <p:spPr>
          <a:xfrm>
            <a:off x="876693" y="2533476"/>
            <a:ext cx="4597746" cy="3447832"/>
          </a:xfrm>
        </p:spPr>
        <p:txBody>
          <a:bodyPr anchor="t">
            <a:normAutofit fontScale="92500"/>
          </a:bodyPr>
          <a:lstStyle/>
          <a:p>
            <a:endParaRPr lang="en-US" sz="2000" dirty="0"/>
          </a:p>
          <a:p>
            <a:r>
              <a:rPr lang="en-US" sz="2000" dirty="0"/>
              <a:t>This map provides a straightforward view of gender inequality across the world. </a:t>
            </a:r>
          </a:p>
          <a:p>
            <a:r>
              <a:rPr lang="en-US" sz="2000" dirty="0"/>
              <a:t>Darker colors indicate higher levels of inequality, while lighter shades represent areas with less disparity between genders. </a:t>
            </a:r>
          </a:p>
          <a:p>
            <a:r>
              <a:rPr lang="en-US" sz="2000" dirty="0"/>
              <a:t>It's a clear snapshot of the global landscape of gender equality efforts.</a:t>
            </a:r>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D37F3074-8826-4BBE-36FA-BD300697F33F}"/>
              </a:ext>
            </a:extLst>
          </p:cNvPr>
          <p:cNvPicPr>
            <a:picLocks noChangeAspect="1"/>
          </p:cNvPicPr>
          <p:nvPr/>
        </p:nvPicPr>
        <p:blipFill>
          <a:blip r:embed="rId2"/>
          <a:stretch>
            <a:fillRect/>
          </a:stretch>
        </p:blipFill>
        <p:spPr>
          <a:xfrm>
            <a:off x="6096001" y="1715955"/>
            <a:ext cx="5319062" cy="3351008"/>
          </a:xfrm>
          <a:prstGeom prst="rect">
            <a:avLst/>
          </a:prstGeom>
        </p:spPr>
      </p:pic>
    </p:spTree>
    <p:extLst>
      <p:ext uri="{BB962C8B-B14F-4D97-AF65-F5344CB8AC3E}">
        <p14:creationId xmlns:p14="http://schemas.microsoft.com/office/powerpoint/2010/main" val="299797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FDF6-85CB-81AA-2E7E-635E5DE4546C}"/>
              </a:ext>
            </a:extLst>
          </p:cNvPr>
          <p:cNvSpPr>
            <a:spLocks noGrp="1"/>
          </p:cNvSpPr>
          <p:nvPr>
            <p:ph type="ctrTitle"/>
          </p:nvPr>
        </p:nvSpPr>
        <p:spPr>
          <a:xfrm>
            <a:off x="1507067" y="1578133"/>
            <a:ext cx="4335468" cy="2875534"/>
          </a:xfrm>
        </p:spPr>
        <p:txBody>
          <a:bodyPr>
            <a:normAutofit/>
          </a:bodyPr>
          <a:lstStyle/>
          <a:p>
            <a:pPr>
              <a:lnSpc>
                <a:spcPct val="90000"/>
              </a:lnSpc>
            </a:pPr>
            <a:br>
              <a:rPr lang="en-US" sz="3000" dirty="0"/>
            </a:br>
            <a:r>
              <a:rPr lang="en-US" sz="3000" dirty="0"/>
              <a:t>Next we are going to create more visual insights using </a:t>
            </a:r>
            <a:r>
              <a:rPr lang="en-US" sz="3000" dirty="0" err="1"/>
              <a:t>powerBI</a:t>
            </a:r>
            <a:r>
              <a:rPr lang="en-US" sz="3000" dirty="0"/>
              <a:t> by embedding report here.</a:t>
            </a:r>
            <a:endParaRPr lang="en-US" sz="3000"/>
          </a:p>
        </p:txBody>
      </p:sp>
      <p:pic>
        <p:nvPicPr>
          <p:cNvPr id="6" name="Graphic 5" descr="Report Add">
            <a:extLst>
              <a:ext uri="{FF2B5EF4-FFF2-40B4-BE49-F238E27FC236}">
                <a16:creationId xmlns:a16="http://schemas.microsoft.com/office/drawing/2014/main" id="{76281392-B170-241A-E79B-217C17BAF7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227655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36361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119176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2407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9D12-B14C-DF1F-B9E3-470200BB04AA}"/>
              </a:ext>
            </a:extLst>
          </p:cNvPr>
          <p:cNvSpPr>
            <a:spLocks noGrp="1"/>
          </p:cNvSpPr>
          <p:nvPr>
            <p:ph type="title"/>
          </p:nvPr>
        </p:nvSpPr>
        <p:spPr>
          <a:xfrm>
            <a:off x="808638" y="386930"/>
            <a:ext cx="9236700" cy="1188950"/>
          </a:xfrm>
        </p:spPr>
        <p:txBody>
          <a:bodyPr anchor="b">
            <a:normAutofit fontScale="90000"/>
          </a:bodyPr>
          <a:lstStyle/>
          <a:p>
            <a:r>
              <a:rPr lang="en-US" sz="3800"/>
              <a:t>Introduction</a:t>
            </a:r>
            <a:br>
              <a:rPr lang="en-US" sz="3800"/>
            </a:br>
            <a:endParaRPr lang="en-US" sz="3800"/>
          </a:p>
        </p:txBody>
      </p:sp>
      <p:sp>
        <p:nvSpPr>
          <p:cNvPr id="3" name="Content Placeholder 2">
            <a:extLst>
              <a:ext uri="{FF2B5EF4-FFF2-40B4-BE49-F238E27FC236}">
                <a16:creationId xmlns:a16="http://schemas.microsoft.com/office/drawing/2014/main" id="{C770E327-798E-AA43-BA30-255585382FDF}"/>
              </a:ext>
            </a:extLst>
          </p:cNvPr>
          <p:cNvSpPr>
            <a:spLocks noGrp="1"/>
          </p:cNvSpPr>
          <p:nvPr>
            <p:ph idx="1"/>
          </p:nvPr>
        </p:nvSpPr>
        <p:spPr>
          <a:xfrm>
            <a:off x="808638" y="1711234"/>
            <a:ext cx="10143668" cy="3435531"/>
          </a:xfrm>
        </p:spPr>
        <p:txBody>
          <a:bodyPr anchor="ctr">
            <a:normAutofit lnSpcReduction="10000"/>
          </a:bodyPr>
          <a:lstStyle/>
          <a:p>
            <a:pPr marL="0" indent="0">
              <a:buNone/>
            </a:pPr>
            <a:endParaRPr lang="en-US" sz="2400" dirty="0"/>
          </a:p>
          <a:p>
            <a:r>
              <a:rPr lang="en-US" sz="2400" dirty="0"/>
              <a:t>Our project focuses on understanding crucial aspects of global dynamics, including population trends, healthcare systems, and gender equality. </a:t>
            </a:r>
          </a:p>
          <a:p>
            <a:r>
              <a:rPr lang="en-US" sz="2400" dirty="0"/>
              <a:t>By analyzing and visualizing data related to these domains, we aim to uncover insights that contribute to informed decision-making and drive positive societal change. </a:t>
            </a:r>
          </a:p>
          <a:p>
            <a:r>
              <a:rPr lang="en-US" sz="2400" dirty="0"/>
              <a:t>Through this endeavor, we seek to provide valuable insights into the complex interplay of factors shaping our world today.</a:t>
            </a:r>
          </a:p>
        </p:txBody>
      </p:sp>
    </p:spTree>
    <p:extLst>
      <p:ext uri="{BB962C8B-B14F-4D97-AF65-F5344CB8AC3E}">
        <p14:creationId xmlns:p14="http://schemas.microsoft.com/office/powerpoint/2010/main" val="928034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105167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E62C-3A53-78A2-5D8B-2652C1C23AC7}"/>
              </a:ext>
            </a:extLst>
          </p:cNvPr>
          <p:cNvSpPr>
            <a:spLocks noGrp="1"/>
          </p:cNvSpPr>
          <p:nvPr>
            <p:ph type="title"/>
          </p:nvPr>
        </p:nvSpPr>
        <p:spPr>
          <a:xfrm>
            <a:off x="613326" y="156238"/>
            <a:ext cx="8596668" cy="1320800"/>
          </a:xfrm>
        </p:spPr>
        <p:txBody>
          <a:bodyPr>
            <a:normAutofit fontScale="90000"/>
          </a:bodyPr>
          <a:lstStyle/>
          <a:p>
            <a:r>
              <a:rPr lang="en-US" dirty="0"/>
              <a:t>Work Management: Implementation Status Report</a:t>
            </a:r>
            <a:br>
              <a:rPr lang="en-US" dirty="0"/>
            </a:br>
            <a:endParaRPr lang="en-US" dirty="0"/>
          </a:p>
        </p:txBody>
      </p:sp>
      <p:sp>
        <p:nvSpPr>
          <p:cNvPr id="3" name="Content Placeholder 2">
            <a:extLst>
              <a:ext uri="{FF2B5EF4-FFF2-40B4-BE49-F238E27FC236}">
                <a16:creationId xmlns:a16="http://schemas.microsoft.com/office/drawing/2014/main" id="{7C0DB3CF-0FDD-7C8D-29BA-C335CDF4A225}"/>
              </a:ext>
            </a:extLst>
          </p:cNvPr>
          <p:cNvSpPr>
            <a:spLocks noGrp="1"/>
          </p:cNvSpPr>
          <p:nvPr>
            <p:ph idx="1"/>
          </p:nvPr>
        </p:nvSpPr>
        <p:spPr>
          <a:xfrm>
            <a:off x="613326" y="1557085"/>
            <a:ext cx="8596668" cy="3880773"/>
          </a:xfrm>
        </p:spPr>
        <p:txBody>
          <a:bodyPr>
            <a:noAutofit/>
          </a:bodyPr>
          <a:lstStyle/>
          <a:p>
            <a:pPr marL="0" indent="0">
              <a:buNone/>
            </a:pPr>
            <a:r>
              <a:rPr lang="en-US" sz="1200" dirty="0"/>
              <a:t>Work Completed:</a:t>
            </a:r>
          </a:p>
          <a:p>
            <a:pPr marL="0" indent="0">
              <a:buNone/>
            </a:pPr>
            <a:r>
              <a:rPr lang="en-US" sz="1200" dirty="0"/>
              <a:t>Data Collection:</a:t>
            </a:r>
          </a:p>
          <a:p>
            <a:r>
              <a:rPr lang="en-US" sz="1200" dirty="0"/>
              <a:t>Description: Gathered relevant datasets from Kaggle.</a:t>
            </a:r>
          </a:p>
          <a:p>
            <a:r>
              <a:rPr lang="en-US" sz="1200" dirty="0"/>
              <a:t>Responsibility: All team members contributed to identifying and selecting datasets.</a:t>
            </a:r>
          </a:p>
          <a:p>
            <a:r>
              <a:rPr lang="en-US" sz="1200" dirty="0"/>
              <a:t>Contributions: Equal contribution from all team members.</a:t>
            </a:r>
          </a:p>
          <a:p>
            <a:pPr marL="0" indent="0">
              <a:buNone/>
            </a:pPr>
            <a:r>
              <a:rPr lang="en-US" sz="1200" dirty="0"/>
              <a:t>Initial Visualization (D3.js):</a:t>
            </a:r>
          </a:p>
          <a:p>
            <a:r>
              <a:rPr lang="en-US" sz="1200" dirty="0"/>
              <a:t>Description: Created preliminary visualizations of the uncleaned dataset using D3.js.</a:t>
            </a:r>
          </a:p>
          <a:p>
            <a:r>
              <a:rPr lang="en-US" sz="1200" dirty="0"/>
              <a:t>Responsibility: </a:t>
            </a:r>
            <a:r>
              <a:rPr lang="en-US" sz="1200" dirty="0" err="1"/>
              <a:t>Vitesh</a:t>
            </a:r>
            <a:r>
              <a:rPr lang="en-US" sz="1200" dirty="0"/>
              <a:t> </a:t>
            </a:r>
            <a:r>
              <a:rPr lang="en-US" sz="1200" dirty="0" err="1"/>
              <a:t>Chalicheemala</a:t>
            </a:r>
            <a:endParaRPr lang="en-US" sz="1200" dirty="0"/>
          </a:p>
          <a:p>
            <a:r>
              <a:rPr lang="en-US" sz="1200" dirty="0"/>
              <a:t>Contributions: </a:t>
            </a:r>
            <a:r>
              <a:rPr lang="en-US" sz="1200" dirty="0" err="1"/>
              <a:t>Vitesh</a:t>
            </a:r>
            <a:r>
              <a:rPr lang="en-US" sz="1200" dirty="0"/>
              <a:t> contributed 100% to this task.</a:t>
            </a:r>
          </a:p>
          <a:p>
            <a:pPr marL="0" indent="0">
              <a:buNone/>
            </a:pPr>
            <a:r>
              <a:rPr lang="en-US" sz="1200" dirty="0"/>
              <a:t>Data Cleaning (Python):</a:t>
            </a:r>
          </a:p>
          <a:p>
            <a:r>
              <a:rPr lang="en-US" sz="1200" dirty="0"/>
              <a:t>Description: Cleaned the dataset using Python, Pandas, and NumPy.</a:t>
            </a:r>
          </a:p>
          <a:p>
            <a:r>
              <a:rPr lang="en-US" sz="1200" dirty="0"/>
              <a:t>Responsibility: </a:t>
            </a:r>
            <a:r>
              <a:rPr lang="en-US" sz="1200" dirty="0" err="1"/>
              <a:t>Jaynica</a:t>
            </a:r>
            <a:r>
              <a:rPr lang="en-US" sz="1200" dirty="0"/>
              <a:t> </a:t>
            </a:r>
            <a:r>
              <a:rPr lang="en-US" sz="1200" dirty="0" err="1"/>
              <a:t>Nunna</a:t>
            </a:r>
            <a:r>
              <a:rPr lang="en-US" sz="1200" dirty="0"/>
              <a:t>, Mounika </a:t>
            </a:r>
            <a:r>
              <a:rPr lang="en-US" sz="1200" dirty="0" err="1"/>
              <a:t>Vankayalapati</a:t>
            </a:r>
            <a:endParaRPr lang="en-US" sz="1200" dirty="0"/>
          </a:p>
          <a:p>
            <a:r>
              <a:rPr lang="en-US" sz="1200" dirty="0"/>
              <a:t>Contributions: </a:t>
            </a:r>
            <a:r>
              <a:rPr lang="en-US" sz="1200" dirty="0" err="1"/>
              <a:t>Jaynica</a:t>
            </a:r>
            <a:r>
              <a:rPr lang="en-US" sz="1200" dirty="0"/>
              <a:t> and Mounika each contributed 50% to this task.</a:t>
            </a:r>
          </a:p>
          <a:p>
            <a:pPr marL="0" indent="0">
              <a:buNone/>
            </a:pPr>
            <a:r>
              <a:rPr lang="en-US" sz="1200" dirty="0"/>
              <a:t>Refined Visualization (Python):</a:t>
            </a:r>
          </a:p>
          <a:p>
            <a:r>
              <a:rPr lang="en-US" sz="1200" dirty="0"/>
              <a:t>Description: Created refined visualizations based on the cleaned dataset using Python's data visualization libraries.</a:t>
            </a:r>
          </a:p>
          <a:p>
            <a:r>
              <a:rPr lang="en-US" sz="1200" dirty="0"/>
              <a:t>Responsibility: Supriya </a:t>
            </a:r>
            <a:r>
              <a:rPr lang="en-US" sz="1200" dirty="0" err="1"/>
              <a:t>Ravilla</a:t>
            </a:r>
            <a:endParaRPr lang="en-US" sz="1200" dirty="0"/>
          </a:p>
          <a:p>
            <a:r>
              <a:rPr lang="en-US" sz="1200" dirty="0"/>
              <a:t>Contributions: Supriya contributed 100% to this task.</a:t>
            </a:r>
          </a:p>
        </p:txBody>
      </p:sp>
    </p:spTree>
    <p:extLst>
      <p:ext uri="{BB962C8B-B14F-4D97-AF65-F5344CB8AC3E}">
        <p14:creationId xmlns:p14="http://schemas.microsoft.com/office/powerpoint/2010/main" val="2049518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471D-124A-F03D-526C-777592744BB0}"/>
              </a:ext>
            </a:extLst>
          </p:cNvPr>
          <p:cNvSpPr>
            <a:spLocks noGrp="1"/>
          </p:cNvSpPr>
          <p:nvPr>
            <p:ph type="title"/>
          </p:nvPr>
        </p:nvSpPr>
        <p:spPr/>
        <p:txBody>
          <a:bodyPr/>
          <a:lstStyle/>
          <a:p>
            <a:r>
              <a:rPr lang="en-US" dirty="0"/>
              <a:t>Work Management: Implementation Status Report</a:t>
            </a:r>
          </a:p>
        </p:txBody>
      </p:sp>
      <p:sp>
        <p:nvSpPr>
          <p:cNvPr id="3" name="Content Placeholder 2">
            <a:extLst>
              <a:ext uri="{FF2B5EF4-FFF2-40B4-BE49-F238E27FC236}">
                <a16:creationId xmlns:a16="http://schemas.microsoft.com/office/drawing/2014/main" id="{9951EDCA-7C42-D8AE-2A1E-C5C11D89240E}"/>
              </a:ext>
            </a:extLst>
          </p:cNvPr>
          <p:cNvSpPr>
            <a:spLocks noGrp="1"/>
          </p:cNvSpPr>
          <p:nvPr>
            <p:ph idx="1"/>
          </p:nvPr>
        </p:nvSpPr>
        <p:spPr/>
        <p:txBody>
          <a:bodyPr>
            <a:normAutofit/>
          </a:bodyPr>
          <a:lstStyle/>
          <a:p>
            <a:pPr marL="0" indent="0">
              <a:buNone/>
            </a:pPr>
            <a:r>
              <a:rPr lang="en-US" dirty="0"/>
              <a:t>Dashboard Creation (Microsoft Power BI):</a:t>
            </a:r>
          </a:p>
          <a:p>
            <a:r>
              <a:rPr lang="en-US" dirty="0"/>
              <a:t>Description: Designed interactive dashboards and reports using Microsoft Power BI.</a:t>
            </a:r>
          </a:p>
          <a:p>
            <a:r>
              <a:rPr lang="en-US" dirty="0"/>
              <a:t>Responsibility: All team members collaborated on dashboard design and implementation.</a:t>
            </a:r>
          </a:p>
          <a:p>
            <a:r>
              <a:rPr lang="en-US" dirty="0"/>
              <a:t>Contributions: Equal contribution from all team members.</a:t>
            </a:r>
          </a:p>
          <a:p>
            <a:pPr marL="0" indent="0">
              <a:buNone/>
            </a:pPr>
            <a:r>
              <a:rPr lang="en-US" dirty="0"/>
              <a:t>Report Generation:</a:t>
            </a:r>
          </a:p>
          <a:p>
            <a:r>
              <a:rPr lang="en-US" dirty="0"/>
              <a:t>Description: Created detailed reports summarizing analysis findings.</a:t>
            </a:r>
          </a:p>
          <a:p>
            <a:r>
              <a:rPr lang="en-US" dirty="0"/>
              <a:t>Responsibility: </a:t>
            </a:r>
            <a:r>
              <a:rPr lang="en-US" dirty="0" err="1"/>
              <a:t>Jaynica</a:t>
            </a:r>
            <a:r>
              <a:rPr lang="en-US" dirty="0"/>
              <a:t> </a:t>
            </a:r>
            <a:r>
              <a:rPr lang="en-US" dirty="0" err="1"/>
              <a:t>Nunna</a:t>
            </a:r>
            <a:endParaRPr lang="en-US" dirty="0"/>
          </a:p>
          <a:p>
            <a:r>
              <a:rPr lang="en-US" dirty="0"/>
              <a:t>Contributions: </a:t>
            </a:r>
            <a:r>
              <a:rPr lang="en-US" dirty="0" err="1"/>
              <a:t>Jaynica</a:t>
            </a:r>
            <a:r>
              <a:rPr lang="en-US" dirty="0"/>
              <a:t> contributed 100% to this task.</a:t>
            </a:r>
          </a:p>
          <a:p>
            <a:endParaRPr lang="en-US" dirty="0"/>
          </a:p>
        </p:txBody>
      </p:sp>
    </p:spTree>
    <p:extLst>
      <p:ext uri="{BB962C8B-B14F-4D97-AF65-F5344CB8AC3E}">
        <p14:creationId xmlns:p14="http://schemas.microsoft.com/office/powerpoint/2010/main" val="2377060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EF89-A23F-6BA7-315B-E081DBBE6CEA}"/>
              </a:ext>
            </a:extLst>
          </p:cNvPr>
          <p:cNvSpPr>
            <a:spLocks noGrp="1"/>
          </p:cNvSpPr>
          <p:nvPr>
            <p:ph type="title"/>
          </p:nvPr>
        </p:nvSpPr>
        <p:spPr/>
        <p:txBody>
          <a:bodyPr/>
          <a:lstStyle/>
          <a:p>
            <a:r>
              <a:rPr lang="en-US" dirty="0"/>
              <a:t>Overall Contributions</a:t>
            </a:r>
          </a:p>
        </p:txBody>
      </p:sp>
      <p:sp>
        <p:nvSpPr>
          <p:cNvPr id="3" name="Content Placeholder 2">
            <a:extLst>
              <a:ext uri="{FF2B5EF4-FFF2-40B4-BE49-F238E27FC236}">
                <a16:creationId xmlns:a16="http://schemas.microsoft.com/office/drawing/2014/main" id="{8532FE06-9A38-0222-2E70-A142B16955F5}"/>
              </a:ext>
            </a:extLst>
          </p:cNvPr>
          <p:cNvSpPr>
            <a:spLocks noGrp="1"/>
          </p:cNvSpPr>
          <p:nvPr>
            <p:ph idx="1"/>
          </p:nvPr>
        </p:nvSpPr>
        <p:spPr/>
        <p:txBody>
          <a:bodyPr/>
          <a:lstStyle/>
          <a:p>
            <a:r>
              <a:rPr lang="en-US" dirty="0" err="1"/>
              <a:t>Jaynica</a:t>
            </a:r>
            <a:r>
              <a:rPr lang="en-US" dirty="0"/>
              <a:t> </a:t>
            </a:r>
            <a:r>
              <a:rPr lang="en-US" dirty="0" err="1"/>
              <a:t>Nunna</a:t>
            </a:r>
            <a:r>
              <a:rPr lang="en-US" dirty="0"/>
              <a:t>: 25%</a:t>
            </a:r>
          </a:p>
          <a:p>
            <a:r>
              <a:rPr lang="en-US" dirty="0" err="1"/>
              <a:t>Vitesh</a:t>
            </a:r>
            <a:r>
              <a:rPr lang="en-US" dirty="0"/>
              <a:t> </a:t>
            </a:r>
            <a:r>
              <a:rPr lang="en-US" dirty="0" err="1"/>
              <a:t>Chalicheemala</a:t>
            </a:r>
            <a:r>
              <a:rPr lang="en-US" dirty="0"/>
              <a:t>: 25%</a:t>
            </a:r>
          </a:p>
          <a:p>
            <a:r>
              <a:rPr lang="en-US" dirty="0"/>
              <a:t>Mounika </a:t>
            </a:r>
            <a:r>
              <a:rPr lang="en-US" dirty="0" err="1"/>
              <a:t>Vankayalapati</a:t>
            </a:r>
            <a:r>
              <a:rPr lang="en-US" dirty="0"/>
              <a:t>: 25%</a:t>
            </a:r>
          </a:p>
          <a:p>
            <a:r>
              <a:rPr lang="en-US" dirty="0"/>
              <a:t>Supriya </a:t>
            </a:r>
            <a:r>
              <a:rPr lang="en-US" dirty="0" err="1"/>
              <a:t>Ravilla</a:t>
            </a:r>
            <a:r>
              <a:rPr lang="en-US" dirty="0"/>
              <a:t>: 25%</a:t>
            </a:r>
          </a:p>
          <a:p>
            <a:endParaRPr lang="en-US" dirty="0"/>
          </a:p>
        </p:txBody>
      </p:sp>
    </p:spTree>
    <p:extLst>
      <p:ext uri="{BB962C8B-B14F-4D97-AF65-F5344CB8AC3E}">
        <p14:creationId xmlns:p14="http://schemas.microsoft.com/office/powerpoint/2010/main" val="2586233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CA34-9B74-41AC-5C48-D7EE5DA026D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7AD720B-A20C-1AA3-ADEB-7CC2B9E25525}"/>
              </a:ext>
            </a:extLst>
          </p:cNvPr>
          <p:cNvSpPr>
            <a:spLocks noGrp="1"/>
          </p:cNvSpPr>
          <p:nvPr>
            <p:ph idx="1"/>
          </p:nvPr>
        </p:nvSpPr>
        <p:spPr>
          <a:xfrm>
            <a:off x="677334" y="1933005"/>
            <a:ext cx="8596668" cy="3880773"/>
          </a:xfrm>
        </p:spPr>
        <p:txBody>
          <a:bodyPr>
            <a:normAutofit lnSpcReduction="10000"/>
          </a:bodyPr>
          <a:lstStyle/>
          <a:p>
            <a:pPr>
              <a:buFont typeface="+mj-lt"/>
              <a:buAutoNum type="arabicPeriod"/>
            </a:pPr>
            <a:r>
              <a:rPr lang="en-US" dirty="0"/>
              <a:t>Kaggle. (n.d.). Kaggle: Your Home for Data Science. Retrieved from </a:t>
            </a:r>
            <a:r>
              <a:rPr lang="en-US" dirty="0">
                <a:hlinkClick r:id="rId2"/>
              </a:rPr>
              <a:t>https://www.kaggle.com/</a:t>
            </a:r>
            <a:endParaRPr lang="en-US" dirty="0"/>
          </a:p>
          <a:p>
            <a:pPr>
              <a:buFont typeface="+mj-lt"/>
              <a:buAutoNum type="arabicPeriod"/>
            </a:pPr>
            <a:r>
              <a:rPr lang="en-US" dirty="0"/>
              <a:t>D3.js. (n.d.). D3.js - Data-Driven Documents. Retrieved from </a:t>
            </a:r>
            <a:r>
              <a:rPr lang="en-US" dirty="0">
                <a:hlinkClick r:id="rId3"/>
              </a:rPr>
              <a:t>https://d3js.org/</a:t>
            </a:r>
            <a:endParaRPr lang="en-US" dirty="0"/>
          </a:p>
          <a:p>
            <a:pPr>
              <a:buFont typeface="+mj-lt"/>
              <a:buAutoNum type="arabicPeriod"/>
            </a:pPr>
            <a:r>
              <a:rPr lang="en-US" dirty="0"/>
              <a:t>Python Software Foundation. (n.d.). Python. Retrieved from </a:t>
            </a:r>
            <a:r>
              <a:rPr lang="en-US" dirty="0">
                <a:hlinkClick r:id="rId4"/>
              </a:rPr>
              <a:t>https://www.python.org/</a:t>
            </a:r>
            <a:endParaRPr lang="en-US" dirty="0"/>
          </a:p>
          <a:p>
            <a:pPr>
              <a:buFont typeface="+mj-lt"/>
              <a:buAutoNum type="arabicPeriod"/>
            </a:pPr>
            <a:r>
              <a:rPr lang="en-US" dirty="0"/>
              <a:t>McKinney, W., </a:t>
            </a:r>
            <a:r>
              <a:rPr lang="en-US" dirty="0" err="1"/>
              <a:t>Perktold</a:t>
            </a:r>
            <a:r>
              <a:rPr lang="en-US" dirty="0"/>
              <a:t>, J., </a:t>
            </a:r>
            <a:r>
              <a:rPr lang="en-US" dirty="0" err="1"/>
              <a:t>Seabold</a:t>
            </a:r>
            <a:r>
              <a:rPr lang="en-US" dirty="0"/>
              <a:t>, S., &amp; Wes McKinney. (2020). pandas-dev/pandas: Pandas 1.2.4. </a:t>
            </a:r>
            <a:r>
              <a:rPr lang="en-US" dirty="0" err="1"/>
              <a:t>Zenodo</a:t>
            </a:r>
            <a:r>
              <a:rPr lang="en-US" dirty="0"/>
              <a:t>. </a:t>
            </a:r>
            <a:r>
              <a:rPr lang="en-US" dirty="0">
                <a:hlinkClick r:id="rId5"/>
              </a:rPr>
              <a:t>https://doi.org/10.5281/zenodo.4611042</a:t>
            </a:r>
            <a:endParaRPr lang="en-US" dirty="0"/>
          </a:p>
          <a:p>
            <a:pPr>
              <a:buFont typeface="+mj-lt"/>
              <a:buAutoNum type="arabicPeriod"/>
            </a:pPr>
            <a:r>
              <a:rPr lang="en-US" dirty="0"/>
              <a:t>Hunter, J. D. (2007). Matplotlib: A 2D Graphics Environment. Computing in Science &amp; Engineering, 9(3), 90–95. </a:t>
            </a:r>
            <a:r>
              <a:rPr lang="en-US" dirty="0">
                <a:hlinkClick r:id="rId6"/>
              </a:rPr>
              <a:t>https://doi.org/10.1109/MCSE.2007.55</a:t>
            </a:r>
            <a:endParaRPr lang="en-US" dirty="0"/>
          </a:p>
          <a:p>
            <a:pPr>
              <a:buFont typeface="+mj-lt"/>
              <a:buAutoNum type="arabicPeriod"/>
            </a:pPr>
            <a:r>
              <a:rPr lang="en-US" dirty="0"/>
              <a:t>Microsoft Corporation. (n.d.). Power BI. Retrieved from </a:t>
            </a:r>
            <a:r>
              <a:rPr lang="en-US" dirty="0">
                <a:hlinkClick r:id="rId7"/>
              </a:rPr>
              <a:t>https://powerbi.microsoft.com/</a:t>
            </a:r>
            <a:endParaRPr lang="en-US" dirty="0"/>
          </a:p>
          <a:p>
            <a:pPr>
              <a:buFont typeface="+mj-lt"/>
              <a:buAutoNum type="arabicPeriod"/>
            </a:pPr>
            <a:endParaRPr lang="en-US" dirty="0"/>
          </a:p>
        </p:txBody>
      </p:sp>
    </p:spTree>
    <p:extLst>
      <p:ext uri="{BB962C8B-B14F-4D97-AF65-F5344CB8AC3E}">
        <p14:creationId xmlns:p14="http://schemas.microsoft.com/office/powerpoint/2010/main" val="54673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5BB-00AA-5AB3-A19A-E95A326B4C7C}"/>
              </a:ext>
            </a:extLst>
          </p:cNvPr>
          <p:cNvSpPr>
            <a:spLocks noGrp="1"/>
          </p:cNvSpPr>
          <p:nvPr>
            <p:ph type="title"/>
          </p:nvPr>
        </p:nvSpPr>
        <p:spPr>
          <a:xfrm>
            <a:off x="808638" y="386930"/>
            <a:ext cx="9236700" cy="1188950"/>
          </a:xfrm>
        </p:spPr>
        <p:txBody>
          <a:bodyPr anchor="b">
            <a:normAutofit fontScale="90000"/>
          </a:bodyPr>
          <a:lstStyle/>
          <a:p>
            <a:r>
              <a:rPr lang="en-US" sz="3800" dirty="0"/>
              <a:t>Data Abstraction</a:t>
            </a:r>
            <a:br>
              <a:rPr lang="en-US" sz="3800" dirty="0"/>
            </a:br>
            <a:endParaRPr lang="en-US" sz="3800" dirty="0"/>
          </a:p>
        </p:txBody>
      </p:sp>
      <p:sp>
        <p:nvSpPr>
          <p:cNvPr id="3" name="Content Placeholder 2">
            <a:extLst>
              <a:ext uri="{FF2B5EF4-FFF2-40B4-BE49-F238E27FC236}">
                <a16:creationId xmlns:a16="http://schemas.microsoft.com/office/drawing/2014/main" id="{1C8E3FC0-847C-C1A7-E975-411B1A88B868}"/>
              </a:ext>
            </a:extLst>
          </p:cNvPr>
          <p:cNvSpPr>
            <a:spLocks noGrp="1"/>
          </p:cNvSpPr>
          <p:nvPr>
            <p:ph idx="1"/>
          </p:nvPr>
        </p:nvSpPr>
        <p:spPr>
          <a:xfrm>
            <a:off x="793660" y="3100039"/>
            <a:ext cx="10143668" cy="2935001"/>
          </a:xfrm>
        </p:spPr>
        <p:txBody>
          <a:bodyPr anchor="ctr">
            <a:noAutofit/>
          </a:bodyPr>
          <a:lstStyle/>
          <a:p>
            <a:pPr marL="0" indent="0">
              <a:buNone/>
            </a:pPr>
            <a:r>
              <a:rPr lang="en-US" sz="1600" dirty="0"/>
              <a:t>Dataset:</a:t>
            </a:r>
          </a:p>
          <a:p>
            <a:r>
              <a:rPr lang="en-US" sz="1600" dirty="0"/>
              <a:t>We utilized three datasets sourced from reputable sources such as the Kaggle and one from given ten choice of datasets. </a:t>
            </a:r>
          </a:p>
          <a:p>
            <a:r>
              <a:rPr lang="en-US" sz="1600" dirty="0"/>
              <a:t>These datasets encompassed a wide range of attributes, including population demographics, healthcare infrastructure, innovation indices, and gender inequality metrics.</a:t>
            </a:r>
          </a:p>
          <a:p>
            <a:pPr marL="0" indent="0">
              <a:buNone/>
            </a:pPr>
            <a:r>
              <a:rPr lang="en-US" sz="1600" dirty="0"/>
              <a:t>Number of Records:</a:t>
            </a:r>
          </a:p>
          <a:p>
            <a:r>
              <a:rPr lang="en-US" sz="1600" dirty="0"/>
              <a:t>The combined datasets comprised thousands of records, with each record representing a specific country or region. </a:t>
            </a:r>
          </a:p>
          <a:p>
            <a:r>
              <a:rPr lang="en-US" sz="1600" dirty="0"/>
              <a:t>The exact number varied across datasets but totaled well over a thousand records in aggregate.</a:t>
            </a:r>
          </a:p>
          <a:p>
            <a:endParaRPr lang="en-US" sz="1600" dirty="0"/>
          </a:p>
          <a:p>
            <a:pPr marL="0" indent="0">
              <a:buNone/>
            </a:pPr>
            <a:r>
              <a:rPr lang="en-US" sz="1600" dirty="0"/>
              <a:t>Data Transformation:</a:t>
            </a:r>
          </a:p>
          <a:p>
            <a:r>
              <a:rPr lang="en-US" sz="1600" dirty="0"/>
              <a:t>Before analysis and visualization, we performed extensive data preprocessing to clean and harmonize the datasets. This involved tasks such as handling missing values, standardizing units of measurement, and ensuring data consistency across different sources.</a:t>
            </a:r>
          </a:p>
          <a:p>
            <a:endParaRPr lang="en-US" sz="1600" dirty="0"/>
          </a:p>
          <a:p>
            <a:endParaRPr lang="en-US" sz="1600" dirty="0"/>
          </a:p>
        </p:txBody>
      </p:sp>
    </p:spTree>
    <p:extLst>
      <p:ext uri="{BB962C8B-B14F-4D97-AF65-F5344CB8AC3E}">
        <p14:creationId xmlns:p14="http://schemas.microsoft.com/office/powerpoint/2010/main" val="114330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4E05D77-0CC0-8A1B-3118-94173F669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493" y="0"/>
            <a:ext cx="53637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49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25E8270-F3BD-410D-4023-6AFEF0D8EF88}"/>
              </a:ext>
            </a:extLst>
          </p:cNvPr>
          <p:cNvSpPr>
            <a:spLocks noGrp="1"/>
          </p:cNvSpPr>
          <p:nvPr>
            <p:ph type="title"/>
          </p:nvPr>
        </p:nvSpPr>
        <p:spPr>
          <a:xfrm>
            <a:off x="448733" y="600075"/>
            <a:ext cx="8596668" cy="1320800"/>
          </a:xfrm>
        </p:spPr>
        <p:txBody>
          <a:bodyPr>
            <a:normAutofit/>
          </a:bodyPr>
          <a:lstStyle/>
          <a:p>
            <a:r>
              <a:rPr lang="en-US" dirty="0"/>
              <a:t>Above Workflow </a:t>
            </a:r>
            <a:r>
              <a:rPr lang="en-US" dirty="0" err="1"/>
              <a:t>Explaination</a:t>
            </a:r>
            <a:endParaRPr lang="en-US" dirty="0"/>
          </a:p>
        </p:txBody>
      </p:sp>
      <p:sp>
        <p:nvSpPr>
          <p:cNvPr id="21" name="Isosceles Triangle 20">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AC5D1323-74A4-A139-BBF3-8CEDFF58B202}"/>
              </a:ext>
            </a:extLst>
          </p:cNvPr>
          <p:cNvSpPr>
            <a:spLocks noGrp="1"/>
          </p:cNvSpPr>
          <p:nvPr>
            <p:ph idx="1"/>
          </p:nvPr>
        </p:nvSpPr>
        <p:spPr>
          <a:xfrm>
            <a:off x="330200" y="1449659"/>
            <a:ext cx="9360518" cy="4047055"/>
          </a:xfrm>
        </p:spPr>
        <p:txBody>
          <a:bodyPr>
            <a:noAutofit/>
          </a:bodyPr>
          <a:lstStyle/>
          <a:p>
            <a:pPr marL="0" indent="0">
              <a:lnSpc>
                <a:spcPct val="90000"/>
              </a:lnSpc>
              <a:buNone/>
            </a:pPr>
            <a:r>
              <a:rPr lang="en-US" sz="1400" b="1" dirty="0"/>
              <a:t>Data Collection:</a:t>
            </a:r>
          </a:p>
          <a:p>
            <a:pPr>
              <a:lnSpc>
                <a:spcPct val="90000"/>
              </a:lnSpc>
            </a:pPr>
            <a:r>
              <a:rPr lang="en-US" sz="1400" dirty="0"/>
              <a:t>Getting relevant datasets from Kaggle, a popular platform for data science datasets.</a:t>
            </a:r>
          </a:p>
          <a:p>
            <a:pPr marL="0" indent="0">
              <a:lnSpc>
                <a:spcPct val="90000"/>
              </a:lnSpc>
              <a:buNone/>
            </a:pPr>
            <a:r>
              <a:rPr lang="en-US" sz="1400" b="1" dirty="0"/>
              <a:t>Initial Visualization:</a:t>
            </a:r>
          </a:p>
          <a:p>
            <a:pPr>
              <a:lnSpc>
                <a:spcPct val="90000"/>
              </a:lnSpc>
            </a:pPr>
            <a:r>
              <a:rPr lang="en-US" sz="1400" dirty="0"/>
              <a:t>Utilizing D3.js to visualize the uncleaned dataset, providing an initial overview of the data's structure and potential insights.</a:t>
            </a:r>
          </a:p>
          <a:p>
            <a:pPr marL="0" indent="0">
              <a:lnSpc>
                <a:spcPct val="90000"/>
              </a:lnSpc>
              <a:buNone/>
            </a:pPr>
            <a:r>
              <a:rPr lang="en-US" sz="1400" b="1" dirty="0"/>
              <a:t>Data Cleaning:</a:t>
            </a:r>
          </a:p>
          <a:p>
            <a:pPr>
              <a:lnSpc>
                <a:spcPct val="90000"/>
              </a:lnSpc>
            </a:pPr>
            <a:r>
              <a:rPr lang="en-US" sz="1400" dirty="0"/>
              <a:t>Using Python programming language and libraries like Pandas and NumPy to clean the dataset, handling missing values, outliers, and inconsistencies.</a:t>
            </a:r>
          </a:p>
          <a:p>
            <a:pPr marL="0" indent="0">
              <a:lnSpc>
                <a:spcPct val="90000"/>
              </a:lnSpc>
              <a:buNone/>
            </a:pPr>
            <a:r>
              <a:rPr lang="en-US" sz="1400" b="1" dirty="0"/>
              <a:t>Refined Visualization:</a:t>
            </a:r>
          </a:p>
          <a:p>
            <a:pPr>
              <a:lnSpc>
                <a:spcPct val="90000"/>
              </a:lnSpc>
            </a:pPr>
            <a:r>
              <a:rPr lang="en-US" sz="1400" dirty="0"/>
              <a:t>Using Python's data visualization libraries such as Matplotlib or Seaborn to create more refined visualizations based on the cleaned dataset, focusing on specific variables of interest.</a:t>
            </a:r>
          </a:p>
          <a:p>
            <a:pPr marL="0" indent="0">
              <a:lnSpc>
                <a:spcPct val="90000"/>
              </a:lnSpc>
              <a:buNone/>
            </a:pPr>
            <a:r>
              <a:rPr lang="en-US" sz="1400" b="1" dirty="0"/>
              <a:t>Dashboard Creation:</a:t>
            </a:r>
          </a:p>
          <a:p>
            <a:pPr>
              <a:lnSpc>
                <a:spcPct val="90000"/>
              </a:lnSpc>
            </a:pPr>
            <a:r>
              <a:rPr lang="en-US" sz="1400" dirty="0"/>
              <a:t>Utilizing Microsoft Power BI to design interactive dashboards and reports, incorporating the refined visualizations to provide a comprehensive view of the analyzed data.</a:t>
            </a:r>
          </a:p>
          <a:p>
            <a:pPr marL="0" indent="0">
              <a:lnSpc>
                <a:spcPct val="90000"/>
              </a:lnSpc>
              <a:buNone/>
            </a:pPr>
            <a:r>
              <a:rPr lang="en-US" sz="1400" b="1" dirty="0"/>
              <a:t>Report Generation:</a:t>
            </a:r>
          </a:p>
          <a:p>
            <a:pPr>
              <a:lnSpc>
                <a:spcPct val="90000"/>
              </a:lnSpc>
            </a:pPr>
            <a:r>
              <a:rPr lang="en-US" sz="1400" dirty="0"/>
              <a:t>Creating detailed reports summarizing the analysis findings, insights, and conclusions drawn from the visualizations and data analysis process.</a:t>
            </a:r>
          </a:p>
        </p:txBody>
      </p:sp>
      <p:sp>
        <p:nvSpPr>
          <p:cNvPr id="22"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815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7982-A1CB-2469-7FE1-1667C1470C68}"/>
              </a:ext>
            </a:extLst>
          </p:cNvPr>
          <p:cNvSpPr>
            <a:spLocks noGrp="1"/>
          </p:cNvSpPr>
          <p:nvPr>
            <p:ph type="title"/>
          </p:nvPr>
        </p:nvSpPr>
        <p:spPr/>
        <p:txBody>
          <a:bodyPr/>
          <a:lstStyle/>
          <a:p>
            <a:r>
              <a:rPr lang="en-US" dirty="0"/>
              <a:t>Task Abstraction</a:t>
            </a:r>
            <a:br>
              <a:rPr lang="en-US" dirty="0"/>
            </a:br>
            <a:endParaRPr lang="en-US" dirty="0"/>
          </a:p>
        </p:txBody>
      </p:sp>
      <p:sp>
        <p:nvSpPr>
          <p:cNvPr id="3" name="Content Placeholder 2">
            <a:extLst>
              <a:ext uri="{FF2B5EF4-FFF2-40B4-BE49-F238E27FC236}">
                <a16:creationId xmlns:a16="http://schemas.microsoft.com/office/drawing/2014/main" id="{5EBDD3BE-38BE-4750-EAC0-1D0D6CC6D51F}"/>
              </a:ext>
            </a:extLst>
          </p:cNvPr>
          <p:cNvSpPr>
            <a:spLocks noGrp="1"/>
          </p:cNvSpPr>
          <p:nvPr>
            <p:ph idx="1"/>
          </p:nvPr>
        </p:nvSpPr>
        <p:spPr>
          <a:xfrm>
            <a:off x="677334" y="1490473"/>
            <a:ext cx="8596668" cy="4550890"/>
          </a:xfrm>
        </p:spPr>
        <p:txBody>
          <a:bodyPr>
            <a:normAutofit fontScale="70000" lnSpcReduction="20000"/>
          </a:bodyPr>
          <a:lstStyle/>
          <a:p>
            <a:endParaRPr lang="en-US" dirty="0"/>
          </a:p>
          <a:p>
            <a:pPr marL="0" indent="0">
              <a:buNone/>
            </a:pPr>
            <a:r>
              <a:rPr lang="en-US" b="1" dirty="0"/>
              <a:t>Task:</a:t>
            </a:r>
          </a:p>
          <a:p>
            <a:pPr marL="0" indent="0">
              <a:buNone/>
            </a:pPr>
            <a:r>
              <a:rPr lang="en-US" b="1" dirty="0"/>
              <a:t>Target:</a:t>
            </a:r>
          </a:p>
          <a:p>
            <a:r>
              <a:rPr lang="en-US" dirty="0"/>
              <a:t>To analyze and visualize key aspects of global dynamics, including population demographics, healthcare systems, and gender equality metrics.</a:t>
            </a:r>
          </a:p>
          <a:p>
            <a:pPr marL="0" indent="0">
              <a:buNone/>
            </a:pPr>
            <a:r>
              <a:rPr lang="en-US" b="1" dirty="0"/>
              <a:t>Actions:</a:t>
            </a:r>
          </a:p>
          <a:p>
            <a:r>
              <a:rPr lang="en-US" dirty="0"/>
              <a:t>Data Collection: Gather relevant datasets from Kaggle, focusing on population demographics, healthcare infrastructure, innovation indices, and gender inequality metrics.</a:t>
            </a:r>
          </a:p>
          <a:p>
            <a:r>
              <a:rPr lang="en-US" dirty="0"/>
              <a:t>Initial Visualization: Utilize D3.js to create preliminary visualizations of the uncleaned dataset, providing an initial overview of its structure and potential insights.</a:t>
            </a:r>
          </a:p>
          <a:p>
            <a:r>
              <a:rPr lang="en-US" dirty="0"/>
              <a:t>Data Cleaning: Employ Python programming language and libraries like Pandas and NumPy to clean the dataset, handling missing values, outliers, and inconsistencies.</a:t>
            </a:r>
          </a:p>
          <a:p>
            <a:r>
              <a:rPr lang="en-US" dirty="0"/>
              <a:t>Refined Visualization: Use Python's data visualization libraries such as Matplotlib or Seaborn to generate more polished visualizations based on the cleaned dataset, highlighting specific variables of interest.</a:t>
            </a:r>
          </a:p>
          <a:p>
            <a:r>
              <a:rPr lang="en-US" dirty="0"/>
              <a:t>Dashboard Creation: Utilize Microsoft Power BI to design interactive dashboards and reports, integrating the refined visualizations to offer a comprehensive view of the analyzed data.</a:t>
            </a:r>
          </a:p>
          <a:p>
            <a:r>
              <a:rPr lang="en-US" dirty="0"/>
              <a:t>Report Generation: Create detailed reports summarizing analysis findings, insights, and conclusions drawn from the visualizations and data analysis process, facilitating informed decision-making.</a:t>
            </a:r>
          </a:p>
        </p:txBody>
      </p:sp>
    </p:spTree>
    <p:extLst>
      <p:ext uri="{BB962C8B-B14F-4D97-AF65-F5344CB8AC3E}">
        <p14:creationId xmlns:p14="http://schemas.microsoft.com/office/powerpoint/2010/main" val="7269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6094-8C97-E84D-D13E-FE1E819745EC}"/>
              </a:ext>
            </a:extLst>
          </p:cNvPr>
          <p:cNvSpPr>
            <a:spLocks noGrp="1"/>
          </p:cNvSpPr>
          <p:nvPr>
            <p:ph type="title"/>
          </p:nvPr>
        </p:nvSpPr>
        <p:spPr/>
        <p:txBody>
          <a:bodyPr/>
          <a:lstStyle/>
          <a:p>
            <a:r>
              <a:rPr lang="en-US" dirty="0"/>
              <a:t>Implementation using Tools:</a:t>
            </a:r>
            <a:br>
              <a:rPr lang="en-US" dirty="0"/>
            </a:br>
            <a:endParaRPr lang="en-US" dirty="0"/>
          </a:p>
        </p:txBody>
      </p:sp>
      <p:sp>
        <p:nvSpPr>
          <p:cNvPr id="3" name="Content Placeholder 2">
            <a:extLst>
              <a:ext uri="{FF2B5EF4-FFF2-40B4-BE49-F238E27FC236}">
                <a16:creationId xmlns:a16="http://schemas.microsoft.com/office/drawing/2014/main" id="{38503C91-A37B-FC2D-7799-3E59C7D2BB8B}"/>
              </a:ext>
            </a:extLst>
          </p:cNvPr>
          <p:cNvSpPr>
            <a:spLocks noGrp="1"/>
          </p:cNvSpPr>
          <p:nvPr>
            <p:ph idx="1"/>
          </p:nvPr>
        </p:nvSpPr>
        <p:spPr>
          <a:xfrm>
            <a:off x="677334" y="1621093"/>
            <a:ext cx="8596668" cy="3880773"/>
          </a:xfrm>
        </p:spPr>
        <p:txBody>
          <a:bodyPr>
            <a:noAutofit/>
          </a:bodyPr>
          <a:lstStyle/>
          <a:p>
            <a:endParaRPr lang="en-US" sz="1200" dirty="0"/>
          </a:p>
          <a:p>
            <a:pPr marL="0" indent="0">
              <a:buNone/>
            </a:pPr>
            <a:r>
              <a:rPr lang="en-US" sz="1200" b="1" dirty="0"/>
              <a:t>D3.js:</a:t>
            </a:r>
          </a:p>
          <a:p>
            <a:r>
              <a:rPr lang="en-US" sz="1200" dirty="0"/>
              <a:t>Description: D3.js (Data-Driven Documents) was utilized for the initial visualization of the uncleaned dataset. It provided a platform for creating dynamic and interactive charts and graphs directly within web browsers.</a:t>
            </a:r>
          </a:p>
          <a:p>
            <a:r>
              <a:rPr lang="en-US" sz="1200" dirty="0"/>
              <a:t>Usage: Through D3.js, we generated interactive visualizations such as bar charts, scatter plots, and heatmaps to explore the structure and patterns within the raw dataset.</a:t>
            </a:r>
          </a:p>
          <a:p>
            <a:pPr marL="0" indent="0">
              <a:buNone/>
            </a:pPr>
            <a:r>
              <a:rPr lang="en-US" sz="1200" b="1" dirty="0"/>
              <a:t>Python:</a:t>
            </a:r>
          </a:p>
          <a:p>
            <a:r>
              <a:rPr lang="en-US" sz="1200" dirty="0"/>
              <a:t>Description: Python, along with libraries like Pandas, NumPy, Matplotlib, and Seaborn, played a crucial role in data preprocessing, analysis, and visualization.</a:t>
            </a:r>
          </a:p>
          <a:p>
            <a:r>
              <a:rPr lang="en-US" sz="1200" dirty="0"/>
              <a:t>Usage: Pandas and NumPy were employed for data cleaning tasks, including handling missing values, outliers, and inconsistencies. Matplotlib and Seaborn were used to create refined visualizations based on the cleaned dataset, showcasing insights through various types of charts and plots.</a:t>
            </a:r>
          </a:p>
          <a:p>
            <a:pPr marL="0" indent="0">
              <a:buNone/>
            </a:pPr>
            <a:r>
              <a:rPr lang="en-US" sz="1200" b="1" dirty="0"/>
              <a:t>Microsoft Power BI:</a:t>
            </a:r>
          </a:p>
          <a:p>
            <a:r>
              <a:rPr lang="en-US" sz="1200" dirty="0"/>
              <a:t>Description: Microsoft Power BI served as a comprehensive platform for designing interactive dashboards and reports, integrating visualizations to provide a comprehensive view of the analyzed data.</a:t>
            </a:r>
          </a:p>
          <a:p>
            <a:r>
              <a:rPr lang="en-US" sz="1200" dirty="0"/>
              <a:t>Usage: Power BI enabled us to create interactive visualizations, including bar charts, line graphs, and maps, and seamlessly integrate them into interactive dashboards. Additionally, Power BI's data modeling capabilities allowed for the creation of relationships between different datasets, enhancing the depth of analysis in the final reports.</a:t>
            </a:r>
          </a:p>
        </p:txBody>
      </p:sp>
    </p:spTree>
    <p:extLst>
      <p:ext uri="{BB962C8B-B14F-4D97-AF65-F5344CB8AC3E}">
        <p14:creationId xmlns:p14="http://schemas.microsoft.com/office/powerpoint/2010/main" val="181399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3" name="Group 9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4" name="Straight Connector 9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8" name="Isosceles Triangle 9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Isosceles Triangle 10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Isosceles Triangle 10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D1A20908-6DFA-CDF3-578D-9BDFA59DAC5C}"/>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Results for Analysis</a:t>
            </a:r>
          </a:p>
        </p:txBody>
      </p:sp>
      <p:sp>
        <p:nvSpPr>
          <p:cNvPr id="105" name="Isosceles Triangle 104">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Graphic 2" descr="Report Add">
            <a:extLst>
              <a:ext uri="{FF2B5EF4-FFF2-40B4-BE49-F238E27FC236}">
                <a16:creationId xmlns:a16="http://schemas.microsoft.com/office/drawing/2014/main" id="{1B5A39E4-45CE-9297-7ED2-D68202FFA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98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B3BC23-6CBD-B044-4698-764B2A975C95}"/>
              </a:ext>
            </a:extLst>
          </p:cNvPr>
          <p:cNvSpPr>
            <a:spLocks noGrp="1"/>
          </p:cNvSpPr>
          <p:nvPr>
            <p:ph type="title"/>
          </p:nvPr>
        </p:nvSpPr>
        <p:spPr>
          <a:xfrm>
            <a:off x="876693" y="741391"/>
            <a:ext cx="4597747" cy="1616203"/>
          </a:xfrm>
        </p:spPr>
        <p:txBody>
          <a:bodyPr anchor="b">
            <a:normAutofit/>
          </a:bodyPr>
          <a:lstStyle/>
          <a:p>
            <a:r>
              <a:rPr lang="en-US" sz="3200" b="1">
                <a:latin typeface="Times New Roman" panose="02020603050405020304" pitchFamily="18" charset="0"/>
                <a:cs typeface="Times New Roman" panose="02020603050405020304" pitchFamily="18" charset="0"/>
              </a:rPr>
              <a:t>Using D3</a:t>
            </a:r>
          </a:p>
        </p:txBody>
      </p:sp>
      <p:sp>
        <p:nvSpPr>
          <p:cNvPr id="7" name="Content Placeholder 6">
            <a:extLst>
              <a:ext uri="{FF2B5EF4-FFF2-40B4-BE49-F238E27FC236}">
                <a16:creationId xmlns:a16="http://schemas.microsoft.com/office/drawing/2014/main" id="{8C2739C5-BF1B-A07F-79F2-3561815B4CB6}"/>
              </a:ext>
            </a:extLst>
          </p:cNvPr>
          <p:cNvSpPr>
            <a:spLocks noGrp="1"/>
          </p:cNvSpPr>
          <p:nvPr>
            <p:ph idx="1"/>
          </p:nvPr>
        </p:nvSpPr>
        <p:spPr>
          <a:xfrm>
            <a:off x="876693" y="2533476"/>
            <a:ext cx="4597746" cy="3447832"/>
          </a:xfrm>
        </p:spPr>
        <p:txBody>
          <a:bodyPr anchor="t">
            <a:normAutofit fontScale="92500" lnSpcReduction="10000"/>
          </a:bodyPr>
          <a:lstStyle/>
          <a:p>
            <a:r>
              <a:rPr lang="en-US" sz="2000" dirty="0"/>
              <a:t>This visualization represents the population of the top ten countries in 2023. </a:t>
            </a:r>
          </a:p>
          <a:p>
            <a:r>
              <a:rPr lang="en-US" sz="2000" dirty="0"/>
              <a:t>Each bar's height corresponds to the population size of a specific country. </a:t>
            </a:r>
          </a:p>
          <a:p>
            <a:r>
              <a:rPr lang="en-US" sz="2000" dirty="0"/>
              <a:t>By comparing the heights of the bars, we can see which countries have larger populations relative to others</a:t>
            </a:r>
          </a:p>
          <a:p>
            <a:r>
              <a:rPr lang="en-US" sz="2000" dirty="0"/>
              <a:t>And data used here is not </a:t>
            </a:r>
            <a:r>
              <a:rPr lang="en-US" sz="2000" dirty="0" err="1"/>
              <a:t>preprocessd</a:t>
            </a:r>
            <a:r>
              <a:rPr lang="en-US" sz="2000" dirty="0"/>
              <a:t>  or cleaned.</a:t>
            </a:r>
          </a:p>
        </p:txBody>
      </p:sp>
      <p:pic>
        <p:nvPicPr>
          <p:cNvPr id="5" name="Picture 4">
            <a:extLst>
              <a:ext uri="{FF2B5EF4-FFF2-40B4-BE49-F238E27FC236}">
                <a16:creationId xmlns:a16="http://schemas.microsoft.com/office/drawing/2014/main" id="{36624F93-7451-C007-A09A-68ED26472B51}"/>
              </a:ext>
            </a:extLst>
          </p:cNvPr>
          <p:cNvPicPr>
            <a:picLocks noChangeAspect="1"/>
          </p:cNvPicPr>
          <p:nvPr/>
        </p:nvPicPr>
        <p:blipFill>
          <a:blip r:embed="rId2"/>
          <a:stretch>
            <a:fillRect/>
          </a:stretch>
        </p:blipFill>
        <p:spPr>
          <a:xfrm>
            <a:off x="6096001" y="1436704"/>
            <a:ext cx="5319062" cy="3909510"/>
          </a:xfrm>
          <a:prstGeom prst="rect">
            <a:avLst/>
          </a:prstGeom>
        </p:spPr>
      </p:pic>
    </p:spTree>
    <p:extLst>
      <p:ext uri="{BB962C8B-B14F-4D97-AF65-F5344CB8AC3E}">
        <p14:creationId xmlns:p14="http://schemas.microsoft.com/office/powerpoint/2010/main" val="2422654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7.png"/></Relationships>
</file>

<file path=ppt/webextensions/webextension1.xml><?xml version="1.0" encoding="utf-8"?>
<we:webextension xmlns:we="http://schemas.microsoft.com/office/webextensions/webextension/2010/11" id="{ce9bf972-a869-43c3-8f8e-a35f6ff9f507}">
  <we:reference id="WA200003233" version="2.0.0.3" store="en-US" storeType="OMEX"/>
  <we:alternateReferences/>
  <we:properties>
    <we:property name="Microsoft.Office.CampaignId" value="&quot;none&quot;"/>
    <we:property name="reportUrl" value="&quot;/groups/8f523b0c-b886-4344-a42c-cb26fb24ccb0/reports/f671c47f-3278-47f4-a74c-17c7694006c0/ReportSectionba7d9d732b730ab43b7e?bookmarkGuid=5b19f3e7-5acd-4e57-99ea-56d14bc2b8d5&amp;bookmarkUsage=1&amp;ctid=70de1992-07c6-480f-a318-a1afcba03983&amp;fromEntryPoint=export&quot;"/>
    <we:property name="reportState" value="&quot;CONNECTED&quot;"/>
    <we:property name="artifactViewState" value="&quot;live&quot;"/>
    <we:property name="reportEmbeddedTime" value="&quot;2024-04-09T01:57:29.184Z&quot;"/>
    <we:property name="creatorSessionId" value="&quot;cce5840b-5503-4e01-8c26-06c825dd3c2e&quot;"/>
    <we:property name="creatorUserId" value="&quot;10032001F6868B81&quot;"/>
    <we:property name="creatorTenantId" value="&quot;70de1992-07c6-480f-a318-a1afcba03983&quot;"/>
    <we:property name="pageDisplayName" value="&quot;Data Over view&quot;"/>
    <we:property name="pageName" value="&quot;ReportSectionba7d9d732b730ab43b7e&quot;"/>
    <we:property name="reportName" value="&quot;vitesh final&quot;"/>
    <we:property name="isVisualContainerHeaderHidden" value="false"/>
    <we:property name="isFiltersActionButtonVisible" value="true"/>
    <we:property name="initialStateBookmark" value="&quot;H4sIAAAAAAAAA81W23LTMBD9FUbPgfEtcelbGgLTKW0zCdMXJuNZWxtHrWIZWQ41nfw7K9mltBRaSMPkzXu03svZi3TDuKhKCc0ZrJAdsiOlrlagr175rMeKDjs/PzkdTk+Ss+HpmGBVGqGKih3eMAM6R3MhqhqktUDg53mPgZQTyK20AFlhj5WoK1WAFN+wVaYjo2vc9Bhel1JpsCZnBgxas2tSJ5l8+29C8giZEWucYWZadIql0qaTU4j5Wx6HQRqHHqRRmMZI/1TtqQvzaX3r1AU2UoUBUVAAFvP8/mCAge97UZqm/ZQ+Diy+ENJ0Kmkzvi415U1sNKXla8jXUGTImUtOY9XmcsOGea4xB9OJ43uHIyXr1SP4TNU6wyku3FFhhGnIxxJBmmVSNZXBVZVkEqFgG6JzohWR7XQmy6YSmYCiSghKfM/zksDz3r72D5zq+7roCPWsuFRfRxqpAtwCc0IqUeSyK9gdQ5/aLDPQNkOVXhKtlgn6QWmO+qhxZLwT+rZeQe9BTvtMBGVOEA+imHuRB/0QBjwb9KNBYP3+kRJwVo5qY8jWPWqsydiPohR56HEvDEMvisJ+f4te0sIsV2hEZqWPuDAvTGyOBRUzoVH4QhkS9ji3H46PH2umqciXLqJZRqp8vG7p2lkbbBetC9KuLiuckzIYRWUIH46Fv+n9qMyIoFxpkVFmD4uzk9hHqi6Mbtivs9r7r6tnO6r/dsvImgZbI29jHC1Bmz3YOttwsJnfXmikefnTLdV1VJvIjlto7lbSIAafhxnQovOjdMD7B3785Ep6ucYvVVlLV4+EN/TYENlvFni2J63/7IBJMfCC8CUGYK/6fnsCdtH9/9BHtv/dCNwxylZIj1n7oWpTlZDhBAp04ZStCYFOj9oLaNx4963dBSxoYNryXYCsbeXs+5Y5H1RQkUp8pn4X3HetLPd8mgsAAA==&quot;"/>
    <we:property name="bookmark" value="&quot;H4sIAAAAAAAAA81WbW/TMBD+K8ifC3Je2nT7tpWBJiGoVrQvqKou9jX15sbBccrC1P/O2ekYHYMBXVG/5c6Xe3nuubNvmVR1paF9D0tkx+zUmOsl2OsXEeuxcls3FBlilB1hHkMSc+ApH5KVqZwyZc2Ob5kDW6C7VHUD2jsk5adpj4HWYyi8NAddY49VaGtTglZfsTOmI2cbXPcY3lTaWPAuJw4cercrMieZUoleJRQRhFMrnKBwnfYCK2PdRs4hk0cyS+I8SzjkaZJnSP/U3WlI82l7HzQkNjKlA1VSAl7Ho/5ggHEU8TTP835OH0OvnyvtNiZ5e3ZTWaqb0GgrD9+JXEEpULJQnMW6q+WWnRSFxQLcRjzbOhwZ3Swf0U9MYwVe4DwclU65lmIsELRbzOq2drisZ0IjlGxNcI6tIbCDzXjR1kooKOsZqWYR53wWc370MhoG0zdNuQGUe3FhvowsUgekV0xJU6uy0JuG3SP0satSgPUVmvyKYPVI0A/GSrSnbQDjtbJ3/Yp7D2o6ZCCoclLJOM0k8R36CQykGPTTQezj/hYSCF5OG+fI1xY03mUWpWmOMuGSJ0nC0zTp93fgklVusUSnhJfe4dw9M7AFltTMGY3CZ6qQdI9j+/b8/DEyXahiETKaCDKVZ6sOrr3RYLdsQ5J+dXnhAxmDM9SG5OFYROve986MSFUYqwRV9rA5e8l9ZJrS2Zb9PKu9/7p6doP6b7eMbmiwLcoux9ECrDuArbMLBuvp3YVGllc/3FIbRnWF7JlC07CSBhlEMhH+Yo/SfCD7wyh7ciU9H/ErUzU69GMmW3p7KPGLBS4OhPp/nDAZxjxOnmMADor3uwOwD/b/A488/8MI3CPKlkiPWf9hGldXIHAMJYZ0qs6FwmBH9AIaN7n5tuECVjQwXfsuQTe+c/59y0KUEOwboUbCPHkLAAA=&quot;"/>
    <we:property name="datasetId" value="&quot;7302789d-e49f-4dad-8f1c-0a1a19ade117&quot;"/>
    <we:property name="embedUrl" value="&quot;/reportEmbed?reportId=f671c47f-3278-47f4-a74c-17c7694006c0&amp;groupId=8f523b0c-b886-4344-a42c-cb26fb24ccb0&amp;w=2&amp;config=eyJjbHVzdGVyVXJsIjoiaHR0cHM6Ly9XQUJJLVVTLU5PUlRILUNFTlRSQUwtSC1QUklNQVJZLXJlZGlyZWN0LmFuYWx5c2lzLndpbmRvd3MubmV0IiwiZW1iZWRGZWF0dXJlcyI6eyJ1c2FnZU1ldHJpY3NWTmV4dCI6dHJ1ZX19&amp;disableSensitivityBanner=true&quot;"/>
    <we:property name="backgroundColor" value="&quot;#A0D1FF&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cf8436ff-ff5e-42b7-80f1-3ef0ee666fe5}">
  <we:reference id="WA200003233" version="2.0.0.3" store="en-US" storeType="OMEX"/>
  <we:alternateReferences/>
  <we:properties>
    <we:property name="Microsoft.Office.CampaignId" value="&quot;none&quot;"/>
    <we:property name="reportUrl" value="&quot;/groups/8f523b0c-b886-4344-a42c-cb26fb24ccb0/reports/f671c47f-3278-47f4-a74c-17c7694006c0/ReportSection?bookmarkGuid=3ee82985-1381-4775-b3e2-094ff4ba38a8&amp;bookmarkUsage=1&amp;ctid=70de1992-07c6-480f-a318-a1afcba03983&amp;fromEntryPoint=export&quot;"/>
    <we:property name="reportState" value="&quot;CONNECTED&quot;"/>
    <we:property name="artifactViewState" value="&quot;live&quot;"/>
    <we:property name="reportEmbeddedTime" value="&quot;2024-04-09T02:00:51.729Z&quot;"/>
    <we:property name="creatorSessionId" value="&quot;e302578c-5f3f-4e2a-ad00-f55435a5b78a&quot;"/>
    <we:property name="creatorUserId" value="&quot;10032001F6868B81&quot;"/>
    <we:property name="creatorTenantId" value="&quot;70de1992-07c6-480f-a318-a1afcba03983&quot;"/>
    <we:property name="pageDisplayName" value="&quot;Gender Inequality By Country&quot;"/>
    <we:property name="pageName" value="&quot;ReportSection&quot;"/>
    <we:property name="reportName" value="&quot;vitesh final&quot;"/>
    <we:property name="isVisualContainerHeaderHidden" value="false"/>
    <we:property name="isFiltersActionButtonVisible" value="true"/>
    <we:property name="initialStateBookmark" value="&quot;H4sIAAAAAAAAA+1XTW/UMBD9KyjnFbIdO/Fya5eCqlKoWsQFVdXEnqSh3jg4TumC9r8zSbaC8lXoSqiHPcUeT57n471R8iWxddc6WL2GJSbPkn3vr5YQrp7wZJY0G9ubN0fHe6dHF6/3jg/I7NtY+6ZLnn1JIoQK47u668ENCGR8fz5LwLkTqIZdCa7DWdJi6HwDrv6MkzMdxdDjepbgTet8gAHyLELEAfaa3GlPd/OnKd0IJtbXeIYmTtZTbH2It/tZ0k2rMaS7ZwPYeOHCNxHqhoAHmxTSZKVQmZ5zzUBkbD5e3NVN5TYhfnv37aod6tBdAj0p/+IDoQ846zUlIArBS1swgDkTmklALu7FingTC3/zMxpmOs8tzgUomEtIuWDq4WjSAstNmpss00YgAgB7aJ5algzzkguRYa40MNwCyxbWalaqVDI0XFmVpQ/FyjNecpWrXMoctJApE/dj/bZiQO00JXKV6lxnmAoj7UMjUyA1zHluJLKCz1kGIId3y9rFDRGL1cFNG0g1pKUJa89eQ2PQJqM0AnbdhscL7/rluDq4Yz/zfTB4iuV41MQ6rgim9W3vRlVd2BUJuTbdhXEITTJEdhI8SXJ0/OSDsydIECSQCsfjS/9pEZDESKmz9ez+2PaqKmAFt5I72CLwChuL4YKk+pEKTLZfh/3y8HA0veibjdLZz5Gfk+WPjTOu76gVaPchLC4hxLtNpE2gYPZXY4Oe1+F2qojZD7k8kgKsz2+HJXl++G4qLqgklQ9TIv+NSefTgMwEab1QhTVKM84yxvijkwE5imFw7Oi/o/+2DJpoLwso6LOCGVakbC5SpWX6+GjvwOxm/o702/JnojyyVEEmM8VNwZiiNb+f8pswa0O9+k+sN75vIhVmx/sd77dl0MR8AJ0VJfFeCG1zpnMmt/jUfyQV/meKLXsX61N6B4L98XdoLNM3S7LEUI3/3L6PXUtT5AQaHKvTTmHVOPpRZYBSsJt1GJ6vairqdP87cP34Qxf6YQ7RHRRRXTj8S/+pgeuvHnJ2FwgRAAA=&quot;"/>
    <we:property name="bookmark" value="&quot;H4sIAAAAAAAAA+1XTW/UMBD9KyjnFbIdO/Fya5eCqlKoWsQFVdXEnqSh3jg4TumC9r8zSbaC8lXoSqiHPcUeT57n471R8iWxddc6WL2GJSbPkn3vr5YQrp7wZJY0G9ubN0fHe6dHF6/3jg/I7NtY+6ZLnn1JIoQK47u668ENCGR8fz5LwLkTqIZdCa7DWdJi6HwDrv6MkzMdxdDjepbgTet8gAHyLELEAfaa3GlPd/OnKd0IJtbXeIYmTtZTbH2It/tZ0k2rMaS7ZwPYeOHCNxHqhoAHmxTSZKVQmZ5zzUBkbD5e3NVN5TYhfnv37aod6tBdAj0p/+IDoQ846zUlIArBS1swgDkTmklALu7FingTC3/zMxpmOs8tzgUomEtIuWDq4WjSAstNmpss00YgAgB7aJ5algzzkguRYa40MNwCyxbWalaqVDI0XFmVpQ/FyjNecpWrXMoctJApE/dj/bZiQO00JXKV6lxnmAoj7UMjUyA1zHluJLKCz1kGIId3y9rFDRGL1cFNG0g1pKUJa89eQ2PQJqM0AnbdhscL7/rluDq4Yz/zfTB4iuV41MQ6rgim9W3vRlVd2BUJuTbdhXEITTJEdhI8SXJ0/OSDsydIECSQCsfjS/9pEZDESKmz9ez+2PaqKmAFt5I72CLwChuL4YKk+pEKTLZfh/3y8HA0veibjdLZz5Gfk+WPjTOu76gVaPchLC4hxLtNpE2gYPZXY4Oe1+F2qojZD7k8kgKsz2+HJXl++G4qLqgklQ9TIv+NSefTgMwEab1QhTVKM84yxvijkwE5imFw7Oi/o/+2DJpoLwso6LOCGVakbC5SpWX6+GjvwOxm/o702/JnojyyVEEmM8VNwZiiNb+f8pswa0O9+k+sN75vIhVmx/sd77dl0MR8AJ0VJfFeCG1zpnMmt/jUfyQV/meKLXsX61N6B4L98XdoLNM3S7LEUI3/3L6PXUtT5AQaHKvTTmHVOPpRZYBSsJt1GJ6vairqdP87cP34Qxf6YQ7RHRRRXTj8S/+pgeuvHnJ2FwgRAAA=&quot;"/>
    <we:property name="datasetId" value="&quot;7302789d-e49f-4dad-8f1c-0a1a19ade117&quot;"/>
    <we:property name="embedUrl" value="&quot;/reportEmbed?reportId=f671c47f-3278-47f4-a74c-17c7694006c0&amp;groupId=8f523b0c-b886-4344-a42c-cb26fb24ccb0&amp;w=2&amp;config=eyJjbHVzdGVyVXJsIjoiaHR0cHM6Ly9XQUJJLVVTLU5PUlRILUNFTlRSQUwtSC1QUklNQVJZLXJlZGlyZWN0LmFuYWx5c2lzLndpbmRvd3MubmV0IiwiZW1iZWRGZWF0dXJlcyI6eyJ1c2FnZU1ldHJpY3NWTmV4dCI6dHJ1ZX19&amp;disableSensitivityBanner=true&quot;"/>
    <we:property name="backgroundColor" value="&quot;#A0D1FF&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406138e5-d8f8-4571-9695-949a8bf1656b}">
  <we:reference id="WA200003233" version="2.0.0.3" store="en-US" storeType="OMEX"/>
  <we:alternateReferences/>
  <we:properties>
    <we:property name="Microsoft.Office.CampaignId" value="&quot;none&quot;"/>
    <we:property name="reportUrl" value="&quot;/groups/8f523b0c-b886-4344-a42c-cb26fb24ccb0/reports/f671c47f-3278-47f4-a74c-17c7694006c0/ReportSection5878f06006e5877beac0?bookmarkGuid=726709b6-de86-4a0e-8ec0-aa4c935c8043&amp;bookmarkUsage=1&amp;ctid=70de1992-07c6-480f-a318-a1afcba03983&amp;fromEntryPoint=export&quot;"/>
    <we:property name="reportState" value="&quot;CONNECTED&quot;"/>
    <we:property name="artifactViewState" value="&quot;live&quot;"/>
    <we:property name="reportEmbeddedTime" value="&quot;2024-04-09T01:59:16.990Z&quot;"/>
    <we:property name="creatorSessionId" value="&quot;7eb411fd-6d80-41d6-afa5-027b49de2a78&quot;"/>
    <we:property name="creatorUserId" value="&quot;10032001F6868B81&quot;"/>
    <we:property name="creatorTenantId" value="&quot;70de1992-07c6-480f-a318-a1afcba03983&quot;"/>
    <we:property name="pageDisplayName" value="&quot;Adolecent Birth Rate By Country&quot;"/>
    <we:property name="pageName" value="&quot;ReportSection5878f06006e5877beac0&quot;"/>
    <we:property name="reportName" value="&quot;vitesh final&quot;"/>
    <we:property name="isVisualContainerHeaderHidden" value="false"/>
    <we:property name="isFiltersActionButtonVisible" value="true"/>
    <we:property name="initialStateBookmark" value="&quot;H4sIAAAAAAAAA+VWy27bMBD8lYJno6BkybFys133kiYx7CKXIjBW1EpmQpMqRTlRjfx7l5KCuEGKFkUD5OGLxdkluTPDJbhnmaxKBc0ZbJEds6kx11uw1x8CNmC6x87PT04ny5P12eR0TrApnTS6Ysd75sAW6C5kVYPyKxD47XLAQKkFFH6Ug6pwwEq0ldGg5A/skinkbI13A4a3pTIW/JIrBw79sjtKpzHtHXwMYtoShJM7XKFwHbzE0ljXj+Px0TjnI85HSJ9HKYLgNKfqom2df873u7aVzYx2IDVV4LEkDEORjKJonIohhogxjDyeS+X6lLSZ35aWiJMcTekFm2Q70AIz1rKzWHVk9mxSFBYLcP1w/ktwZlS9fQJfmdoKXGLehrSTrqE9SlPWql1pnTVklBTVWigEze5I1IU1JHmbWFhz4zZLr6yPfK51LyL3w425mVmkYOaBS0IqqQvVu/SgyteOmQDrWZn0iqT07GmCsRnaadMK8Enae4/CwSMeL408sSUoiSKOSR5FQ47jmIuAJ+nrMpgSQx4O36G7v2XeWZsLzoMY8jQMMeOCC4z5i7C2QE2irumS+U7iE/Y0vUlmFFYCtVun0rrN2r6pJv6/KvTdHAfDOMA8TZKILvco5OI9WD545TfTQ/0zggpjpaBz+5jCM1UpTK2dbdi/dJKqKzpXmE3BzjZgnX+q1M6sUFEHXRyk9u+gt9Zz9y8zmnt18NzqXeyoPbtt1Pn+d6gu2yI9TP2HqV1VgsAFaGzLKbslJLZ5dMKAJMn6b+v/v0jytHP7AlTtjfZvVdbuQf7LVOFf5vfF/QRgg4XWZgsAAA==&quot;"/>
    <we:property name="bookmark" value="&quot;H4sIAAAAAAAAA+VWy27bMBD8lYJno6BkybFys133kiYx7CKXIjBW1EpmQpMqRTlRjfx7l5KCuEGKFkUD5OGLxdkluTPDJbhnmaxKBc0ZbJEds6kx11uw1x8CNmC6x87PT04ny5P12eR0TrApnTS6Ysd75sAW6C5kVYPyKxD47XLAQKkFFH6Ug6pwwEq0ldGg5A/skinkbI13A4a3pTIW/JIrBw79sjtKpzHtHXwMYtoShJM7XKFwHbzE0ljXj+Px0TjnI85HSJ9HKYLgNKfqom2df873u7aVzYx2IDVV4LEkDEORjKJonIohhogxjDyeS+X6lLSZ35aWiJMcTekFm2Q70AIz1rKzWHVk9mxSFBYLcP1w/ktwZlS9fQJfmdoKXGLehrSTrqE9SlPWql1pnTVklBTVWigEze5I1IU1JHmbWFhz4zZLr6yPfK51LyL3w425mVmkYOaBS0IqqQvVu/SgyteOmQDrWZn0iqT07GmCsRnaadMK8Enae4/CwSMeL408sSUoiSKOSR5FQ47jmIuAJ+nrMpgSQx4O36G7v2XeWZsLzoMY8jQMMeOCC4z5i7C2QE2irumS+U7iE/Y0vUlmFFYCtVun0rrN2r6pJv6/KvTdHAfDOMA8TZKILvco5OI9WD545TfTQ/0zggpjpaBz+5jCM1UpTK2dbdi/dJKqKzpXmE3BzjZgnX+q1M6sUFEHXRyk9u+gt9Zz9y8zmnt18NzqXeyoPbtt1Pn+d6gu2yI9TP2HqV1VgsAFaGzLKbslJLZ5dMKAJMn6b+v/v0jytHP7AlTtjfZvVdbuQf7LVOFf5vfF/QRgg4XWZgsAAA==&quot;"/>
    <we:property name="datasetId" value="&quot;7302789d-e49f-4dad-8f1c-0a1a19ade117&quot;"/>
    <we:property name="embedUrl" value="&quot;/reportEmbed?reportId=f671c47f-3278-47f4-a74c-17c7694006c0&amp;groupId=8f523b0c-b886-4344-a42c-cb26fb24ccb0&amp;w=2&amp;config=eyJjbHVzdGVyVXJsIjoiaHR0cHM6Ly9XQUJJLVVTLU5PUlRILUNFTlRSQUwtSC1QUklNQVJZLXJlZGlyZWN0LmFuYWx5c2lzLndpbmRvd3MubmV0IiwiZW1iZWRGZWF0dXJlcyI6eyJ1c2FnZU1ldHJpY3NWTmV4dCI6dHJ1ZX19&amp;disableSensitivityBanner=true&quot;"/>
    <we:property name="backgroundColor" value="&quot;#F0E199&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bf6172e5-fc08-43f2-a570-493ab4ffa705}">
  <we:reference id="WA200003233" version="2.0.0.3" store="en-US" storeType="OMEX"/>
  <we:alternateReferences/>
  <we:properties>
    <we:property name="Microsoft.Office.CampaignId" value="&quot;none&quot;"/>
    <we:property name="artifactViewState" value="&quot;live&quot;"/>
    <we:property name="backgroundColor" value="&quot;#F0A4D4&quot;"/>
    <we:property name="bookmark" value="&quot;H4sIAAAAAAAAA+1YwW7bOBD9lYXORkGKlEjm1nhT9NBdBEnRyyIwhhzKUSuLAkWlcQv/e0eys9002DgwWsBocpI4Gr6ZefNEifyaYd13Daz/hpXPTrLTED6tIH76g2ezrL1vyzWXgpfMldwxCyUrckleoUt1aPvs5GuWIC59+lD3AzQjIBn/uZpl0DTnsBxHFTS9n2Wdj31ooam/+K0zPUpx8JtZ5m+7JkQYIS8TJD/C3pA7jSkV/kpQRHCpvvGX3qWt9cJ3Iaa78Szrt3dTSvefjWBTwHloE9QtAY82k5dOeXCGSacYx8JZPdqrukk7F7s+u+0i1UNVrruRljlltwyxdtBkU97R9/0uyDw0w2q6O7tnvwxDdP7CV9OjNtVpTUjLeoF9tqHqz2Mgbibj22EF7QL9jW9Ct/Jtmhyuw+d59BQZsxO2mf2bzGu8gdaR9cdMXi+X0S/hrvqzn53mX5RLpFYuVkQzdZSMo8ebod0xzh6mfUWWvm6Xza7739vyfluNa4aeYD2eQpxfQ0yjzOxHauLYC5odIvp4up7a8Wcd77qbz34o5Biq31zdKZYmfvyPNHcC2lbxixRztRmdBGOV4lrLXBVaWc4RxYu+n9bhxTuw5L6oAk15VtreU/kR6FpjUVjBHBpjJEeuBbys209L882z1fW+yo9A1+C0QSUxF6LkAhnDHF50/cRVi/7+QosQ1wuPg3tOyt5f+xFoWzBbFlVRkaaVzdExJ9iI92gL+mug6z3aJyyoXGWUywWiRHBMCdyLlfxtsuH2IRoDKWgLANw5zDUNpFaHZua4rBQgSA5Y0LtMWwp9KFappUchgAGqEmTBGbeHYknIrVZemgJE6YTnHMzhjGlmlapK6QvGypyZAsX+Kv8XTVpTQVEKYXxp0DJr+f5V7/fa+KyGJtUXNAciPiQoR+uAVbIQtjBacSWf8Fn4ff6cHyeHWy3RWFWUaOmty4EWl+Ml56f/fj1OjlXG5dI4yQzTKLkonDlecn7BN/xxekpty4p7xXTusUQpWH7gCjvBfbdkKx+X0xlWGFLfgfPn0PqJ5G5bb+0nPyIYWvS4u4/j9V1NvdkG/gDNMMaczs+yKQjlUtvG75kwnqplU1rj13fzDfzrYKjvEwAA&quot;"/>
    <we:property name="creatorSessionId" value="&quot;d81e9e33-004f-4fd6-b02e-da07bc01b90f&quot;"/>
    <we:property name="creatorTenantId" value="&quot;70de1992-07c6-480f-a318-a1afcba03983&quot;"/>
    <we:property name="creatorUserId" value="&quot;10032001F6868B81&quot;"/>
    <we:property name="datasetId" value="&quot;79ea2583-c271-49d8-a8ab-a6114665b635&quot;"/>
    <we:property name="embedUrl" value="&quot;/reportEmbed?reportId=d3f593f2-acca-4fe6-8f73-6308047685b6&amp;groupId=8f523b0c-b886-4344-a42c-cb26fb24ccb0&amp;w=2&amp;config=eyJjbHVzdGVyVXJsIjoiaHR0cHM6Ly9XQUJJLVVTLU5PUlRILUNFTlRSQUwtSC1QUklNQVJZLXJlZGlyZWN0LmFuYWx5c2lzLndpbmRvd3MubmV0IiwiZW1iZWRGZWF0dXJlcyI6eyJ1c2FnZU1ldHJpY3NWTmV4dCI6dHJ1ZX19&amp;disableSensitivityBanner=true&quot;"/>
    <we:property name="initialStateBookmark" value="&quot;H4sIAAAAAAAAA+1Y32/bNhD+VwY9GwMpUqLYt8RLMaBNGyRDX4bAOPJOjlpZEigqi1fkf99JdtCl7ebBaGYHyJN0R/J+fPfxfNbnBKu+q2H9DlaUvEpO2/bTCsKnn2QyS5qt7v37N+cnl28W707Oz1jddrFqmz559TmJEJYUP1T9APVogZW/X88SqOsLWI5SCXVPs6Sj0LcN1NWftNnMSzEMdD9L6K6r2wCjyasIkUazt7ydZfYtf1bsEXysbumKfNxoL6lrQ3yQZ0m/eZtCerw2GpscztsmQtWw4VGXFy4vJRlRpIQ5aiVSN+r7qlnW2xC/nP1t3Y049DfAT87ffWTro537e07AGetTbb0WVhSopcq8Hc+WVR237tz67K4LjA0jtrF1grfQeMJkAiBQ32+jPVkuAy3hIfizR4vzth5W39FftUPwdEnltNTEKq7Zx7JaYJ+MIV6EliswKc8XDFbbIIT1gnDw0/rrodnCJUbxpv1jHohrgaPimjX/istqqGN1yWcg4LfwSFdotM5kOTotIQWX4vHC83rxFhxvX5QtH3lycFJ0HkSpM+UyWxhpdArHC875/wuOdraELFfKUm7RCefkMYPDWQducYsVtx/udKx8aoAK4Ywpc02ZEHkqbIaq2NnFIt1F1959B25IXWFI2wxU7hVJCXZ/a3mhCZUCAWhy0JkUcu8O66UuDSBw+8DMosHM787zH2wJ0MpbAdJ7TAsWdGH2taWg9KU1PlWIGsELo3B/xJRweVZmpcDUcI/0wiuxb2TgC8ZJY6pULhUKtrn76syZlss2VJ79fH17fsAF+XVYQbNAuqW67VbUxOTbCzE7gnv8438gfT30DDvhKYT5DYT4uGAsBKRwup6K8UsVHmaXdPZVGofP/f76YRrjYx//NnZtybPJ4YnYcr3pephlTgmP1lotURYKihduH2a6eTbM3pX5EfBaCVEaWRQ6NVlhnJSI6oXXhxlMnw2vd2V+BLy2ae4NAQ9d2hsheXhzL/36gP8png+3/0P2B+f3RPEv8CUrCsvpG1Y7xL4DTxfQ0BREtzFW0bSPiQQNEm7fw/h8W3HCm4p9gHoYizV9P0smJ1zEytW048D4VS2Zwpqi+wsoQIMv4BMAAA==&quot;"/>
    <we:property name="isFiltersActionButtonVisible" value="true"/>
    <we:property name="isVisualContainerHeaderHidden" value="false"/>
    <we:property name="pageDisplayName" value="&quot;Page 1&quot;"/>
    <we:property name="pageName" value="&quot;ReportSection&quot;"/>
    <we:property name="reportEmbeddedTime" value="&quot;2024-04-09T02:03:08.241Z&quot;"/>
    <we:property name="reportName" value="&quot;new&quot;"/>
    <we:property name="reportState" value="&quot;CONNECTED&quot;"/>
    <we:property name="reportUrl" value="&quot;/groups/8f523b0c-b886-4344-a42c-cb26fb24ccb0/reports/d3f593f2-acca-4fe6-8f73-6308047685b6/ReportSection?bookmarkGuid=04304a16-aa0b-4425-8c4c-69f00b4c1e97&amp;bookmarkUsage=1&amp;ctid=70de1992-07c6-480f-a318-a1afcba03983&amp;fromEntryPoint=export&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6e5ff2a2-391e-423b-958b-546025437dd0}">
  <we:reference id="WA200003233" version="2.0.0.3" store="en-US" storeType="OMEX"/>
  <we:alternateReferences/>
  <we:properties>
    <we:property name="Microsoft.Office.CampaignId" value="&quot;none&quot;"/>
    <we:property name="artifactViewState" value="&quot;live&quot;"/>
    <we:property name="backgroundColor" value="&quot;#A8F4A4&quot;"/>
    <we:property name="bookmark" value="&quot;H4sIAAAAAAAAA91XS2/bMAz+K4MuvRiDX3WS3pqsBQZ0W9EM3WEoAkaiHbWK5cly1qzIfx8lJ23TZUv3bLqbSVEkP/KTKd0wIetKwfwtTJEdsL7WV1MwVy8iFrByXZd2O6Kbx1mIKaTheD9LkJOVrqzUZc0ObpgFU6A9l3UDyjkk5ceLgIFSp1A4KQdVY8AqNLUuQckv2BrTkjUNLgKG15XSBpzLoQWLzu2MzEmmVKKXCUUEbuUMh8htqz3DShu7lPfzNBcY5VnUEQmkSSdMgfbU7apPc7u9C+oTG+jSgiwpAafDJO5xkUcxpnGShHGUhonT51LZpcl4fnRdGcJN1ZhXrnyHYgYlR8E8OIN1i+WGHRppJ1O0kjvpBHPrtUVhsAC7NDpa2zLQqplu0A91YzieYe6XSivtnCIXWAo0I0r/E0Eh3YgrhJItqM6nRlMXvNnx6ATG5GCUa3LiV4+bclnc0Ilnspj45IacdomjGahvc9jFxH2+joROeEf7wGpqTuLEif48MEgUE+wgWgTPp19vnmu/tif+Z/u1g4S8DyLcTRDbu/SUICpdNcp7Gok5DSjJ680wyDAO42R7/hekqWVZqOUsuvv5v29hVRIHEzDWzbrxJU0N96OnTdpQOftz/69/Jc1qHMXBkx+0bTxc+POFYQ+SLIQo7YxDyEQn68JvTLMnQElDXZcCzHyEouG7RtVHn7efhfFfMnZbEZac7fAc0yhP6fK134NuCEK4eD8sB3gv/cZa8rVWEucyi8NxzBMQYTfuZRiJkOPWYzCgXhTaSE7hHlLoL/3QuG5Ka+bsF/hQK8nRrEFnU6S7uvugDtGcVR5d1YaTWN9VYP3rfHUXJ9IcGz3125aPh4oiPAJXwNq0KPGAfZigQe+ErtpCrij3+kH96qXJIyrbCj6d71aQAp+DavwDhfyeSNuW4KZVk+3eYVloBXvO+KJln98mwMKGUk218MVEz5PNHvtQS+4crsjcvmMowct7j5PbvP4BkTwot7qJF7qxdQUcT6HEDYgJKdDRFltQu2fdLeTF4itAn/SQcA4AAA==&quot;"/>
    <we:property name="creatorSessionId" value="&quot;0e4f35e3-cf17-4539-9c7f-210d3bbc31ee&quot;"/>
    <we:property name="creatorTenantId" value="&quot;70de1992-07c6-480f-a318-a1afcba03983&quot;"/>
    <we:property name="creatorUserId" value="&quot;10032001F6868B81&quot;"/>
    <we:property name="datasetId" value="&quot;7302789d-e49f-4dad-8f1c-0a1a19ade117&quot;"/>
    <we:property name="embedUrl" value="&quot;/reportEmbed?reportId=f671c47f-3278-47f4-a74c-17c7694006c0&amp;config=eyJjbHVzdGVyVXJsIjoiaHR0cHM6Ly9XQUJJLVVTLU5PUlRILUNFTlRSQUwtSC1QUklNQVJZLXJlZGlyZWN0LmFuYWx5c2lzLndpbmRvd3MubmV0IiwiZW1iZWRGZWF0dXJlcyI6eyJ1c2FnZU1ldHJpY3NWTmV4dCI6dHJ1ZX19&amp;disableSensitivityBanner=true&quot;"/>
    <we:property name="initialStateBookmark" value="&quot;H4sIAAAAAAAAA+VXXW/aMBT9K5Nf+oKmfFAofQNGp6mlrcrUPUwVutg3wW2IM8dhzRD/fddOWEfHClOnlWovKL65vj73nGPHLJiQeZZAeQ4zZMesp9TdDPTdG581WFrHLi5Oh92r0/F5dzigsMqMVGnOjhfMgI7RXMu8gMRWoODnmwaDJLmE2I4iSHJssAx1rlJI5DeskumV0QUuGwzvs0RpsCVHBgzasnNKpzGt7b8NaUXgRs5xhNxU0SvMlDb1+DBqRgL9qOW3RQjNsO01gebk1VsHc3u+XdQB66vUgEwJgI21Am8S8BCEdxR0WugLjzuAkUxMnTIpB/eZpr6JjTKzfPWpi1hpySFhrj+NedXOgvVVUszc02AtPlKF5niFkXuVGmlKqpSprEgcNWNRkhqS52OeIKRsScxdakW8ukSuitTo0oWn6mtfI2EQ7Nhb3lAkl2mc1MQ/dPqxQpsnkqO2sk5uiSDX0wxJVvsQIzFhJ1F3WbWcxPyBgfWn65VsQYOdaDVz02pjZbTCDn01WAWLgDfYpylqdEVIFSFNzdWHR/zldcoOzFYDB+e3DNLC15AUzstU90yaioJFFabcg/cFOQQObPLNkn6WSzdNgIENVM2UcGSi88nmij3IJbcFq3IryxPA2598/APXPzCSbYrc2+YRNv2o6QX+YQeOPBDCVn7SUuAQ9wpjVLpmrKqk14Gw5YHfbE88aIl26wi27qmumEPKydKPN1Q3jjXGsPLG4Bm7jcwuUI9J2i/UC8U2U3QypqOF/Ai6HKMouHt/UqT14eT9ugcb+9jG8I/b2HqUZBL7U9BmXXMaaALUK52e76ReHeN0Sgz2XstqN2IYdLiI/ACbQRjSXmh64TM8q6WZztBI7o4DjMxLdX8GEyowjpQ9FTcY4ErGUwduxGmWGMwr1V9etm3AHV57GbGDC5oHRpE44WNX+zttzj3Ra/ha9doO/O/qtYeGfBVfhH1uYucrDCUGXhD+p9+zpyWsrqrLzZd9VZg8A46XkOKGaywpCwRCbLnK2r91zK1BXMpJsu3qu8qvsX0Hk4LahZEOAAA=&quot;"/>
    <we:property name="isFiltersActionButtonVisible" value="true"/>
    <we:property name="isVisualContainerHeaderHidden" value="false"/>
    <we:property name="pageDisplayName" value="&quot;Male and Female Labour Force and Secondary Education Insights&quot;"/>
    <we:property name="pageName" value="&quot;ReportSection5f4fde1f617d3a43704a&quot;"/>
    <we:property name="reportEmbeddedTime" value="&quot;2024-04-09T01:53:54.662Z&quot;"/>
    <we:property name="reportName" value="&quot;vitesh final&quot;"/>
    <we:property name="reportState" value="&quot;CONNECTED&quot;"/>
    <we:property name="reportUrl" value="&quot;/links/74E4RyCPZE?ctid=70de1992-07c6-480f-a318-a1afcba03983&amp;pbi_source=linkShare&amp;fromEntryPoint=shar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f577acbf-5b0b-4b4f-9948-268e97f8d3a4"/>
    <ds:schemaRef ds:uri="http://schemas.microsoft.com/office/2006/metadata/properties"/>
    <ds:schemaRef ds:uri="http://www.w3.org/XML/1998/namespace"/>
    <ds:schemaRef ds:uri="http://schemas.microsoft.com/office/2006/documentManagement/types"/>
    <ds:schemaRef ds:uri="http://purl.org/dc/terms/"/>
    <ds:schemaRef ds:uri="http://purl.org/dc/elements/1.1/"/>
    <ds:schemaRef ds:uri="b1e4d6ee-9f6f-43f8-a618-24f3d84da28f"/>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1624</TotalTime>
  <Words>1594</Words>
  <Application>Microsoft Office PowerPoint</Application>
  <PresentationFormat>Widescreen</PresentationFormat>
  <Paragraphs>134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Segoe UI Light</vt:lpstr>
      <vt:lpstr>Times New Roman</vt:lpstr>
      <vt:lpstr>Trebuchet MS</vt:lpstr>
      <vt:lpstr>Wingdings 3</vt:lpstr>
      <vt:lpstr>Facet</vt:lpstr>
      <vt:lpstr>Understanding Global Dynamics: Population, Health Systems, Gender Equality</vt:lpstr>
      <vt:lpstr>Introduction </vt:lpstr>
      <vt:lpstr>Data Abstraction </vt:lpstr>
      <vt:lpstr>PowerPoint Presentation</vt:lpstr>
      <vt:lpstr>Above Workflow Explaination</vt:lpstr>
      <vt:lpstr>Task Abstraction </vt:lpstr>
      <vt:lpstr>Implementation using Tools: </vt:lpstr>
      <vt:lpstr>Results for Analysis</vt:lpstr>
      <vt:lpstr>Using D3</vt:lpstr>
      <vt:lpstr>Using D3</vt:lpstr>
      <vt:lpstr>Data Pre-processing using python</vt:lpstr>
      <vt:lpstr>Relationship between pysicians and birth registration</vt:lpstr>
      <vt:lpstr>PowerPoint Presentation</vt:lpstr>
      <vt:lpstr>Population health heatmap</vt:lpstr>
      <vt:lpstr>Gender inequality index map</vt:lpstr>
      <vt:lpstr> Next we are going to create more visual insights using powerBI by embedding report here.</vt:lpstr>
      <vt:lpstr>Microsoft Power BI</vt:lpstr>
      <vt:lpstr>Microsoft Power BI</vt:lpstr>
      <vt:lpstr>Microsoft Power BI</vt:lpstr>
      <vt:lpstr>Microsoft Power BI</vt:lpstr>
      <vt:lpstr>PowerPoint Presentation</vt:lpstr>
      <vt:lpstr>Work Management: Implementation Status Report </vt:lpstr>
      <vt:lpstr>Work Management: Implementation Status Report</vt:lpstr>
      <vt:lpstr>Overall Contributions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Kotlo, Vikram</cp:lastModifiedBy>
  <cp:revision>6</cp:revision>
  <dcterms:created xsi:type="dcterms:W3CDTF">2018-06-07T21:39:02Z</dcterms:created>
  <dcterms:modified xsi:type="dcterms:W3CDTF">2024-04-16T08:47:57Z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