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35416F5-3B86-49BE-83A8-D52BFE2007FE}">
  <a:tblStyle styleId="{635416F5-3B86-49BE-83A8-D52BFE2007FE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EA7CB94-E2DF-4766-9454-1A4545726E22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Vitess started in YouTube's own datacenters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Then YouTube moved into Google's container cluster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With help from Google MySQL team, Vitess evolved to run in this cloud-like environment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Many small containers, automatically packed onto machines, dynamically managed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Kubernetes builds on Google's container cluster experience, so it's a perfect fit for Vitess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Pods are the units of scheduling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If it has multiple containers, they will always be together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e.g. VTTablet and mysqld are two containers in the same pod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Services are a mechanism for discovery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You never know where pods will be placed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Each service has a fixed IP that will forward connections to a pool of pods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e.g. App just connects to VTGate service IP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VTGate connects directly to VTTablet pods since they're stateful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Vitess components connect to the etcd service to coordinate among themselves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With a large number of small instances, servers will go up and down all the time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Vitess automatically routes to healthy replicas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Reparents are routine because the master is just another fragile replica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With small instances, scaling is achieved by adding more instances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VTGates route queries to any replica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One replica goes down - e.g. mysqld gets stuck, or the pod is moved to another node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VTGates notice it go away and fetch updated routes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It comes back, but it may need time to restore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Restore is routinely exercised!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When it's ready, it adds itself back to the route list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VTGates randomly rebalance back onto it over time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Updates are automatically routed to the current master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Routine reparent occurs - e.g. the node has to reboot for a kernel update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VTCtld coordinates; first it sets the old master read-only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Then it promotes the new master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And tells the other slaves to replicate from it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using GTID-based positioning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Then it updates the route in etcd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VTGate fetches the updated route and redirects to the new master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If possible, the old master is converted into a slave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Start with 2 shards; 2nd column is batch replicas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Freeze a batch replica in each shard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Create new shards; they're empty and not serving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Streaming split-copy and diff - avoids using double the disk space (you're already near limit; that's why you're resharding)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Filtered replication - catch up on updates you missed while copying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Live migration - no downtime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Remove old shards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These are some examples of areas with a low barrier to making a significant contribution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YouTube SRE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Google MySQL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Kubernetes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Vitess straddles the border between the app and the DB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It's an abstraction layer for apps</a:t>
            </a:r>
          </a:p>
          <a:p>
            <a:pPr indent="-317500" lvl="2" marL="1371600" rtl="0">
              <a:spcBef>
                <a:spcPts val="0"/>
              </a:spcBef>
              <a:buClr>
                <a:srgbClr val="000000"/>
              </a:buClr>
              <a:buSzPct val="127272"/>
              <a:buFont typeface="Wingdings"/>
              <a:buChar char="§"/>
            </a:pPr>
            <a:r>
              <a:rPr lang="en"/>
              <a:t>Hides sharding, dynamic route changes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It's a DB cluster management system</a:t>
            </a:r>
          </a:p>
          <a:p>
            <a:pPr indent="-317500" lvl="2" marL="1371600" rtl="0">
              <a:spcBef>
                <a:spcPts val="0"/>
              </a:spcBef>
              <a:buClr>
                <a:srgbClr val="000000"/>
              </a:buClr>
              <a:buSzPct val="127272"/>
              <a:buFont typeface="Wingdings"/>
              <a:buChar char="§"/>
            </a:pPr>
            <a:r>
              <a:rPr lang="en"/>
              <a:t>Control large deployments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Vitess has a lot of features…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Just use what you need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The highlight is sharding, but there's more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See vitess.io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App just needs to find any VTGate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Connection pooling - 100K at VTTablet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VTGate routes queries according to table stored in etcd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Each shard has a master and separate replica pools for live vs. batch traffic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VTTablet sits 1:1 with mysqld, connecting over localhost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brain slug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VTCtld controls everything - next slide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Admin just needs to find any vtctld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Simple control over a global Vitess cluster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Web interface, command-line client, RPC API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Suppose you have some really popular items (yellow), and some not-so-popular ones (blue)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 flood of requests for the popular one will be combined and only executed once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Row cache automatically caches rows by primary key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can take the place of app-level object cache servers (memcached)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MySQL's built-in block cache is optimized for scans rather than object lookups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Vitess also protects the database from the app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automatic query rewrite rules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a poorly-designed query returns an error to the app, rather than bogging down the database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Vitess can manage all your databases at once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Each keyspace is a logical DB, and has its own sharding scheme and sharding key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One keyspace could use range-based sharding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based on the first byte of a uniform hash on some ID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use first 2 bytes for &gt;256 shards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Another keyspace in the same cluster could use app-defined sharding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Data that doesn't need to be sharded (yet) can still be managed under Vitess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Vitess has evolved to live in a containerized world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A container cluster takes all the pieces and connects them together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It makes a big collection of machines (or VMs) look like a single computer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Kubernetes is a container cluster manager based on Docker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The cluster is a computer - Kubernetes is the OS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Goal: make running distributed systems as easy as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We're making Vitess into a Kubernetes app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/>
              <a:t>Starting Vitess: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The easy way: cluster-up.sh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/>
              <a:t>To understand what's going on: detailed guide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CD201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4538250"/>
            <a:ext cx="9144000" cy="623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5000" lIns="130025" rIns="130025" tIns="650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7839954" y="4757871"/>
            <a:ext cx="609584" cy="214277"/>
            <a:chOff x="5389562" y="6130926"/>
            <a:chExt cx="868725" cy="305325"/>
          </a:xfrm>
        </p:grpSpPr>
        <p:sp>
          <p:nvSpPr>
            <p:cNvPr id="25" name="Shape 25"/>
            <p:cNvSpPr/>
            <p:nvPr/>
          </p:nvSpPr>
          <p:spPr>
            <a:xfrm>
              <a:off x="6132512" y="6203951"/>
              <a:ext cx="125775" cy="144300"/>
            </a:xfrm>
            <a:custGeom>
              <a:pathLst>
                <a:path extrusionOk="0" h="148" w="129">
                  <a:moveTo>
                    <a:pt x="113" y="137"/>
                  </a:moveTo>
                  <a:cubicBezTo>
                    <a:pt x="110" y="139"/>
                    <a:pt x="106" y="141"/>
                    <a:pt x="103" y="142"/>
                  </a:cubicBezTo>
                  <a:cubicBezTo>
                    <a:pt x="93" y="147"/>
                    <a:pt x="82" y="148"/>
                    <a:pt x="73" y="148"/>
                  </a:cubicBezTo>
                  <a:cubicBezTo>
                    <a:pt x="63" y="148"/>
                    <a:pt x="47" y="148"/>
                    <a:pt x="32" y="136"/>
                  </a:cubicBezTo>
                  <a:cubicBezTo>
                    <a:pt x="10" y="121"/>
                    <a:pt x="0" y="94"/>
                    <a:pt x="0" y="71"/>
                  </a:cubicBezTo>
                  <a:cubicBezTo>
                    <a:pt x="0" y="23"/>
                    <a:pt x="39" y="0"/>
                    <a:pt x="71" y="0"/>
                  </a:cubicBezTo>
                  <a:cubicBezTo>
                    <a:pt x="82" y="0"/>
                    <a:pt x="94" y="2"/>
                    <a:pt x="103" y="8"/>
                  </a:cubicBezTo>
                  <a:cubicBezTo>
                    <a:pt x="118" y="19"/>
                    <a:pt x="122" y="32"/>
                    <a:pt x="124" y="3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6" y="109"/>
                    <a:pt x="62" y="132"/>
                    <a:pt x="92" y="132"/>
                  </a:cubicBezTo>
                  <a:cubicBezTo>
                    <a:pt x="107" y="132"/>
                    <a:pt x="119" y="127"/>
                    <a:pt x="129" y="121"/>
                  </a:cubicBezTo>
                  <a:cubicBezTo>
                    <a:pt x="113" y="137"/>
                    <a:pt x="113" y="137"/>
                    <a:pt x="113" y="137"/>
                  </a:cubicBezTo>
                  <a:close/>
                  <a:moveTo>
                    <a:pt x="84" y="45"/>
                  </a:moveTo>
                  <a:cubicBezTo>
                    <a:pt x="90" y="43"/>
                    <a:pt x="93" y="41"/>
                    <a:pt x="93" y="36"/>
                  </a:cubicBezTo>
                  <a:cubicBezTo>
                    <a:pt x="93" y="24"/>
                    <a:pt x="79" y="10"/>
                    <a:pt x="62" y="10"/>
                  </a:cubicBezTo>
                  <a:cubicBezTo>
                    <a:pt x="50" y="10"/>
                    <a:pt x="27" y="19"/>
                    <a:pt x="27" y="53"/>
                  </a:cubicBezTo>
                  <a:cubicBezTo>
                    <a:pt x="27" y="58"/>
                    <a:pt x="27" y="64"/>
                    <a:pt x="28" y="69"/>
                  </a:cubicBezTo>
                  <a:cubicBezTo>
                    <a:pt x="84" y="45"/>
                    <a:pt x="84" y="45"/>
                    <a:pt x="84" y="45"/>
                  </a:cubicBezTo>
                  <a:close/>
                </a:path>
              </a:pathLst>
            </a:custGeom>
            <a:solidFill>
              <a:srgbClr val="D50F2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057900" y="6130926"/>
              <a:ext cx="77025" cy="212550"/>
            </a:xfrm>
            <a:custGeom>
              <a:pathLst>
                <a:path extrusionOk="0" h="218" w="79">
                  <a:moveTo>
                    <a:pt x="68" y="218"/>
                  </a:moveTo>
                  <a:cubicBezTo>
                    <a:pt x="13" y="218"/>
                    <a:pt x="13" y="218"/>
                    <a:pt x="13" y="218"/>
                  </a:cubicBezTo>
                  <a:cubicBezTo>
                    <a:pt x="20" y="208"/>
                    <a:pt x="21" y="207"/>
                    <a:pt x="21" y="20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27"/>
                    <a:pt x="22" y="93"/>
                    <a:pt x="23" y="60"/>
                  </a:cubicBezTo>
                  <a:cubicBezTo>
                    <a:pt x="23" y="45"/>
                    <a:pt x="24" y="25"/>
                    <a:pt x="2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8" y="5"/>
                    <a:pt x="55" y="7"/>
                    <a:pt x="54" y="18"/>
                  </a:cubicBezTo>
                  <a:cubicBezTo>
                    <a:pt x="51" y="42"/>
                    <a:pt x="51" y="79"/>
                    <a:pt x="51" y="123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7"/>
                    <a:pt x="53" y="208"/>
                    <a:pt x="63" y="209"/>
                  </a:cubicBezTo>
                  <a:cubicBezTo>
                    <a:pt x="69" y="210"/>
                    <a:pt x="74" y="210"/>
                    <a:pt x="79" y="211"/>
                  </a:cubicBezTo>
                  <a:cubicBezTo>
                    <a:pt x="68" y="218"/>
                    <a:pt x="68" y="218"/>
                    <a:pt x="68" y="218"/>
                  </a:cubicBezTo>
                  <a:close/>
                </a:path>
              </a:pathLst>
            </a:custGeom>
            <a:solidFill>
              <a:srgbClr val="00992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5913437" y="6207126"/>
              <a:ext cx="150150" cy="229125"/>
            </a:xfrm>
            <a:custGeom>
              <a:pathLst>
                <a:path extrusionOk="0" h="235" w="154">
                  <a:moveTo>
                    <a:pt x="115" y="11"/>
                  </a:moveTo>
                  <a:cubicBezTo>
                    <a:pt x="123" y="17"/>
                    <a:pt x="137" y="29"/>
                    <a:pt x="137" y="53"/>
                  </a:cubicBezTo>
                  <a:cubicBezTo>
                    <a:pt x="137" y="75"/>
                    <a:pt x="124" y="86"/>
                    <a:pt x="111" y="96"/>
                  </a:cubicBezTo>
                  <a:cubicBezTo>
                    <a:pt x="107" y="100"/>
                    <a:pt x="103" y="105"/>
                    <a:pt x="103" y="112"/>
                  </a:cubicBezTo>
                  <a:cubicBezTo>
                    <a:pt x="103" y="118"/>
                    <a:pt x="107" y="122"/>
                    <a:pt x="111" y="12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36" y="145"/>
                    <a:pt x="148" y="155"/>
                    <a:pt x="148" y="177"/>
                  </a:cubicBezTo>
                  <a:cubicBezTo>
                    <a:pt x="148" y="206"/>
                    <a:pt x="120" y="235"/>
                    <a:pt x="67" y="235"/>
                  </a:cubicBezTo>
                  <a:cubicBezTo>
                    <a:pt x="22" y="235"/>
                    <a:pt x="0" y="214"/>
                    <a:pt x="0" y="191"/>
                  </a:cubicBezTo>
                  <a:cubicBezTo>
                    <a:pt x="0" y="180"/>
                    <a:pt x="6" y="164"/>
                    <a:pt x="24" y="153"/>
                  </a:cubicBezTo>
                  <a:cubicBezTo>
                    <a:pt x="43" y="142"/>
                    <a:pt x="69" y="140"/>
                    <a:pt x="83" y="139"/>
                  </a:cubicBezTo>
                  <a:cubicBezTo>
                    <a:pt x="79" y="133"/>
                    <a:pt x="74" y="128"/>
                    <a:pt x="74" y="118"/>
                  </a:cubicBezTo>
                  <a:cubicBezTo>
                    <a:pt x="74" y="113"/>
                    <a:pt x="75" y="110"/>
                    <a:pt x="77" y="106"/>
                  </a:cubicBezTo>
                  <a:cubicBezTo>
                    <a:pt x="73" y="106"/>
                    <a:pt x="70" y="107"/>
                    <a:pt x="67" y="107"/>
                  </a:cubicBezTo>
                  <a:cubicBezTo>
                    <a:pt x="34" y="107"/>
                    <a:pt x="16" y="82"/>
                    <a:pt x="16" y="58"/>
                  </a:cubicBezTo>
                  <a:cubicBezTo>
                    <a:pt x="16" y="44"/>
                    <a:pt x="22" y="28"/>
                    <a:pt x="35" y="17"/>
                  </a:cubicBezTo>
                  <a:cubicBezTo>
                    <a:pt x="53" y="2"/>
                    <a:pt x="74" y="0"/>
                    <a:pt x="9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15" y="11"/>
                    <a:pt x="115" y="11"/>
                    <a:pt x="115" y="11"/>
                  </a:cubicBezTo>
                  <a:close/>
                  <a:moveTo>
                    <a:pt x="94" y="148"/>
                  </a:moveTo>
                  <a:cubicBezTo>
                    <a:pt x="91" y="148"/>
                    <a:pt x="90" y="148"/>
                    <a:pt x="86" y="148"/>
                  </a:cubicBezTo>
                  <a:cubicBezTo>
                    <a:pt x="84" y="148"/>
                    <a:pt x="67" y="148"/>
                    <a:pt x="54" y="153"/>
                  </a:cubicBezTo>
                  <a:cubicBezTo>
                    <a:pt x="47" y="155"/>
                    <a:pt x="27" y="163"/>
                    <a:pt x="27" y="184"/>
                  </a:cubicBezTo>
                  <a:cubicBezTo>
                    <a:pt x="27" y="206"/>
                    <a:pt x="49" y="222"/>
                    <a:pt x="82" y="222"/>
                  </a:cubicBezTo>
                  <a:cubicBezTo>
                    <a:pt x="111" y="222"/>
                    <a:pt x="127" y="208"/>
                    <a:pt x="127" y="189"/>
                  </a:cubicBezTo>
                  <a:cubicBezTo>
                    <a:pt x="127" y="173"/>
                    <a:pt x="117" y="165"/>
                    <a:pt x="94" y="148"/>
                  </a:cubicBezTo>
                  <a:close/>
                  <a:moveTo>
                    <a:pt x="103" y="89"/>
                  </a:moveTo>
                  <a:cubicBezTo>
                    <a:pt x="110" y="82"/>
                    <a:pt x="110" y="72"/>
                    <a:pt x="110" y="67"/>
                  </a:cubicBezTo>
                  <a:cubicBezTo>
                    <a:pt x="110" y="45"/>
                    <a:pt x="97" y="10"/>
                    <a:pt x="71" y="10"/>
                  </a:cubicBezTo>
                  <a:cubicBezTo>
                    <a:pt x="63" y="10"/>
                    <a:pt x="55" y="14"/>
                    <a:pt x="50" y="20"/>
                  </a:cubicBezTo>
                  <a:cubicBezTo>
                    <a:pt x="44" y="27"/>
                    <a:pt x="43" y="35"/>
                    <a:pt x="43" y="43"/>
                  </a:cubicBezTo>
                  <a:cubicBezTo>
                    <a:pt x="43" y="64"/>
                    <a:pt x="55" y="98"/>
                    <a:pt x="81" y="98"/>
                  </a:cubicBezTo>
                  <a:cubicBezTo>
                    <a:pt x="89" y="98"/>
                    <a:pt x="98" y="94"/>
                    <a:pt x="103" y="89"/>
                  </a:cubicBezTo>
                  <a:close/>
                </a:path>
              </a:pathLst>
            </a:custGeom>
            <a:solidFill>
              <a:srgbClr val="0D58D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5765800" y="6203951"/>
              <a:ext cx="149175" cy="144300"/>
            </a:xfrm>
            <a:custGeom>
              <a:pathLst>
                <a:path extrusionOk="0" h="148" w="153">
                  <a:moveTo>
                    <a:pt x="75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5" y="0"/>
                    <a:pt x="153" y="35"/>
                    <a:pt x="153" y="73"/>
                  </a:cubicBezTo>
                  <a:cubicBezTo>
                    <a:pt x="153" y="109"/>
                    <a:pt x="125" y="148"/>
                    <a:pt x="75" y="148"/>
                  </a:cubicBezTo>
                  <a:close/>
                  <a:moveTo>
                    <a:pt x="114" y="123"/>
                  </a:moveTo>
                  <a:cubicBezTo>
                    <a:pt x="121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1" y="9"/>
                    <a:pt x="51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2" y="138"/>
                  </a:cubicBezTo>
                  <a:cubicBezTo>
                    <a:pt x="94" y="138"/>
                    <a:pt x="106" y="133"/>
                    <a:pt x="114" y="123"/>
                  </a:cubicBezTo>
                  <a:close/>
                </a:path>
              </a:pathLst>
            </a:custGeom>
            <a:solidFill>
              <a:srgbClr val="EEB21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603875" y="6203951"/>
              <a:ext cx="150150" cy="144300"/>
            </a:xfrm>
            <a:custGeom>
              <a:pathLst>
                <a:path extrusionOk="0" h="148" w="154">
                  <a:moveTo>
                    <a:pt x="76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6" y="0"/>
                    <a:pt x="154" y="35"/>
                    <a:pt x="154" y="73"/>
                  </a:cubicBezTo>
                  <a:cubicBezTo>
                    <a:pt x="154" y="109"/>
                    <a:pt x="126" y="148"/>
                    <a:pt x="76" y="148"/>
                  </a:cubicBezTo>
                  <a:close/>
                  <a:moveTo>
                    <a:pt x="114" y="123"/>
                  </a:moveTo>
                  <a:cubicBezTo>
                    <a:pt x="122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2" y="9"/>
                    <a:pt x="52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3" y="138"/>
                  </a:cubicBezTo>
                  <a:cubicBezTo>
                    <a:pt x="95" y="138"/>
                    <a:pt x="107" y="133"/>
                    <a:pt x="114" y="123"/>
                  </a:cubicBezTo>
                  <a:close/>
                </a:path>
              </a:pathLst>
            </a:custGeom>
            <a:solidFill>
              <a:srgbClr val="D50F2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389562" y="6143626"/>
              <a:ext cx="205725" cy="207675"/>
            </a:xfrm>
            <a:custGeom>
              <a:pathLst>
                <a:path extrusionOk="0" h="213" w="211">
                  <a:moveTo>
                    <a:pt x="200" y="199"/>
                  </a:moveTo>
                  <a:cubicBezTo>
                    <a:pt x="158" y="208"/>
                    <a:pt x="158" y="208"/>
                    <a:pt x="158" y="208"/>
                  </a:cubicBezTo>
                  <a:cubicBezTo>
                    <a:pt x="141" y="211"/>
                    <a:pt x="126" y="213"/>
                    <a:pt x="110" y="213"/>
                  </a:cubicBezTo>
                  <a:cubicBezTo>
                    <a:pt x="30" y="213"/>
                    <a:pt x="0" y="155"/>
                    <a:pt x="0" y="109"/>
                  </a:cubicBezTo>
                  <a:cubicBezTo>
                    <a:pt x="0" y="52"/>
                    <a:pt x="43" y="0"/>
                    <a:pt x="117" y="0"/>
                  </a:cubicBezTo>
                  <a:cubicBezTo>
                    <a:pt x="133" y="0"/>
                    <a:pt x="148" y="3"/>
                    <a:pt x="161" y="6"/>
                  </a:cubicBezTo>
                  <a:cubicBezTo>
                    <a:pt x="183" y="12"/>
                    <a:pt x="193" y="20"/>
                    <a:pt x="200" y="24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63" y="28"/>
                    <a:pt x="145" y="11"/>
                    <a:pt x="111" y="11"/>
                  </a:cubicBezTo>
                  <a:cubicBezTo>
                    <a:pt x="65" y="11"/>
                    <a:pt x="30" y="45"/>
                    <a:pt x="30" y="96"/>
                  </a:cubicBezTo>
                  <a:cubicBezTo>
                    <a:pt x="30" y="151"/>
                    <a:pt x="70" y="202"/>
                    <a:pt x="133" y="202"/>
                  </a:cubicBezTo>
                  <a:cubicBezTo>
                    <a:pt x="151" y="202"/>
                    <a:pt x="161" y="198"/>
                    <a:pt x="170" y="195"/>
                  </a:cubicBezTo>
                  <a:cubicBezTo>
                    <a:pt x="170" y="148"/>
                    <a:pt x="170" y="148"/>
                    <a:pt x="170" y="148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211" y="138"/>
                    <a:pt x="211" y="138"/>
                    <a:pt x="211" y="138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1" y="147"/>
                    <a:pt x="201" y="147"/>
                    <a:pt x="200" y="150"/>
                  </a:cubicBezTo>
                  <a:cubicBezTo>
                    <a:pt x="200" y="152"/>
                    <a:pt x="200" y="161"/>
                    <a:pt x="200" y="164"/>
                  </a:cubicBezTo>
                  <a:cubicBezTo>
                    <a:pt x="200" y="199"/>
                    <a:pt x="200" y="199"/>
                    <a:pt x="200" y="199"/>
                  </a:cubicBezTo>
                  <a:close/>
                </a:path>
              </a:pathLst>
            </a:custGeom>
            <a:solidFill>
              <a:srgbClr val="0D58D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567905" y="4696200"/>
            <a:ext cx="773707" cy="307200"/>
            <a:chOff x="1814511" y="-3175"/>
            <a:chExt cx="6044586" cy="2400000"/>
          </a:xfrm>
        </p:grpSpPr>
        <p:sp>
          <p:nvSpPr>
            <p:cNvPr id="32" name="Shape 32"/>
            <p:cNvSpPr/>
            <p:nvPr/>
          </p:nvSpPr>
          <p:spPr>
            <a:xfrm>
              <a:off x="1814511" y="379412"/>
              <a:ext cx="806250" cy="1560000"/>
            </a:xfrm>
            <a:custGeom>
              <a:pathLst>
                <a:path extrusionOk="0" h="416" w="215">
                  <a:moveTo>
                    <a:pt x="109" y="16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39"/>
                    <a:pt x="26" y="78"/>
                    <a:pt x="40" y="116"/>
                  </a:cubicBezTo>
                  <a:cubicBezTo>
                    <a:pt x="59" y="174"/>
                    <a:pt x="72" y="218"/>
                    <a:pt x="78" y="248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40" y="248"/>
                    <a:pt x="140" y="248"/>
                    <a:pt x="140" y="248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09" y="1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620965" y="760414"/>
              <a:ext cx="622500" cy="1192500"/>
            </a:xfrm>
            <a:custGeom>
              <a:pathLst>
                <a:path extrusionOk="0" h="318" w="166">
                  <a:moveTo>
                    <a:pt x="83" y="0"/>
                  </a:moveTo>
                  <a:cubicBezTo>
                    <a:pt x="55" y="0"/>
                    <a:pt x="33" y="11"/>
                    <a:pt x="18" y="32"/>
                  </a:cubicBezTo>
                  <a:cubicBezTo>
                    <a:pt x="6" y="48"/>
                    <a:pt x="0" y="72"/>
                    <a:pt x="0" y="10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47"/>
                    <a:pt x="6" y="271"/>
                    <a:pt x="18" y="286"/>
                  </a:cubicBezTo>
                  <a:cubicBezTo>
                    <a:pt x="33" y="308"/>
                    <a:pt x="55" y="318"/>
                    <a:pt x="83" y="318"/>
                  </a:cubicBezTo>
                  <a:cubicBezTo>
                    <a:pt x="111" y="318"/>
                    <a:pt x="133" y="308"/>
                    <a:pt x="148" y="286"/>
                  </a:cubicBezTo>
                  <a:cubicBezTo>
                    <a:pt x="160" y="271"/>
                    <a:pt x="166" y="247"/>
                    <a:pt x="166" y="214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72"/>
                    <a:pt x="160" y="48"/>
                    <a:pt x="148" y="32"/>
                  </a:cubicBezTo>
                  <a:cubicBezTo>
                    <a:pt x="133" y="11"/>
                    <a:pt x="111" y="0"/>
                    <a:pt x="83" y="0"/>
                  </a:cubicBezTo>
                  <a:close/>
                  <a:moveTo>
                    <a:pt x="110" y="224"/>
                  </a:moveTo>
                  <a:cubicBezTo>
                    <a:pt x="110" y="253"/>
                    <a:pt x="101" y="267"/>
                    <a:pt x="83" y="267"/>
                  </a:cubicBezTo>
                  <a:cubicBezTo>
                    <a:pt x="65" y="267"/>
                    <a:pt x="56" y="253"/>
                    <a:pt x="56" y="22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65"/>
                    <a:pt x="65" y="51"/>
                    <a:pt x="83" y="51"/>
                  </a:cubicBezTo>
                  <a:cubicBezTo>
                    <a:pt x="101" y="51"/>
                    <a:pt x="110" y="65"/>
                    <a:pt x="110" y="94"/>
                  </a:cubicBezTo>
                  <a:lnTo>
                    <a:pt x="110" y="2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3416303" y="776289"/>
              <a:ext cx="603750" cy="1177500"/>
            </a:xfrm>
            <a:custGeom>
              <a:pathLst>
                <a:path extrusionOk="0" h="314" w="161">
                  <a:moveTo>
                    <a:pt x="105" y="237"/>
                  </a:moveTo>
                  <a:cubicBezTo>
                    <a:pt x="93" y="254"/>
                    <a:pt x="81" y="263"/>
                    <a:pt x="70" y="263"/>
                  </a:cubicBezTo>
                  <a:cubicBezTo>
                    <a:pt x="62" y="263"/>
                    <a:pt x="58" y="259"/>
                    <a:pt x="57" y="250"/>
                  </a:cubicBezTo>
                  <a:cubicBezTo>
                    <a:pt x="56" y="248"/>
                    <a:pt x="56" y="241"/>
                    <a:pt x="56" y="22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67"/>
                    <a:pt x="2" y="282"/>
                    <a:pt x="5" y="291"/>
                  </a:cubicBezTo>
                  <a:cubicBezTo>
                    <a:pt x="11" y="307"/>
                    <a:pt x="23" y="314"/>
                    <a:pt x="41" y="314"/>
                  </a:cubicBezTo>
                  <a:cubicBezTo>
                    <a:pt x="62" y="314"/>
                    <a:pt x="83" y="302"/>
                    <a:pt x="105" y="276"/>
                  </a:cubicBezTo>
                  <a:cubicBezTo>
                    <a:pt x="105" y="310"/>
                    <a:pt x="105" y="310"/>
                    <a:pt x="105" y="310"/>
                  </a:cubicBezTo>
                  <a:cubicBezTo>
                    <a:pt x="161" y="310"/>
                    <a:pt x="161" y="310"/>
                    <a:pt x="161" y="31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2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334125" y="952500"/>
              <a:ext cx="195000" cy="810000"/>
            </a:xfrm>
            <a:custGeom>
              <a:pathLst>
                <a:path extrusionOk="0" h="216" w="52">
                  <a:moveTo>
                    <a:pt x="28" y="0"/>
                  </a:moveTo>
                  <a:cubicBezTo>
                    <a:pt x="19" y="0"/>
                    <a:pt x="9" y="4"/>
                    <a:pt x="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9" y="212"/>
                    <a:pt x="19" y="216"/>
                    <a:pt x="28" y="216"/>
                  </a:cubicBezTo>
                  <a:cubicBezTo>
                    <a:pt x="44" y="216"/>
                    <a:pt x="52" y="202"/>
                    <a:pt x="52" y="174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38"/>
                    <a:pt x="52" y="35"/>
                    <a:pt x="52" y="31"/>
                  </a:cubicBezTo>
                  <a:cubicBezTo>
                    <a:pt x="50" y="11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EC20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113589" y="952500"/>
              <a:ext cx="210000" cy="270000"/>
            </a:xfrm>
            <a:custGeom>
              <a:pathLst>
                <a:path extrusionOk="0" h="72" w="56">
                  <a:moveTo>
                    <a:pt x="28" y="0"/>
                  </a:moveTo>
                  <a:cubicBezTo>
                    <a:pt x="12" y="0"/>
                    <a:pt x="3" y="10"/>
                    <a:pt x="1" y="31"/>
                  </a:cubicBezTo>
                  <a:cubicBezTo>
                    <a:pt x="0" y="35"/>
                    <a:pt x="0" y="39"/>
                    <a:pt x="0" y="4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9"/>
                    <a:pt x="56" y="35"/>
                    <a:pt x="55" y="31"/>
                  </a:cubicBezTo>
                  <a:cubicBezTo>
                    <a:pt x="53" y="10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EC20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229098" y="-3175"/>
              <a:ext cx="3630000" cy="2400000"/>
            </a:xfrm>
            <a:custGeom>
              <a:pathLst>
                <a:path extrusionOk="0" h="640" w="968">
                  <a:moveTo>
                    <a:pt x="946" y="102"/>
                  </a:moveTo>
                  <a:cubicBezTo>
                    <a:pt x="936" y="53"/>
                    <a:pt x="892" y="16"/>
                    <a:pt x="842" y="11"/>
                  </a:cubicBezTo>
                  <a:cubicBezTo>
                    <a:pt x="722" y="4"/>
                    <a:pt x="602" y="0"/>
                    <a:pt x="481" y="0"/>
                  </a:cubicBezTo>
                  <a:cubicBezTo>
                    <a:pt x="363" y="0"/>
                    <a:pt x="244" y="4"/>
                    <a:pt x="126" y="11"/>
                  </a:cubicBezTo>
                  <a:cubicBezTo>
                    <a:pt x="76" y="15"/>
                    <a:pt x="32" y="52"/>
                    <a:pt x="23" y="102"/>
                  </a:cubicBezTo>
                  <a:cubicBezTo>
                    <a:pt x="0" y="245"/>
                    <a:pt x="0" y="392"/>
                    <a:pt x="23" y="535"/>
                  </a:cubicBezTo>
                  <a:cubicBezTo>
                    <a:pt x="32" y="585"/>
                    <a:pt x="76" y="622"/>
                    <a:pt x="126" y="626"/>
                  </a:cubicBezTo>
                  <a:cubicBezTo>
                    <a:pt x="365" y="640"/>
                    <a:pt x="604" y="640"/>
                    <a:pt x="842" y="626"/>
                  </a:cubicBezTo>
                  <a:cubicBezTo>
                    <a:pt x="892" y="621"/>
                    <a:pt x="936" y="584"/>
                    <a:pt x="946" y="535"/>
                  </a:cubicBezTo>
                  <a:cubicBezTo>
                    <a:pt x="968" y="391"/>
                    <a:pt x="968" y="246"/>
                    <a:pt x="946" y="102"/>
                  </a:cubicBezTo>
                  <a:close/>
                  <a:moveTo>
                    <a:pt x="220" y="518"/>
                  </a:moveTo>
                  <a:cubicBezTo>
                    <a:pt x="157" y="518"/>
                    <a:pt x="157" y="518"/>
                    <a:pt x="157" y="518"/>
                  </a:cubicBezTo>
                  <a:cubicBezTo>
                    <a:pt x="157" y="286"/>
                    <a:pt x="157" y="286"/>
                    <a:pt x="157" y="286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287" y="161"/>
                    <a:pt x="287" y="161"/>
                    <a:pt x="28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0" y="286"/>
                    <a:pt x="220" y="286"/>
                    <a:pt x="220" y="286"/>
                  </a:cubicBezTo>
                  <a:lnTo>
                    <a:pt x="220" y="518"/>
                  </a:lnTo>
                  <a:close/>
                  <a:moveTo>
                    <a:pt x="456" y="518"/>
                  </a:moveTo>
                  <a:cubicBezTo>
                    <a:pt x="400" y="518"/>
                    <a:pt x="400" y="518"/>
                    <a:pt x="400" y="518"/>
                  </a:cubicBezTo>
                  <a:cubicBezTo>
                    <a:pt x="400" y="484"/>
                    <a:pt x="400" y="484"/>
                    <a:pt x="400" y="484"/>
                  </a:cubicBezTo>
                  <a:cubicBezTo>
                    <a:pt x="378" y="510"/>
                    <a:pt x="357" y="522"/>
                    <a:pt x="336" y="522"/>
                  </a:cubicBezTo>
                  <a:cubicBezTo>
                    <a:pt x="318" y="522"/>
                    <a:pt x="306" y="515"/>
                    <a:pt x="300" y="499"/>
                  </a:cubicBezTo>
                  <a:cubicBezTo>
                    <a:pt x="297" y="490"/>
                    <a:pt x="295" y="475"/>
                    <a:pt x="295" y="453"/>
                  </a:cubicBezTo>
                  <a:cubicBezTo>
                    <a:pt x="295" y="286"/>
                    <a:pt x="295" y="286"/>
                    <a:pt x="295" y="286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286"/>
                    <a:pt x="351" y="286"/>
                    <a:pt x="351" y="286"/>
                  </a:cubicBezTo>
                  <a:cubicBezTo>
                    <a:pt x="351" y="436"/>
                    <a:pt x="351" y="436"/>
                    <a:pt x="351" y="436"/>
                  </a:cubicBezTo>
                  <a:cubicBezTo>
                    <a:pt x="351" y="449"/>
                    <a:pt x="351" y="456"/>
                    <a:pt x="352" y="458"/>
                  </a:cubicBezTo>
                  <a:cubicBezTo>
                    <a:pt x="353" y="467"/>
                    <a:pt x="357" y="471"/>
                    <a:pt x="365" y="471"/>
                  </a:cubicBezTo>
                  <a:cubicBezTo>
                    <a:pt x="376" y="471"/>
                    <a:pt x="388" y="462"/>
                    <a:pt x="400" y="445"/>
                  </a:cubicBezTo>
                  <a:cubicBezTo>
                    <a:pt x="400" y="286"/>
                    <a:pt x="400" y="286"/>
                    <a:pt x="400" y="286"/>
                  </a:cubicBezTo>
                  <a:cubicBezTo>
                    <a:pt x="400" y="208"/>
                    <a:pt x="400" y="208"/>
                    <a:pt x="400" y="208"/>
                  </a:cubicBezTo>
                  <a:cubicBezTo>
                    <a:pt x="456" y="208"/>
                    <a:pt x="456" y="208"/>
                    <a:pt x="456" y="208"/>
                  </a:cubicBezTo>
                  <a:cubicBezTo>
                    <a:pt x="456" y="286"/>
                    <a:pt x="456" y="286"/>
                    <a:pt x="456" y="286"/>
                  </a:cubicBezTo>
                  <a:lnTo>
                    <a:pt x="456" y="518"/>
                  </a:lnTo>
                  <a:close/>
                  <a:moveTo>
                    <a:pt x="669" y="425"/>
                  </a:moveTo>
                  <a:cubicBezTo>
                    <a:pt x="669" y="454"/>
                    <a:pt x="668" y="474"/>
                    <a:pt x="664" y="487"/>
                  </a:cubicBezTo>
                  <a:cubicBezTo>
                    <a:pt x="656" y="510"/>
                    <a:pt x="641" y="522"/>
                    <a:pt x="619" y="522"/>
                  </a:cubicBezTo>
                  <a:cubicBezTo>
                    <a:pt x="599" y="522"/>
                    <a:pt x="580" y="511"/>
                    <a:pt x="561" y="488"/>
                  </a:cubicBezTo>
                  <a:cubicBezTo>
                    <a:pt x="561" y="518"/>
                    <a:pt x="561" y="518"/>
                    <a:pt x="561" y="518"/>
                  </a:cubicBezTo>
                  <a:cubicBezTo>
                    <a:pt x="505" y="518"/>
                    <a:pt x="505" y="518"/>
                    <a:pt x="505" y="518"/>
                  </a:cubicBezTo>
                  <a:cubicBezTo>
                    <a:pt x="505" y="286"/>
                    <a:pt x="505" y="286"/>
                    <a:pt x="505" y="286"/>
                  </a:cubicBezTo>
                  <a:cubicBezTo>
                    <a:pt x="505" y="102"/>
                    <a:pt x="505" y="102"/>
                    <a:pt x="505" y="102"/>
                  </a:cubicBezTo>
                  <a:cubicBezTo>
                    <a:pt x="561" y="102"/>
                    <a:pt x="561" y="102"/>
                    <a:pt x="561" y="102"/>
                  </a:cubicBezTo>
                  <a:cubicBezTo>
                    <a:pt x="561" y="238"/>
                    <a:pt x="561" y="238"/>
                    <a:pt x="561" y="238"/>
                  </a:cubicBezTo>
                  <a:cubicBezTo>
                    <a:pt x="579" y="216"/>
                    <a:pt x="598" y="204"/>
                    <a:pt x="619" y="204"/>
                  </a:cubicBezTo>
                  <a:cubicBezTo>
                    <a:pt x="641" y="204"/>
                    <a:pt x="656" y="216"/>
                    <a:pt x="664" y="239"/>
                  </a:cubicBezTo>
                  <a:cubicBezTo>
                    <a:pt x="667" y="249"/>
                    <a:pt x="669" y="265"/>
                    <a:pt x="669" y="286"/>
                  </a:cubicBezTo>
                  <a:cubicBezTo>
                    <a:pt x="669" y="291"/>
                    <a:pt x="669" y="296"/>
                    <a:pt x="669" y="302"/>
                  </a:cubicBezTo>
                  <a:lnTo>
                    <a:pt x="669" y="425"/>
                  </a:lnTo>
                  <a:close/>
                  <a:moveTo>
                    <a:pt x="881" y="373"/>
                  </a:moveTo>
                  <a:cubicBezTo>
                    <a:pt x="769" y="373"/>
                    <a:pt x="769" y="373"/>
                    <a:pt x="769" y="373"/>
                  </a:cubicBezTo>
                  <a:cubicBezTo>
                    <a:pt x="769" y="428"/>
                    <a:pt x="769" y="428"/>
                    <a:pt x="769" y="428"/>
                  </a:cubicBezTo>
                  <a:cubicBezTo>
                    <a:pt x="769" y="457"/>
                    <a:pt x="778" y="471"/>
                    <a:pt x="798" y="471"/>
                  </a:cubicBezTo>
                  <a:cubicBezTo>
                    <a:pt x="811" y="471"/>
                    <a:pt x="819" y="464"/>
                    <a:pt x="823" y="449"/>
                  </a:cubicBezTo>
                  <a:cubicBezTo>
                    <a:pt x="823" y="446"/>
                    <a:pt x="824" y="433"/>
                    <a:pt x="824" y="411"/>
                  </a:cubicBezTo>
                  <a:cubicBezTo>
                    <a:pt x="881" y="411"/>
                    <a:pt x="881" y="411"/>
                    <a:pt x="881" y="411"/>
                  </a:cubicBezTo>
                  <a:cubicBezTo>
                    <a:pt x="881" y="419"/>
                    <a:pt x="881" y="419"/>
                    <a:pt x="881" y="419"/>
                  </a:cubicBezTo>
                  <a:cubicBezTo>
                    <a:pt x="881" y="437"/>
                    <a:pt x="881" y="449"/>
                    <a:pt x="880" y="455"/>
                  </a:cubicBezTo>
                  <a:cubicBezTo>
                    <a:pt x="878" y="467"/>
                    <a:pt x="874" y="479"/>
                    <a:pt x="867" y="489"/>
                  </a:cubicBezTo>
                  <a:cubicBezTo>
                    <a:pt x="851" y="511"/>
                    <a:pt x="828" y="522"/>
                    <a:pt x="799" y="522"/>
                  </a:cubicBezTo>
                  <a:cubicBezTo>
                    <a:pt x="770" y="522"/>
                    <a:pt x="747" y="512"/>
                    <a:pt x="731" y="490"/>
                  </a:cubicBezTo>
                  <a:cubicBezTo>
                    <a:pt x="719" y="475"/>
                    <a:pt x="713" y="451"/>
                    <a:pt x="713" y="418"/>
                  </a:cubicBezTo>
                  <a:cubicBezTo>
                    <a:pt x="713" y="309"/>
                    <a:pt x="713" y="309"/>
                    <a:pt x="713" y="309"/>
                  </a:cubicBezTo>
                  <a:cubicBezTo>
                    <a:pt x="713" y="301"/>
                    <a:pt x="713" y="293"/>
                    <a:pt x="714" y="286"/>
                  </a:cubicBezTo>
                  <a:cubicBezTo>
                    <a:pt x="716" y="265"/>
                    <a:pt x="722" y="248"/>
                    <a:pt x="730" y="236"/>
                  </a:cubicBezTo>
                  <a:cubicBezTo>
                    <a:pt x="747" y="215"/>
                    <a:pt x="769" y="204"/>
                    <a:pt x="798" y="204"/>
                  </a:cubicBezTo>
                  <a:cubicBezTo>
                    <a:pt x="826" y="204"/>
                    <a:pt x="848" y="215"/>
                    <a:pt x="864" y="236"/>
                  </a:cubicBezTo>
                  <a:cubicBezTo>
                    <a:pt x="873" y="248"/>
                    <a:pt x="878" y="265"/>
                    <a:pt x="880" y="286"/>
                  </a:cubicBezTo>
                  <a:cubicBezTo>
                    <a:pt x="881" y="293"/>
                    <a:pt x="881" y="301"/>
                    <a:pt x="881" y="309"/>
                  </a:cubicBezTo>
                  <a:lnTo>
                    <a:pt x="881" y="373"/>
                  </a:lnTo>
                  <a:close/>
                </a:path>
              </a:pathLst>
            </a:custGeom>
            <a:solidFill>
              <a:srgbClr val="EC202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466925" y="1869075"/>
            <a:ext cx="8065800" cy="722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lnSpc>
                <a:spcPct val="9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defRPr b="0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66874" y="2749175"/>
            <a:ext cx="8065800" cy="104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lnSpc>
                <a:spcPct val="95000"/>
              </a:lnSpc>
              <a:spcBef>
                <a:spcPts val="560"/>
              </a:spcBef>
              <a:buClr>
                <a:schemeClr val="lt1"/>
              </a:buClr>
              <a:buSzPct val="1000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3" name="Shape 43"/>
          <p:cNvCxnSpPr/>
          <p:nvPr/>
        </p:nvCxnSpPr>
        <p:spPr>
          <a:xfrm>
            <a:off x="-35725" y="881850"/>
            <a:ext cx="9175199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Shape 44"/>
          <p:cNvCxnSpPr/>
          <p:nvPr/>
        </p:nvCxnSpPr>
        <p:spPr>
          <a:xfrm>
            <a:off x="-27900" y="4709606"/>
            <a:ext cx="9199800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971550"/>
            <a:ext cx="4038599" cy="362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971550"/>
            <a:ext cx="4038599" cy="362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-35725" y="881850"/>
            <a:ext cx="9175199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Shape 51"/>
          <p:cNvCxnSpPr/>
          <p:nvPr/>
        </p:nvCxnSpPr>
        <p:spPr>
          <a:xfrm>
            <a:off x="-27900" y="4709606"/>
            <a:ext cx="9199800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x="-35725" y="881850"/>
            <a:ext cx="9175199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-27900" y="4709606"/>
            <a:ext cx="9199800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4114800"/>
            <a:ext cx="8229600" cy="45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60" name="Shape 60"/>
          <p:cNvCxnSpPr/>
          <p:nvPr/>
        </p:nvCxnSpPr>
        <p:spPr>
          <a:xfrm>
            <a:off x="-35725" y="881850"/>
            <a:ext cx="9175199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-27900" y="4709606"/>
            <a:ext cx="9199800" cy="0"/>
          </a:xfrm>
          <a:prstGeom prst="straightConnector1">
            <a:avLst/>
          </a:prstGeom>
          <a:noFill/>
          <a:ln cap="flat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parator (Red)">
    <p:bg>
      <p:bgPr>
        <a:solidFill>
          <a:srgbClr val="CD201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567893" y="4828302"/>
            <a:ext cx="498678" cy="198000"/>
            <a:chOff x="1814511" y="-3175"/>
            <a:chExt cx="6044586" cy="2400000"/>
          </a:xfrm>
        </p:grpSpPr>
        <p:sp>
          <p:nvSpPr>
            <p:cNvPr id="67" name="Shape 67"/>
            <p:cNvSpPr/>
            <p:nvPr/>
          </p:nvSpPr>
          <p:spPr>
            <a:xfrm>
              <a:off x="1814511" y="379412"/>
              <a:ext cx="806250" cy="1560000"/>
            </a:xfrm>
            <a:custGeom>
              <a:pathLst>
                <a:path extrusionOk="0" h="416" w="215">
                  <a:moveTo>
                    <a:pt x="109" y="16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39"/>
                    <a:pt x="26" y="78"/>
                    <a:pt x="40" y="116"/>
                  </a:cubicBezTo>
                  <a:cubicBezTo>
                    <a:pt x="59" y="174"/>
                    <a:pt x="72" y="218"/>
                    <a:pt x="78" y="248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40" y="248"/>
                    <a:pt x="140" y="248"/>
                    <a:pt x="140" y="248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09" y="164"/>
                  </a:lnTo>
                  <a:close/>
                </a:path>
              </a:pathLst>
            </a:custGeom>
            <a:solidFill>
              <a:srgbClr val="000000">
                <a:alpha val="3769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620965" y="760414"/>
              <a:ext cx="622500" cy="1192500"/>
            </a:xfrm>
            <a:custGeom>
              <a:pathLst>
                <a:path extrusionOk="0" h="318" w="166">
                  <a:moveTo>
                    <a:pt x="83" y="0"/>
                  </a:moveTo>
                  <a:cubicBezTo>
                    <a:pt x="55" y="0"/>
                    <a:pt x="33" y="11"/>
                    <a:pt x="18" y="32"/>
                  </a:cubicBezTo>
                  <a:cubicBezTo>
                    <a:pt x="6" y="48"/>
                    <a:pt x="0" y="72"/>
                    <a:pt x="0" y="10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47"/>
                    <a:pt x="6" y="271"/>
                    <a:pt x="18" y="286"/>
                  </a:cubicBezTo>
                  <a:cubicBezTo>
                    <a:pt x="33" y="308"/>
                    <a:pt x="55" y="318"/>
                    <a:pt x="83" y="318"/>
                  </a:cubicBezTo>
                  <a:cubicBezTo>
                    <a:pt x="111" y="318"/>
                    <a:pt x="133" y="308"/>
                    <a:pt x="148" y="286"/>
                  </a:cubicBezTo>
                  <a:cubicBezTo>
                    <a:pt x="160" y="271"/>
                    <a:pt x="166" y="247"/>
                    <a:pt x="166" y="214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72"/>
                    <a:pt x="160" y="48"/>
                    <a:pt x="148" y="32"/>
                  </a:cubicBezTo>
                  <a:cubicBezTo>
                    <a:pt x="133" y="11"/>
                    <a:pt x="111" y="0"/>
                    <a:pt x="83" y="0"/>
                  </a:cubicBezTo>
                  <a:close/>
                  <a:moveTo>
                    <a:pt x="110" y="224"/>
                  </a:moveTo>
                  <a:cubicBezTo>
                    <a:pt x="110" y="253"/>
                    <a:pt x="101" y="267"/>
                    <a:pt x="83" y="267"/>
                  </a:cubicBezTo>
                  <a:cubicBezTo>
                    <a:pt x="65" y="267"/>
                    <a:pt x="56" y="253"/>
                    <a:pt x="56" y="22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65"/>
                    <a:pt x="65" y="51"/>
                    <a:pt x="83" y="51"/>
                  </a:cubicBezTo>
                  <a:cubicBezTo>
                    <a:pt x="101" y="51"/>
                    <a:pt x="110" y="65"/>
                    <a:pt x="110" y="94"/>
                  </a:cubicBezTo>
                  <a:lnTo>
                    <a:pt x="110" y="224"/>
                  </a:lnTo>
                  <a:close/>
                </a:path>
              </a:pathLst>
            </a:custGeom>
            <a:solidFill>
              <a:srgbClr val="000000">
                <a:alpha val="3769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416303" y="776289"/>
              <a:ext cx="603750" cy="1177500"/>
            </a:xfrm>
            <a:custGeom>
              <a:pathLst>
                <a:path extrusionOk="0" h="314" w="161">
                  <a:moveTo>
                    <a:pt x="105" y="237"/>
                  </a:moveTo>
                  <a:cubicBezTo>
                    <a:pt x="93" y="254"/>
                    <a:pt x="81" y="263"/>
                    <a:pt x="70" y="263"/>
                  </a:cubicBezTo>
                  <a:cubicBezTo>
                    <a:pt x="62" y="263"/>
                    <a:pt x="58" y="259"/>
                    <a:pt x="57" y="250"/>
                  </a:cubicBezTo>
                  <a:cubicBezTo>
                    <a:pt x="56" y="248"/>
                    <a:pt x="56" y="241"/>
                    <a:pt x="56" y="22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67"/>
                    <a:pt x="2" y="282"/>
                    <a:pt x="5" y="291"/>
                  </a:cubicBezTo>
                  <a:cubicBezTo>
                    <a:pt x="11" y="307"/>
                    <a:pt x="23" y="314"/>
                    <a:pt x="41" y="314"/>
                  </a:cubicBezTo>
                  <a:cubicBezTo>
                    <a:pt x="62" y="314"/>
                    <a:pt x="83" y="302"/>
                    <a:pt x="105" y="276"/>
                  </a:cubicBezTo>
                  <a:cubicBezTo>
                    <a:pt x="105" y="310"/>
                    <a:pt x="105" y="310"/>
                    <a:pt x="105" y="310"/>
                  </a:cubicBezTo>
                  <a:cubicBezTo>
                    <a:pt x="161" y="310"/>
                    <a:pt x="161" y="310"/>
                    <a:pt x="161" y="31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237"/>
                  </a:lnTo>
                  <a:close/>
                </a:path>
              </a:pathLst>
            </a:custGeom>
            <a:solidFill>
              <a:srgbClr val="000000">
                <a:alpha val="3769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334125" y="952500"/>
              <a:ext cx="195000" cy="810000"/>
            </a:xfrm>
            <a:custGeom>
              <a:pathLst>
                <a:path extrusionOk="0" h="216" w="52">
                  <a:moveTo>
                    <a:pt x="28" y="0"/>
                  </a:moveTo>
                  <a:cubicBezTo>
                    <a:pt x="19" y="0"/>
                    <a:pt x="9" y="4"/>
                    <a:pt x="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9" y="212"/>
                    <a:pt x="19" y="216"/>
                    <a:pt x="28" y="216"/>
                  </a:cubicBezTo>
                  <a:cubicBezTo>
                    <a:pt x="44" y="216"/>
                    <a:pt x="52" y="202"/>
                    <a:pt x="52" y="174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38"/>
                    <a:pt x="52" y="35"/>
                    <a:pt x="52" y="31"/>
                  </a:cubicBezTo>
                  <a:cubicBezTo>
                    <a:pt x="50" y="11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3769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113589" y="952500"/>
              <a:ext cx="210000" cy="270000"/>
            </a:xfrm>
            <a:custGeom>
              <a:pathLst>
                <a:path extrusionOk="0" h="72" w="56">
                  <a:moveTo>
                    <a:pt x="28" y="0"/>
                  </a:moveTo>
                  <a:cubicBezTo>
                    <a:pt x="12" y="0"/>
                    <a:pt x="3" y="10"/>
                    <a:pt x="1" y="31"/>
                  </a:cubicBezTo>
                  <a:cubicBezTo>
                    <a:pt x="0" y="35"/>
                    <a:pt x="0" y="39"/>
                    <a:pt x="0" y="4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9"/>
                    <a:pt x="56" y="35"/>
                    <a:pt x="55" y="31"/>
                  </a:cubicBezTo>
                  <a:cubicBezTo>
                    <a:pt x="53" y="10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3769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229098" y="-3175"/>
              <a:ext cx="3630000" cy="2400000"/>
            </a:xfrm>
            <a:custGeom>
              <a:pathLst>
                <a:path extrusionOk="0" h="640" w="968">
                  <a:moveTo>
                    <a:pt x="946" y="102"/>
                  </a:moveTo>
                  <a:cubicBezTo>
                    <a:pt x="936" y="53"/>
                    <a:pt x="892" y="16"/>
                    <a:pt x="842" y="11"/>
                  </a:cubicBezTo>
                  <a:cubicBezTo>
                    <a:pt x="722" y="4"/>
                    <a:pt x="602" y="0"/>
                    <a:pt x="481" y="0"/>
                  </a:cubicBezTo>
                  <a:cubicBezTo>
                    <a:pt x="363" y="0"/>
                    <a:pt x="244" y="4"/>
                    <a:pt x="126" y="11"/>
                  </a:cubicBezTo>
                  <a:cubicBezTo>
                    <a:pt x="76" y="15"/>
                    <a:pt x="32" y="52"/>
                    <a:pt x="23" y="102"/>
                  </a:cubicBezTo>
                  <a:cubicBezTo>
                    <a:pt x="0" y="245"/>
                    <a:pt x="0" y="392"/>
                    <a:pt x="23" y="535"/>
                  </a:cubicBezTo>
                  <a:cubicBezTo>
                    <a:pt x="32" y="585"/>
                    <a:pt x="76" y="622"/>
                    <a:pt x="126" y="626"/>
                  </a:cubicBezTo>
                  <a:cubicBezTo>
                    <a:pt x="365" y="640"/>
                    <a:pt x="604" y="640"/>
                    <a:pt x="842" y="626"/>
                  </a:cubicBezTo>
                  <a:cubicBezTo>
                    <a:pt x="892" y="621"/>
                    <a:pt x="936" y="584"/>
                    <a:pt x="946" y="535"/>
                  </a:cubicBezTo>
                  <a:cubicBezTo>
                    <a:pt x="968" y="391"/>
                    <a:pt x="968" y="246"/>
                    <a:pt x="946" y="102"/>
                  </a:cubicBezTo>
                  <a:close/>
                  <a:moveTo>
                    <a:pt x="220" y="518"/>
                  </a:moveTo>
                  <a:cubicBezTo>
                    <a:pt x="157" y="518"/>
                    <a:pt x="157" y="518"/>
                    <a:pt x="157" y="518"/>
                  </a:cubicBezTo>
                  <a:cubicBezTo>
                    <a:pt x="157" y="286"/>
                    <a:pt x="157" y="286"/>
                    <a:pt x="157" y="286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287" y="161"/>
                    <a:pt x="287" y="161"/>
                    <a:pt x="28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0" y="286"/>
                    <a:pt x="220" y="286"/>
                    <a:pt x="220" y="286"/>
                  </a:cubicBezTo>
                  <a:lnTo>
                    <a:pt x="220" y="518"/>
                  </a:lnTo>
                  <a:close/>
                  <a:moveTo>
                    <a:pt x="456" y="518"/>
                  </a:moveTo>
                  <a:cubicBezTo>
                    <a:pt x="400" y="518"/>
                    <a:pt x="400" y="518"/>
                    <a:pt x="400" y="518"/>
                  </a:cubicBezTo>
                  <a:cubicBezTo>
                    <a:pt x="400" y="484"/>
                    <a:pt x="400" y="484"/>
                    <a:pt x="400" y="484"/>
                  </a:cubicBezTo>
                  <a:cubicBezTo>
                    <a:pt x="378" y="510"/>
                    <a:pt x="357" y="522"/>
                    <a:pt x="336" y="522"/>
                  </a:cubicBezTo>
                  <a:cubicBezTo>
                    <a:pt x="318" y="522"/>
                    <a:pt x="306" y="515"/>
                    <a:pt x="300" y="499"/>
                  </a:cubicBezTo>
                  <a:cubicBezTo>
                    <a:pt x="297" y="490"/>
                    <a:pt x="295" y="475"/>
                    <a:pt x="295" y="453"/>
                  </a:cubicBezTo>
                  <a:cubicBezTo>
                    <a:pt x="295" y="286"/>
                    <a:pt x="295" y="286"/>
                    <a:pt x="295" y="286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286"/>
                    <a:pt x="351" y="286"/>
                    <a:pt x="351" y="286"/>
                  </a:cubicBezTo>
                  <a:cubicBezTo>
                    <a:pt x="351" y="436"/>
                    <a:pt x="351" y="436"/>
                    <a:pt x="351" y="436"/>
                  </a:cubicBezTo>
                  <a:cubicBezTo>
                    <a:pt x="351" y="449"/>
                    <a:pt x="351" y="456"/>
                    <a:pt x="352" y="458"/>
                  </a:cubicBezTo>
                  <a:cubicBezTo>
                    <a:pt x="353" y="467"/>
                    <a:pt x="357" y="471"/>
                    <a:pt x="365" y="471"/>
                  </a:cubicBezTo>
                  <a:cubicBezTo>
                    <a:pt x="376" y="471"/>
                    <a:pt x="388" y="462"/>
                    <a:pt x="400" y="445"/>
                  </a:cubicBezTo>
                  <a:cubicBezTo>
                    <a:pt x="400" y="286"/>
                    <a:pt x="400" y="286"/>
                    <a:pt x="400" y="286"/>
                  </a:cubicBezTo>
                  <a:cubicBezTo>
                    <a:pt x="400" y="208"/>
                    <a:pt x="400" y="208"/>
                    <a:pt x="400" y="208"/>
                  </a:cubicBezTo>
                  <a:cubicBezTo>
                    <a:pt x="456" y="208"/>
                    <a:pt x="456" y="208"/>
                    <a:pt x="456" y="208"/>
                  </a:cubicBezTo>
                  <a:cubicBezTo>
                    <a:pt x="456" y="286"/>
                    <a:pt x="456" y="286"/>
                    <a:pt x="456" y="286"/>
                  </a:cubicBezTo>
                  <a:lnTo>
                    <a:pt x="456" y="518"/>
                  </a:lnTo>
                  <a:close/>
                  <a:moveTo>
                    <a:pt x="669" y="425"/>
                  </a:moveTo>
                  <a:cubicBezTo>
                    <a:pt x="669" y="454"/>
                    <a:pt x="668" y="474"/>
                    <a:pt x="664" y="487"/>
                  </a:cubicBezTo>
                  <a:cubicBezTo>
                    <a:pt x="656" y="510"/>
                    <a:pt x="641" y="522"/>
                    <a:pt x="619" y="522"/>
                  </a:cubicBezTo>
                  <a:cubicBezTo>
                    <a:pt x="599" y="522"/>
                    <a:pt x="580" y="511"/>
                    <a:pt x="561" y="488"/>
                  </a:cubicBezTo>
                  <a:cubicBezTo>
                    <a:pt x="561" y="518"/>
                    <a:pt x="561" y="518"/>
                    <a:pt x="561" y="518"/>
                  </a:cubicBezTo>
                  <a:cubicBezTo>
                    <a:pt x="505" y="518"/>
                    <a:pt x="505" y="518"/>
                    <a:pt x="505" y="518"/>
                  </a:cubicBezTo>
                  <a:cubicBezTo>
                    <a:pt x="505" y="286"/>
                    <a:pt x="505" y="286"/>
                    <a:pt x="505" y="286"/>
                  </a:cubicBezTo>
                  <a:cubicBezTo>
                    <a:pt x="505" y="102"/>
                    <a:pt x="505" y="102"/>
                    <a:pt x="505" y="102"/>
                  </a:cubicBezTo>
                  <a:cubicBezTo>
                    <a:pt x="561" y="102"/>
                    <a:pt x="561" y="102"/>
                    <a:pt x="561" y="102"/>
                  </a:cubicBezTo>
                  <a:cubicBezTo>
                    <a:pt x="561" y="238"/>
                    <a:pt x="561" y="238"/>
                    <a:pt x="561" y="238"/>
                  </a:cubicBezTo>
                  <a:cubicBezTo>
                    <a:pt x="579" y="216"/>
                    <a:pt x="598" y="204"/>
                    <a:pt x="619" y="204"/>
                  </a:cubicBezTo>
                  <a:cubicBezTo>
                    <a:pt x="641" y="204"/>
                    <a:pt x="656" y="216"/>
                    <a:pt x="664" y="239"/>
                  </a:cubicBezTo>
                  <a:cubicBezTo>
                    <a:pt x="667" y="249"/>
                    <a:pt x="669" y="265"/>
                    <a:pt x="669" y="286"/>
                  </a:cubicBezTo>
                  <a:cubicBezTo>
                    <a:pt x="669" y="291"/>
                    <a:pt x="669" y="296"/>
                    <a:pt x="669" y="302"/>
                  </a:cubicBezTo>
                  <a:lnTo>
                    <a:pt x="669" y="425"/>
                  </a:lnTo>
                  <a:close/>
                  <a:moveTo>
                    <a:pt x="881" y="373"/>
                  </a:moveTo>
                  <a:cubicBezTo>
                    <a:pt x="769" y="373"/>
                    <a:pt x="769" y="373"/>
                    <a:pt x="769" y="373"/>
                  </a:cubicBezTo>
                  <a:cubicBezTo>
                    <a:pt x="769" y="428"/>
                    <a:pt x="769" y="428"/>
                    <a:pt x="769" y="428"/>
                  </a:cubicBezTo>
                  <a:cubicBezTo>
                    <a:pt x="769" y="457"/>
                    <a:pt x="778" y="471"/>
                    <a:pt x="798" y="471"/>
                  </a:cubicBezTo>
                  <a:cubicBezTo>
                    <a:pt x="811" y="471"/>
                    <a:pt x="819" y="464"/>
                    <a:pt x="823" y="449"/>
                  </a:cubicBezTo>
                  <a:cubicBezTo>
                    <a:pt x="823" y="446"/>
                    <a:pt x="824" y="433"/>
                    <a:pt x="824" y="411"/>
                  </a:cubicBezTo>
                  <a:cubicBezTo>
                    <a:pt x="881" y="411"/>
                    <a:pt x="881" y="411"/>
                    <a:pt x="881" y="411"/>
                  </a:cubicBezTo>
                  <a:cubicBezTo>
                    <a:pt x="881" y="419"/>
                    <a:pt x="881" y="419"/>
                    <a:pt x="881" y="419"/>
                  </a:cubicBezTo>
                  <a:cubicBezTo>
                    <a:pt x="881" y="437"/>
                    <a:pt x="881" y="449"/>
                    <a:pt x="880" y="455"/>
                  </a:cubicBezTo>
                  <a:cubicBezTo>
                    <a:pt x="878" y="467"/>
                    <a:pt x="874" y="479"/>
                    <a:pt x="867" y="489"/>
                  </a:cubicBezTo>
                  <a:cubicBezTo>
                    <a:pt x="851" y="511"/>
                    <a:pt x="828" y="522"/>
                    <a:pt x="799" y="522"/>
                  </a:cubicBezTo>
                  <a:cubicBezTo>
                    <a:pt x="770" y="522"/>
                    <a:pt x="747" y="512"/>
                    <a:pt x="731" y="490"/>
                  </a:cubicBezTo>
                  <a:cubicBezTo>
                    <a:pt x="719" y="475"/>
                    <a:pt x="713" y="451"/>
                    <a:pt x="713" y="418"/>
                  </a:cubicBezTo>
                  <a:cubicBezTo>
                    <a:pt x="713" y="309"/>
                    <a:pt x="713" y="309"/>
                    <a:pt x="713" y="309"/>
                  </a:cubicBezTo>
                  <a:cubicBezTo>
                    <a:pt x="713" y="301"/>
                    <a:pt x="713" y="293"/>
                    <a:pt x="714" y="286"/>
                  </a:cubicBezTo>
                  <a:cubicBezTo>
                    <a:pt x="716" y="265"/>
                    <a:pt x="722" y="248"/>
                    <a:pt x="730" y="236"/>
                  </a:cubicBezTo>
                  <a:cubicBezTo>
                    <a:pt x="747" y="215"/>
                    <a:pt x="769" y="204"/>
                    <a:pt x="798" y="204"/>
                  </a:cubicBezTo>
                  <a:cubicBezTo>
                    <a:pt x="826" y="204"/>
                    <a:pt x="848" y="215"/>
                    <a:pt x="864" y="236"/>
                  </a:cubicBezTo>
                  <a:cubicBezTo>
                    <a:pt x="873" y="248"/>
                    <a:pt x="878" y="265"/>
                    <a:pt x="880" y="286"/>
                  </a:cubicBezTo>
                  <a:cubicBezTo>
                    <a:pt x="881" y="293"/>
                    <a:pt x="881" y="301"/>
                    <a:pt x="881" y="309"/>
                  </a:cubicBezTo>
                  <a:lnTo>
                    <a:pt x="881" y="373"/>
                  </a:lnTo>
                  <a:close/>
                </a:path>
              </a:pathLst>
            </a:custGeom>
            <a:solidFill>
              <a:srgbClr val="000000">
                <a:alpha val="3769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x="8095791" y="4855621"/>
            <a:ext cx="470240" cy="165272"/>
            <a:chOff x="5389562" y="6130926"/>
            <a:chExt cx="868725" cy="305325"/>
          </a:xfrm>
        </p:grpSpPr>
        <p:sp>
          <p:nvSpPr>
            <p:cNvPr id="74" name="Shape 74"/>
            <p:cNvSpPr/>
            <p:nvPr/>
          </p:nvSpPr>
          <p:spPr>
            <a:xfrm>
              <a:off x="6132512" y="6203951"/>
              <a:ext cx="125775" cy="144300"/>
            </a:xfrm>
            <a:custGeom>
              <a:pathLst>
                <a:path extrusionOk="0" h="148" w="129">
                  <a:moveTo>
                    <a:pt x="113" y="137"/>
                  </a:moveTo>
                  <a:cubicBezTo>
                    <a:pt x="110" y="139"/>
                    <a:pt x="106" y="141"/>
                    <a:pt x="103" y="142"/>
                  </a:cubicBezTo>
                  <a:cubicBezTo>
                    <a:pt x="93" y="147"/>
                    <a:pt x="82" y="148"/>
                    <a:pt x="73" y="148"/>
                  </a:cubicBezTo>
                  <a:cubicBezTo>
                    <a:pt x="63" y="148"/>
                    <a:pt x="47" y="148"/>
                    <a:pt x="32" y="136"/>
                  </a:cubicBezTo>
                  <a:cubicBezTo>
                    <a:pt x="10" y="121"/>
                    <a:pt x="0" y="94"/>
                    <a:pt x="0" y="71"/>
                  </a:cubicBezTo>
                  <a:cubicBezTo>
                    <a:pt x="0" y="23"/>
                    <a:pt x="39" y="0"/>
                    <a:pt x="71" y="0"/>
                  </a:cubicBezTo>
                  <a:cubicBezTo>
                    <a:pt x="82" y="0"/>
                    <a:pt x="94" y="2"/>
                    <a:pt x="103" y="8"/>
                  </a:cubicBezTo>
                  <a:cubicBezTo>
                    <a:pt x="118" y="19"/>
                    <a:pt x="122" y="32"/>
                    <a:pt x="124" y="3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6" y="109"/>
                    <a:pt x="62" y="132"/>
                    <a:pt x="92" y="132"/>
                  </a:cubicBezTo>
                  <a:cubicBezTo>
                    <a:pt x="107" y="132"/>
                    <a:pt x="119" y="127"/>
                    <a:pt x="129" y="121"/>
                  </a:cubicBezTo>
                  <a:cubicBezTo>
                    <a:pt x="113" y="137"/>
                    <a:pt x="113" y="137"/>
                    <a:pt x="113" y="137"/>
                  </a:cubicBezTo>
                  <a:close/>
                  <a:moveTo>
                    <a:pt x="84" y="45"/>
                  </a:moveTo>
                  <a:cubicBezTo>
                    <a:pt x="90" y="43"/>
                    <a:pt x="93" y="41"/>
                    <a:pt x="93" y="36"/>
                  </a:cubicBezTo>
                  <a:cubicBezTo>
                    <a:pt x="93" y="24"/>
                    <a:pt x="79" y="10"/>
                    <a:pt x="62" y="10"/>
                  </a:cubicBezTo>
                  <a:cubicBezTo>
                    <a:pt x="50" y="10"/>
                    <a:pt x="27" y="19"/>
                    <a:pt x="27" y="53"/>
                  </a:cubicBezTo>
                  <a:cubicBezTo>
                    <a:pt x="27" y="58"/>
                    <a:pt x="27" y="64"/>
                    <a:pt x="28" y="69"/>
                  </a:cubicBezTo>
                  <a:cubicBezTo>
                    <a:pt x="84" y="45"/>
                    <a:pt x="84" y="45"/>
                    <a:pt x="84" y="45"/>
                  </a:cubicBezTo>
                  <a:close/>
                </a:path>
              </a:pathLst>
            </a:custGeom>
            <a:solidFill>
              <a:srgbClr val="000000">
                <a:alpha val="376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057900" y="6130926"/>
              <a:ext cx="77025" cy="212550"/>
            </a:xfrm>
            <a:custGeom>
              <a:pathLst>
                <a:path extrusionOk="0" h="218" w="79">
                  <a:moveTo>
                    <a:pt x="68" y="218"/>
                  </a:moveTo>
                  <a:cubicBezTo>
                    <a:pt x="13" y="218"/>
                    <a:pt x="13" y="218"/>
                    <a:pt x="13" y="218"/>
                  </a:cubicBezTo>
                  <a:cubicBezTo>
                    <a:pt x="20" y="208"/>
                    <a:pt x="21" y="207"/>
                    <a:pt x="21" y="20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27"/>
                    <a:pt x="22" y="93"/>
                    <a:pt x="23" y="60"/>
                  </a:cubicBezTo>
                  <a:cubicBezTo>
                    <a:pt x="23" y="45"/>
                    <a:pt x="24" y="25"/>
                    <a:pt x="2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8" y="5"/>
                    <a:pt x="55" y="7"/>
                    <a:pt x="54" y="18"/>
                  </a:cubicBezTo>
                  <a:cubicBezTo>
                    <a:pt x="51" y="42"/>
                    <a:pt x="51" y="79"/>
                    <a:pt x="51" y="123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7"/>
                    <a:pt x="53" y="208"/>
                    <a:pt x="63" y="209"/>
                  </a:cubicBezTo>
                  <a:cubicBezTo>
                    <a:pt x="69" y="210"/>
                    <a:pt x="74" y="210"/>
                    <a:pt x="79" y="211"/>
                  </a:cubicBezTo>
                  <a:cubicBezTo>
                    <a:pt x="68" y="218"/>
                    <a:pt x="68" y="218"/>
                    <a:pt x="68" y="218"/>
                  </a:cubicBezTo>
                  <a:close/>
                </a:path>
              </a:pathLst>
            </a:custGeom>
            <a:solidFill>
              <a:srgbClr val="000000">
                <a:alpha val="376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913437" y="6207126"/>
              <a:ext cx="150150" cy="229125"/>
            </a:xfrm>
            <a:custGeom>
              <a:pathLst>
                <a:path extrusionOk="0" h="235" w="154">
                  <a:moveTo>
                    <a:pt x="115" y="11"/>
                  </a:moveTo>
                  <a:cubicBezTo>
                    <a:pt x="123" y="17"/>
                    <a:pt x="137" y="29"/>
                    <a:pt x="137" y="53"/>
                  </a:cubicBezTo>
                  <a:cubicBezTo>
                    <a:pt x="137" y="75"/>
                    <a:pt x="124" y="86"/>
                    <a:pt x="111" y="96"/>
                  </a:cubicBezTo>
                  <a:cubicBezTo>
                    <a:pt x="107" y="100"/>
                    <a:pt x="103" y="105"/>
                    <a:pt x="103" y="112"/>
                  </a:cubicBezTo>
                  <a:cubicBezTo>
                    <a:pt x="103" y="118"/>
                    <a:pt x="107" y="122"/>
                    <a:pt x="111" y="12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36" y="145"/>
                    <a:pt x="148" y="155"/>
                    <a:pt x="148" y="177"/>
                  </a:cubicBezTo>
                  <a:cubicBezTo>
                    <a:pt x="148" y="206"/>
                    <a:pt x="120" y="235"/>
                    <a:pt x="67" y="235"/>
                  </a:cubicBezTo>
                  <a:cubicBezTo>
                    <a:pt x="22" y="235"/>
                    <a:pt x="0" y="214"/>
                    <a:pt x="0" y="191"/>
                  </a:cubicBezTo>
                  <a:cubicBezTo>
                    <a:pt x="0" y="180"/>
                    <a:pt x="6" y="164"/>
                    <a:pt x="24" y="153"/>
                  </a:cubicBezTo>
                  <a:cubicBezTo>
                    <a:pt x="43" y="142"/>
                    <a:pt x="69" y="140"/>
                    <a:pt x="83" y="139"/>
                  </a:cubicBezTo>
                  <a:cubicBezTo>
                    <a:pt x="79" y="133"/>
                    <a:pt x="74" y="128"/>
                    <a:pt x="74" y="118"/>
                  </a:cubicBezTo>
                  <a:cubicBezTo>
                    <a:pt x="74" y="113"/>
                    <a:pt x="75" y="110"/>
                    <a:pt x="77" y="106"/>
                  </a:cubicBezTo>
                  <a:cubicBezTo>
                    <a:pt x="73" y="106"/>
                    <a:pt x="70" y="107"/>
                    <a:pt x="67" y="107"/>
                  </a:cubicBezTo>
                  <a:cubicBezTo>
                    <a:pt x="34" y="107"/>
                    <a:pt x="16" y="82"/>
                    <a:pt x="16" y="58"/>
                  </a:cubicBezTo>
                  <a:cubicBezTo>
                    <a:pt x="16" y="44"/>
                    <a:pt x="22" y="28"/>
                    <a:pt x="35" y="17"/>
                  </a:cubicBezTo>
                  <a:cubicBezTo>
                    <a:pt x="53" y="2"/>
                    <a:pt x="74" y="0"/>
                    <a:pt x="9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15" y="11"/>
                    <a:pt x="115" y="11"/>
                    <a:pt x="115" y="11"/>
                  </a:cubicBezTo>
                  <a:close/>
                  <a:moveTo>
                    <a:pt x="94" y="148"/>
                  </a:moveTo>
                  <a:cubicBezTo>
                    <a:pt x="91" y="148"/>
                    <a:pt x="90" y="148"/>
                    <a:pt x="86" y="148"/>
                  </a:cubicBezTo>
                  <a:cubicBezTo>
                    <a:pt x="84" y="148"/>
                    <a:pt x="67" y="148"/>
                    <a:pt x="54" y="153"/>
                  </a:cubicBezTo>
                  <a:cubicBezTo>
                    <a:pt x="47" y="155"/>
                    <a:pt x="27" y="163"/>
                    <a:pt x="27" y="184"/>
                  </a:cubicBezTo>
                  <a:cubicBezTo>
                    <a:pt x="27" y="206"/>
                    <a:pt x="49" y="222"/>
                    <a:pt x="82" y="222"/>
                  </a:cubicBezTo>
                  <a:cubicBezTo>
                    <a:pt x="111" y="222"/>
                    <a:pt x="127" y="208"/>
                    <a:pt x="127" y="189"/>
                  </a:cubicBezTo>
                  <a:cubicBezTo>
                    <a:pt x="127" y="173"/>
                    <a:pt x="117" y="165"/>
                    <a:pt x="94" y="148"/>
                  </a:cubicBezTo>
                  <a:close/>
                  <a:moveTo>
                    <a:pt x="103" y="89"/>
                  </a:moveTo>
                  <a:cubicBezTo>
                    <a:pt x="110" y="82"/>
                    <a:pt x="110" y="72"/>
                    <a:pt x="110" y="67"/>
                  </a:cubicBezTo>
                  <a:cubicBezTo>
                    <a:pt x="110" y="45"/>
                    <a:pt x="97" y="10"/>
                    <a:pt x="71" y="10"/>
                  </a:cubicBezTo>
                  <a:cubicBezTo>
                    <a:pt x="63" y="10"/>
                    <a:pt x="55" y="14"/>
                    <a:pt x="50" y="20"/>
                  </a:cubicBezTo>
                  <a:cubicBezTo>
                    <a:pt x="44" y="27"/>
                    <a:pt x="43" y="35"/>
                    <a:pt x="43" y="43"/>
                  </a:cubicBezTo>
                  <a:cubicBezTo>
                    <a:pt x="43" y="64"/>
                    <a:pt x="55" y="98"/>
                    <a:pt x="81" y="98"/>
                  </a:cubicBezTo>
                  <a:cubicBezTo>
                    <a:pt x="89" y="98"/>
                    <a:pt x="98" y="94"/>
                    <a:pt x="103" y="89"/>
                  </a:cubicBezTo>
                  <a:close/>
                </a:path>
              </a:pathLst>
            </a:custGeom>
            <a:solidFill>
              <a:srgbClr val="000000">
                <a:alpha val="376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765800" y="6203951"/>
              <a:ext cx="149175" cy="144300"/>
            </a:xfrm>
            <a:custGeom>
              <a:pathLst>
                <a:path extrusionOk="0" h="148" w="153">
                  <a:moveTo>
                    <a:pt x="75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5" y="0"/>
                    <a:pt x="153" y="35"/>
                    <a:pt x="153" y="73"/>
                  </a:cubicBezTo>
                  <a:cubicBezTo>
                    <a:pt x="153" y="109"/>
                    <a:pt x="125" y="148"/>
                    <a:pt x="75" y="148"/>
                  </a:cubicBezTo>
                  <a:close/>
                  <a:moveTo>
                    <a:pt x="114" y="123"/>
                  </a:moveTo>
                  <a:cubicBezTo>
                    <a:pt x="121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1" y="9"/>
                    <a:pt x="51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2" y="138"/>
                  </a:cubicBezTo>
                  <a:cubicBezTo>
                    <a:pt x="94" y="138"/>
                    <a:pt x="106" y="133"/>
                    <a:pt x="114" y="123"/>
                  </a:cubicBezTo>
                  <a:close/>
                </a:path>
              </a:pathLst>
            </a:custGeom>
            <a:solidFill>
              <a:srgbClr val="000000">
                <a:alpha val="376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603875" y="6203951"/>
              <a:ext cx="150150" cy="144300"/>
            </a:xfrm>
            <a:custGeom>
              <a:pathLst>
                <a:path extrusionOk="0" h="148" w="154">
                  <a:moveTo>
                    <a:pt x="76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6" y="0"/>
                    <a:pt x="154" y="35"/>
                    <a:pt x="154" y="73"/>
                  </a:cubicBezTo>
                  <a:cubicBezTo>
                    <a:pt x="154" y="109"/>
                    <a:pt x="126" y="148"/>
                    <a:pt x="76" y="148"/>
                  </a:cubicBezTo>
                  <a:close/>
                  <a:moveTo>
                    <a:pt x="114" y="123"/>
                  </a:moveTo>
                  <a:cubicBezTo>
                    <a:pt x="122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2" y="9"/>
                    <a:pt x="52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3" y="138"/>
                  </a:cubicBezTo>
                  <a:cubicBezTo>
                    <a:pt x="95" y="138"/>
                    <a:pt x="107" y="133"/>
                    <a:pt x="114" y="123"/>
                  </a:cubicBezTo>
                  <a:close/>
                </a:path>
              </a:pathLst>
            </a:custGeom>
            <a:solidFill>
              <a:srgbClr val="000000">
                <a:alpha val="376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389562" y="6143626"/>
              <a:ext cx="205725" cy="207675"/>
            </a:xfrm>
            <a:custGeom>
              <a:pathLst>
                <a:path extrusionOk="0" h="213" w="211">
                  <a:moveTo>
                    <a:pt x="200" y="199"/>
                  </a:moveTo>
                  <a:cubicBezTo>
                    <a:pt x="158" y="208"/>
                    <a:pt x="158" y="208"/>
                    <a:pt x="158" y="208"/>
                  </a:cubicBezTo>
                  <a:cubicBezTo>
                    <a:pt x="141" y="211"/>
                    <a:pt x="126" y="213"/>
                    <a:pt x="110" y="213"/>
                  </a:cubicBezTo>
                  <a:cubicBezTo>
                    <a:pt x="30" y="213"/>
                    <a:pt x="0" y="155"/>
                    <a:pt x="0" y="109"/>
                  </a:cubicBezTo>
                  <a:cubicBezTo>
                    <a:pt x="0" y="52"/>
                    <a:pt x="43" y="0"/>
                    <a:pt x="117" y="0"/>
                  </a:cubicBezTo>
                  <a:cubicBezTo>
                    <a:pt x="133" y="0"/>
                    <a:pt x="148" y="3"/>
                    <a:pt x="161" y="6"/>
                  </a:cubicBezTo>
                  <a:cubicBezTo>
                    <a:pt x="183" y="12"/>
                    <a:pt x="193" y="20"/>
                    <a:pt x="200" y="24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63" y="28"/>
                    <a:pt x="145" y="11"/>
                    <a:pt x="111" y="11"/>
                  </a:cubicBezTo>
                  <a:cubicBezTo>
                    <a:pt x="65" y="11"/>
                    <a:pt x="30" y="45"/>
                    <a:pt x="30" y="96"/>
                  </a:cubicBezTo>
                  <a:cubicBezTo>
                    <a:pt x="30" y="151"/>
                    <a:pt x="70" y="202"/>
                    <a:pt x="133" y="202"/>
                  </a:cubicBezTo>
                  <a:cubicBezTo>
                    <a:pt x="151" y="202"/>
                    <a:pt x="161" y="198"/>
                    <a:pt x="170" y="195"/>
                  </a:cubicBezTo>
                  <a:cubicBezTo>
                    <a:pt x="170" y="148"/>
                    <a:pt x="170" y="148"/>
                    <a:pt x="170" y="148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211" y="138"/>
                    <a:pt x="211" y="138"/>
                    <a:pt x="211" y="138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1" y="147"/>
                    <a:pt x="201" y="147"/>
                    <a:pt x="200" y="150"/>
                  </a:cubicBezTo>
                  <a:cubicBezTo>
                    <a:pt x="200" y="152"/>
                    <a:pt x="200" y="161"/>
                    <a:pt x="200" y="164"/>
                  </a:cubicBezTo>
                  <a:cubicBezTo>
                    <a:pt x="200" y="199"/>
                    <a:pt x="200" y="199"/>
                    <a:pt x="200" y="199"/>
                  </a:cubicBezTo>
                  <a:close/>
                </a:path>
              </a:pathLst>
            </a:custGeom>
            <a:solidFill>
              <a:srgbClr val="000000">
                <a:alpha val="376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idx="1" type="body"/>
          </p:nvPr>
        </p:nvSpPr>
        <p:spPr>
          <a:xfrm>
            <a:off x="491700" y="1214150"/>
            <a:ext cx="8143800" cy="1428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subTitle"/>
          </p:nvPr>
        </p:nvSpPr>
        <p:spPr>
          <a:xfrm>
            <a:off x="491700" y="2700040"/>
            <a:ext cx="6671399" cy="860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2pPr>
            <a:lvl3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3pPr>
            <a:lvl4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4pPr>
            <a:lvl5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5pPr>
            <a:lvl6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6pPr>
            <a:lvl7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7pPr>
            <a:lvl8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8pPr>
            <a:lvl9pPr rtl="0">
              <a:lnSpc>
                <a:spcPct val="95000"/>
              </a:lnSpc>
              <a:spcBef>
                <a:spcPts val="560"/>
              </a:spcBef>
              <a:buClr>
                <a:srgbClr val="FFFFFF"/>
              </a:buClr>
              <a:buSzPct val="1000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parator (Grey)">
    <p:bg>
      <p:bgPr>
        <a:solidFill>
          <a:srgbClr val="3E3E3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567893" y="4826370"/>
            <a:ext cx="498678" cy="198000"/>
            <a:chOff x="1814511" y="-3175"/>
            <a:chExt cx="6044586" cy="2400000"/>
          </a:xfrm>
        </p:grpSpPr>
        <p:sp>
          <p:nvSpPr>
            <p:cNvPr id="85" name="Shape 85"/>
            <p:cNvSpPr/>
            <p:nvPr/>
          </p:nvSpPr>
          <p:spPr>
            <a:xfrm>
              <a:off x="1814511" y="379412"/>
              <a:ext cx="806250" cy="1560000"/>
            </a:xfrm>
            <a:custGeom>
              <a:pathLst>
                <a:path extrusionOk="0" h="416" w="215">
                  <a:moveTo>
                    <a:pt x="109" y="16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39"/>
                    <a:pt x="26" y="78"/>
                    <a:pt x="40" y="116"/>
                  </a:cubicBezTo>
                  <a:cubicBezTo>
                    <a:pt x="59" y="174"/>
                    <a:pt x="72" y="218"/>
                    <a:pt x="78" y="248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40" y="248"/>
                    <a:pt x="140" y="248"/>
                    <a:pt x="140" y="248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09" y="164"/>
                  </a:ln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620965" y="760414"/>
              <a:ext cx="622500" cy="1192500"/>
            </a:xfrm>
            <a:custGeom>
              <a:pathLst>
                <a:path extrusionOk="0" h="318" w="166">
                  <a:moveTo>
                    <a:pt x="83" y="0"/>
                  </a:moveTo>
                  <a:cubicBezTo>
                    <a:pt x="55" y="0"/>
                    <a:pt x="33" y="11"/>
                    <a:pt x="18" y="32"/>
                  </a:cubicBezTo>
                  <a:cubicBezTo>
                    <a:pt x="6" y="48"/>
                    <a:pt x="0" y="72"/>
                    <a:pt x="0" y="10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47"/>
                    <a:pt x="6" y="271"/>
                    <a:pt x="18" y="286"/>
                  </a:cubicBezTo>
                  <a:cubicBezTo>
                    <a:pt x="33" y="308"/>
                    <a:pt x="55" y="318"/>
                    <a:pt x="83" y="318"/>
                  </a:cubicBezTo>
                  <a:cubicBezTo>
                    <a:pt x="111" y="318"/>
                    <a:pt x="133" y="308"/>
                    <a:pt x="148" y="286"/>
                  </a:cubicBezTo>
                  <a:cubicBezTo>
                    <a:pt x="160" y="271"/>
                    <a:pt x="166" y="247"/>
                    <a:pt x="166" y="214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72"/>
                    <a:pt x="160" y="48"/>
                    <a:pt x="148" y="32"/>
                  </a:cubicBezTo>
                  <a:cubicBezTo>
                    <a:pt x="133" y="11"/>
                    <a:pt x="111" y="0"/>
                    <a:pt x="83" y="0"/>
                  </a:cubicBezTo>
                  <a:close/>
                  <a:moveTo>
                    <a:pt x="110" y="224"/>
                  </a:moveTo>
                  <a:cubicBezTo>
                    <a:pt x="110" y="253"/>
                    <a:pt x="101" y="267"/>
                    <a:pt x="83" y="267"/>
                  </a:cubicBezTo>
                  <a:cubicBezTo>
                    <a:pt x="65" y="267"/>
                    <a:pt x="56" y="253"/>
                    <a:pt x="56" y="22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65"/>
                    <a:pt x="65" y="51"/>
                    <a:pt x="83" y="51"/>
                  </a:cubicBezTo>
                  <a:cubicBezTo>
                    <a:pt x="101" y="51"/>
                    <a:pt x="110" y="65"/>
                    <a:pt x="110" y="94"/>
                  </a:cubicBezTo>
                  <a:lnTo>
                    <a:pt x="110" y="224"/>
                  </a:ln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416303" y="776289"/>
              <a:ext cx="603750" cy="1177500"/>
            </a:xfrm>
            <a:custGeom>
              <a:pathLst>
                <a:path extrusionOk="0" h="314" w="161">
                  <a:moveTo>
                    <a:pt x="105" y="237"/>
                  </a:moveTo>
                  <a:cubicBezTo>
                    <a:pt x="93" y="254"/>
                    <a:pt x="81" y="263"/>
                    <a:pt x="70" y="263"/>
                  </a:cubicBezTo>
                  <a:cubicBezTo>
                    <a:pt x="62" y="263"/>
                    <a:pt x="58" y="259"/>
                    <a:pt x="57" y="250"/>
                  </a:cubicBezTo>
                  <a:cubicBezTo>
                    <a:pt x="56" y="248"/>
                    <a:pt x="56" y="241"/>
                    <a:pt x="56" y="22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67"/>
                    <a:pt x="2" y="282"/>
                    <a:pt x="5" y="291"/>
                  </a:cubicBezTo>
                  <a:cubicBezTo>
                    <a:pt x="11" y="307"/>
                    <a:pt x="23" y="314"/>
                    <a:pt x="41" y="314"/>
                  </a:cubicBezTo>
                  <a:cubicBezTo>
                    <a:pt x="62" y="314"/>
                    <a:pt x="83" y="302"/>
                    <a:pt x="105" y="276"/>
                  </a:cubicBezTo>
                  <a:cubicBezTo>
                    <a:pt x="105" y="310"/>
                    <a:pt x="105" y="310"/>
                    <a:pt x="105" y="310"/>
                  </a:cubicBezTo>
                  <a:cubicBezTo>
                    <a:pt x="161" y="310"/>
                    <a:pt x="161" y="310"/>
                    <a:pt x="161" y="31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237"/>
                  </a:ln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334125" y="952500"/>
              <a:ext cx="195000" cy="810000"/>
            </a:xfrm>
            <a:custGeom>
              <a:pathLst>
                <a:path extrusionOk="0" h="216" w="52">
                  <a:moveTo>
                    <a:pt x="28" y="0"/>
                  </a:moveTo>
                  <a:cubicBezTo>
                    <a:pt x="19" y="0"/>
                    <a:pt x="9" y="4"/>
                    <a:pt x="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9" y="212"/>
                    <a:pt x="19" y="216"/>
                    <a:pt x="28" y="216"/>
                  </a:cubicBezTo>
                  <a:cubicBezTo>
                    <a:pt x="44" y="216"/>
                    <a:pt x="52" y="202"/>
                    <a:pt x="52" y="174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38"/>
                    <a:pt x="52" y="35"/>
                    <a:pt x="52" y="31"/>
                  </a:cubicBezTo>
                  <a:cubicBezTo>
                    <a:pt x="50" y="11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113589" y="952500"/>
              <a:ext cx="210000" cy="270000"/>
            </a:xfrm>
            <a:custGeom>
              <a:pathLst>
                <a:path extrusionOk="0" h="72" w="56">
                  <a:moveTo>
                    <a:pt x="28" y="0"/>
                  </a:moveTo>
                  <a:cubicBezTo>
                    <a:pt x="12" y="0"/>
                    <a:pt x="3" y="10"/>
                    <a:pt x="1" y="31"/>
                  </a:cubicBezTo>
                  <a:cubicBezTo>
                    <a:pt x="0" y="35"/>
                    <a:pt x="0" y="39"/>
                    <a:pt x="0" y="4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9"/>
                    <a:pt x="56" y="35"/>
                    <a:pt x="55" y="31"/>
                  </a:cubicBezTo>
                  <a:cubicBezTo>
                    <a:pt x="53" y="10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29098" y="-3175"/>
              <a:ext cx="3630000" cy="2400000"/>
            </a:xfrm>
            <a:custGeom>
              <a:pathLst>
                <a:path extrusionOk="0" h="640" w="968">
                  <a:moveTo>
                    <a:pt x="946" y="102"/>
                  </a:moveTo>
                  <a:cubicBezTo>
                    <a:pt x="936" y="53"/>
                    <a:pt x="892" y="16"/>
                    <a:pt x="842" y="11"/>
                  </a:cubicBezTo>
                  <a:cubicBezTo>
                    <a:pt x="722" y="4"/>
                    <a:pt x="602" y="0"/>
                    <a:pt x="481" y="0"/>
                  </a:cubicBezTo>
                  <a:cubicBezTo>
                    <a:pt x="363" y="0"/>
                    <a:pt x="244" y="4"/>
                    <a:pt x="126" y="11"/>
                  </a:cubicBezTo>
                  <a:cubicBezTo>
                    <a:pt x="76" y="15"/>
                    <a:pt x="32" y="52"/>
                    <a:pt x="23" y="102"/>
                  </a:cubicBezTo>
                  <a:cubicBezTo>
                    <a:pt x="0" y="245"/>
                    <a:pt x="0" y="392"/>
                    <a:pt x="23" y="535"/>
                  </a:cubicBezTo>
                  <a:cubicBezTo>
                    <a:pt x="32" y="585"/>
                    <a:pt x="76" y="622"/>
                    <a:pt x="126" y="626"/>
                  </a:cubicBezTo>
                  <a:cubicBezTo>
                    <a:pt x="365" y="640"/>
                    <a:pt x="604" y="640"/>
                    <a:pt x="842" y="626"/>
                  </a:cubicBezTo>
                  <a:cubicBezTo>
                    <a:pt x="892" y="621"/>
                    <a:pt x="936" y="584"/>
                    <a:pt x="946" y="535"/>
                  </a:cubicBezTo>
                  <a:cubicBezTo>
                    <a:pt x="968" y="391"/>
                    <a:pt x="968" y="246"/>
                    <a:pt x="946" y="102"/>
                  </a:cubicBezTo>
                  <a:close/>
                  <a:moveTo>
                    <a:pt x="220" y="518"/>
                  </a:moveTo>
                  <a:cubicBezTo>
                    <a:pt x="157" y="518"/>
                    <a:pt x="157" y="518"/>
                    <a:pt x="157" y="518"/>
                  </a:cubicBezTo>
                  <a:cubicBezTo>
                    <a:pt x="157" y="286"/>
                    <a:pt x="157" y="286"/>
                    <a:pt x="157" y="286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287" y="161"/>
                    <a:pt x="287" y="161"/>
                    <a:pt x="28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0" y="286"/>
                    <a:pt x="220" y="286"/>
                    <a:pt x="220" y="286"/>
                  </a:cubicBezTo>
                  <a:lnTo>
                    <a:pt x="220" y="518"/>
                  </a:lnTo>
                  <a:close/>
                  <a:moveTo>
                    <a:pt x="456" y="518"/>
                  </a:moveTo>
                  <a:cubicBezTo>
                    <a:pt x="400" y="518"/>
                    <a:pt x="400" y="518"/>
                    <a:pt x="400" y="518"/>
                  </a:cubicBezTo>
                  <a:cubicBezTo>
                    <a:pt x="400" y="484"/>
                    <a:pt x="400" y="484"/>
                    <a:pt x="400" y="484"/>
                  </a:cubicBezTo>
                  <a:cubicBezTo>
                    <a:pt x="378" y="510"/>
                    <a:pt x="357" y="522"/>
                    <a:pt x="336" y="522"/>
                  </a:cubicBezTo>
                  <a:cubicBezTo>
                    <a:pt x="318" y="522"/>
                    <a:pt x="306" y="515"/>
                    <a:pt x="300" y="499"/>
                  </a:cubicBezTo>
                  <a:cubicBezTo>
                    <a:pt x="297" y="490"/>
                    <a:pt x="295" y="475"/>
                    <a:pt x="295" y="453"/>
                  </a:cubicBezTo>
                  <a:cubicBezTo>
                    <a:pt x="295" y="286"/>
                    <a:pt x="295" y="286"/>
                    <a:pt x="295" y="286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286"/>
                    <a:pt x="351" y="286"/>
                    <a:pt x="351" y="286"/>
                  </a:cubicBezTo>
                  <a:cubicBezTo>
                    <a:pt x="351" y="436"/>
                    <a:pt x="351" y="436"/>
                    <a:pt x="351" y="436"/>
                  </a:cubicBezTo>
                  <a:cubicBezTo>
                    <a:pt x="351" y="449"/>
                    <a:pt x="351" y="456"/>
                    <a:pt x="352" y="458"/>
                  </a:cubicBezTo>
                  <a:cubicBezTo>
                    <a:pt x="353" y="467"/>
                    <a:pt x="357" y="471"/>
                    <a:pt x="365" y="471"/>
                  </a:cubicBezTo>
                  <a:cubicBezTo>
                    <a:pt x="376" y="471"/>
                    <a:pt x="388" y="462"/>
                    <a:pt x="400" y="445"/>
                  </a:cubicBezTo>
                  <a:cubicBezTo>
                    <a:pt x="400" y="286"/>
                    <a:pt x="400" y="286"/>
                    <a:pt x="400" y="286"/>
                  </a:cubicBezTo>
                  <a:cubicBezTo>
                    <a:pt x="400" y="208"/>
                    <a:pt x="400" y="208"/>
                    <a:pt x="400" y="208"/>
                  </a:cubicBezTo>
                  <a:cubicBezTo>
                    <a:pt x="456" y="208"/>
                    <a:pt x="456" y="208"/>
                    <a:pt x="456" y="208"/>
                  </a:cubicBezTo>
                  <a:cubicBezTo>
                    <a:pt x="456" y="286"/>
                    <a:pt x="456" y="286"/>
                    <a:pt x="456" y="286"/>
                  </a:cubicBezTo>
                  <a:lnTo>
                    <a:pt x="456" y="518"/>
                  </a:lnTo>
                  <a:close/>
                  <a:moveTo>
                    <a:pt x="669" y="425"/>
                  </a:moveTo>
                  <a:cubicBezTo>
                    <a:pt x="669" y="454"/>
                    <a:pt x="668" y="474"/>
                    <a:pt x="664" y="487"/>
                  </a:cubicBezTo>
                  <a:cubicBezTo>
                    <a:pt x="656" y="510"/>
                    <a:pt x="641" y="522"/>
                    <a:pt x="619" y="522"/>
                  </a:cubicBezTo>
                  <a:cubicBezTo>
                    <a:pt x="599" y="522"/>
                    <a:pt x="580" y="511"/>
                    <a:pt x="561" y="488"/>
                  </a:cubicBezTo>
                  <a:cubicBezTo>
                    <a:pt x="561" y="518"/>
                    <a:pt x="561" y="518"/>
                    <a:pt x="561" y="518"/>
                  </a:cubicBezTo>
                  <a:cubicBezTo>
                    <a:pt x="505" y="518"/>
                    <a:pt x="505" y="518"/>
                    <a:pt x="505" y="518"/>
                  </a:cubicBezTo>
                  <a:cubicBezTo>
                    <a:pt x="505" y="286"/>
                    <a:pt x="505" y="286"/>
                    <a:pt x="505" y="286"/>
                  </a:cubicBezTo>
                  <a:cubicBezTo>
                    <a:pt x="505" y="102"/>
                    <a:pt x="505" y="102"/>
                    <a:pt x="505" y="102"/>
                  </a:cubicBezTo>
                  <a:cubicBezTo>
                    <a:pt x="561" y="102"/>
                    <a:pt x="561" y="102"/>
                    <a:pt x="561" y="102"/>
                  </a:cubicBezTo>
                  <a:cubicBezTo>
                    <a:pt x="561" y="238"/>
                    <a:pt x="561" y="238"/>
                    <a:pt x="561" y="238"/>
                  </a:cubicBezTo>
                  <a:cubicBezTo>
                    <a:pt x="579" y="216"/>
                    <a:pt x="598" y="204"/>
                    <a:pt x="619" y="204"/>
                  </a:cubicBezTo>
                  <a:cubicBezTo>
                    <a:pt x="641" y="204"/>
                    <a:pt x="656" y="216"/>
                    <a:pt x="664" y="239"/>
                  </a:cubicBezTo>
                  <a:cubicBezTo>
                    <a:pt x="667" y="249"/>
                    <a:pt x="669" y="265"/>
                    <a:pt x="669" y="286"/>
                  </a:cubicBezTo>
                  <a:cubicBezTo>
                    <a:pt x="669" y="291"/>
                    <a:pt x="669" y="296"/>
                    <a:pt x="669" y="302"/>
                  </a:cubicBezTo>
                  <a:lnTo>
                    <a:pt x="669" y="425"/>
                  </a:lnTo>
                  <a:close/>
                  <a:moveTo>
                    <a:pt x="881" y="373"/>
                  </a:moveTo>
                  <a:cubicBezTo>
                    <a:pt x="769" y="373"/>
                    <a:pt x="769" y="373"/>
                    <a:pt x="769" y="373"/>
                  </a:cubicBezTo>
                  <a:cubicBezTo>
                    <a:pt x="769" y="428"/>
                    <a:pt x="769" y="428"/>
                    <a:pt x="769" y="428"/>
                  </a:cubicBezTo>
                  <a:cubicBezTo>
                    <a:pt x="769" y="457"/>
                    <a:pt x="778" y="471"/>
                    <a:pt x="798" y="471"/>
                  </a:cubicBezTo>
                  <a:cubicBezTo>
                    <a:pt x="811" y="471"/>
                    <a:pt x="819" y="464"/>
                    <a:pt x="823" y="449"/>
                  </a:cubicBezTo>
                  <a:cubicBezTo>
                    <a:pt x="823" y="446"/>
                    <a:pt x="824" y="433"/>
                    <a:pt x="824" y="411"/>
                  </a:cubicBezTo>
                  <a:cubicBezTo>
                    <a:pt x="881" y="411"/>
                    <a:pt x="881" y="411"/>
                    <a:pt x="881" y="411"/>
                  </a:cubicBezTo>
                  <a:cubicBezTo>
                    <a:pt x="881" y="419"/>
                    <a:pt x="881" y="419"/>
                    <a:pt x="881" y="419"/>
                  </a:cubicBezTo>
                  <a:cubicBezTo>
                    <a:pt x="881" y="437"/>
                    <a:pt x="881" y="449"/>
                    <a:pt x="880" y="455"/>
                  </a:cubicBezTo>
                  <a:cubicBezTo>
                    <a:pt x="878" y="467"/>
                    <a:pt x="874" y="479"/>
                    <a:pt x="867" y="489"/>
                  </a:cubicBezTo>
                  <a:cubicBezTo>
                    <a:pt x="851" y="511"/>
                    <a:pt x="828" y="522"/>
                    <a:pt x="799" y="522"/>
                  </a:cubicBezTo>
                  <a:cubicBezTo>
                    <a:pt x="770" y="522"/>
                    <a:pt x="747" y="512"/>
                    <a:pt x="731" y="490"/>
                  </a:cubicBezTo>
                  <a:cubicBezTo>
                    <a:pt x="719" y="475"/>
                    <a:pt x="713" y="451"/>
                    <a:pt x="713" y="418"/>
                  </a:cubicBezTo>
                  <a:cubicBezTo>
                    <a:pt x="713" y="309"/>
                    <a:pt x="713" y="309"/>
                    <a:pt x="713" y="309"/>
                  </a:cubicBezTo>
                  <a:cubicBezTo>
                    <a:pt x="713" y="301"/>
                    <a:pt x="713" y="293"/>
                    <a:pt x="714" y="286"/>
                  </a:cubicBezTo>
                  <a:cubicBezTo>
                    <a:pt x="716" y="265"/>
                    <a:pt x="722" y="248"/>
                    <a:pt x="730" y="236"/>
                  </a:cubicBezTo>
                  <a:cubicBezTo>
                    <a:pt x="747" y="215"/>
                    <a:pt x="769" y="204"/>
                    <a:pt x="798" y="204"/>
                  </a:cubicBezTo>
                  <a:cubicBezTo>
                    <a:pt x="826" y="204"/>
                    <a:pt x="848" y="215"/>
                    <a:pt x="864" y="236"/>
                  </a:cubicBezTo>
                  <a:cubicBezTo>
                    <a:pt x="873" y="248"/>
                    <a:pt x="878" y="265"/>
                    <a:pt x="880" y="286"/>
                  </a:cubicBezTo>
                  <a:cubicBezTo>
                    <a:pt x="881" y="293"/>
                    <a:pt x="881" y="301"/>
                    <a:pt x="881" y="309"/>
                  </a:cubicBezTo>
                  <a:lnTo>
                    <a:pt x="881" y="373"/>
                  </a:ln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Shape 91"/>
          <p:cNvGrpSpPr/>
          <p:nvPr/>
        </p:nvGrpSpPr>
        <p:grpSpPr>
          <a:xfrm>
            <a:off x="8102193" y="4853688"/>
            <a:ext cx="470240" cy="165272"/>
            <a:chOff x="5389562" y="6130926"/>
            <a:chExt cx="868725" cy="305325"/>
          </a:xfrm>
        </p:grpSpPr>
        <p:sp>
          <p:nvSpPr>
            <p:cNvPr id="92" name="Shape 92"/>
            <p:cNvSpPr/>
            <p:nvPr/>
          </p:nvSpPr>
          <p:spPr>
            <a:xfrm>
              <a:off x="6132512" y="6203951"/>
              <a:ext cx="125775" cy="144300"/>
            </a:xfrm>
            <a:custGeom>
              <a:pathLst>
                <a:path extrusionOk="0" h="148" w="129">
                  <a:moveTo>
                    <a:pt x="113" y="137"/>
                  </a:moveTo>
                  <a:cubicBezTo>
                    <a:pt x="110" y="139"/>
                    <a:pt x="106" y="141"/>
                    <a:pt x="103" y="142"/>
                  </a:cubicBezTo>
                  <a:cubicBezTo>
                    <a:pt x="93" y="147"/>
                    <a:pt x="82" y="148"/>
                    <a:pt x="73" y="148"/>
                  </a:cubicBezTo>
                  <a:cubicBezTo>
                    <a:pt x="63" y="148"/>
                    <a:pt x="47" y="148"/>
                    <a:pt x="32" y="136"/>
                  </a:cubicBezTo>
                  <a:cubicBezTo>
                    <a:pt x="10" y="121"/>
                    <a:pt x="0" y="94"/>
                    <a:pt x="0" y="71"/>
                  </a:cubicBezTo>
                  <a:cubicBezTo>
                    <a:pt x="0" y="23"/>
                    <a:pt x="39" y="0"/>
                    <a:pt x="71" y="0"/>
                  </a:cubicBezTo>
                  <a:cubicBezTo>
                    <a:pt x="82" y="0"/>
                    <a:pt x="94" y="2"/>
                    <a:pt x="103" y="8"/>
                  </a:cubicBezTo>
                  <a:cubicBezTo>
                    <a:pt x="118" y="19"/>
                    <a:pt x="122" y="32"/>
                    <a:pt x="124" y="3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6" y="109"/>
                    <a:pt x="62" y="132"/>
                    <a:pt x="92" y="132"/>
                  </a:cubicBezTo>
                  <a:cubicBezTo>
                    <a:pt x="107" y="132"/>
                    <a:pt x="119" y="127"/>
                    <a:pt x="129" y="121"/>
                  </a:cubicBezTo>
                  <a:cubicBezTo>
                    <a:pt x="113" y="137"/>
                    <a:pt x="113" y="137"/>
                    <a:pt x="113" y="137"/>
                  </a:cubicBezTo>
                  <a:close/>
                  <a:moveTo>
                    <a:pt x="84" y="45"/>
                  </a:moveTo>
                  <a:cubicBezTo>
                    <a:pt x="90" y="43"/>
                    <a:pt x="93" y="41"/>
                    <a:pt x="93" y="36"/>
                  </a:cubicBezTo>
                  <a:cubicBezTo>
                    <a:pt x="93" y="24"/>
                    <a:pt x="79" y="10"/>
                    <a:pt x="62" y="10"/>
                  </a:cubicBezTo>
                  <a:cubicBezTo>
                    <a:pt x="50" y="10"/>
                    <a:pt x="27" y="19"/>
                    <a:pt x="27" y="53"/>
                  </a:cubicBezTo>
                  <a:cubicBezTo>
                    <a:pt x="27" y="58"/>
                    <a:pt x="27" y="64"/>
                    <a:pt x="28" y="69"/>
                  </a:cubicBezTo>
                  <a:cubicBezTo>
                    <a:pt x="84" y="45"/>
                    <a:pt x="84" y="45"/>
                    <a:pt x="84" y="45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057900" y="6130926"/>
              <a:ext cx="77025" cy="212550"/>
            </a:xfrm>
            <a:custGeom>
              <a:pathLst>
                <a:path extrusionOk="0" h="218" w="79">
                  <a:moveTo>
                    <a:pt x="68" y="218"/>
                  </a:moveTo>
                  <a:cubicBezTo>
                    <a:pt x="13" y="218"/>
                    <a:pt x="13" y="218"/>
                    <a:pt x="13" y="218"/>
                  </a:cubicBezTo>
                  <a:cubicBezTo>
                    <a:pt x="20" y="208"/>
                    <a:pt x="21" y="207"/>
                    <a:pt x="21" y="20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27"/>
                    <a:pt x="22" y="93"/>
                    <a:pt x="23" y="60"/>
                  </a:cubicBezTo>
                  <a:cubicBezTo>
                    <a:pt x="23" y="45"/>
                    <a:pt x="24" y="25"/>
                    <a:pt x="2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8" y="5"/>
                    <a:pt x="55" y="7"/>
                    <a:pt x="54" y="18"/>
                  </a:cubicBezTo>
                  <a:cubicBezTo>
                    <a:pt x="51" y="42"/>
                    <a:pt x="51" y="79"/>
                    <a:pt x="51" y="123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7"/>
                    <a:pt x="53" y="208"/>
                    <a:pt x="63" y="209"/>
                  </a:cubicBezTo>
                  <a:cubicBezTo>
                    <a:pt x="69" y="210"/>
                    <a:pt x="74" y="210"/>
                    <a:pt x="79" y="211"/>
                  </a:cubicBezTo>
                  <a:cubicBezTo>
                    <a:pt x="68" y="218"/>
                    <a:pt x="68" y="218"/>
                    <a:pt x="68" y="218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913437" y="6207126"/>
              <a:ext cx="150150" cy="229125"/>
            </a:xfrm>
            <a:custGeom>
              <a:pathLst>
                <a:path extrusionOk="0" h="235" w="154">
                  <a:moveTo>
                    <a:pt x="115" y="11"/>
                  </a:moveTo>
                  <a:cubicBezTo>
                    <a:pt x="123" y="17"/>
                    <a:pt x="137" y="29"/>
                    <a:pt x="137" y="53"/>
                  </a:cubicBezTo>
                  <a:cubicBezTo>
                    <a:pt x="137" y="75"/>
                    <a:pt x="124" y="86"/>
                    <a:pt x="111" y="96"/>
                  </a:cubicBezTo>
                  <a:cubicBezTo>
                    <a:pt x="107" y="100"/>
                    <a:pt x="103" y="105"/>
                    <a:pt x="103" y="112"/>
                  </a:cubicBezTo>
                  <a:cubicBezTo>
                    <a:pt x="103" y="118"/>
                    <a:pt x="107" y="122"/>
                    <a:pt x="111" y="12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36" y="145"/>
                    <a:pt x="148" y="155"/>
                    <a:pt x="148" y="177"/>
                  </a:cubicBezTo>
                  <a:cubicBezTo>
                    <a:pt x="148" y="206"/>
                    <a:pt x="120" y="235"/>
                    <a:pt x="67" y="235"/>
                  </a:cubicBezTo>
                  <a:cubicBezTo>
                    <a:pt x="22" y="235"/>
                    <a:pt x="0" y="214"/>
                    <a:pt x="0" y="191"/>
                  </a:cubicBezTo>
                  <a:cubicBezTo>
                    <a:pt x="0" y="180"/>
                    <a:pt x="6" y="164"/>
                    <a:pt x="24" y="153"/>
                  </a:cubicBezTo>
                  <a:cubicBezTo>
                    <a:pt x="43" y="142"/>
                    <a:pt x="69" y="140"/>
                    <a:pt x="83" y="139"/>
                  </a:cubicBezTo>
                  <a:cubicBezTo>
                    <a:pt x="79" y="133"/>
                    <a:pt x="74" y="128"/>
                    <a:pt x="74" y="118"/>
                  </a:cubicBezTo>
                  <a:cubicBezTo>
                    <a:pt x="74" y="113"/>
                    <a:pt x="75" y="110"/>
                    <a:pt x="77" y="106"/>
                  </a:cubicBezTo>
                  <a:cubicBezTo>
                    <a:pt x="73" y="106"/>
                    <a:pt x="70" y="107"/>
                    <a:pt x="67" y="107"/>
                  </a:cubicBezTo>
                  <a:cubicBezTo>
                    <a:pt x="34" y="107"/>
                    <a:pt x="16" y="82"/>
                    <a:pt x="16" y="58"/>
                  </a:cubicBezTo>
                  <a:cubicBezTo>
                    <a:pt x="16" y="44"/>
                    <a:pt x="22" y="28"/>
                    <a:pt x="35" y="17"/>
                  </a:cubicBezTo>
                  <a:cubicBezTo>
                    <a:pt x="53" y="2"/>
                    <a:pt x="74" y="0"/>
                    <a:pt x="9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15" y="11"/>
                    <a:pt x="115" y="11"/>
                    <a:pt x="115" y="11"/>
                  </a:cubicBezTo>
                  <a:close/>
                  <a:moveTo>
                    <a:pt x="94" y="148"/>
                  </a:moveTo>
                  <a:cubicBezTo>
                    <a:pt x="91" y="148"/>
                    <a:pt x="90" y="148"/>
                    <a:pt x="86" y="148"/>
                  </a:cubicBezTo>
                  <a:cubicBezTo>
                    <a:pt x="84" y="148"/>
                    <a:pt x="67" y="148"/>
                    <a:pt x="54" y="153"/>
                  </a:cubicBezTo>
                  <a:cubicBezTo>
                    <a:pt x="47" y="155"/>
                    <a:pt x="27" y="163"/>
                    <a:pt x="27" y="184"/>
                  </a:cubicBezTo>
                  <a:cubicBezTo>
                    <a:pt x="27" y="206"/>
                    <a:pt x="49" y="222"/>
                    <a:pt x="82" y="222"/>
                  </a:cubicBezTo>
                  <a:cubicBezTo>
                    <a:pt x="111" y="222"/>
                    <a:pt x="127" y="208"/>
                    <a:pt x="127" y="189"/>
                  </a:cubicBezTo>
                  <a:cubicBezTo>
                    <a:pt x="127" y="173"/>
                    <a:pt x="117" y="165"/>
                    <a:pt x="94" y="148"/>
                  </a:cubicBezTo>
                  <a:close/>
                  <a:moveTo>
                    <a:pt x="103" y="89"/>
                  </a:moveTo>
                  <a:cubicBezTo>
                    <a:pt x="110" y="82"/>
                    <a:pt x="110" y="72"/>
                    <a:pt x="110" y="67"/>
                  </a:cubicBezTo>
                  <a:cubicBezTo>
                    <a:pt x="110" y="45"/>
                    <a:pt x="97" y="10"/>
                    <a:pt x="71" y="10"/>
                  </a:cubicBezTo>
                  <a:cubicBezTo>
                    <a:pt x="63" y="10"/>
                    <a:pt x="55" y="14"/>
                    <a:pt x="50" y="20"/>
                  </a:cubicBezTo>
                  <a:cubicBezTo>
                    <a:pt x="44" y="27"/>
                    <a:pt x="43" y="35"/>
                    <a:pt x="43" y="43"/>
                  </a:cubicBezTo>
                  <a:cubicBezTo>
                    <a:pt x="43" y="64"/>
                    <a:pt x="55" y="98"/>
                    <a:pt x="81" y="98"/>
                  </a:cubicBezTo>
                  <a:cubicBezTo>
                    <a:pt x="89" y="98"/>
                    <a:pt x="98" y="94"/>
                    <a:pt x="103" y="89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765800" y="6203951"/>
              <a:ext cx="149175" cy="144300"/>
            </a:xfrm>
            <a:custGeom>
              <a:pathLst>
                <a:path extrusionOk="0" h="148" w="153">
                  <a:moveTo>
                    <a:pt x="75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5" y="0"/>
                    <a:pt x="153" y="35"/>
                    <a:pt x="153" y="73"/>
                  </a:cubicBezTo>
                  <a:cubicBezTo>
                    <a:pt x="153" y="109"/>
                    <a:pt x="125" y="148"/>
                    <a:pt x="75" y="148"/>
                  </a:cubicBezTo>
                  <a:close/>
                  <a:moveTo>
                    <a:pt x="114" y="123"/>
                  </a:moveTo>
                  <a:cubicBezTo>
                    <a:pt x="121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1" y="9"/>
                    <a:pt x="51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2" y="138"/>
                  </a:cubicBezTo>
                  <a:cubicBezTo>
                    <a:pt x="94" y="138"/>
                    <a:pt x="106" y="133"/>
                    <a:pt x="114" y="123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603875" y="6203951"/>
              <a:ext cx="150150" cy="144300"/>
            </a:xfrm>
            <a:custGeom>
              <a:pathLst>
                <a:path extrusionOk="0" h="148" w="154">
                  <a:moveTo>
                    <a:pt x="76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6" y="0"/>
                    <a:pt x="154" y="35"/>
                    <a:pt x="154" y="73"/>
                  </a:cubicBezTo>
                  <a:cubicBezTo>
                    <a:pt x="154" y="109"/>
                    <a:pt x="126" y="148"/>
                    <a:pt x="76" y="148"/>
                  </a:cubicBezTo>
                  <a:close/>
                  <a:moveTo>
                    <a:pt x="114" y="123"/>
                  </a:moveTo>
                  <a:cubicBezTo>
                    <a:pt x="122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2" y="9"/>
                    <a:pt x="52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3" y="138"/>
                  </a:cubicBezTo>
                  <a:cubicBezTo>
                    <a:pt x="95" y="138"/>
                    <a:pt x="107" y="133"/>
                    <a:pt x="114" y="123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89562" y="6143626"/>
              <a:ext cx="205725" cy="207675"/>
            </a:xfrm>
            <a:custGeom>
              <a:pathLst>
                <a:path extrusionOk="0" h="213" w="211">
                  <a:moveTo>
                    <a:pt x="200" y="199"/>
                  </a:moveTo>
                  <a:cubicBezTo>
                    <a:pt x="158" y="208"/>
                    <a:pt x="158" y="208"/>
                    <a:pt x="158" y="208"/>
                  </a:cubicBezTo>
                  <a:cubicBezTo>
                    <a:pt x="141" y="211"/>
                    <a:pt x="126" y="213"/>
                    <a:pt x="110" y="213"/>
                  </a:cubicBezTo>
                  <a:cubicBezTo>
                    <a:pt x="30" y="213"/>
                    <a:pt x="0" y="155"/>
                    <a:pt x="0" y="109"/>
                  </a:cubicBezTo>
                  <a:cubicBezTo>
                    <a:pt x="0" y="52"/>
                    <a:pt x="43" y="0"/>
                    <a:pt x="117" y="0"/>
                  </a:cubicBezTo>
                  <a:cubicBezTo>
                    <a:pt x="133" y="0"/>
                    <a:pt x="148" y="3"/>
                    <a:pt x="161" y="6"/>
                  </a:cubicBezTo>
                  <a:cubicBezTo>
                    <a:pt x="183" y="12"/>
                    <a:pt x="193" y="20"/>
                    <a:pt x="200" y="24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63" y="28"/>
                    <a:pt x="145" y="11"/>
                    <a:pt x="111" y="11"/>
                  </a:cubicBezTo>
                  <a:cubicBezTo>
                    <a:pt x="65" y="11"/>
                    <a:pt x="30" y="45"/>
                    <a:pt x="30" y="96"/>
                  </a:cubicBezTo>
                  <a:cubicBezTo>
                    <a:pt x="30" y="151"/>
                    <a:pt x="70" y="202"/>
                    <a:pt x="133" y="202"/>
                  </a:cubicBezTo>
                  <a:cubicBezTo>
                    <a:pt x="151" y="202"/>
                    <a:pt x="161" y="198"/>
                    <a:pt x="170" y="195"/>
                  </a:cubicBezTo>
                  <a:cubicBezTo>
                    <a:pt x="170" y="148"/>
                    <a:pt x="170" y="148"/>
                    <a:pt x="170" y="148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211" y="138"/>
                    <a:pt x="211" y="138"/>
                    <a:pt x="211" y="138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1" y="147"/>
                    <a:pt x="201" y="147"/>
                    <a:pt x="200" y="150"/>
                  </a:cubicBezTo>
                  <a:cubicBezTo>
                    <a:pt x="200" y="152"/>
                    <a:pt x="200" y="161"/>
                    <a:pt x="200" y="164"/>
                  </a:cubicBezTo>
                  <a:cubicBezTo>
                    <a:pt x="200" y="199"/>
                    <a:pt x="200" y="199"/>
                    <a:pt x="200" y="199"/>
                  </a:cubicBezTo>
                  <a:close/>
                </a:path>
              </a:pathLst>
            </a:custGeom>
            <a:solidFill>
              <a:srgbClr val="FFFFFF">
                <a:alpha val="3154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 txBox="1"/>
          <p:nvPr>
            <p:ph idx="1" type="body"/>
          </p:nvPr>
        </p:nvSpPr>
        <p:spPr>
          <a:xfrm>
            <a:off x="491700" y="1257300"/>
            <a:ext cx="7733099" cy="1428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3F3F3"/>
              </a:buClr>
              <a:buSzPct val="100000"/>
              <a:defRPr sz="4000">
                <a:solidFill>
                  <a:srgbClr val="F3F3F3"/>
                </a:solidFill>
              </a:defRPr>
            </a:lvl1pPr>
            <a:lvl2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2pPr>
            <a:lvl3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3pPr>
            <a:lvl4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4pPr>
            <a:lvl5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5pPr>
            <a:lvl6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6pPr>
            <a:lvl7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7pPr>
            <a:lvl8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8pPr>
            <a:lvl9pPr rtl="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subTitle"/>
          </p:nvPr>
        </p:nvSpPr>
        <p:spPr>
          <a:xfrm>
            <a:off x="491700" y="2743200"/>
            <a:ext cx="6671399" cy="860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1pPr>
            <a:lvl2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2pPr>
            <a:lvl3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3pPr>
            <a:lvl4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4pPr>
            <a:lvl5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5pPr>
            <a:lvl6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6pPr>
            <a:lvl7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7pPr>
            <a:lvl8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8pPr>
            <a:lvl9pPr rtl="0">
              <a:lnSpc>
                <a:spcPct val="95000"/>
              </a:lnSpc>
              <a:spcBef>
                <a:spcPts val="56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>
                <a:solidFill>
                  <a:srgbClr val="F3F3F3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0"/>
              </a:spcBef>
              <a:buSzPct val="100000"/>
              <a:buNone/>
              <a:defRPr b="1" sz="3000"/>
            </a:lvl2pPr>
            <a:lvl3pPr rtl="0">
              <a:spcBef>
                <a:spcPts val="0"/>
              </a:spcBef>
              <a:buSzPct val="100000"/>
              <a:buNone/>
              <a:defRPr b="1" sz="3000"/>
            </a:lvl3pPr>
            <a:lvl4pPr rtl="0">
              <a:spcBef>
                <a:spcPts val="0"/>
              </a:spcBef>
              <a:buSzPct val="100000"/>
              <a:buNone/>
              <a:defRPr b="1" sz="3000"/>
            </a:lvl4pPr>
            <a:lvl5pPr rtl="0">
              <a:spcBef>
                <a:spcPts val="0"/>
              </a:spcBef>
              <a:buSzPct val="100000"/>
              <a:buNone/>
              <a:defRPr b="1" sz="3000"/>
            </a:lvl5pPr>
            <a:lvl6pPr rtl="0">
              <a:spcBef>
                <a:spcPts val="0"/>
              </a:spcBef>
              <a:buSzPct val="100000"/>
              <a:buNone/>
              <a:defRPr b="1" sz="3000"/>
            </a:lvl6pPr>
            <a:lvl7pPr rtl="0">
              <a:spcBef>
                <a:spcPts val="0"/>
              </a:spcBef>
              <a:buSzPct val="100000"/>
              <a:buNone/>
              <a:defRPr b="1" sz="3000"/>
            </a:lvl7pPr>
            <a:lvl8pPr rtl="0">
              <a:spcBef>
                <a:spcPts val="0"/>
              </a:spcBef>
              <a:buSzPct val="100000"/>
              <a:buNone/>
              <a:defRPr b="1" sz="3000"/>
            </a:lvl8pPr>
            <a:lvl9pPr rtl="0">
              <a:spcBef>
                <a:spcPts val="0"/>
              </a:spcBef>
              <a:buSzPct val="100000"/>
              <a:buNone/>
              <a:defRPr b="1" sz="3000"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480"/>
              </a:spcBef>
              <a:buClr>
                <a:srgbClr val="666666"/>
              </a:buClr>
              <a:buSzPct val="100000"/>
              <a:buFont typeface="Roboto"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rtl="0">
              <a:spcBef>
                <a:spcPts val="480"/>
              </a:spcBef>
              <a:buClr>
                <a:srgbClr val="666666"/>
              </a:buClr>
              <a:buSzPct val="100000"/>
              <a:buFont typeface="Roboto"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480"/>
              </a:spcBef>
              <a:buClr>
                <a:srgbClr val="666666"/>
              </a:buClr>
              <a:buSzPct val="100000"/>
              <a:buFont typeface="Roboto"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360"/>
              </a:spcBef>
              <a:buClr>
                <a:srgbClr val="666666"/>
              </a:buClr>
              <a:buSzPct val="100000"/>
              <a:buFont typeface="Roboto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360"/>
              </a:spcBef>
              <a:buClr>
                <a:srgbClr val="666666"/>
              </a:buClr>
              <a:buSzPct val="100000"/>
              <a:buFont typeface="Roboto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360"/>
              </a:spcBef>
              <a:buClr>
                <a:srgbClr val="666666"/>
              </a:buClr>
              <a:buSzPct val="100000"/>
              <a:buFont typeface="Roboto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360"/>
              </a:spcBef>
              <a:buClr>
                <a:srgbClr val="666666"/>
              </a:buClr>
              <a:buSzPct val="100000"/>
              <a:buFont typeface="Roboto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360"/>
              </a:spcBef>
              <a:buClr>
                <a:srgbClr val="666666"/>
              </a:buClr>
              <a:buSzPct val="100000"/>
              <a:buFont typeface="Roboto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360"/>
              </a:spcBef>
              <a:buClr>
                <a:srgbClr val="666666"/>
              </a:buClr>
              <a:buSzPct val="100000"/>
              <a:buFont typeface="Roboto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7" name="Shape 7"/>
          <p:cNvGrpSpPr/>
          <p:nvPr/>
        </p:nvGrpSpPr>
        <p:grpSpPr>
          <a:xfrm>
            <a:off x="567996" y="4826370"/>
            <a:ext cx="498678" cy="198000"/>
            <a:chOff x="1814511" y="-3175"/>
            <a:chExt cx="6044586" cy="2400000"/>
          </a:xfrm>
        </p:grpSpPr>
        <p:sp>
          <p:nvSpPr>
            <p:cNvPr id="8" name="Shape 8"/>
            <p:cNvSpPr/>
            <p:nvPr/>
          </p:nvSpPr>
          <p:spPr>
            <a:xfrm>
              <a:off x="1814511" y="379412"/>
              <a:ext cx="806250" cy="1560000"/>
            </a:xfrm>
            <a:custGeom>
              <a:pathLst>
                <a:path extrusionOk="0" h="416" w="215">
                  <a:moveTo>
                    <a:pt x="109" y="164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39"/>
                    <a:pt x="26" y="78"/>
                    <a:pt x="40" y="116"/>
                  </a:cubicBezTo>
                  <a:cubicBezTo>
                    <a:pt x="59" y="174"/>
                    <a:pt x="72" y="218"/>
                    <a:pt x="78" y="248"/>
                  </a:cubicBezTo>
                  <a:cubicBezTo>
                    <a:pt x="78" y="416"/>
                    <a:pt x="78" y="416"/>
                    <a:pt x="78" y="416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40" y="248"/>
                    <a:pt x="140" y="248"/>
                    <a:pt x="140" y="248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09" y="164"/>
                  </a:lnTo>
                  <a:close/>
                </a:path>
              </a:pathLst>
            </a:custGeom>
            <a:solidFill>
              <a:srgbClr val="000000">
                <a:alpha val="461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2620965" y="760414"/>
              <a:ext cx="622500" cy="1192500"/>
            </a:xfrm>
            <a:custGeom>
              <a:pathLst>
                <a:path extrusionOk="0" h="318" w="166">
                  <a:moveTo>
                    <a:pt x="83" y="0"/>
                  </a:moveTo>
                  <a:cubicBezTo>
                    <a:pt x="55" y="0"/>
                    <a:pt x="33" y="11"/>
                    <a:pt x="18" y="32"/>
                  </a:cubicBezTo>
                  <a:cubicBezTo>
                    <a:pt x="6" y="48"/>
                    <a:pt x="0" y="72"/>
                    <a:pt x="0" y="10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47"/>
                    <a:pt x="6" y="271"/>
                    <a:pt x="18" y="286"/>
                  </a:cubicBezTo>
                  <a:cubicBezTo>
                    <a:pt x="33" y="308"/>
                    <a:pt x="55" y="318"/>
                    <a:pt x="83" y="318"/>
                  </a:cubicBezTo>
                  <a:cubicBezTo>
                    <a:pt x="111" y="318"/>
                    <a:pt x="133" y="308"/>
                    <a:pt x="148" y="286"/>
                  </a:cubicBezTo>
                  <a:cubicBezTo>
                    <a:pt x="160" y="271"/>
                    <a:pt x="166" y="247"/>
                    <a:pt x="166" y="214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6" y="72"/>
                    <a:pt x="160" y="48"/>
                    <a:pt x="148" y="32"/>
                  </a:cubicBezTo>
                  <a:cubicBezTo>
                    <a:pt x="133" y="11"/>
                    <a:pt x="111" y="0"/>
                    <a:pt x="83" y="0"/>
                  </a:cubicBezTo>
                  <a:close/>
                  <a:moveTo>
                    <a:pt x="110" y="224"/>
                  </a:moveTo>
                  <a:cubicBezTo>
                    <a:pt x="110" y="253"/>
                    <a:pt x="101" y="267"/>
                    <a:pt x="83" y="267"/>
                  </a:cubicBezTo>
                  <a:cubicBezTo>
                    <a:pt x="65" y="267"/>
                    <a:pt x="56" y="253"/>
                    <a:pt x="56" y="22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65"/>
                    <a:pt x="65" y="51"/>
                    <a:pt x="83" y="51"/>
                  </a:cubicBezTo>
                  <a:cubicBezTo>
                    <a:pt x="101" y="51"/>
                    <a:pt x="110" y="65"/>
                    <a:pt x="110" y="94"/>
                  </a:cubicBezTo>
                  <a:lnTo>
                    <a:pt x="110" y="224"/>
                  </a:lnTo>
                  <a:close/>
                </a:path>
              </a:pathLst>
            </a:custGeom>
            <a:solidFill>
              <a:srgbClr val="000000">
                <a:alpha val="461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416303" y="776289"/>
              <a:ext cx="603750" cy="1177500"/>
            </a:xfrm>
            <a:custGeom>
              <a:pathLst>
                <a:path extrusionOk="0" h="314" w="161">
                  <a:moveTo>
                    <a:pt x="105" y="237"/>
                  </a:moveTo>
                  <a:cubicBezTo>
                    <a:pt x="93" y="254"/>
                    <a:pt x="81" y="263"/>
                    <a:pt x="70" y="263"/>
                  </a:cubicBezTo>
                  <a:cubicBezTo>
                    <a:pt x="62" y="263"/>
                    <a:pt x="58" y="259"/>
                    <a:pt x="57" y="250"/>
                  </a:cubicBezTo>
                  <a:cubicBezTo>
                    <a:pt x="56" y="248"/>
                    <a:pt x="56" y="241"/>
                    <a:pt x="56" y="22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67"/>
                    <a:pt x="2" y="282"/>
                    <a:pt x="5" y="291"/>
                  </a:cubicBezTo>
                  <a:cubicBezTo>
                    <a:pt x="11" y="307"/>
                    <a:pt x="23" y="314"/>
                    <a:pt x="41" y="314"/>
                  </a:cubicBezTo>
                  <a:cubicBezTo>
                    <a:pt x="62" y="314"/>
                    <a:pt x="83" y="302"/>
                    <a:pt x="105" y="276"/>
                  </a:cubicBezTo>
                  <a:cubicBezTo>
                    <a:pt x="105" y="310"/>
                    <a:pt x="105" y="310"/>
                    <a:pt x="105" y="310"/>
                  </a:cubicBezTo>
                  <a:cubicBezTo>
                    <a:pt x="161" y="310"/>
                    <a:pt x="161" y="310"/>
                    <a:pt x="161" y="31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105" y="237"/>
                  </a:lnTo>
                  <a:close/>
                </a:path>
              </a:pathLst>
            </a:custGeom>
            <a:solidFill>
              <a:srgbClr val="000000">
                <a:alpha val="461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6334125" y="952500"/>
              <a:ext cx="195000" cy="810000"/>
            </a:xfrm>
            <a:custGeom>
              <a:pathLst>
                <a:path extrusionOk="0" h="216" w="52">
                  <a:moveTo>
                    <a:pt x="28" y="0"/>
                  </a:moveTo>
                  <a:cubicBezTo>
                    <a:pt x="19" y="0"/>
                    <a:pt x="9" y="4"/>
                    <a:pt x="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9" y="212"/>
                    <a:pt x="19" y="216"/>
                    <a:pt x="28" y="216"/>
                  </a:cubicBezTo>
                  <a:cubicBezTo>
                    <a:pt x="44" y="216"/>
                    <a:pt x="52" y="202"/>
                    <a:pt x="52" y="174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38"/>
                    <a:pt x="52" y="35"/>
                    <a:pt x="52" y="31"/>
                  </a:cubicBezTo>
                  <a:cubicBezTo>
                    <a:pt x="50" y="11"/>
                    <a:pt x="42" y="0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461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7113589" y="952500"/>
              <a:ext cx="210000" cy="270000"/>
            </a:xfrm>
            <a:custGeom>
              <a:pathLst>
                <a:path extrusionOk="0" h="72" w="56">
                  <a:moveTo>
                    <a:pt x="28" y="0"/>
                  </a:moveTo>
                  <a:cubicBezTo>
                    <a:pt x="12" y="0"/>
                    <a:pt x="3" y="10"/>
                    <a:pt x="1" y="31"/>
                  </a:cubicBezTo>
                  <a:cubicBezTo>
                    <a:pt x="0" y="35"/>
                    <a:pt x="0" y="39"/>
                    <a:pt x="0" y="4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39"/>
                    <a:pt x="56" y="35"/>
                    <a:pt x="55" y="31"/>
                  </a:cubicBezTo>
                  <a:cubicBezTo>
                    <a:pt x="53" y="10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000000">
                <a:alpha val="461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229098" y="-3175"/>
              <a:ext cx="3630000" cy="2400000"/>
            </a:xfrm>
            <a:custGeom>
              <a:pathLst>
                <a:path extrusionOk="0" h="640" w="968">
                  <a:moveTo>
                    <a:pt x="946" y="102"/>
                  </a:moveTo>
                  <a:cubicBezTo>
                    <a:pt x="936" y="53"/>
                    <a:pt x="892" y="16"/>
                    <a:pt x="842" y="11"/>
                  </a:cubicBezTo>
                  <a:cubicBezTo>
                    <a:pt x="722" y="4"/>
                    <a:pt x="602" y="0"/>
                    <a:pt x="481" y="0"/>
                  </a:cubicBezTo>
                  <a:cubicBezTo>
                    <a:pt x="363" y="0"/>
                    <a:pt x="244" y="4"/>
                    <a:pt x="126" y="11"/>
                  </a:cubicBezTo>
                  <a:cubicBezTo>
                    <a:pt x="76" y="15"/>
                    <a:pt x="32" y="52"/>
                    <a:pt x="23" y="102"/>
                  </a:cubicBezTo>
                  <a:cubicBezTo>
                    <a:pt x="0" y="245"/>
                    <a:pt x="0" y="392"/>
                    <a:pt x="23" y="535"/>
                  </a:cubicBezTo>
                  <a:cubicBezTo>
                    <a:pt x="32" y="585"/>
                    <a:pt x="76" y="622"/>
                    <a:pt x="126" y="626"/>
                  </a:cubicBezTo>
                  <a:cubicBezTo>
                    <a:pt x="365" y="640"/>
                    <a:pt x="604" y="640"/>
                    <a:pt x="842" y="626"/>
                  </a:cubicBezTo>
                  <a:cubicBezTo>
                    <a:pt x="892" y="621"/>
                    <a:pt x="936" y="584"/>
                    <a:pt x="946" y="535"/>
                  </a:cubicBezTo>
                  <a:cubicBezTo>
                    <a:pt x="968" y="391"/>
                    <a:pt x="968" y="246"/>
                    <a:pt x="946" y="102"/>
                  </a:cubicBezTo>
                  <a:close/>
                  <a:moveTo>
                    <a:pt x="220" y="518"/>
                  </a:moveTo>
                  <a:cubicBezTo>
                    <a:pt x="157" y="518"/>
                    <a:pt x="157" y="518"/>
                    <a:pt x="157" y="518"/>
                  </a:cubicBezTo>
                  <a:cubicBezTo>
                    <a:pt x="157" y="286"/>
                    <a:pt x="157" y="286"/>
                    <a:pt x="157" y="286"/>
                  </a:cubicBezTo>
                  <a:cubicBezTo>
                    <a:pt x="157" y="161"/>
                    <a:pt x="157" y="161"/>
                    <a:pt x="157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287" y="161"/>
                    <a:pt x="287" y="161"/>
                    <a:pt x="28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0" y="286"/>
                    <a:pt x="220" y="286"/>
                    <a:pt x="220" y="286"/>
                  </a:cubicBezTo>
                  <a:lnTo>
                    <a:pt x="220" y="518"/>
                  </a:lnTo>
                  <a:close/>
                  <a:moveTo>
                    <a:pt x="456" y="518"/>
                  </a:moveTo>
                  <a:cubicBezTo>
                    <a:pt x="400" y="518"/>
                    <a:pt x="400" y="518"/>
                    <a:pt x="400" y="518"/>
                  </a:cubicBezTo>
                  <a:cubicBezTo>
                    <a:pt x="400" y="484"/>
                    <a:pt x="400" y="484"/>
                    <a:pt x="400" y="484"/>
                  </a:cubicBezTo>
                  <a:cubicBezTo>
                    <a:pt x="378" y="510"/>
                    <a:pt x="357" y="522"/>
                    <a:pt x="336" y="522"/>
                  </a:cubicBezTo>
                  <a:cubicBezTo>
                    <a:pt x="318" y="522"/>
                    <a:pt x="306" y="515"/>
                    <a:pt x="300" y="499"/>
                  </a:cubicBezTo>
                  <a:cubicBezTo>
                    <a:pt x="297" y="490"/>
                    <a:pt x="295" y="475"/>
                    <a:pt x="295" y="453"/>
                  </a:cubicBezTo>
                  <a:cubicBezTo>
                    <a:pt x="295" y="286"/>
                    <a:pt x="295" y="286"/>
                    <a:pt x="295" y="286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286"/>
                    <a:pt x="351" y="286"/>
                    <a:pt x="351" y="286"/>
                  </a:cubicBezTo>
                  <a:cubicBezTo>
                    <a:pt x="351" y="436"/>
                    <a:pt x="351" y="436"/>
                    <a:pt x="351" y="436"/>
                  </a:cubicBezTo>
                  <a:cubicBezTo>
                    <a:pt x="351" y="449"/>
                    <a:pt x="351" y="456"/>
                    <a:pt x="352" y="458"/>
                  </a:cubicBezTo>
                  <a:cubicBezTo>
                    <a:pt x="353" y="467"/>
                    <a:pt x="357" y="471"/>
                    <a:pt x="365" y="471"/>
                  </a:cubicBezTo>
                  <a:cubicBezTo>
                    <a:pt x="376" y="471"/>
                    <a:pt x="388" y="462"/>
                    <a:pt x="400" y="445"/>
                  </a:cubicBezTo>
                  <a:cubicBezTo>
                    <a:pt x="400" y="286"/>
                    <a:pt x="400" y="286"/>
                    <a:pt x="400" y="286"/>
                  </a:cubicBezTo>
                  <a:cubicBezTo>
                    <a:pt x="400" y="208"/>
                    <a:pt x="400" y="208"/>
                    <a:pt x="400" y="208"/>
                  </a:cubicBezTo>
                  <a:cubicBezTo>
                    <a:pt x="456" y="208"/>
                    <a:pt x="456" y="208"/>
                    <a:pt x="456" y="208"/>
                  </a:cubicBezTo>
                  <a:cubicBezTo>
                    <a:pt x="456" y="286"/>
                    <a:pt x="456" y="286"/>
                    <a:pt x="456" y="286"/>
                  </a:cubicBezTo>
                  <a:lnTo>
                    <a:pt x="456" y="518"/>
                  </a:lnTo>
                  <a:close/>
                  <a:moveTo>
                    <a:pt x="669" y="425"/>
                  </a:moveTo>
                  <a:cubicBezTo>
                    <a:pt x="669" y="454"/>
                    <a:pt x="668" y="474"/>
                    <a:pt x="664" y="487"/>
                  </a:cubicBezTo>
                  <a:cubicBezTo>
                    <a:pt x="656" y="510"/>
                    <a:pt x="641" y="522"/>
                    <a:pt x="619" y="522"/>
                  </a:cubicBezTo>
                  <a:cubicBezTo>
                    <a:pt x="599" y="522"/>
                    <a:pt x="580" y="511"/>
                    <a:pt x="561" y="488"/>
                  </a:cubicBezTo>
                  <a:cubicBezTo>
                    <a:pt x="561" y="518"/>
                    <a:pt x="561" y="518"/>
                    <a:pt x="561" y="518"/>
                  </a:cubicBezTo>
                  <a:cubicBezTo>
                    <a:pt x="505" y="518"/>
                    <a:pt x="505" y="518"/>
                    <a:pt x="505" y="518"/>
                  </a:cubicBezTo>
                  <a:cubicBezTo>
                    <a:pt x="505" y="286"/>
                    <a:pt x="505" y="286"/>
                    <a:pt x="505" y="286"/>
                  </a:cubicBezTo>
                  <a:cubicBezTo>
                    <a:pt x="505" y="102"/>
                    <a:pt x="505" y="102"/>
                    <a:pt x="505" y="102"/>
                  </a:cubicBezTo>
                  <a:cubicBezTo>
                    <a:pt x="561" y="102"/>
                    <a:pt x="561" y="102"/>
                    <a:pt x="561" y="102"/>
                  </a:cubicBezTo>
                  <a:cubicBezTo>
                    <a:pt x="561" y="238"/>
                    <a:pt x="561" y="238"/>
                    <a:pt x="561" y="238"/>
                  </a:cubicBezTo>
                  <a:cubicBezTo>
                    <a:pt x="579" y="216"/>
                    <a:pt x="598" y="204"/>
                    <a:pt x="619" y="204"/>
                  </a:cubicBezTo>
                  <a:cubicBezTo>
                    <a:pt x="641" y="204"/>
                    <a:pt x="656" y="216"/>
                    <a:pt x="664" y="239"/>
                  </a:cubicBezTo>
                  <a:cubicBezTo>
                    <a:pt x="667" y="249"/>
                    <a:pt x="669" y="265"/>
                    <a:pt x="669" y="286"/>
                  </a:cubicBezTo>
                  <a:cubicBezTo>
                    <a:pt x="669" y="291"/>
                    <a:pt x="669" y="296"/>
                    <a:pt x="669" y="302"/>
                  </a:cubicBezTo>
                  <a:lnTo>
                    <a:pt x="669" y="425"/>
                  </a:lnTo>
                  <a:close/>
                  <a:moveTo>
                    <a:pt x="881" y="373"/>
                  </a:moveTo>
                  <a:cubicBezTo>
                    <a:pt x="769" y="373"/>
                    <a:pt x="769" y="373"/>
                    <a:pt x="769" y="373"/>
                  </a:cubicBezTo>
                  <a:cubicBezTo>
                    <a:pt x="769" y="428"/>
                    <a:pt x="769" y="428"/>
                    <a:pt x="769" y="428"/>
                  </a:cubicBezTo>
                  <a:cubicBezTo>
                    <a:pt x="769" y="457"/>
                    <a:pt x="778" y="471"/>
                    <a:pt x="798" y="471"/>
                  </a:cubicBezTo>
                  <a:cubicBezTo>
                    <a:pt x="811" y="471"/>
                    <a:pt x="819" y="464"/>
                    <a:pt x="823" y="449"/>
                  </a:cubicBezTo>
                  <a:cubicBezTo>
                    <a:pt x="823" y="446"/>
                    <a:pt x="824" y="433"/>
                    <a:pt x="824" y="411"/>
                  </a:cubicBezTo>
                  <a:cubicBezTo>
                    <a:pt x="881" y="411"/>
                    <a:pt x="881" y="411"/>
                    <a:pt x="881" y="411"/>
                  </a:cubicBezTo>
                  <a:cubicBezTo>
                    <a:pt x="881" y="419"/>
                    <a:pt x="881" y="419"/>
                    <a:pt x="881" y="419"/>
                  </a:cubicBezTo>
                  <a:cubicBezTo>
                    <a:pt x="881" y="437"/>
                    <a:pt x="881" y="449"/>
                    <a:pt x="880" y="455"/>
                  </a:cubicBezTo>
                  <a:cubicBezTo>
                    <a:pt x="878" y="467"/>
                    <a:pt x="874" y="479"/>
                    <a:pt x="867" y="489"/>
                  </a:cubicBezTo>
                  <a:cubicBezTo>
                    <a:pt x="851" y="511"/>
                    <a:pt x="828" y="522"/>
                    <a:pt x="799" y="522"/>
                  </a:cubicBezTo>
                  <a:cubicBezTo>
                    <a:pt x="770" y="522"/>
                    <a:pt x="747" y="512"/>
                    <a:pt x="731" y="490"/>
                  </a:cubicBezTo>
                  <a:cubicBezTo>
                    <a:pt x="719" y="475"/>
                    <a:pt x="713" y="451"/>
                    <a:pt x="713" y="418"/>
                  </a:cubicBezTo>
                  <a:cubicBezTo>
                    <a:pt x="713" y="309"/>
                    <a:pt x="713" y="309"/>
                    <a:pt x="713" y="309"/>
                  </a:cubicBezTo>
                  <a:cubicBezTo>
                    <a:pt x="713" y="301"/>
                    <a:pt x="713" y="293"/>
                    <a:pt x="714" y="286"/>
                  </a:cubicBezTo>
                  <a:cubicBezTo>
                    <a:pt x="716" y="265"/>
                    <a:pt x="722" y="248"/>
                    <a:pt x="730" y="236"/>
                  </a:cubicBezTo>
                  <a:cubicBezTo>
                    <a:pt x="747" y="215"/>
                    <a:pt x="769" y="204"/>
                    <a:pt x="798" y="204"/>
                  </a:cubicBezTo>
                  <a:cubicBezTo>
                    <a:pt x="826" y="204"/>
                    <a:pt x="848" y="215"/>
                    <a:pt x="864" y="236"/>
                  </a:cubicBezTo>
                  <a:cubicBezTo>
                    <a:pt x="873" y="248"/>
                    <a:pt x="878" y="265"/>
                    <a:pt x="880" y="286"/>
                  </a:cubicBezTo>
                  <a:cubicBezTo>
                    <a:pt x="881" y="293"/>
                    <a:pt x="881" y="301"/>
                    <a:pt x="881" y="309"/>
                  </a:cubicBezTo>
                  <a:lnTo>
                    <a:pt x="881" y="373"/>
                  </a:lnTo>
                  <a:close/>
                </a:path>
              </a:pathLst>
            </a:custGeom>
            <a:solidFill>
              <a:srgbClr val="000000">
                <a:alpha val="4615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Shape 14"/>
          <p:cNvGrpSpPr/>
          <p:nvPr/>
        </p:nvGrpSpPr>
        <p:grpSpPr>
          <a:xfrm>
            <a:off x="8102193" y="4853688"/>
            <a:ext cx="470240" cy="165272"/>
            <a:chOff x="5389562" y="6130926"/>
            <a:chExt cx="868725" cy="305325"/>
          </a:xfrm>
        </p:grpSpPr>
        <p:sp>
          <p:nvSpPr>
            <p:cNvPr id="15" name="Shape 15"/>
            <p:cNvSpPr/>
            <p:nvPr/>
          </p:nvSpPr>
          <p:spPr>
            <a:xfrm>
              <a:off x="6132512" y="6203951"/>
              <a:ext cx="125775" cy="144300"/>
            </a:xfrm>
            <a:custGeom>
              <a:pathLst>
                <a:path extrusionOk="0" h="148" w="129">
                  <a:moveTo>
                    <a:pt x="113" y="137"/>
                  </a:moveTo>
                  <a:cubicBezTo>
                    <a:pt x="110" y="139"/>
                    <a:pt x="106" y="141"/>
                    <a:pt x="103" y="142"/>
                  </a:cubicBezTo>
                  <a:cubicBezTo>
                    <a:pt x="93" y="147"/>
                    <a:pt x="82" y="148"/>
                    <a:pt x="73" y="148"/>
                  </a:cubicBezTo>
                  <a:cubicBezTo>
                    <a:pt x="63" y="148"/>
                    <a:pt x="47" y="148"/>
                    <a:pt x="32" y="136"/>
                  </a:cubicBezTo>
                  <a:cubicBezTo>
                    <a:pt x="10" y="121"/>
                    <a:pt x="0" y="94"/>
                    <a:pt x="0" y="71"/>
                  </a:cubicBezTo>
                  <a:cubicBezTo>
                    <a:pt x="0" y="23"/>
                    <a:pt x="39" y="0"/>
                    <a:pt x="71" y="0"/>
                  </a:cubicBezTo>
                  <a:cubicBezTo>
                    <a:pt x="82" y="0"/>
                    <a:pt x="94" y="2"/>
                    <a:pt x="103" y="8"/>
                  </a:cubicBezTo>
                  <a:cubicBezTo>
                    <a:pt x="118" y="19"/>
                    <a:pt x="122" y="32"/>
                    <a:pt x="124" y="39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6" y="109"/>
                    <a:pt x="62" y="132"/>
                    <a:pt x="92" y="132"/>
                  </a:cubicBezTo>
                  <a:cubicBezTo>
                    <a:pt x="107" y="132"/>
                    <a:pt x="119" y="127"/>
                    <a:pt x="129" y="121"/>
                  </a:cubicBezTo>
                  <a:cubicBezTo>
                    <a:pt x="113" y="137"/>
                    <a:pt x="113" y="137"/>
                    <a:pt x="113" y="137"/>
                  </a:cubicBezTo>
                  <a:close/>
                  <a:moveTo>
                    <a:pt x="84" y="45"/>
                  </a:moveTo>
                  <a:cubicBezTo>
                    <a:pt x="90" y="43"/>
                    <a:pt x="93" y="41"/>
                    <a:pt x="93" y="36"/>
                  </a:cubicBezTo>
                  <a:cubicBezTo>
                    <a:pt x="93" y="24"/>
                    <a:pt x="79" y="10"/>
                    <a:pt x="62" y="10"/>
                  </a:cubicBezTo>
                  <a:cubicBezTo>
                    <a:pt x="50" y="10"/>
                    <a:pt x="27" y="19"/>
                    <a:pt x="27" y="53"/>
                  </a:cubicBezTo>
                  <a:cubicBezTo>
                    <a:pt x="27" y="58"/>
                    <a:pt x="27" y="64"/>
                    <a:pt x="28" y="69"/>
                  </a:cubicBezTo>
                  <a:cubicBezTo>
                    <a:pt x="84" y="45"/>
                    <a:pt x="84" y="45"/>
                    <a:pt x="84" y="45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057900" y="6130926"/>
              <a:ext cx="77025" cy="212550"/>
            </a:xfrm>
            <a:custGeom>
              <a:pathLst>
                <a:path extrusionOk="0" h="218" w="79">
                  <a:moveTo>
                    <a:pt x="68" y="218"/>
                  </a:moveTo>
                  <a:cubicBezTo>
                    <a:pt x="13" y="218"/>
                    <a:pt x="13" y="218"/>
                    <a:pt x="13" y="218"/>
                  </a:cubicBezTo>
                  <a:cubicBezTo>
                    <a:pt x="20" y="208"/>
                    <a:pt x="21" y="207"/>
                    <a:pt x="21" y="201"/>
                  </a:cubicBezTo>
                  <a:cubicBezTo>
                    <a:pt x="21" y="151"/>
                    <a:pt x="21" y="151"/>
                    <a:pt x="21" y="151"/>
                  </a:cubicBezTo>
                  <a:cubicBezTo>
                    <a:pt x="21" y="127"/>
                    <a:pt x="22" y="93"/>
                    <a:pt x="23" y="60"/>
                  </a:cubicBezTo>
                  <a:cubicBezTo>
                    <a:pt x="23" y="45"/>
                    <a:pt x="24" y="25"/>
                    <a:pt x="25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8" y="5"/>
                    <a:pt x="55" y="7"/>
                    <a:pt x="54" y="18"/>
                  </a:cubicBezTo>
                  <a:cubicBezTo>
                    <a:pt x="51" y="42"/>
                    <a:pt x="51" y="79"/>
                    <a:pt x="51" y="123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7"/>
                    <a:pt x="53" y="208"/>
                    <a:pt x="63" y="209"/>
                  </a:cubicBezTo>
                  <a:cubicBezTo>
                    <a:pt x="69" y="210"/>
                    <a:pt x="74" y="210"/>
                    <a:pt x="79" y="211"/>
                  </a:cubicBezTo>
                  <a:cubicBezTo>
                    <a:pt x="68" y="218"/>
                    <a:pt x="68" y="218"/>
                    <a:pt x="68" y="218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913437" y="6207126"/>
              <a:ext cx="150150" cy="229125"/>
            </a:xfrm>
            <a:custGeom>
              <a:pathLst>
                <a:path extrusionOk="0" h="235" w="154">
                  <a:moveTo>
                    <a:pt x="115" y="11"/>
                  </a:moveTo>
                  <a:cubicBezTo>
                    <a:pt x="123" y="17"/>
                    <a:pt x="137" y="29"/>
                    <a:pt x="137" y="53"/>
                  </a:cubicBezTo>
                  <a:cubicBezTo>
                    <a:pt x="137" y="75"/>
                    <a:pt x="124" y="86"/>
                    <a:pt x="111" y="96"/>
                  </a:cubicBezTo>
                  <a:cubicBezTo>
                    <a:pt x="107" y="100"/>
                    <a:pt x="103" y="105"/>
                    <a:pt x="103" y="112"/>
                  </a:cubicBezTo>
                  <a:cubicBezTo>
                    <a:pt x="103" y="118"/>
                    <a:pt x="107" y="122"/>
                    <a:pt x="111" y="125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36" y="145"/>
                    <a:pt x="148" y="155"/>
                    <a:pt x="148" y="177"/>
                  </a:cubicBezTo>
                  <a:cubicBezTo>
                    <a:pt x="148" y="206"/>
                    <a:pt x="120" y="235"/>
                    <a:pt x="67" y="235"/>
                  </a:cubicBezTo>
                  <a:cubicBezTo>
                    <a:pt x="22" y="235"/>
                    <a:pt x="0" y="214"/>
                    <a:pt x="0" y="191"/>
                  </a:cubicBezTo>
                  <a:cubicBezTo>
                    <a:pt x="0" y="180"/>
                    <a:pt x="6" y="164"/>
                    <a:pt x="24" y="153"/>
                  </a:cubicBezTo>
                  <a:cubicBezTo>
                    <a:pt x="43" y="142"/>
                    <a:pt x="69" y="140"/>
                    <a:pt x="83" y="139"/>
                  </a:cubicBezTo>
                  <a:cubicBezTo>
                    <a:pt x="79" y="133"/>
                    <a:pt x="74" y="128"/>
                    <a:pt x="74" y="118"/>
                  </a:cubicBezTo>
                  <a:cubicBezTo>
                    <a:pt x="74" y="113"/>
                    <a:pt x="75" y="110"/>
                    <a:pt x="77" y="106"/>
                  </a:cubicBezTo>
                  <a:cubicBezTo>
                    <a:pt x="73" y="106"/>
                    <a:pt x="70" y="107"/>
                    <a:pt x="67" y="107"/>
                  </a:cubicBezTo>
                  <a:cubicBezTo>
                    <a:pt x="34" y="107"/>
                    <a:pt x="16" y="82"/>
                    <a:pt x="16" y="58"/>
                  </a:cubicBezTo>
                  <a:cubicBezTo>
                    <a:pt x="16" y="44"/>
                    <a:pt x="22" y="28"/>
                    <a:pt x="35" y="17"/>
                  </a:cubicBezTo>
                  <a:cubicBezTo>
                    <a:pt x="53" y="2"/>
                    <a:pt x="74" y="0"/>
                    <a:pt x="9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15" y="11"/>
                    <a:pt x="115" y="11"/>
                    <a:pt x="115" y="11"/>
                  </a:cubicBezTo>
                  <a:close/>
                  <a:moveTo>
                    <a:pt x="94" y="148"/>
                  </a:moveTo>
                  <a:cubicBezTo>
                    <a:pt x="91" y="148"/>
                    <a:pt x="90" y="148"/>
                    <a:pt x="86" y="148"/>
                  </a:cubicBezTo>
                  <a:cubicBezTo>
                    <a:pt x="84" y="148"/>
                    <a:pt x="67" y="148"/>
                    <a:pt x="54" y="153"/>
                  </a:cubicBezTo>
                  <a:cubicBezTo>
                    <a:pt x="47" y="155"/>
                    <a:pt x="27" y="163"/>
                    <a:pt x="27" y="184"/>
                  </a:cubicBezTo>
                  <a:cubicBezTo>
                    <a:pt x="27" y="206"/>
                    <a:pt x="49" y="222"/>
                    <a:pt x="82" y="222"/>
                  </a:cubicBezTo>
                  <a:cubicBezTo>
                    <a:pt x="111" y="222"/>
                    <a:pt x="127" y="208"/>
                    <a:pt x="127" y="189"/>
                  </a:cubicBezTo>
                  <a:cubicBezTo>
                    <a:pt x="127" y="173"/>
                    <a:pt x="117" y="165"/>
                    <a:pt x="94" y="148"/>
                  </a:cubicBezTo>
                  <a:close/>
                  <a:moveTo>
                    <a:pt x="103" y="89"/>
                  </a:moveTo>
                  <a:cubicBezTo>
                    <a:pt x="110" y="82"/>
                    <a:pt x="110" y="72"/>
                    <a:pt x="110" y="67"/>
                  </a:cubicBezTo>
                  <a:cubicBezTo>
                    <a:pt x="110" y="45"/>
                    <a:pt x="97" y="10"/>
                    <a:pt x="71" y="10"/>
                  </a:cubicBezTo>
                  <a:cubicBezTo>
                    <a:pt x="63" y="10"/>
                    <a:pt x="55" y="14"/>
                    <a:pt x="50" y="20"/>
                  </a:cubicBezTo>
                  <a:cubicBezTo>
                    <a:pt x="44" y="27"/>
                    <a:pt x="43" y="35"/>
                    <a:pt x="43" y="43"/>
                  </a:cubicBezTo>
                  <a:cubicBezTo>
                    <a:pt x="43" y="64"/>
                    <a:pt x="55" y="98"/>
                    <a:pt x="81" y="98"/>
                  </a:cubicBezTo>
                  <a:cubicBezTo>
                    <a:pt x="89" y="98"/>
                    <a:pt x="98" y="94"/>
                    <a:pt x="103" y="89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5765800" y="6203951"/>
              <a:ext cx="149175" cy="144300"/>
            </a:xfrm>
            <a:custGeom>
              <a:pathLst>
                <a:path extrusionOk="0" h="148" w="153">
                  <a:moveTo>
                    <a:pt x="75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5" y="0"/>
                    <a:pt x="153" y="35"/>
                    <a:pt x="153" y="73"/>
                  </a:cubicBezTo>
                  <a:cubicBezTo>
                    <a:pt x="153" y="109"/>
                    <a:pt x="125" y="148"/>
                    <a:pt x="75" y="148"/>
                  </a:cubicBezTo>
                  <a:close/>
                  <a:moveTo>
                    <a:pt x="114" y="123"/>
                  </a:moveTo>
                  <a:cubicBezTo>
                    <a:pt x="121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1" y="9"/>
                    <a:pt x="51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2" y="138"/>
                  </a:cubicBezTo>
                  <a:cubicBezTo>
                    <a:pt x="94" y="138"/>
                    <a:pt x="106" y="133"/>
                    <a:pt x="114" y="123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5603875" y="6203951"/>
              <a:ext cx="150150" cy="144300"/>
            </a:xfrm>
            <a:custGeom>
              <a:pathLst>
                <a:path extrusionOk="0" h="148" w="154">
                  <a:moveTo>
                    <a:pt x="76" y="148"/>
                  </a:moveTo>
                  <a:cubicBezTo>
                    <a:pt x="26" y="148"/>
                    <a:pt x="0" y="109"/>
                    <a:pt x="0" y="75"/>
                  </a:cubicBezTo>
                  <a:cubicBezTo>
                    <a:pt x="0" y="34"/>
                    <a:pt x="33" y="0"/>
                    <a:pt x="80" y="0"/>
                  </a:cubicBezTo>
                  <a:cubicBezTo>
                    <a:pt x="126" y="0"/>
                    <a:pt x="154" y="35"/>
                    <a:pt x="154" y="73"/>
                  </a:cubicBezTo>
                  <a:cubicBezTo>
                    <a:pt x="154" y="109"/>
                    <a:pt x="126" y="148"/>
                    <a:pt x="76" y="148"/>
                  </a:cubicBezTo>
                  <a:close/>
                  <a:moveTo>
                    <a:pt x="114" y="123"/>
                  </a:moveTo>
                  <a:cubicBezTo>
                    <a:pt x="122" y="113"/>
                    <a:pt x="123" y="100"/>
                    <a:pt x="123" y="88"/>
                  </a:cubicBezTo>
                  <a:cubicBezTo>
                    <a:pt x="123" y="61"/>
                    <a:pt x="110" y="9"/>
                    <a:pt x="72" y="9"/>
                  </a:cubicBezTo>
                  <a:cubicBezTo>
                    <a:pt x="62" y="9"/>
                    <a:pt x="52" y="13"/>
                    <a:pt x="44" y="20"/>
                  </a:cubicBezTo>
                  <a:cubicBezTo>
                    <a:pt x="32" y="31"/>
                    <a:pt x="30" y="44"/>
                    <a:pt x="30" y="57"/>
                  </a:cubicBezTo>
                  <a:cubicBezTo>
                    <a:pt x="30" y="88"/>
                    <a:pt x="45" y="138"/>
                    <a:pt x="83" y="138"/>
                  </a:cubicBezTo>
                  <a:cubicBezTo>
                    <a:pt x="95" y="138"/>
                    <a:pt x="107" y="133"/>
                    <a:pt x="114" y="123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389562" y="6143626"/>
              <a:ext cx="205725" cy="207675"/>
            </a:xfrm>
            <a:custGeom>
              <a:pathLst>
                <a:path extrusionOk="0" h="213" w="211">
                  <a:moveTo>
                    <a:pt x="200" y="199"/>
                  </a:moveTo>
                  <a:cubicBezTo>
                    <a:pt x="158" y="208"/>
                    <a:pt x="158" y="208"/>
                    <a:pt x="158" y="208"/>
                  </a:cubicBezTo>
                  <a:cubicBezTo>
                    <a:pt x="141" y="211"/>
                    <a:pt x="126" y="213"/>
                    <a:pt x="110" y="213"/>
                  </a:cubicBezTo>
                  <a:cubicBezTo>
                    <a:pt x="30" y="213"/>
                    <a:pt x="0" y="155"/>
                    <a:pt x="0" y="109"/>
                  </a:cubicBezTo>
                  <a:cubicBezTo>
                    <a:pt x="0" y="52"/>
                    <a:pt x="43" y="0"/>
                    <a:pt x="117" y="0"/>
                  </a:cubicBezTo>
                  <a:cubicBezTo>
                    <a:pt x="133" y="0"/>
                    <a:pt x="148" y="3"/>
                    <a:pt x="161" y="6"/>
                  </a:cubicBezTo>
                  <a:cubicBezTo>
                    <a:pt x="183" y="12"/>
                    <a:pt x="193" y="20"/>
                    <a:pt x="200" y="24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73" y="38"/>
                    <a:pt x="173" y="38"/>
                    <a:pt x="173" y="38"/>
                  </a:cubicBezTo>
                  <a:cubicBezTo>
                    <a:pt x="163" y="28"/>
                    <a:pt x="145" y="11"/>
                    <a:pt x="111" y="11"/>
                  </a:cubicBezTo>
                  <a:cubicBezTo>
                    <a:pt x="65" y="11"/>
                    <a:pt x="30" y="45"/>
                    <a:pt x="30" y="96"/>
                  </a:cubicBezTo>
                  <a:cubicBezTo>
                    <a:pt x="30" y="151"/>
                    <a:pt x="70" y="202"/>
                    <a:pt x="133" y="202"/>
                  </a:cubicBezTo>
                  <a:cubicBezTo>
                    <a:pt x="151" y="202"/>
                    <a:pt x="161" y="198"/>
                    <a:pt x="170" y="195"/>
                  </a:cubicBezTo>
                  <a:cubicBezTo>
                    <a:pt x="170" y="148"/>
                    <a:pt x="170" y="148"/>
                    <a:pt x="170" y="148"/>
                  </a:cubicBezTo>
                  <a:cubicBezTo>
                    <a:pt x="126" y="150"/>
                    <a:pt x="126" y="150"/>
                    <a:pt x="126" y="150"/>
                  </a:cubicBezTo>
                  <a:cubicBezTo>
                    <a:pt x="149" y="138"/>
                    <a:pt x="149" y="138"/>
                    <a:pt x="149" y="138"/>
                  </a:cubicBezTo>
                  <a:cubicBezTo>
                    <a:pt x="211" y="138"/>
                    <a:pt x="211" y="138"/>
                    <a:pt x="211" y="138"/>
                  </a:cubicBezTo>
                  <a:cubicBezTo>
                    <a:pt x="203" y="145"/>
                    <a:pt x="203" y="145"/>
                    <a:pt x="203" y="145"/>
                  </a:cubicBezTo>
                  <a:cubicBezTo>
                    <a:pt x="201" y="147"/>
                    <a:pt x="201" y="147"/>
                    <a:pt x="200" y="150"/>
                  </a:cubicBezTo>
                  <a:cubicBezTo>
                    <a:pt x="200" y="152"/>
                    <a:pt x="200" y="161"/>
                    <a:pt x="200" y="164"/>
                  </a:cubicBezTo>
                  <a:cubicBezTo>
                    <a:pt x="200" y="199"/>
                    <a:pt x="200" y="199"/>
                    <a:pt x="200" y="199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 algn="r">
              <a:spcBef>
                <a:spcPts val="0"/>
              </a:spcBef>
              <a:buNone/>
              <a:defRPr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3.gif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466925" y="1869075"/>
            <a:ext cx="8065800" cy="72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YouTube Vitess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466875" y="2749175"/>
            <a:ext cx="8065800" cy="17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Scaling MySQL in the cloud with Vitess and Kubernetes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Percona Live MySQL Conference</a:t>
            </a:r>
            <a:br>
              <a:rPr lang="en" sz="1400"/>
            </a:br>
            <a:r>
              <a:rPr lang="en" sz="1400"/>
              <a:t>April 14, 2015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rPr lang="en" sz="1400"/>
              <a:t>Anthony Yeh, Software Engineer, YouTube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Vitess in Kubernetes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49" name="Shape 349"/>
          <p:cNvGrpSpPr/>
          <p:nvPr/>
        </p:nvGrpSpPr>
        <p:grpSpPr>
          <a:xfrm>
            <a:off x="4958825" y="1175427"/>
            <a:ext cx="1617600" cy="1142699"/>
            <a:chOff x="1869625" y="3393475"/>
            <a:chExt cx="1617600" cy="1142699"/>
          </a:xfrm>
        </p:grpSpPr>
        <p:sp>
          <p:nvSpPr>
            <p:cNvPr id="350" name="Shape 350"/>
            <p:cNvSpPr/>
            <p:nvPr/>
          </p:nvSpPr>
          <p:spPr>
            <a:xfrm>
              <a:off x="1869625" y="3393475"/>
              <a:ext cx="1465200" cy="9902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022025" y="3545875"/>
              <a:ext cx="1465200" cy="9902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</a:rPr>
                <a:t>pod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2148362" y="3939209"/>
              <a:ext cx="1231949" cy="495149"/>
            </a:xfrm>
            <a:prstGeom prst="flowChartManualOperation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vtgate</a:t>
              </a:r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176700" y="1248927"/>
            <a:ext cx="1490699" cy="995700"/>
            <a:chOff x="252900" y="1132950"/>
            <a:chExt cx="1490699" cy="995700"/>
          </a:xfrm>
        </p:grpSpPr>
        <p:sp>
          <p:nvSpPr>
            <p:cNvPr id="354" name="Shape 354"/>
            <p:cNvSpPr/>
            <p:nvPr/>
          </p:nvSpPr>
          <p:spPr>
            <a:xfrm>
              <a:off x="252900" y="1132950"/>
              <a:ext cx="1338299" cy="8433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405300" y="1285350"/>
              <a:ext cx="1338299" cy="8433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</a:rPr>
                <a:t>pod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556200" y="1697136"/>
              <a:ext cx="1081199" cy="329699"/>
            </a:xfrm>
            <a:prstGeom prst="flowChartAlternateProcess">
              <a:avLst/>
            </a:prstGeom>
            <a:solidFill>
              <a:srgbClr val="D9EAD3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app server</a:t>
              </a:r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4966461" y="3489205"/>
            <a:ext cx="1605850" cy="1145274"/>
            <a:chOff x="4880637" y="898575"/>
            <a:chExt cx="1605850" cy="1145274"/>
          </a:xfrm>
        </p:grpSpPr>
        <p:sp>
          <p:nvSpPr>
            <p:cNvPr id="358" name="Shape 358"/>
            <p:cNvSpPr/>
            <p:nvPr/>
          </p:nvSpPr>
          <p:spPr>
            <a:xfrm>
              <a:off x="4880637" y="898575"/>
              <a:ext cx="1465200" cy="9902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5021287" y="1053550"/>
              <a:ext cx="1465200" cy="9902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</a:rPr>
                <a:t>pod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5213287" y="1493436"/>
              <a:ext cx="1081199" cy="329699"/>
            </a:xfrm>
            <a:prstGeom prst="flowChartAlternateProcess">
              <a:avLst/>
            </a:prstGeom>
            <a:solidFill>
              <a:srgbClr val="F4CCCC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etcd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3041600" y="1539625"/>
            <a:ext cx="913500" cy="576000"/>
          </a:xfrm>
          <a:prstGeom prst="flowChartAlternateProcess">
            <a:avLst/>
          </a:prstGeom>
          <a:solidFill>
            <a:srgbClr val="1155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vtgate service</a:t>
            </a:r>
          </a:p>
        </p:txBody>
      </p:sp>
      <p:sp>
        <p:nvSpPr>
          <p:cNvPr id="362" name="Shape 362"/>
          <p:cNvSpPr/>
          <p:nvPr/>
        </p:nvSpPr>
        <p:spPr>
          <a:xfrm>
            <a:off x="5174055" y="2662264"/>
            <a:ext cx="1325100" cy="576000"/>
          </a:xfrm>
          <a:prstGeom prst="flowChartAlternateProcess">
            <a:avLst/>
          </a:prstGeom>
          <a:solidFill>
            <a:srgbClr val="1155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etcd service</a:t>
            </a:r>
          </a:p>
        </p:txBody>
      </p:sp>
      <p:grpSp>
        <p:nvGrpSpPr>
          <p:cNvPr id="363" name="Shape 363"/>
          <p:cNvGrpSpPr/>
          <p:nvPr/>
        </p:nvGrpSpPr>
        <p:grpSpPr>
          <a:xfrm>
            <a:off x="7644425" y="988527"/>
            <a:ext cx="1384499" cy="1516499"/>
            <a:chOff x="6218825" y="3130375"/>
            <a:chExt cx="1384499" cy="1516499"/>
          </a:xfrm>
        </p:grpSpPr>
        <p:sp>
          <p:nvSpPr>
            <p:cNvPr id="364" name="Shape 364"/>
            <p:cNvSpPr/>
            <p:nvPr/>
          </p:nvSpPr>
          <p:spPr>
            <a:xfrm>
              <a:off x="6218825" y="3130375"/>
              <a:ext cx="1232099" cy="13640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6371225" y="3282775"/>
              <a:ext cx="1232099" cy="13640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</a:rPr>
                <a:t>pod</a:t>
              </a:r>
            </a:p>
          </p:txBody>
        </p:sp>
        <p:grpSp>
          <p:nvGrpSpPr>
            <p:cNvPr id="366" name="Shape 366"/>
            <p:cNvGrpSpPr/>
            <p:nvPr/>
          </p:nvGrpSpPr>
          <p:grpSpPr>
            <a:xfrm>
              <a:off x="6506697" y="3576327"/>
              <a:ext cx="990300" cy="945083"/>
              <a:chOff x="457200" y="3622766"/>
              <a:chExt cx="990300" cy="945083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</p:grpSp>
      <p:cxnSp>
        <p:nvCxnSpPr>
          <p:cNvPr id="369" name="Shape 369"/>
          <p:cNvCxnSpPr>
            <a:stCxn id="355" idx="3"/>
            <a:endCxn id="361" idx="1"/>
          </p:cNvCxnSpPr>
          <p:nvPr/>
        </p:nvCxnSpPr>
        <p:spPr>
          <a:xfrm>
            <a:off x="1667399" y="1822977"/>
            <a:ext cx="1374300" cy="4500"/>
          </a:xfrm>
          <a:prstGeom prst="curvedConnector3">
            <a:avLst>
              <a:gd fmla="val 49996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61" idx="3"/>
            <a:endCxn id="351" idx="1"/>
          </p:cNvCxnSpPr>
          <p:nvPr/>
        </p:nvCxnSpPr>
        <p:spPr>
          <a:xfrm flipH="1" rot="10800000">
            <a:off x="3955100" y="1823125"/>
            <a:ext cx="1156200" cy="4500"/>
          </a:xfrm>
          <a:prstGeom prst="curvedConnector3">
            <a:avLst>
              <a:gd fmla="val 49997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51" idx="3"/>
            <a:endCxn id="365" idx="1"/>
          </p:cNvCxnSpPr>
          <p:nvPr/>
        </p:nvCxnSpPr>
        <p:spPr>
          <a:xfrm>
            <a:off x="6576425" y="1822977"/>
            <a:ext cx="1220400" cy="600"/>
          </a:xfrm>
          <a:prstGeom prst="curvedConnector3">
            <a:avLst>
              <a:gd fmla="val 50000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51" idx="2"/>
            <a:endCxn id="362" idx="0"/>
          </p:cNvCxnSpPr>
          <p:nvPr/>
        </p:nvCxnSpPr>
        <p:spPr>
          <a:xfrm rot="5400000">
            <a:off x="5668175" y="2486577"/>
            <a:ext cx="344100" cy="7200"/>
          </a:xfrm>
          <a:prstGeom prst="curvedConnector3">
            <a:avLst>
              <a:gd fmla="val 50005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3" name="Shape 373"/>
          <p:cNvCxnSpPr>
            <a:stCxn id="365" idx="2"/>
            <a:endCxn id="362" idx="3"/>
          </p:cNvCxnSpPr>
          <p:nvPr/>
        </p:nvCxnSpPr>
        <p:spPr>
          <a:xfrm rot="5400000">
            <a:off x="7233424" y="1770777"/>
            <a:ext cx="445200" cy="1913700"/>
          </a:xfrm>
          <a:prstGeom prst="curvedConnector2">
            <a:avLst/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4" name="Shape 374"/>
          <p:cNvSpPr txBox="1"/>
          <p:nvPr/>
        </p:nvSpPr>
        <p:spPr>
          <a:xfrm>
            <a:off x="1646300" y="1470025"/>
            <a:ext cx="13844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Query Path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2730252" y="3489194"/>
            <a:ext cx="1605850" cy="1145274"/>
            <a:chOff x="4880637" y="898575"/>
            <a:chExt cx="1605850" cy="1145274"/>
          </a:xfrm>
        </p:grpSpPr>
        <p:sp>
          <p:nvSpPr>
            <p:cNvPr id="376" name="Shape 376"/>
            <p:cNvSpPr/>
            <p:nvPr/>
          </p:nvSpPr>
          <p:spPr>
            <a:xfrm>
              <a:off x="4880637" y="898575"/>
              <a:ext cx="1465200" cy="9902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21287" y="1053550"/>
              <a:ext cx="1465200" cy="990299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</a:rPr>
                <a:t>pod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5213287" y="1493436"/>
              <a:ext cx="1081199" cy="329699"/>
            </a:xfrm>
            <a:prstGeom prst="flowChartAlternateProcess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vtctld</a:t>
              </a:r>
            </a:p>
          </p:txBody>
        </p:sp>
      </p:grpSp>
      <p:cxnSp>
        <p:nvCxnSpPr>
          <p:cNvPr id="379" name="Shape 379"/>
          <p:cNvCxnSpPr>
            <a:stCxn id="377" idx="0"/>
            <a:endCxn id="362" idx="1"/>
          </p:cNvCxnSpPr>
          <p:nvPr/>
        </p:nvCxnSpPr>
        <p:spPr>
          <a:xfrm rot="-5400000">
            <a:off x="4041802" y="2511969"/>
            <a:ext cx="693900" cy="1570500"/>
          </a:xfrm>
          <a:prstGeom prst="curvedConnector2">
            <a:avLst/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0" name="Shape 380"/>
          <p:cNvSpPr/>
          <p:nvPr/>
        </p:nvSpPr>
        <p:spPr>
          <a:xfrm>
            <a:off x="478750" y="3854901"/>
            <a:ext cx="913500" cy="576000"/>
          </a:xfrm>
          <a:prstGeom prst="flowChartAlternateProcess">
            <a:avLst/>
          </a:prstGeom>
          <a:solidFill>
            <a:srgbClr val="1155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vtctld service</a:t>
            </a:r>
          </a:p>
        </p:txBody>
      </p:sp>
      <p:cxnSp>
        <p:nvCxnSpPr>
          <p:cNvPr id="381" name="Shape 381"/>
          <p:cNvCxnSpPr>
            <a:stCxn id="380" idx="3"/>
            <a:endCxn id="377" idx="1"/>
          </p:cNvCxnSpPr>
          <p:nvPr/>
        </p:nvCxnSpPr>
        <p:spPr>
          <a:xfrm flipH="1" rot="10800000">
            <a:off x="1392250" y="4139301"/>
            <a:ext cx="1478700" cy="3600"/>
          </a:xfrm>
          <a:prstGeom prst="curvedConnector3">
            <a:avLst>
              <a:gd fmla="val 49998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2" name="Shape 382"/>
          <p:cNvSpPr txBox="1"/>
          <p:nvPr/>
        </p:nvSpPr>
        <p:spPr>
          <a:xfrm>
            <a:off x="1551565" y="3774675"/>
            <a:ext cx="913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Admin</a:t>
            </a:r>
          </a:p>
        </p:txBody>
      </p:sp>
      <p:cxnSp>
        <p:nvCxnSpPr>
          <p:cNvPr id="383" name="Shape 383"/>
          <p:cNvCxnSpPr>
            <a:stCxn id="362" idx="2"/>
            <a:endCxn id="359" idx="0"/>
          </p:cNvCxnSpPr>
          <p:nvPr/>
        </p:nvCxnSpPr>
        <p:spPr>
          <a:xfrm flipH="1" rot="-5400000">
            <a:off x="5635155" y="3439714"/>
            <a:ext cx="405899" cy="3000"/>
          </a:xfrm>
          <a:prstGeom prst="curvedConnector3">
            <a:avLst>
              <a:gd fmla="val 50002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4" name="Shape 384"/>
          <p:cNvSpPr txBox="1"/>
          <p:nvPr/>
        </p:nvSpPr>
        <p:spPr>
          <a:xfrm>
            <a:off x="2888150" y="2115625"/>
            <a:ext cx="1220400" cy="3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Kubernetes</a:t>
            </a:r>
          </a:p>
        </p:txBody>
      </p:sp>
      <p:grpSp>
        <p:nvGrpSpPr>
          <p:cNvPr id="385" name="Shape 385"/>
          <p:cNvGrpSpPr/>
          <p:nvPr/>
        </p:nvGrpSpPr>
        <p:grpSpPr>
          <a:xfrm>
            <a:off x="190150" y="2451777"/>
            <a:ext cx="1490699" cy="995700"/>
            <a:chOff x="252900" y="1132950"/>
            <a:chExt cx="1490699" cy="995700"/>
          </a:xfrm>
        </p:grpSpPr>
        <p:sp>
          <p:nvSpPr>
            <p:cNvPr id="386" name="Shape 386"/>
            <p:cNvSpPr/>
            <p:nvPr/>
          </p:nvSpPr>
          <p:spPr>
            <a:xfrm>
              <a:off x="252900" y="1132950"/>
              <a:ext cx="1338299" cy="8433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405300" y="1285350"/>
              <a:ext cx="1338299" cy="843300"/>
            </a:xfrm>
            <a:prstGeom prst="rect">
              <a:avLst/>
            </a:prstGeom>
            <a:solidFill>
              <a:schemeClr val="lt2"/>
            </a:solidFill>
            <a:ln cap="flat" w="19050">
              <a:solidFill>
                <a:srgbClr val="B7B7B7"/>
              </a:solidFill>
              <a:prstDash val="lgDash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>
                  <a:solidFill>
                    <a:srgbClr val="666666"/>
                  </a:solidFill>
                </a:rPr>
                <a:t>pod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556200" y="1697136"/>
              <a:ext cx="1081199" cy="329699"/>
            </a:xfrm>
            <a:prstGeom prst="flowChartAlternateProcess">
              <a:avLst/>
            </a:prstGeom>
            <a:solidFill>
              <a:srgbClr val="D9EAD3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batch job</a:t>
              </a:r>
            </a:p>
          </p:txBody>
        </p:sp>
      </p:grpSp>
      <p:cxnSp>
        <p:nvCxnSpPr>
          <p:cNvPr id="389" name="Shape 389"/>
          <p:cNvCxnSpPr>
            <a:stCxn id="387" idx="3"/>
            <a:endCxn id="361" idx="1"/>
          </p:cNvCxnSpPr>
          <p:nvPr/>
        </p:nvCxnSpPr>
        <p:spPr>
          <a:xfrm flipH="1" rot="10800000">
            <a:off x="1680849" y="1827627"/>
            <a:ext cx="1360800" cy="1198200"/>
          </a:xfrm>
          <a:prstGeom prst="curvedConnector3">
            <a:avLst>
              <a:gd fmla="val 49998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491700" y="1257300"/>
            <a:ext cx="7733099" cy="14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Vitess in the Cloud</a:t>
            </a:r>
          </a:p>
        </p:txBody>
      </p:sp>
      <p:sp>
        <p:nvSpPr>
          <p:cNvPr id="395" name="Shape 395"/>
          <p:cNvSpPr txBox="1"/>
          <p:nvPr>
            <p:ph idx="2" type="subTitle"/>
          </p:nvPr>
        </p:nvSpPr>
        <p:spPr>
          <a:xfrm>
            <a:off x="491700" y="2743200"/>
            <a:ext cx="6671399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Transparent Rerouting</a:t>
            </a: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2" name="Shape 402"/>
          <p:cNvSpPr/>
          <p:nvPr/>
        </p:nvSpPr>
        <p:spPr>
          <a:xfrm>
            <a:off x="582037" y="1375420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sp>
        <p:nvSpPr>
          <p:cNvPr id="403" name="Shape 403"/>
          <p:cNvSpPr/>
          <p:nvPr/>
        </p:nvSpPr>
        <p:spPr>
          <a:xfrm>
            <a:off x="3956031" y="1292693"/>
            <a:ext cx="1231949" cy="495149"/>
          </a:xfrm>
          <a:prstGeom prst="flowChartManualOperation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vtgate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2358362" y="1146675"/>
            <a:ext cx="94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Queries</a:t>
            </a:r>
          </a:p>
        </p:txBody>
      </p:sp>
      <p:cxnSp>
        <p:nvCxnSpPr>
          <p:cNvPr id="405" name="Shape 405"/>
          <p:cNvCxnSpPr>
            <a:stCxn id="402" idx="3"/>
            <a:endCxn id="403" idx="1"/>
          </p:cNvCxnSpPr>
          <p:nvPr/>
        </p:nvCxnSpPr>
        <p:spPr>
          <a:xfrm>
            <a:off x="1663237" y="1540270"/>
            <a:ext cx="2415900" cy="600"/>
          </a:xfrm>
          <a:prstGeom prst="curvedConnector3">
            <a:avLst>
              <a:gd fmla="val 47452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406" name="Shape 406"/>
          <p:cNvGrpSpPr/>
          <p:nvPr/>
        </p:nvGrpSpPr>
        <p:grpSpPr>
          <a:xfrm>
            <a:off x="7543897" y="1697789"/>
            <a:ext cx="990300" cy="945083"/>
            <a:chOff x="457200" y="3622766"/>
            <a:chExt cx="990300" cy="945083"/>
          </a:xfrm>
        </p:grpSpPr>
        <p:sp>
          <p:nvSpPr>
            <p:cNvPr id="407" name="Shape 407"/>
            <p:cNvSpPr/>
            <p:nvPr/>
          </p:nvSpPr>
          <p:spPr>
            <a:xfrm>
              <a:off x="457200" y="4011725"/>
              <a:ext cx="990300" cy="556125"/>
            </a:xfrm>
            <a:prstGeom prst="flowChartInternalStorage">
              <a:avLst/>
            </a:prstGeom>
            <a:solidFill>
              <a:srgbClr val="FCE5CD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mysqld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457200" y="3622766"/>
              <a:ext cx="990299" cy="393600"/>
            </a:xfrm>
            <a:prstGeom prst="flowChartManualInput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vttablet-1</a:t>
              </a: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7543897" y="2954611"/>
            <a:ext cx="990300" cy="945083"/>
            <a:chOff x="457200" y="3622766"/>
            <a:chExt cx="990300" cy="945083"/>
          </a:xfrm>
        </p:grpSpPr>
        <p:sp>
          <p:nvSpPr>
            <p:cNvPr id="410" name="Shape 410"/>
            <p:cNvSpPr/>
            <p:nvPr/>
          </p:nvSpPr>
          <p:spPr>
            <a:xfrm>
              <a:off x="457200" y="4011725"/>
              <a:ext cx="990300" cy="556125"/>
            </a:xfrm>
            <a:prstGeom prst="flowChartInternalStorage">
              <a:avLst/>
            </a:prstGeom>
            <a:solidFill>
              <a:srgbClr val="FCE5CD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mysqld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457200" y="3622766"/>
              <a:ext cx="990299" cy="393600"/>
            </a:xfrm>
            <a:prstGeom prst="flowChartManualInput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vttablet-2</a:t>
              </a:r>
            </a:p>
          </p:txBody>
        </p:sp>
      </p:grpSp>
      <p:cxnSp>
        <p:nvCxnSpPr>
          <p:cNvPr id="412" name="Shape 412"/>
          <p:cNvCxnSpPr>
            <a:stCxn id="403" idx="3"/>
            <a:endCxn id="408" idx="1"/>
          </p:cNvCxnSpPr>
          <p:nvPr/>
        </p:nvCxnSpPr>
        <p:spPr>
          <a:xfrm>
            <a:off x="5064786" y="1540268"/>
            <a:ext cx="2479199" cy="354299"/>
          </a:xfrm>
          <a:prstGeom prst="curvedConnector3">
            <a:avLst>
              <a:gd fmla="val 52483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3" name="Shape 413"/>
          <p:cNvSpPr/>
          <p:nvPr/>
        </p:nvSpPr>
        <p:spPr>
          <a:xfrm>
            <a:off x="582037" y="2380890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cxnSp>
        <p:nvCxnSpPr>
          <p:cNvPr id="414" name="Shape 414"/>
          <p:cNvCxnSpPr>
            <a:stCxn id="413" idx="3"/>
            <a:endCxn id="415" idx="1"/>
          </p:cNvCxnSpPr>
          <p:nvPr/>
        </p:nvCxnSpPr>
        <p:spPr>
          <a:xfrm>
            <a:off x="1663237" y="2545740"/>
            <a:ext cx="2415900" cy="254700"/>
          </a:xfrm>
          <a:prstGeom prst="curvedConnector3">
            <a:avLst>
              <a:gd fmla="val 47452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5" name="Shape 415"/>
          <p:cNvSpPr/>
          <p:nvPr/>
        </p:nvSpPr>
        <p:spPr>
          <a:xfrm>
            <a:off x="3956031" y="2552793"/>
            <a:ext cx="1231949" cy="495149"/>
          </a:xfrm>
          <a:prstGeom prst="flowChartManualOperation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vtgate</a:t>
            </a:r>
          </a:p>
        </p:txBody>
      </p:sp>
      <p:sp>
        <p:nvSpPr>
          <p:cNvPr id="416" name="Shape 416"/>
          <p:cNvSpPr/>
          <p:nvPr/>
        </p:nvSpPr>
        <p:spPr>
          <a:xfrm>
            <a:off x="582037" y="3889094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cxnSp>
        <p:nvCxnSpPr>
          <p:cNvPr id="417" name="Shape 417"/>
          <p:cNvCxnSpPr>
            <a:stCxn id="416" idx="3"/>
            <a:endCxn id="418" idx="1"/>
          </p:cNvCxnSpPr>
          <p:nvPr/>
        </p:nvCxnSpPr>
        <p:spPr>
          <a:xfrm>
            <a:off x="1663237" y="4053944"/>
            <a:ext cx="2415900" cy="600"/>
          </a:xfrm>
          <a:prstGeom prst="curvedConnector3">
            <a:avLst>
              <a:gd fmla="val 47452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3956031" y="3806368"/>
            <a:ext cx="1231949" cy="495149"/>
          </a:xfrm>
          <a:prstGeom prst="flowChartManualOperation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vtgate</a:t>
            </a:r>
          </a:p>
        </p:txBody>
      </p:sp>
      <p:sp>
        <p:nvSpPr>
          <p:cNvPr id="419" name="Shape 419"/>
          <p:cNvSpPr/>
          <p:nvPr/>
        </p:nvSpPr>
        <p:spPr>
          <a:xfrm>
            <a:off x="582037" y="3386360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sp>
        <p:nvSpPr>
          <p:cNvPr id="420" name="Shape 420"/>
          <p:cNvSpPr/>
          <p:nvPr/>
        </p:nvSpPr>
        <p:spPr>
          <a:xfrm>
            <a:off x="582037" y="1878155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cxnSp>
        <p:nvCxnSpPr>
          <p:cNvPr id="421" name="Shape 421"/>
          <p:cNvCxnSpPr>
            <a:stCxn id="415" idx="3"/>
            <a:endCxn id="408" idx="1"/>
          </p:cNvCxnSpPr>
          <p:nvPr/>
        </p:nvCxnSpPr>
        <p:spPr>
          <a:xfrm flipH="1" rot="10800000">
            <a:off x="5064786" y="1894668"/>
            <a:ext cx="2479199" cy="905700"/>
          </a:xfrm>
          <a:prstGeom prst="curvedConnector3">
            <a:avLst>
              <a:gd fmla="val 52483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2" name="Shape 422"/>
          <p:cNvCxnSpPr>
            <a:stCxn id="418" idx="3"/>
            <a:endCxn id="411" idx="1"/>
          </p:cNvCxnSpPr>
          <p:nvPr/>
        </p:nvCxnSpPr>
        <p:spPr>
          <a:xfrm flipH="1" rot="10800000">
            <a:off x="5064786" y="3151543"/>
            <a:ext cx="2479199" cy="902400"/>
          </a:xfrm>
          <a:prstGeom prst="curvedConnector3">
            <a:avLst>
              <a:gd fmla="val 52483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3" name="Shape 423"/>
          <p:cNvCxnSpPr>
            <a:stCxn id="420" idx="3"/>
            <a:endCxn id="415" idx="1"/>
          </p:cNvCxnSpPr>
          <p:nvPr/>
        </p:nvCxnSpPr>
        <p:spPr>
          <a:xfrm>
            <a:off x="1663237" y="2043005"/>
            <a:ext cx="2415900" cy="757500"/>
          </a:xfrm>
          <a:prstGeom prst="curvedConnector3">
            <a:avLst>
              <a:gd fmla="val 47452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4" name="Shape 424"/>
          <p:cNvCxnSpPr>
            <a:stCxn id="419" idx="3"/>
            <a:endCxn id="418" idx="1"/>
          </p:cNvCxnSpPr>
          <p:nvPr/>
        </p:nvCxnSpPr>
        <p:spPr>
          <a:xfrm>
            <a:off x="1663237" y="3551210"/>
            <a:ext cx="2415900" cy="502800"/>
          </a:xfrm>
          <a:prstGeom prst="curvedConnector3">
            <a:avLst>
              <a:gd fmla="val 47452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5" name="Shape 425"/>
          <p:cNvSpPr/>
          <p:nvPr/>
        </p:nvSpPr>
        <p:spPr>
          <a:xfrm>
            <a:off x="582037" y="2883625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cxnSp>
        <p:nvCxnSpPr>
          <p:cNvPr id="426" name="Shape 426"/>
          <p:cNvCxnSpPr>
            <a:stCxn id="425" idx="3"/>
            <a:endCxn id="418" idx="1"/>
          </p:cNvCxnSpPr>
          <p:nvPr/>
        </p:nvCxnSpPr>
        <p:spPr>
          <a:xfrm>
            <a:off x="1663237" y="3048474"/>
            <a:ext cx="2415900" cy="1005600"/>
          </a:xfrm>
          <a:prstGeom prst="curvedConnector3">
            <a:avLst>
              <a:gd fmla="val 47452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7" name="Shape 427"/>
          <p:cNvSpPr/>
          <p:nvPr/>
        </p:nvSpPr>
        <p:spPr>
          <a:xfrm>
            <a:off x="5855411" y="963004"/>
            <a:ext cx="1081199" cy="329699"/>
          </a:xfrm>
          <a:prstGeom prst="flowChartAlternateProcess">
            <a:avLst/>
          </a:prstGeom>
          <a:solidFill>
            <a:srgbClr val="F4CC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etcd</a:t>
            </a:r>
          </a:p>
        </p:txBody>
      </p:sp>
      <p:cxnSp>
        <p:nvCxnSpPr>
          <p:cNvPr id="428" name="Shape 428"/>
          <p:cNvCxnSpPr>
            <a:stCxn id="408" idx="0"/>
            <a:endCxn id="427" idx="3"/>
          </p:cNvCxnSpPr>
          <p:nvPr/>
        </p:nvCxnSpPr>
        <p:spPr>
          <a:xfrm flipH="1" rot="5400000">
            <a:off x="7183147" y="881249"/>
            <a:ext cx="609300" cy="1102500"/>
          </a:xfrm>
          <a:prstGeom prst="curved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9" name="Shape 429"/>
          <p:cNvCxnSpPr>
            <a:stCxn id="427" idx="1"/>
            <a:endCxn id="403" idx="0"/>
          </p:cNvCxnSpPr>
          <p:nvPr/>
        </p:nvCxnSpPr>
        <p:spPr>
          <a:xfrm flipH="1">
            <a:off x="4572011" y="1127854"/>
            <a:ext cx="1283400" cy="164700"/>
          </a:xfrm>
          <a:prstGeom prst="curved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0" name="Shape 430"/>
          <p:cNvCxnSpPr>
            <a:stCxn id="415" idx="3"/>
            <a:endCxn id="411" idx="1"/>
          </p:cNvCxnSpPr>
          <p:nvPr/>
        </p:nvCxnSpPr>
        <p:spPr>
          <a:xfrm>
            <a:off x="5064786" y="2800368"/>
            <a:ext cx="2479199" cy="351000"/>
          </a:xfrm>
          <a:prstGeom prst="curvedConnector3">
            <a:avLst>
              <a:gd fmla="val 52483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1" name="Shape 431"/>
          <p:cNvCxnSpPr>
            <a:stCxn id="403" idx="3"/>
            <a:endCxn id="411" idx="1"/>
          </p:cNvCxnSpPr>
          <p:nvPr/>
        </p:nvCxnSpPr>
        <p:spPr>
          <a:xfrm>
            <a:off x="5064786" y="1540268"/>
            <a:ext cx="2479199" cy="1611000"/>
          </a:xfrm>
          <a:prstGeom prst="curvedConnector3">
            <a:avLst>
              <a:gd fmla="val 52483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2" name="Shape 432"/>
          <p:cNvCxnSpPr>
            <a:stCxn id="427" idx="2"/>
            <a:endCxn id="415" idx="0"/>
          </p:cNvCxnSpPr>
          <p:nvPr/>
        </p:nvCxnSpPr>
        <p:spPr>
          <a:xfrm rot="5400000">
            <a:off x="4854011" y="1010703"/>
            <a:ext cx="1260000" cy="1824000"/>
          </a:xfrm>
          <a:prstGeom prst="curvedConnector3">
            <a:avLst>
              <a:gd fmla="val 50004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</a:p>
        </p:txBody>
      </p:sp>
      <p:sp>
        <p:nvSpPr>
          <p:cNvPr id="438" name="Shape 438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Routine Reparent</a:t>
            </a:r>
          </a:p>
        </p:txBody>
      </p:sp>
      <p:grpSp>
        <p:nvGrpSpPr>
          <p:cNvPr id="439" name="Shape 439"/>
          <p:cNvGrpSpPr/>
          <p:nvPr/>
        </p:nvGrpSpPr>
        <p:grpSpPr>
          <a:xfrm>
            <a:off x="5943697" y="1421227"/>
            <a:ext cx="990300" cy="945083"/>
            <a:chOff x="457200" y="3622766"/>
            <a:chExt cx="990300" cy="945083"/>
          </a:xfrm>
        </p:grpSpPr>
        <p:sp>
          <p:nvSpPr>
            <p:cNvPr id="440" name="Shape 440"/>
            <p:cNvSpPr/>
            <p:nvPr/>
          </p:nvSpPr>
          <p:spPr>
            <a:xfrm>
              <a:off x="457200" y="4011725"/>
              <a:ext cx="990300" cy="556125"/>
            </a:xfrm>
            <a:prstGeom prst="flowChartInternalStorage">
              <a:avLst/>
            </a:prstGeom>
            <a:solidFill>
              <a:srgbClr val="FCE5CD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mysqld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457200" y="3622766"/>
              <a:ext cx="990299" cy="393600"/>
            </a:xfrm>
            <a:prstGeom prst="flowChartManualInput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vttablet-1</a:t>
              </a:r>
            </a:p>
          </p:txBody>
        </p:sp>
      </p:grpSp>
      <p:sp>
        <p:nvSpPr>
          <p:cNvPr id="442" name="Shape 442"/>
          <p:cNvSpPr txBox="1"/>
          <p:nvPr/>
        </p:nvSpPr>
        <p:spPr>
          <a:xfrm>
            <a:off x="5872897" y="2302835"/>
            <a:ext cx="1131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master</a:t>
            </a:r>
          </a:p>
        </p:txBody>
      </p:sp>
      <p:sp>
        <p:nvSpPr>
          <p:cNvPr id="443" name="Shape 443"/>
          <p:cNvSpPr/>
          <p:nvPr/>
        </p:nvSpPr>
        <p:spPr>
          <a:xfrm>
            <a:off x="3903062" y="2114686"/>
            <a:ext cx="1081199" cy="329699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vtctld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4134122" y="3083377"/>
            <a:ext cx="990300" cy="945083"/>
            <a:chOff x="457200" y="3622766"/>
            <a:chExt cx="990300" cy="945083"/>
          </a:xfrm>
        </p:grpSpPr>
        <p:sp>
          <p:nvSpPr>
            <p:cNvPr id="445" name="Shape 445"/>
            <p:cNvSpPr/>
            <p:nvPr/>
          </p:nvSpPr>
          <p:spPr>
            <a:xfrm>
              <a:off x="457200" y="4011725"/>
              <a:ext cx="990300" cy="556125"/>
            </a:xfrm>
            <a:prstGeom prst="flowChartInternalStorage">
              <a:avLst/>
            </a:prstGeom>
            <a:solidFill>
              <a:srgbClr val="FCE5CD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mysqld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457200" y="3622766"/>
              <a:ext cx="990299" cy="393600"/>
            </a:xfrm>
            <a:prstGeom prst="flowChartManualInput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vttablet-2</a:t>
              </a:r>
            </a:p>
          </p:txBody>
        </p:sp>
      </p:grpSp>
      <p:sp>
        <p:nvSpPr>
          <p:cNvPr id="447" name="Shape 447"/>
          <p:cNvSpPr txBox="1"/>
          <p:nvPr/>
        </p:nvSpPr>
        <p:spPr>
          <a:xfrm>
            <a:off x="4063322" y="3964985"/>
            <a:ext cx="1131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replica</a:t>
            </a:r>
          </a:p>
        </p:txBody>
      </p:sp>
      <p:sp>
        <p:nvSpPr>
          <p:cNvPr id="448" name="Shape 448"/>
          <p:cNvSpPr/>
          <p:nvPr/>
        </p:nvSpPr>
        <p:spPr>
          <a:xfrm>
            <a:off x="304800" y="1451620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sp>
        <p:nvSpPr>
          <p:cNvPr id="449" name="Shape 449"/>
          <p:cNvSpPr/>
          <p:nvPr/>
        </p:nvSpPr>
        <p:spPr>
          <a:xfrm>
            <a:off x="2444512" y="1368893"/>
            <a:ext cx="1231949" cy="495149"/>
          </a:xfrm>
          <a:prstGeom prst="flowChartManualOperation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vtgate</a:t>
            </a:r>
          </a:p>
        </p:txBody>
      </p:sp>
      <p:grpSp>
        <p:nvGrpSpPr>
          <p:cNvPr id="450" name="Shape 450"/>
          <p:cNvGrpSpPr/>
          <p:nvPr/>
        </p:nvGrpSpPr>
        <p:grpSpPr>
          <a:xfrm>
            <a:off x="7761397" y="3083385"/>
            <a:ext cx="990300" cy="945083"/>
            <a:chOff x="457200" y="3622766"/>
            <a:chExt cx="990300" cy="945083"/>
          </a:xfrm>
        </p:grpSpPr>
        <p:sp>
          <p:nvSpPr>
            <p:cNvPr id="451" name="Shape 451"/>
            <p:cNvSpPr/>
            <p:nvPr/>
          </p:nvSpPr>
          <p:spPr>
            <a:xfrm>
              <a:off x="457200" y="4011725"/>
              <a:ext cx="990300" cy="556125"/>
            </a:xfrm>
            <a:prstGeom prst="flowChartInternalStorage">
              <a:avLst/>
            </a:prstGeom>
            <a:solidFill>
              <a:srgbClr val="FCE5CD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mysqld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457200" y="3622766"/>
              <a:ext cx="990299" cy="393600"/>
            </a:xfrm>
            <a:prstGeom prst="flowChartManualInput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vttablet-3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7690597" y="3964993"/>
            <a:ext cx="1131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replica</a:t>
            </a:r>
          </a:p>
        </p:txBody>
      </p:sp>
      <p:cxnSp>
        <p:nvCxnSpPr>
          <p:cNvPr id="454" name="Shape 454"/>
          <p:cNvCxnSpPr>
            <a:stCxn id="448" idx="3"/>
            <a:endCxn id="449" idx="1"/>
          </p:cNvCxnSpPr>
          <p:nvPr/>
        </p:nvCxnSpPr>
        <p:spPr>
          <a:xfrm>
            <a:off x="1385999" y="1616470"/>
            <a:ext cx="1181700" cy="600"/>
          </a:xfrm>
          <a:prstGeom prst="curvedConnector3">
            <a:avLst>
              <a:gd fmla="val 44788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5" name="Shape 455"/>
          <p:cNvCxnSpPr>
            <a:stCxn id="449" idx="3"/>
            <a:endCxn id="441" idx="1"/>
          </p:cNvCxnSpPr>
          <p:nvPr/>
        </p:nvCxnSpPr>
        <p:spPr>
          <a:xfrm>
            <a:off x="3553267" y="1616468"/>
            <a:ext cx="2390400" cy="1500"/>
          </a:xfrm>
          <a:prstGeom prst="curvedConnector3">
            <a:avLst>
              <a:gd fmla="val 52577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6" name="Shape 456"/>
          <p:cNvCxnSpPr>
            <a:stCxn id="440" idx="1"/>
            <a:endCxn id="445" idx="3"/>
          </p:cNvCxnSpPr>
          <p:nvPr/>
        </p:nvCxnSpPr>
        <p:spPr>
          <a:xfrm flipH="1">
            <a:off x="5124397" y="2088248"/>
            <a:ext cx="819300" cy="1661999"/>
          </a:xfrm>
          <a:prstGeom prst="bentConnector3">
            <a:avLst>
              <a:gd fmla="val 49998" name="adj1"/>
            </a:avLst>
          </a:prstGeom>
          <a:noFill/>
          <a:ln cap="flat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7" name="Shape 457"/>
          <p:cNvCxnSpPr>
            <a:stCxn id="440" idx="3"/>
            <a:endCxn id="451" idx="1"/>
          </p:cNvCxnSpPr>
          <p:nvPr/>
        </p:nvCxnSpPr>
        <p:spPr>
          <a:xfrm>
            <a:off x="6933997" y="2088248"/>
            <a:ext cx="827400" cy="1662299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8" name="Shape 458"/>
          <p:cNvSpPr txBox="1"/>
          <p:nvPr/>
        </p:nvSpPr>
        <p:spPr>
          <a:xfrm>
            <a:off x="1443962" y="1222875"/>
            <a:ext cx="94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Updates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7327650" y="2410500"/>
            <a:ext cx="13052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Replication</a:t>
            </a:r>
          </a:p>
        </p:txBody>
      </p:sp>
      <p:sp>
        <p:nvSpPr>
          <p:cNvPr id="460" name="Shape 460"/>
          <p:cNvSpPr/>
          <p:nvPr/>
        </p:nvSpPr>
        <p:spPr>
          <a:xfrm>
            <a:off x="3903086" y="971704"/>
            <a:ext cx="1081199" cy="329699"/>
          </a:xfrm>
          <a:prstGeom prst="flowChartAlternateProcess">
            <a:avLst/>
          </a:prstGeom>
          <a:solidFill>
            <a:srgbClr val="F4CC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etcd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49025" y="2114675"/>
            <a:ext cx="1961400" cy="3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Reparent to vttablet-2</a:t>
            </a:r>
          </a:p>
        </p:txBody>
      </p:sp>
      <p:cxnSp>
        <p:nvCxnSpPr>
          <p:cNvPr id="462" name="Shape 462"/>
          <p:cNvCxnSpPr>
            <a:stCxn id="461" idx="3"/>
            <a:endCxn id="443" idx="1"/>
          </p:cNvCxnSpPr>
          <p:nvPr/>
        </p:nvCxnSpPr>
        <p:spPr>
          <a:xfrm>
            <a:off x="2210425" y="2279524"/>
            <a:ext cx="1692600" cy="600"/>
          </a:xfrm>
          <a:prstGeom prst="bentConnector3">
            <a:avLst>
              <a:gd fmla="val 50001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3" name="Shape 463"/>
          <p:cNvCxnSpPr>
            <a:stCxn id="443" idx="3"/>
            <a:endCxn id="441" idx="1"/>
          </p:cNvCxnSpPr>
          <p:nvPr/>
        </p:nvCxnSpPr>
        <p:spPr>
          <a:xfrm flipH="1" rot="10800000">
            <a:off x="4984262" y="1618036"/>
            <a:ext cx="959400" cy="661500"/>
          </a:xfrm>
          <a:prstGeom prst="curvedConnector3">
            <a:avLst>
              <a:gd fmla="val 50002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4" name="Shape 464"/>
          <p:cNvSpPr txBox="1"/>
          <p:nvPr/>
        </p:nvSpPr>
        <p:spPr>
          <a:xfrm>
            <a:off x="5872910" y="2306774"/>
            <a:ext cx="1131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read-only</a:t>
            </a:r>
          </a:p>
        </p:txBody>
      </p:sp>
      <p:cxnSp>
        <p:nvCxnSpPr>
          <p:cNvPr id="465" name="Shape 465"/>
          <p:cNvCxnSpPr>
            <a:stCxn id="443" idx="2"/>
            <a:endCxn id="446" idx="0"/>
          </p:cNvCxnSpPr>
          <p:nvPr/>
        </p:nvCxnSpPr>
        <p:spPr>
          <a:xfrm flipH="1" rot="-5400000">
            <a:off x="4197362" y="2690686"/>
            <a:ext cx="678300" cy="185700"/>
          </a:xfrm>
          <a:prstGeom prst="curvedConnector3">
            <a:avLst>
              <a:gd fmla="val 47102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>
            <a:off x="4063322" y="3964635"/>
            <a:ext cx="1131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master</a:t>
            </a:r>
          </a:p>
        </p:txBody>
      </p:sp>
      <p:cxnSp>
        <p:nvCxnSpPr>
          <p:cNvPr id="467" name="Shape 467"/>
          <p:cNvCxnSpPr>
            <a:stCxn id="445" idx="3"/>
            <a:endCxn id="451" idx="1"/>
          </p:cNvCxnSpPr>
          <p:nvPr/>
        </p:nvCxnSpPr>
        <p:spPr>
          <a:xfrm>
            <a:off x="5124422" y="3750398"/>
            <a:ext cx="2637000" cy="6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8" name="Shape 468"/>
          <p:cNvCxnSpPr>
            <a:stCxn id="443" idx="2"/>
            <a:endCxn id="452" idx="1"/>
          </p:cNvCxnSpPr>
          <p:nvPr/>
        </p:nvCxnSpPr>
        <p:spPr>
          <a:xfrm flipH="1" rot="-5400000">
            <a:off x="5684612" y="1203436"/>
            <a:ext cx="835800" cy="3317700"/>
          </a:xfrm>
          <a:prstGeom prst="curved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69" name="Shape 469"/>
          <p:cNvCxnSpPr>
            <a:stCxn id="443" idx="0"/>
            <a:endCxn id="460" idx="2"/>
          </p:cNvCxnSpPr>
          <p:nvPr/>
        </p:nvCxnSpPr>
        <p:spPr>
          <a:xfrm rot="-5400000">
            <a:off x="4037312" y="1707736"/>
            <a:ext cx="813300" cy="600"/>
          </a:xfrm>
          <a:prstGeom prst="curvedConnector3">
            <a:avLst>
              <a:gd fmla="val 49999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0" name="Shape 470"/>
          <p:cNvCxnSpPr>
            <a:stCxn id="460" idx="1"/>
            <a:endCxn id="449" idx="0"/>
          </p:cNvCxnSpPr>
          <p:nvPr/>
        </p:nvCxnSpPr>
        <p:spPr>
          <a:xfrm flipH="1">
            <a:off x="3060386" y="1136554"/>
            <a:ext cx="842700" cy="232200"/>
          </a:xfrm>
          <a:prstGeom prst="curved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1" name="Shape 471"/>
          <p:cNvCxnSpPr>
            <a:stCxn id="449" idx="2"/>
            <a:endCxn id="446" idx="1"/>
          </p:cNvCxnSpPr>
          <p:nvPr/>
        </p:nvCxnSpPr>
        <p:spPr>
          <a:xfrm flipH="1" rot="-5400000">
            <a:off x="2889337" y="2035193"/>
            <a:ext cx="1416000" cy="1073700"/>
          </a:xfrm>
          <a:prstGeom prst="curvedConnector2">
            <a:avLst/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2" name="Shape 472"/>
          <p:cNvCxnSpPr>
            <a:stCxn id="445" idx="3"/>
            <a:endCxn id="440" idx="1"/>
          </p:cNvCxnSpPr>
          <p:nvPr/>
        </p:nvCxnSpPr>
        <p:spPr>
          <a:xfrm flipH="1" rot="10800000">
            <a:off x="5124422" y="2088398"/>
            <a:ext cx="819300" cy="1662000"/>
          </a:xfrm>
          <a:prstGeom prst="bentConnector3">
            <a:avLst>
              <a:gd fmla="val 49998" name="adj1"/>
            </a:avLst>
          </a:prstGeom>
          <a:noFill/>
          <a:ln cap="flat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3" name="Shape 473"/>
          <p:cNvSpPr txBox="1"/>
          <p:nvPr/>
        </p:nvSpPr>
        <p:spPr>
          <a:xfrm>
            <a:off x="5876985" y="2302824"/>
            <a:ext cx="1131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replica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Live Resharding</a:t>
            </a:r>
          </a:p>
        </p:txBody>
      </p:sp>
      <p:sp>
        <p:nvSpPr>
          <p:cNvPr id="479" name="Shape 47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80" name="Shape 480"/>
          <p:cNvSpPr/>
          <p:nvPr/>
        </p:nvSpPr>
        <p:spPr>
          <a:xfrm>
            <a:off x="4975200" y="1667800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00-80</a:t>
            </a:r>
          </a:p>
        </p:txBody>
      </p:sp>
      <p:sp>
        <p:nvSpPr>
          <p:cNvPr id="481" name="Shape 481"/>
          <p:cNvSpPr/>
          <p:nvPr/>
        </p:nvSpPr>
        <p:spPr>
          <a:xfrm>
            <a:off x="4975200" y="3549962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80-FF</a:t>
            </a:r>
          </a:p>
        </p:txBody>
      </p:sp>
      <p:sp>
        <p:nvSpPr>
          <p:cNvPr id="482" name="Shape 482"/>
          <p:cNvSpPr/>
          <p:nvPr/>
        </p:nvSpPr>
        <p:spPr>
          <a:xfrm>
            <a:off x="4975200" y="1040412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00-40</a:t>
            </a:r>
          </a:p>
        </p:txBody>
      </p:sp>
      <p:sp>
        <p:nvSpPr>
          <p:cNvPr id="483" name="Shape 483"/>
          <p:cNvSpPr/>
          <p:nvPr/>
        </p:nvSpPr>
        <p:spPr>
          <a:xfrm>
            <a:off x="4975200" y="2295187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40-80</a:t>
            </a:r>
          </a:p>
        </p:txBody>
      </p:sp>
      <p:sp>
        <p:nvSpPr>
          <p:cNvPr id="484" name="Shape 484"/>
          <p:cNvSpPr/>
          <p:nvPr/>
        </p:nvSpPr>
        <p:spPr>
          <a:xfrm>
            <a:off x="4975200" y="2922575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80-C0</a:t>
            </a:r>
          </a:p>
        </p:txBody>
      </p:sp>
      <p:sp>
        <p:nvSpPr>
          <p:cNvPr id="485" name="Shape 485"/>
          <p:cNvSpPr/>
          <p:nvPr/>
        </p:nvSpPr>
        <p:spPr>
          <a:xfrm>
            <a:off x="4975200" y="4177350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C0-FF</a:t>
            </a:r>
          </a:p>
        </p:txBody>
      </p:sp>
      <p:sp>
        <p:nvSpPr>
          <p:cNvPr id="486" name="Shape 486"/>
          <p:cNvSpPr/>
          <p:nvPr/>
        </p:nvSpPr>
        <p:spPr>
          <a:xfrm>
            <a:off x="493352" y="2636789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sp>
        <p:nvSpPr>
          <p:cNvPr id="487" name="Shape 487"/>
          <p:cNvSpPr/>
          <p:nvPr/>
        </p:nvSpPr>
        <p:spPr>
          <a:xfrm>
            <a:off x="2175865" y="2554063"/>
            <a:ext cx="1231949" cy="495149"/>
          </a:xfrm>
          <a:prstGeom prst="flowChartManualOperation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vtgate</a:t>
            </a:r>
          </a:p>
        </p:txBody>
      </p:sp>
      <p:cxnSp>
        <p:nvCxnSpPr>
          <p:cNvPr id="488" name="Shape 488"/>
          <p:cNvCxnSpPr>
            <a:stCxn id="486" idx="3"/>
            <a:endCxn id="487" idx="1"/>
          </p:cNvCxnSpPr>
          <p:nvPr/>
        </p:nvCxnSpPr>
        <p:spPr>
          <a:xfrm>
            <a:off x="1574552" y="2801639"/>
            <a:ext cx="724499" cy="600"/>
          </a:xfrm>
          <a:prstGeom prst="curvedConnector3">
            <a:avLst>
              <a:gd fmla="val 41498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89" name="Shape 489"/>
          <p:cNvCxnSpPr>
            <a:stCxn id="487" idx="3"/>
            <a:endCxn id="480" idx="1"/>
          </p:cNvCxnSpPr>
          <p:nvPr/>
        </p:nvCxnSpPr>
        <p:spPr>
          <a:xfrm flipH="1" rot="10800000">
            <a:off x="3284620" y="1864738"/>
            <a:ext cx="1690500" cy="936900"/>
          </a:xfrm>
          <a:prstGeom prst="curvedConnector3">
            <a:avLst>
              <a:gd fmla="val 53646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0" name="Shape 490"/>
          <p:cNvCxnSpPr>
            <a:stCxn id="487" idx="3"/>
            <a:endCxn id="481" idx="1"/>
          </p:cNvCxnSpPr>
          <p:nvPr/>
        </p:nvCxnSpPr>
        <p:spPr>
          <a:xfrm>
            <a:off x="3284620" y="2801638"/>
            <a:ext cx="1690500" cy="945000"/>
          </a:xfrm>
          <a:prstGeom prst="curvedConnector3">
            <a:avLst>
              <a:gd fmla="val 53646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1" name="Shape 491"/>
          <p:cNvCxnSpPr>
            <a:stCxn id="480" idx="3"/>
            <a:endCxn id="482" idx="3"/>
          </p:cNvCxnSpPr>
          <p:nvPr/>
        </p:nvCxnSpPr>
        <p:spPr>
          <a:xfrm flipH="1" rot="10800000">
            <a:off x="6048899" y="1237300"/>
            <a:ext cx="600" cy="627300"/>
          </a:xfrm>
          <a:prstGeom prst="bentConnector3">
            <a:avLst>
              <a:gd fmla="val 39687500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2" name="Shape 492"/>
          <p:cNvSpPr txBox="1"/>
          <p:nvPr/>
        </p:nvSpPr>
        <p:spPr>
          <a:xfrm>
            <a:off x="6171711" y="1542100"/>
            <a:ext cx="1305299" cy="62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Filtered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Replication</a:t>
            </a:r>
          </a:p>
        </p:txBody>
      </p:sp>
      <p:cxnSp>
        <p:nvCxnSpPr>
          <p:cNvPr id="493" name="Shape 493"/>
          <p:cNvCxnSpPr>
            <a:stCxn id="480" idx="3"/>
            <a:endCxn id="483" idx="3"/>
          </p:cNvCxnSpPr>
          <p:nvPr/>
        </p:nvCxnSpPr>
        <p:spPr>
          <a:xfrm>
            <a:off x="6048899" y="1864600"/>
            <a:ext cx="600" cy="627300"/>
          </a:xfrm>
          <a:prstGeom prst="bentConnector3">
            <a:avLst>
              <a:gd fmla="val 39687500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4" name="Shape 494"/>
          <p:cNvCxnSpPr>
            <a:stCxn id="481" idx="3"/>
            <a:endCxn id="484" idx="3"/>
          </p:cNvCxnSpPr>
          <p:nvPr/>
        </p:nvCxnSpPr>
        <p:spPr>
          <a:xfrm flipH="1" rot="10800000">
            <a:off x="6048899" y="3119462"/>
            <a:ext cx="600" cy="627300"/>
          </a:xfrm>
          <a:prstGeom prst="bentConnector3">
            <a:avLst>
              <a:gd fmla="val 39687500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5" name="Shape 495"/>
          <p:cNvCxnSpPr>
            <a:stCxn id="481" idx="3"/>
            <a:endCxn id="485" idx="3"/>
          </p:cNvCxnSpPr>
          <p:nvPr/>
        </p:nvCxnSpPr>
        <p:spPr>
          <a:xfrm>
            <a:off x="6048899" y="3746762"/>
            <a:ext cx="600" cy="627300"/>
          </a:xfrm>
          <a:prstGeom prst="bentConnector3">
            <a:avLst>
              <a:gd fmla="val 39687500" name="adj1"/>
            </a:avLst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6" name="Shape 496"/>
          <p:cNvCxnSpPr>
            <a:stCxn id="487" idx="3"/>
            <a:endCxn id="482" idx="1"/>
          </p:cNvCxnSpPr>
          <p:nvPr/>
        </p:nvCxnSpPr>
        <p:spPr>
          <a:xfrm flipH="1" rot="10800000">
            <a:off x="3284620" y="1237138"/>
            <a:ext cx="1690500" cy="1564499"/>
          </a:xfrm>
          <a:prstGeom prst="curvedConnector3">
            <a:avLst>
              <a:gd fmla="val 53646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7" name="Shape 497"/>
          <p:cNvCxnSpPr>
            <a:stCxn id="487" idx="3"/>
            <a:endCxn id="483" idx="1"/>
          </p:cNvCxnSpPr>
          <p:nvPr/>
        </p:nvCxnSpPr>
        <p:spPr>
          <a:xfrm flipH="1" rot="10800000">
            <a:off x="3284620" y="2492038"/>
            <a:ext cx="1690500" cy="309600"/>
          </a:xfrm>
          <a:prstGeom prst="curvedConnector3">
            <a:avLst>
              <a:gd fmla="val 53646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8" name="Shape 498"/>
          <p:cNvCxnSpPr>
            <a:stCxn id="487" idx="3"/>
            <a:endCxn id="484" idx="1"/>
          </p:cNvCxnSpPr>
          <p:nvPr/>
        </p:nvCxnSpPr>
        <p:spPr>
          <a:xfrm>
            <a:off x="3284620" y="2801638"/>
            <a:ext cx="1690500" cy="317700"/>
          </a:xfrm>
          <a:prstGeom prst="curvedConnector3">
            <a:avLst>
              <a:gd fmla="val 53646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99" name="Shape 499"/>
          <p:cNvCxnSpPr>
            <a:stCxn id="487" idx="3"/>
            <a:endCxn id="485" idx="1"/>
          </p:cNvCxnSpPr>
          <p:nvPr/>
        </p:nvCxnSpPr>
        <p:spPr>
          <a:xfrm>
            <a:off x="3284620" y="2801638"/>
            <a:ext cx="1690500" cy="1572600"/>
          </a:xfrm>
          <a:prstGeom prst="curvedConnector3">
            <a:avLst>
              <a:gd fmla="val 53646" name="adj1"/>
            </a:avLst>
          </a:prstGeom>
          <a:noFill/>
          <a:ln cap="flat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0" name="Shape 500"/>
          <p:cNvSpPr/>
          <p:nvPr/>
        </p:nvSpPr>
        <p:spPr>
          <a:xfrm>
            <a:off x="7566000" y="1667800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00-80</a:t>
            </a:r>
          </a:p>
        </p:txBody>
      </p:sp>
      <p:sp>
        <p:nvSpPr>
          <p:cNvPr id="501" name="Shape 501"/>
          <p:cNvSpPr/>
          <p:nvPr/>
        </p:nvSpPr>
        <p:spPr>
          <a:xfrm>
            <a:off x="7566000" y="3549962"/>
            <a:ext cx="1073699" cy="3936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80-FF</a:t>
            </a:r>
          </a:p>
        </p:txBody>
      </p:sp>
      <p:cxnSp>
        <p:nvCxnSpPr>
          <p:cNvPr id="502" name="Shape 502"/>
          <p:cNvCxnSpPr>
            <a:stCxn id="480" idx="3"/>
            <a:endCxn id="500" idx="1"/>
          </p:cNvCxnSpPr>
          <p:nvPr/>
        </p:nvCxnSpPr>
        <p:spPr>
          <a:xfrm>
            <a:off x="6048899" y="1864600"/>
            <a:ext cx="1517100" cy="6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3" name="Shape 503"/>
          <p:cNvCxnSpPr>
            <a:stCxn id="481" idx="3"/>
            <a:endCxn id="501" idx="1"/>
          </p:cNvCxnSpPr>
          <p:nvPr/>
        </p:nvCxnSpPr>
        <p:spPr>
          <a:xfrm>
            <a:off x="6048899" y="3746762"/>
            <a:ext cx="1517100" cy="6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rgbClr val="FF9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4" name="Shape 504"/>
          <p:cNvSpPr txBox="1"/>
          <p:nvPr/>
        </p:nvSpPr>
        <p:spPr>
          <a:xfrm>
            <a:off x="6142315" y="1479093"/>
            <a:ext cx="13052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Replication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224725" y="4238000"/>
            <a:ext cx="41570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Details: vitess.io/doc/HorizontalReshardingGuide</a:t>
            </a:r>
          </a:p>
        </p:txBody>
      </p:sp>
      <p:cxnSp>
        <p:nvCxnSpPr>
          <p:cNvPr id="506" name="Shape 506"/>
          <p:cNvCxnSpPr>
            <a:stCxn id="500" idx="2"/>
            <a:endCxn id="483" idx="3"/>
          </p:cNvCxnSpPr>
          <p:nvPr/>
        </p:nvCxnSpPr>
        <p:spPr>
          <a:xfrm rot="5400000">
            <a:off x="6860549" y="1249600"/>
            <a:ext cx="430500" cy="2054100"/>
          </a:xfrm>
          <a:prstGeom prst="bent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7" name="Shape 507"/>
          <p:cNvCxnSpPr>
            <a:stCxn id="500" idx="0"/>
            <a:endCxn id="482" idx="3"/>
          </p:cNvCxnSpPr>
          <p:nvPr/>
        </p:nvCxnSpPr>
        <p:spPr>
          <a:xfrm flipH="1" rot="5400000">
            <a:off x="6860549" y="425500"/>
            <a:ext cx="430500" cy="2054100"/>
          </a:xfrm>
          <a:prstGeom prst="bent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8" name="Shape 508"/>
          <p:cNvSpPr txBox="1"/>
          <p:nvPr/>
        </p:nvSpPr>
        <p:spPr>
          <a:xfrm>
            <a:off x="6082111" y="858050"/>
            <a:ext cx="20537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Streaming Split-Copy</a:t>
            </a:r>
          </a:p>
        </p:txBody>
      </p:sp>
      <p:cxnSp>
        <p:nvCxnSpPr>
          <p:cNvPr id="509" name="Shape 509"/>
          <p:cNvCxnSpPr>
            <a:stCxn id="501" idx="0"/>
            <a:endCxn id="484" idx="3"/>
          </p:cNvCxnSpPr>
          <p:nvPr/>
        </p:nvCxnSpPr>
        <p:spPr>
          <a:xfrm flipH="1" rot="5400000">
            <a:off x="6860549" y="2307662"/>
            <a:ext cx="430500" cy="2054100"/>
          </a:xfrm>
          <a:prstGeom prst="bent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0" name="Shape 510"/>
          <p:cNvCxnSpPr>
            <a:stCxn id="501" idx="2"/>
            <a:endCxn id="485" idx="3"/>
          </p:cNvCxnSpPr>
          <p:nvPr/>
        </p:nvCxnSpPr>
        <p:spPr>
          <a:xfrm rot="5400000">
            <a:off x="6860549" y="3131762"/>
            <a:ext cx="430500" cy="2054100"/>
          </a:xfrm>
          <a:prstGeom prst="bentConnector2">
            <a:avLst/>
          </a:prstGeom>
          <a:noFill/>
          <a:ln cap="flat" w="19050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491700" y="1257300"/>
            <a:ext cx="7733099" cy="14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Vitess in the Future</a:t>
            </a:r>
          </a:p>
        </p:txBody>
      </p:sp>
      <p:sp>
        <p:nvSpPr>
          <p:cNvPr id="516" name="Shape 516"/>
          <p:cNvSpPr txBox="1"/>
          <p:nvPr>
            <p:ph idx="2" type="subTitle"/>
          </p:nvPr>
        </p:nvSpPr>
        <p:spPr>
          <a:xfrm>
            <a:off x="491700" y="2743200"/>
            <a:ext cx="6671399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971550"/>
            <a:ext cx="4038599" cy="362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MySQL 5.6</a:t>
            </a: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Benchmarks (YCSB)</a:t>
            </a: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VTGate V3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Automatic lookup tables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Cross-shard auto_increment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MySQL binary protocol</a:t>
            </a: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High-level automation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One-click resharding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Rolling (OOB) schema changes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More documentation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Architecture / design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How-to guides</a:t>
            </a: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23" name="Shape 523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  <p:sp>
        <p:nvSpPr>
          <p:cNvPr id="524" name="Shape 524"/>
          <p:cNvSpPr txBox="1"/>
          <p:nvPr>
            <p:ph idx="2" type="body"/>
          </p:nvPr>
        </p:nvSpPr>
        <p:spPr>
          <a:xfrm>
            <a:off x="4648200" y="971550"/>
            <a:ext cx="4038599" cy="362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Kubernetes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API server proxy for debug access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Replication controllers for tablets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Cloud plugins for backup/restore</a:t>
            </a:r>
            <a:br>
              <a:rPr lang="en" sz="1400"/>
            </a:br>
            <a:r>
              <a:rPr lang="en" sz="1400"/>
              <a:t>(Google Cloud Storage)</a:t>
            </a: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More client support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gRPC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PHP</a:t>
            </a:r>
          </a:p>
          <a:p>
            <a:pPr indent="-317500" lvl="0" marL="4572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Long-term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Cross-shard transactions (2PC)</a:t>
            </a:r>
          </a:p>
          <a:p>
            <a:pPr indent="-317500" lvl="1" marL="914400" rtl="0"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Cross-shard joins/aggregation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457200" y="4213875"/>
            <a:ext cx="76589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 us know what you'd like to see at vitess@googlegroups.com, or better yet...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Contribute!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457200" y="971550"/>
            <a:ext cx="8229600" cy="322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Vitess in Kubernetes on other platforms (AWS, Azure, OpenShift, ...)</a:t>
            </a:r>
          </a:p>
          <a:p>
            <a:pPr indent="-3175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Backup/Restore plugins (e.g. Amazon S3)</a:t>
            </a:r>
          </a:p>
          <a:p>
            <a:pPr indent="-3175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Startup guides (firewall rules, load balancers, etc.)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InfluxDB (monitoring)</a:t>
            </a:r>
          </a:p>
          <a:p>
            <a:pPr indent="-3175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Vitess can already publish to InfluxDB, but needs work to integrate with Kubernetes</a:t>
            </a:r>
          </a:p>
          <a:p>
            <a:pPr indent="-3175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Arial"/>
              <a:buChar char="●"/>
            </a:pPr>
            <a:r>
              <a:rPr lang="en" sz="1400"/>
              <a:t>Other client languages</a:t>
            </a:r>
          </a:p>
          <a:p>
            <a:pPr indent="-3175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Courier New"/>
              <a:buChar char="o"/>
            </a:pPr>
            <a:r>
              <a:rPr lang="en" sz="1400"/>
              <a:t>PHP was started, but needs someone who can patch a BSON plugin for PHP</a:t>
            </a: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3" name="Shape 533"/>
          <p:cNvSpPr txBox="1"/>
          <p:nvPr/>
        </p:nvSpPr>
        <p:spPr>
          <a:xfrm>
            <a:off x="457200" y="4201050"/>
            <a:ext cx="5820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https://github.com/youtube/vitess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Shape 5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485900"/>
            <a:ext cx="47625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>
            <p:ph idx="1" type="body"/>
          </p:nvPr>
        </p:nvSpPr>
        <p:spPr>
          <a:xfrm>
            <a:off x="705450" y="57300"/>
            <a:ext cx="7733099" cy="1428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491700" y="38100"/>
            <a:ext cx="7733099" cy="82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545" name="Shape 545"/>
          <p:cNvSpPr txBox="1"/>
          <p:nvPr>
            <p:ph idx="2" type="subTitle"/>
          </p:nvPr>
        </p:nvSpPr>
        <p:spPr>
          <a:xfrm>
            <a:off x="491700" y="840075"/>
            <a:ext cx="3348299" cy="1853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/>
              <a:t>Vitess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vitess.io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github.com/youtube/vitess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vitess@googlegroups.com</a:t>
            </a:r>
          </a:p>
        </p:txBody>
      </p:sp>
      <p:sp>
        <p:nvSpPr>
          <p:cNvPr id="546" name="Shape 546"/>
          <p:cNvSpPr txBox="1"/>
          <p:nvPr>
            <p:ph idx="3" type="subTitle"/>
          </p:nvPr>
        </p:nvSpPr>
        <p:spPr>
          <a:xfrm>
            <a:off x="4021825" y="840075"/>
            <a:ext cx="4880699" cy="15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/>
              <a:t>Kubernetes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kubernetes.io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github.com/GoogleCloudPlatform/kubernetes</a:t>
            </a:r>
          </a:p>
        </p:txBody>
      </p:sp>
      <p:sp>
        <p:nvSpPr>
          <p:cNvPr id="547" name="Shape 547"/>
          <p:cNvSpPr txBox="1"/>
          <p:nvPr>
            <p:ph idx="4" type="subTitle"/>
          </p:nvPr>
        </p:nvSpPr>
        <p:spPr>
          <a:xfrm>
            <a:off x="491700" y="2418675"/>
            <a:ext cx="8091899" cy="22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/>
              <a:t>Google's MariaDB 10.0 Branch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code.google.com/p/google-mysql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/>
              <a:t>Other Percona Live talks about MySQL at Google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/>
              <a:t>Exploring Your Data with InnoDB Explorer</a:t>
            </a:r>
            <a:r>
              <a:rPr lang="en" sz="1400"/>
              <a:t> - Jeremy Cole (Wednesday 1pm @ Ballroom 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/>
              <a:t>Encrypting MySQL Data at Google</a:t>
            </a:r>
            <a:r>
              <a:rPr lang="en" sz="1400"/>
              <a:t> - Jeremy Cole, Jonas Oreland (Thursday 11am @ Ballroom D)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91700" y="1257300"/>
            <a:ext cx="7733099" cy="14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Vitess in a Nutshell</a:t>
            </a:r>
          </a:p>
        </p:txBody>
      </p:sp>
      <p:sp>
        <p:nvSpPr>
          <p:cNvPr id="109" name="Shape 109"/>
          <p:cNvSpPr txBox="1"/>
          <p:nvPr>
            <p:ph idx="2" type="subTitle"/>
          </p:nvPr>
        </p:nvSpPr>
        <p:spPr>
          <a:xfrm>
            <a:off x="491700" y="2743200"/>
            <a:ext cx="6671399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47075" y="2679925"/>
            <a:ext cx="2100899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Management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Reparent</a:t>
            </a:r>
            <a:br>
              <a:rPr lang="en"/>
            </a:br>
            <a:r>
              <a:rPr lang="en"/>
              <a:t>(master failover)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Web console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Multi-region coordination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Vitess Overview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17" name="Shape 117"/>
          <p:cNvGrpSpPr/>
          <p:nvPr/>
        </p:nvGrpSpPr>
        <p:grpSpPr>
          <a:xfrm>
            <a:off x="7601250" y="1118950"/>
            <a:ext cx="1441500" cy="3393822"/>
            <a:chOff x="7186925" y="1118950"/>
            <a:chExt cx="1441500" cy="3393822"/>
          </a:xfrm>
        </p:grpSpPr>
        <p:pic>
          <p:nvPicPr>
            <p:cNvPr id="118" name="Shape 1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347315" y="3392050"/>
              <a:ext cx="1120722" cy="1120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86925" y="1118950"/>
              <a:ext cx="1314450" cy="224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186925" y="1118950"/>
              <a:ext cx="1441500" cy="395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l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It looks like you're sharding MySQL.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186925" y="1592401"/>
              <a:ext cx="1441500" cy="276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Would you like help?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7393812" y="1826675"/>
              <a:ext cx="1224599" cy="395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rtl="0" algn="l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Get help with</a:t>
              </a:r>
            </a:p>
            <a:p>
              <a:pPr lvl="0" rtl="0" algn="l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sharding MySQL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393812" y="2200000"/>
              <a:ext cx="1120800" cy="50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Just do it at the app layer without help</a:t>
              </a: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7393812" y="2728500"/>
              <a:ext cx="1094400" cy="395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lnSpc>
                  <a:spcPct val="115000"/>
                </a:lnSpc>
                <a:spcBef>
                  <a:spcPts val="0"/>
                </a:spcBef>
                <a:buNone/>
              </a:pPr>
              <a:r>
                <a:rPr lang="en" sz="800">
                  <a:latin typeface="Verdana"/>
                  <a:ea typeface="Verdana"/>
                  <a:cs typeface="Verdana"/>
                  <a:sym typeface="Verdana"/>
                </a:rPr>
                <a:t>Don't show me this tip again</a:t>
              </a:r>
            </a:p>
          </p:txBody>
        </p:sp>
      </p:grpSp>
      <p:sp>
        <p:nvSpPr>
          <p:cNvPr id="125" name="Shape 125"/>
          <p:cNvSpPr txBox="1"/>
          <p:nvPr/>
        </p:nvSpPr>
        <p:spPr>
          <a:xfrm>
            <a:off x="457200" y="4235925"/>
            <a:ext cx="637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Details: vitess.io/overview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945525" y="1038500"/>
            <a:ext cx="2100899" cy="146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Protection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Query sanitation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Query blacklist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Query killer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Table ACLs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Health check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47075" y="1038500"/>
            <a:ext cx="2262899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Performance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Connection pooling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Query deduplication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Transaction manager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Rowcache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945525" y="2679925"/>
            <a:ext cx="2100899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Sharding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Range-based or app-defined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Live resharding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Split by row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Split by table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236225" y="1038500"/>
            <a:ext cx="2100899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Monitoring / Analysis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Performance analysis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Query stream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Update stream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MapReduce (Hadoop)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5312412" y="2997725"/>
            <a:ext cx="1980012" cy="1183200"/>
            <a:chOff x="5388612" y="2997725"/>
            <a:chExt cx="1980012" cy="1183200"/>
          </a:xfrm>
        </p:grpSpPr>
        <p:sp>
          <p:nvSpPr>
            <p:cNvPr id="131" name="Shape 131"/>
            <p:cNvSpPr/>
            <p:nvPr/>
          </p:nvSpPr>
          <p:spPr>
            <a:xfrm>
              <a:off x="5388625" y="2997725"/>
              <a:ext cx="1980000" cy="591600"/>
            </a:xfrm>
            <a:prstGeom prst="rect">
              <a:avLst/>
            </a:prstGeom>
            <a:solidFill>
              <a:srgbClr val="D9EAD3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App Logic</a:t>
              </a:r>
            </a:p>
          </p:txBody>
        </p:sp>
        <p:sp>
          <p:nvSpPr>
            <p:cNvPr id="132" name="Shape 132"/>
            <p:cNvSpPr/>
            <p:nvPr/>
          </p:nvSpPr>
          <p:spPr>
            <a:xfrm>
              <a:off x="5388612" y="3589325"/>
              <a:ext cx="1980000" cy="591600"/>
            </a:xfrm>
            <a:prstGeom prst="rect">
              <a:avLst/>
            </a:prstGeom>
            <a:solidFill>
              <a:srgbClr val="FCE5CD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b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DB Admin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5657875" y="3393539"/>
              <a:ext cx="1441500" cy="393600"/>
            </a:xfrm>
            <a:prstGeom prst="flowChartAlternateProcess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/>
                <a:t>Vitess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5897200" y="985112"/>
            <a:ext cx="2863799" cy="33864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049600" y="1137512"/>
            <a:ext cx="2863799" cy="33864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shard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 View of Vitess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2" name="Shape 142"/>
          <p:cNvSpPr/>
          <p:nvPr/>
        </p:nvSpPr>
        <p:spPr>
          <a:xfrm>
            <a:off x="2842937" y="2144709"/>
            <a:ext cx="1231949" cy="495149"/>
          </a:xfrm>
          <a:prstGeom prst="flowChartManualOperation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vtgate</a:t>
            </a:r>
          </a:p>
        </p:txBody>
      </p:sp>
      <p:sp>
        <p:nvSpPr>
          <p:cNvPr id="143" name="Shape 143"/>
          <p:cNvSpPr/>
          <p:nvPr/>
        </p:nvSpPr>
        <p:spPr>
          <a:xfrm>
            <a:off x="245825" y="1144591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sp>
        <p:nvSpPr>
          <p:cNvPr id="144" name="Shape 144"/>
          <p:cNvSpPr/>
          <p:nvPr/>
        </p:nvSpPr>
        <p:spPr>
          <a:xfrm>
            <a:off x="245825" y="1820966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sp>
        <p:nvSpPr>
          <p:cNvPr id="145" name="Shape 145"/>
          <p:cNvSpPr/>
          <p:nvPr/>
        </p:nvSpPr>
        <p:spPr>
          <a:xfrm>
            <a:off x="245825" y="2497341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 server</a:t>
            </a:r>
          </a:p>
        </p:txBody>
      </p:sp>
      <p:grpSp>
        <p:nvGrpSpPr>
          <p:cNvPr id="146" name="Shape 146"/>
          <p:cNvGrpSpPr/>
          <p:nvPr/>
        </p:nvGrpSpPr>
        <p:grpSpPr>
          <a:xfrm>
            <a:off x="6915547" y="1340702"/>
            <a:ext cx="1131899" cy="1275208"/>
            <a:chOff x="1504550" y="3405927"/>
            <a:chExt cx="1131899" cy="1275208"/>
          </a:xfrm>
        </p:grpSpPr>
        <p:grpSp>
          <p:nvGrpSpPr>
            <p:cNvPr id="147" name="Shape 147"/>
            <p:cNvGrpSpPr/>
            <p:nvPr/>
          </p:nvGrpSpPr>
          <p:grpSpPr>
            <a:xfrm>
              <a:off x="1575350" y="3405927"/>
              <a:ext cx="990300" cy="945083"/>
              <a:chOff x="457200" y="3622766"/>
              <a:chExt cx="990300" cy="945083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  <p:sp>
          <p:nvSpPr>
            <p:cNvPr id="150" name="Shape 150"/>
            <p:cNvSpPr txBox="1"/>
            <p:nvPr/>
          </p:nvSpPr>
          <p:spPr>
            <a:xfrm>
              <a:off x="1504550" y="4287535"/>
              <a:ext cx="11318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/>
                <a:t>master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2842950" y="2863722"/>
            <a:ext cx="1231949" cy="495149"/>
          </a:xfrm>
          <a:prstGeom prst="flowChartManualOperation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vtgate</a:t>
            </a:r>
          </a:p>
        </p:txBody>
      </p:sp>
      <p:sp>
        <p:nvSpPr>
          <p:cNvPr id="152" name="Shape 152"/>
          <p:cNvSpPr/>
          <p:nvPr/>
        </p:nvSpPr>
        <p:spPr>
          <a:xfrm>
            <a:off x="245825" y="3606397"/>
            <a:ext cx="1081199" cy="329699"/>
          </a:xfrm>
          <a:prstGeom prst="flowChartAlternateProcess">
            <a:avLst/>
          </a:prstGeom>
          <a:solidFill>
            <a:srgbClr val="D9EAD3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batch job</a:t>
            </a:r>
          </a:p>
        </p:txBody>
      </p:sp>
      <p:cxnSp>
        <p:nvCxnSpPr>
          <p:cNvPr id="153" name="Shape 153"/>
          <p:cNvCxnSpPr>
            <a:stCxn id="143" idx="3"/>
            <a:endCxn id="142" idx="1"/>
          </p:cNvCxnSpPr>
          <p:nvPr/>
        </p:nvCxnSpPr>
        <p:spPr>
          <a:xfrm>
            <a:off x="1327024" y="1309441"/>
            <a:ext cx="1639200" cy="1082700"/>
          </a:xfrm>
          <a:prstGeom prst="curvedConnector3">
            <a:avLst>
              <a:gd fmla="val 46239" name="adj1"/>
            </a:avLst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42" idx="3"/>
            <a:endCxn id="149" idx="1"/>
          </p:cNvCxnSpPr>
          <p:nvPr/>
        </p:nvCxnSpPr>
        <p:spPr>
          <a:xfrm flipH="1" rot="10800000">
            <a:off x="3951692" y="1537584"/>
            <a:ext cx="3034800" cy="854700"/>
          </a:xfrm>
          <a:prstGeom prst="curvedConnector3">
            <a:avLst>
              <a:gd fmla="val 52027" name="adj1"/>
            </a:avLst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44" idx="3"/>
            <a:endCxn id="142" idx="1"/>
          </p:cNvCxnSpPr>
          <p:nvPr/>
        </p:nvCxnSpPr>
        <p:spPr>
          <a:xfrm>
            <a:off x="1327024" y="1985816"/>
            <a:ext cx="1639200" cy="406500"/>
          </a:xfrm>
          <a:prstGeom prst="curvedConnector3">
            <a:avLst>
              <a:gd fmla="val 46239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51" idx="3"/>
            <a:endCxn id="149" idx="1"/>
          </p:cNvCxnSpPr>
          <p:nvPr/>
        </p:nvCxnSpPr>
        <p:spPr>
          <a:xfrm flipH="1" rot="10800000">
            <a:off x="3951705" y="1537497"/>
            <a:ext cx="3034500" cy="1573799"/>
          </a:xfrm>
          <a:prstGeom prst="curvedConnector3">
            <a:avLst>
              <a:gd fmla="val 52032" name="adj1"/>
            </a:avLst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45" idx="3"/>
            <a:endCxn id="151" idx="1"/>
          </p:cNvCxnSpPr>
          <p:nvPr/>
        </p:nvCxnSpPr>
        <p:spPr>
          <a:xfrm>
            <a:off x="1327024" y="2662191"/>
            <a:ext cx="1639200" cy="449100"/>
          </a:xfrm>
          <a:prstGeom prst="curvedConnector3">
            <a:avLst>
              <a:gd fmla="val 46240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stCxn id="152" idx="3"/>
            <a:endCxn id="151" idx="1"/>
          </p:cNvCxnSpPr>
          <p:nvPr/>
        </p:nvCxnSpPr>
        <p:spPr>
          <a:xfrm flipH="1" rot="10800000">
            <a:off x="1327024" y="3111247"/>
            <a:ext cx="1639200" cy="660000"/>
          </a:xfrm>
          <a:prstGeom prst="curvedConnector3">
            <a:avLst>
              <a:gd fmla="val 46240" name="adj1"/>
            </a:avLst>
          </a:prstGeom>
          <a:noFill/>
          <a:ln cap="flat" w="19050">
            <a:solidFill>
              <a:schemeClr val="dk2"/>
            </a:solidFill>
            <a:prstDash val="dashDot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2106075" y="957950"/>
            <a:ext cx="0" cy="3658799"/>
          </a:xfrm>
          <a:prstGeom prst="straightConnector1">
            <a:avLst/>
          </a:prstGeom>
          <a:noFill/>
          <a:ln cap="flat" w="19050">
            <a:solidFill>
              <a:srgbClr val="6AA84F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60" name="Shape 160"/>
          <p:cNvSpPr txBox="1"/>
          <p:nvPr/>
        </p:nvSpPr>
        <p:spPr>
          <a:xfrm>
            <a:off x="2161618" y="4261630"/>
            <a:ext cx="181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D58D7"/>
                </a:solidFill>
              </a:rPr>
              <a:t>Vitess</a:t>
            </a:r>
          </a:p>
        </p:txBody>
      </p:sp>
      <p:grpSp>
        <p:nvGrpSpPr>
          <p:cNvPr id="161" name="Shape 161"/>
          <p:cNvGrpSpPr/>
          <p:nvPr/>
        </p:nvGrpSpPr>
        <p:grpSpPr>
          <a:xfrm>
            <a:off x="4353074" y="1106491"/>
            <a:ext cx="1157399" cy="405899"/>
            <a:chOff x="7906236" y="2189591"/>
            <a:chExt cx="1157399" cy="405899"/>
          </a:xfrm>
        </p:grpSpPr>
        <p:sp>
          <p:nvSpPr>
            <p:cNvPr id="162" name="Shape 162"/>
            <p:cNvSpPr/>
            <p:nvPr/>
          </p:nvSpPr>
          <p:spPr>
            <a:xfrm>
              <a:off x="7906236" y="2189591"/>
              <a:ext cx="1081199" cy="329699"/>
            </a:xfrm>
            <a:prstGeom prst="flowChartAlternateProcess">
              <a:avLst/>
            </a:prstGeom>
            <a:solidFill>
              <a:srgbClr val="F4CCCC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982436" y="2265791"/>
              <a:ext cx="1081199" cy="329699"/>
            </a:xfrm>
            <a:prstGeom prst="flowChartAlternateProcess">
              <a:avLst/>
            </a:prstGeom>
            <a:solidFill>
              <a:srgbClr val="F4CCCC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etcd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311746" y="2938527"/>
            <a:ext cx="1137299" cy="1351408"/>
            <a:chOff x="3250621" y="3329727"/>
            <a:chExt cx="1137299" cy="1351408"/>
          </a:xfrm>
        </p:grpSpPr>
        <p:grpSp>
          <p:nvGrpSpPr>
            <p:cNvPr id="165" name="Shape 165"/>
            <p:cNvGrpSpPr/>
            <p:nvPr/>
          </p:nvGrpSpPr>
          <p:grpSpPr>
            <a:xfrm>
              <a:off x="3250621" y="3329727"/>
              <a:ext cx="990300" cy="945083"/>
              <a:chOff x="457200" y="3622766"/>
              <a:chExt cx="990300" cy="945083"/>
            </a:xfrm>
          </p:grpSpPr>
          <p:sp>
            <p:nvSpPr>
              <p:cNvPr id="166" name="Shape 166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  <p:grpSp>
          <p:nvGrpSpPr>
            <p:cNvPr id="168" name="Shape 168"/>
            <p:cNvGrpSpPr/>
            <p:nvPr/>
          </p:nvGrpSpPr>
          <p:grpSpPr>
            <a:xfrm>
              <a:off x="3326821" y="3405927"/>
              <a:ext cx="990300" cy="945083"/>
              <a:chOff x="457200" y="3622766"/>
              <a:chExt cx="990300" cy="945083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  <p:sp>
          <p:nvSpPr>
            <p:cNvPr id="171" name="Shape 171"/>
            <p:cNvSpPr txBox="1"/>
            <p:nvPr/>
          </p:nvSpPr>
          <p:spPr>
            <a:xfrm>
              <a:off x="3256021" y="4287535"/>
              <a:ext cx="11318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replicas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7620299" y="2938527"/>
            <a:ext cx="1066507" cy="1351397"/>
            <a:chOff x="6263437" y="3329727"/>
            <a:chExt cx="1066507" cy="1351397"/>
          </a:xfrm>
        </p:grpSpPr>
        <p:grpSp>
          <p:nvGrpSpPr>
            <p:cNvPr id="173" name="Shape 173"/>
            <p:cNvGrpSpPr/>
            <p:nvPr/>
          </p:nvGrpSpPr>
          <p:grpSpPr>
            <a:xfrm>
              <a:off x="6263444" y="3329727"/>
              <a:ext cx="990300" cy="945083"/>
              <a:chOff x="457200" y="3622766"/>
              <a:chExt cx="990300" cy="945083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  <p:sp>
          <p:nvSpPr>
            <p:cNvPr id="176" name="Shape 176"/>
            <p:cNvSpPr txBox="1"/>
            <p:nvPr/>
          </p:nvSpPr>
          <p:spPr>
            <a:xfrm>
              <a:off x="6263437" y="4287525"/>
              <a:ext cx="1059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batch replicas</a:t>
              </a:r>
            </a:p>
          </p:txBody>
        </p:sp>
        <p:grpSp>
          <p:nvGrpSpPr>
            <p:cNvPr id="177" name="Shape 177"/>
            <p:cNvGrpSpPr/>
            <p:nvPr/>
          </p:nvGrpSpPr>
          <p:grpSpPr>
            <a:xfrm>
              <a:off x="6339644" y="3405927"/>
              <a:ext cx="990300" cy="945083"/>
              <a:chOff x="457200" y="3622766"/>
              <a:chExt cx="990300" cy="945083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</p:grpSp>
      <p:sp>
        <p:nvSpPr>
          <p:cNvPr id="180" name="Shape 180"/>
          <p:cNvSpPr/>
          <p:nvPr/>
        </p:nvSpPr>
        <p:spPr>
          <a:xfrm>
            <a:off x="2885125" y="1144611"/>
            <a:ext cx="1081199" cy="329699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vtctld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50625" y="4261625"/>
            <a:ext cx="14792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009925"/>
                </a:solidFill>
              </a:rPr>
              <a:t>App</a:t>
            </a:r>
          </a:p>
        </p:txBody>
      </p:sp>
      <p:cxnSp>
        <p:nvCxnSpPr>
          <p:cNvPr id="182" name="Shape 182"/>
          <p:cNvCxnSpPr/>
          <p:nvPr/>
        </p:nvCxnSpPr>
        <p:spPr>
          <a:xfrm rot="10800000">
            <a:off x="2583168" y="3901836"/>
            <a:ext cx="0" cy="691199"/>
          </a:xfrm>
          <a:prstGeom prst="straightConnector1">
            <a:avLst/>
          </a:prstGeom>
          <a:noFill/>
          <a:ln cap="flat" w="28575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3" name="Shape 183"/>
          <p:cNvCxnSpPr/>
          <p:nvPr/>
        </p:nvCxnSpPr>
        <p:spPr>
          <a:xfrm>
            <a:off x="1626540" y="3901836"/>
            <a:ext cx="0" cy="691199"/>
          </a:xfrm>
          <a:prstGeom prst="straightConnector1">
            <a:avLst/>
          </a:prstGeom>
          <a:noFill/>
          <a:ln cap="flat" w="28575">
            <a:solidFill>
              <a:srgbClr val="00992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4" name="Shape 184"/>
          <p:cNvCxnSpPr>
            <a:stCxn id="151" idx="3"/>
            <a:endCxn id="170" idx="1"/>
          </p:cNvCxnSpPr>
          <p:nvPr/>
        </p:nvCxnSpPr>
        <p:spPr>
          <a:xfrm>
            <a:off x="3951705" y="3111297"/>
            <a:ext cx="2436300" cy="100200"/>
          </a:xfrm>
          <a:prstGeom prst="curvedConnector3">
            <a:avLst>
              <a:gd fmla="val 52527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5" name="Shape 185"/>
          <p:cNvCxnSpPr>
            <a:stCxn id="142" idx="3"/>
            <a:endCxn id="170" idx="1"/>
          </p:cNvCxnSpPr>
          <p:nvPr/>
        </p:nvCxnSpPr>
        <p:spPr>
          <a:xfrm>
            <a:off x="3951692" y="2392284"/>
            <a:ext cx="2436300" cy="819300"/>
          </a:xfrm>
          <a:prstGeom prst="curvedConnector3">
            <a:avLst>
              <a:gd fmla="val 52527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51" idx="3"/>
            <a:endCxn id="179" idx="0"/>
          </p:cNvCxnSpPr>
          <p:nvPr/>
        </p:nvCxnSpPr>
        <p:spPr>
          <a:xfrm flipH="1" rot="10800000">
            <a:off x="3951705" y="3053997"/>
            <a:ext cx="4239900" cy="57300"/>
          </a:xfrm>
          <a:prstGeom prst="curvedConnector4">
            <a:avLst>
              <a:gd fmla="val 45614" name="adj1"/>
              <a:gd fmla="val 584110" name="adj2"/>
            </a:avLst>
          </a:prstGeom>
          <a:noFill/>
          <a:ln cap="flat" w="19050">
            <a:solidFill>
              <a:schemeClr val="dk2"/>
            </a:solidFill>
            <a:prstDash val="dashDot"/>
            <a:round/>
            <a:headEnd len="lg" w="lg" type="none"/>
            <a:tailEnd len="lg" w="lg" type="triangle"/>
          </a:ln>
        </p:spPr>
      </p:cxn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806" y="2629521"/>
            <a:ext cx="2625816" cy="1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 View of Vitess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4" name="Shape 194"/>
          <p:cNvSpPr/>
          <p:nvPr/>
        </p:nvSpPr>
        <p:spPr>
          <a:xfrm>
            <a:off x="6835200" y="1050775"/>
            <a:ext cx="2028599" cy="34983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region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2790300" y="1050775"/>
            <a:ext cx="3797700" cy="3498300"/>
          </a:xfrm>
          <a:prstGeom prst="rect">
            <a:avLst/>
          </a:prstGeom>
          <a:solidFill>
            <a:schemeClr val="lt2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region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2958415" y="1455125"/>
            <a:ext cx="1653300" cy="2920500"/>
          </a:xfrm>
          <a:prstGeom prst="rect">
            <a:avLst/>
          </a:prstGeom>
          <a:solidFill>
            <a:schemeClr val="accent1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zone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3251813" y="3213202"/>
            <a:ext cx="1066500" cy="1021283"/>
            <a:chOff x="894747" y="3304877"/>
            <a:chExt cx="1066500" cy="1021283"/>
          </a:xfrm>
        </p:grpSpPr>
        <p:grpSp>
          <p:nvGrpSpPr>
            <p:cNvPr id="198" name="Shape 198"/>
            <p:cNvGrpSpPr/>
            <p:nvPr/>
          </p:nvGrpSpPr>
          <p:grpSpPr>
            <a:xfrm>
              <a:off x="894747" y="3304877"/>
              <a:ext cx="990300" cy="945083"/>
              <a:chOff x="457200" y="3622766"/>
              <a:chExt cx="990300" cy="945083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  <p:grpSp>
          <p:nvGrpSpPr>
            <p:cNvPr id="201" name="Shape 201"/>
            <p:cNvGrpSpPr/>
            <p:nvPr/>
          </p:nvGrpSpPr>
          <p:grpSpPr>
            <a:xfrm>
              <a:off x="970947" y="3381077"/>
              <a:ext cx="990300" cy="945083"/>
              <a:chOff x="457200" y="3622766"/>
              <a:chExt cx="990300" cy="945083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</p:grpSp>
      <p:sp>
        <p:nvSpPr>
          <p:cNvPr id="204" name="Shape 204"/>
          <p:cNvSpPr/>
          <p:nvPr/>
        </p:nvSpPr>
        <p:spPr>
          <a:xfrm>
            <a:off x="3272675" y="2075186"/>
            <a:ext cx="1081199" cy="329699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vtctld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81170" y="2044124"/>
            <a:ext cx="1503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GUI / CLI / RPC</a:t>
            </a:r>
          </a:p>
        </p:txBody>
      </p:sp>
      <p:cxnSp>
        <p:nvCxnSpPr>
          <p:cNvPr id="206" name="Shape 206"/>
          <p:cNvCxnSpPr>
            <a:stCxn id="205" idx="3"/>
            <a:endCxn id="204" idx="1"/>
          </p:cNvCxnSpPr>
          <p:nvPr/>
        </p:nvCxnSpPr>
        <p:spPr>
          <a:xfrm flipH="1" rot="10800000">
            <a:off x="1785070" y="2240024"/>
            <a:ext cx="1487700" cy="900"/>
          </a:xfrm>
          <a:prstGeom prst="curvedConnector3">
            <a:avLst>
              <a:gd fmla="val 49997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/>
          <p:nvPr/>
        </p:nvSpPr>
        <p:spPr>
          <a:xfrm>
            <a:off x="4759450" y="1455125"/>
            <a:ext cx="1653300" cy="2920500"/>
          </a:xfrm>
          <a:prstGeom prst="rect">
            <a:avLst/>
          </a:prstGeom>
          <a:solidFill>
            <a:schemeClr val="accent1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zone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4894879" y="2555573"/>
            <a:ext cx="1364139" cy="571349"/>
            <a:chOff x="581062" y="2501809"/>
            <a:chExt cx="1364139" cy="571349"/>
          </a:xfrm>
        </p:grpSpPr>
        <p:sp>
          <p:nvSpPr>
            <p:cNvPr id="209" name="Shape 209"/>
            <p:cNvSpPr/>
            <p:nvPr/>
          </p:nvSpPr>
          <p:spPr>
            <a:xfrm>
              <a:off x="581062" y="2501809"/>
              <a:ext cx="1231949" cy="495149"/>
            </a:xfrm>
            <a:prstGeom prst="flowChartManualOperation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vtgate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3252" y="2578009"/>
              <a:ext cx="1231949" cy="495149"/>
            </a:xfrm>
            <a:prstGeom prst="flowChartManualOperation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vtgate</a:t>
              </a:r>
            </a:p>
          </p:txBody>
        </p:sp>
      </p:grpSp>
      <p:sp>
        <p:nvSpPr>
          <p:cNvPr id="211" name="Shape 211"/>
          <p:cNvSpPr/>
          <p:nvPr/>
        </p:nvSpPr>
        <p:spPr>
          <a:xfrm>
            <a:off x="5036349" y="2075186"/>
            <a:ext cx="1081199" cy="329699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vtctld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5052848" y="3213202"/>
            <a:ext cx="1066500" cy="1021283"/>
            <a:chOff x="894747" y="3304877"/>
            <a:chExt cx="1066500" cy="1021283"/>
          </a:xfrm>
        </p:grpSpPr>
        <p:grpSp>
          <p:nvGrpSpPr>
            <p:cNvPr id="213" name="Shape 213"/>
            <p:cNvGrpSpPr/>
            <p:nvPr/>
          </p:nvGrpSpPr>
          <p:grpSpPr>
            <a:xfrm>
              <a:off x="894747" y="3304877"/>
              <a:ext cx="990300" cy="945083"/>
              <a:chOff x="457200" y="3622766"/>
              <a:chExt cx="990300" cy="945083"/>
            </a:xfrm>
          </p:grpSpPr>
          <p:sp>
            <p:nvSpPr>
              <p:cNvPr id="214" name="Shape 214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215" name="Shape 215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  <p:grpSp>
          <p:nvGrpSpPr>
            <p:cNvPr id="216" name="Shape 216"/>
            <p:cNvGrpSpPr/>
            <p:nvPr/>
          </p:nvGrpSpPr>
          <p:grpSpPr>
            <a:xfrm>
              <a:off x="970947" y="3381077"/>
              <a:ext cx="990300" cy="945083"/>
              <a:chOff x="457200" y="3622766"/>
              <a:chExt cx="990300" cy="945083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</p:grpSp>
      <p:sp>
        <p:nvSpPr>
          <p:cNvPr id="219" name="Shape 219"/>
          <p:cNvSpPr/>
          <p:nvPr/>
        </p:nvSpPr>
        <p:spPr>
          <a:xfrm>
            <a:off x="7026129" y="1455125"/>
            <a:ext cx="1653300" cy="2920500"/>
          </a:xfrm>
          <a:prstGeom prst="rect">
            <a:avLst/>
          </a:prstGeom>
          <a:solidFill>
            <a:schemeClr val="accent1"/>
          </a:solidFill>
          <a:ln cap="flat" w="19050">
            <a:solidFill>
              <a:srgbClr val="B7B7B7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zone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7178761" y="2555573"/>
            <a:ext cx="1364139" cy="571349"/>
            <a:chOff x="581062" y="2501809"/>
            <a:chExt cx="1364139" cy="571349"/>
          </a:xfrm>
        </p:grpSpPr>
        <p:sp>
          <p:nvSpPr>
            <p:cNvPr id="221" name="Shape 221"/>
            <p:cNvSpPr/>
            <p:nvPr/>
          </p:nvSpPr>
          <p:spPr>
            <a:xfrm>
              <a:off x="581062" y="2501809"/>
              <a:ext cx="1231949" cy="495149"/>
            </a:xfrm>
            <a:prstGeom prst="flowChartManualOperation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vtgate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713252" y="2578009"/>
              <a:ext cx="1231949" cy="495149"/>
            </a:xfrm>
            <a:prstGeom prst="flowChartManualOperation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vtgate</a:t>
              </a:r>
            </a:p>
          </p:txBody>
        </p:sp>
      </p:grpSp>
      <p:sp>
        <p:nvSpPr>
          <p:cNvPr id="223" name="Shape 223"/>
          <p:cNvSpPr/>
          <p:nvPr/>
        </p:nvSpPr>
        <p:spPr>
          <a:xfrm>
            <a:off x="7320230" y="2075186"/>
            <a:ext cx="1081199" cy="329699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vtctld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7319528" y="3213202"/>
            <a:ext cx="1066500" cy="1021283"/>
            <a:chOff x="894747" y="3304877"/>
            <a:chExt cx="1066500" cy="1021283"/>
          </a:xfrm>
        </p:grpSpPr>
        <p:grpSp>
          <p:nvGrpSpPr>
            <p:cNvPr id="225" name="Shape 225"/>
            <p:cNvGrpSpPr/>
            <p:nvPr/>
          </p:nvGrpSpPr>
          <p:grpSpPr>
            <a:xfrm>
              <a:off x="894747" y="3304877"/>
              <a:ext cx="990300" cy="945083"/>
              <a:chOff x="457200" y="3622766"/>
              <a:chExt cx="990300" cy="945083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970947" y="3381077"/>
              <a:ext cx="990300" cy="945083"/>
              <a:chOff x="457200" y="3622766"/>
              <a:chExt cx="990300" cy="945083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457200" y="4011725"/>
                <a:ext cx="990300" cy="556125"/>
              </a:xfrm>
              <a:prstGeom prst="flowChartInternalStorage">
                <a:avLst/>
              </a:prstGeom>
              <a:solidFill>
                <a:srgbClr val="FCE5CD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mysqld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457200" y="3622766"/>
                <a:ext cx="990299" cy="393600"/>
              </a:xfrm>
              <a:prstGeom prst="flowChartManualInput">
                <a:avLst/>
              </a:prstGeom>
              <a:solidFill>
                <a:srgbClr val="C9DAF8"/>
              </a:solidFill>
              <a:ln cap="flat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vttablet</a:t>
                </a:r>
              </a:p>
            </p:txBody>
          </p:sp>
        </p:grpSp>
      </p:grpSp>
      <p:cxnSp>
        <p:nvCxnSpPr>
          <p:cNvPr id="231" name="Shape 231"/>
          <p:cNvCxnSpPr>
            <a:stCxn id="204" idx="3"/>
            <a:endCxn id="210" idx="1"/>
          </p:cNvCxnSpPr>
          <p:nvPr/>
        </p:nvCxnSpPr>
        <p:spPr>
          <a:xfrm>
            <a:off x="4353874" y="2240036"/>
            <a:ext cx="796500" cy="639300"/>
          </a:xfrm>
          <a:prstGeom prst="curvedConnector3">
            <a:avLst>
              <a:gd fmla="val 42260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04" idx="3"/>
            <a:endCxn id="218" idx="1"/>
          </p:cNvCxnSpPr>
          <p:nvPr/>
        </p:nvCxnSpPr>
        <p:spPr>
          <a:xfrm>
            <a:off x="4353874" y="2240036"/>
            <a:ext cx="775200" cy="1246199"/>
          </a:xfrm>
          <a:prstGeom prst="curvedConnector3">
            <a:avLst>
              <a:gd fmla="val 49998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04" idx="3"/>
            <a:endCxn id="222" idx="1"/>
          </p:cNvCxnSpPr>
          <p:nvPr/>
        </p:nvCxnSpPr>
        <p:spPr>
          <a:xfrm>
            <a:off x="4353874" y="2240036"/>
            <a:ext cx="3080400" cy="639300"/>
          </a:xfrm>
          <a:prstGeom prst="curvedConnector3">
            <a:avLst>
              <a:gd fmla="val 47998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stCxn id="204" idx="3"/>
            <a:endCxn id="230" idx="1"/>
          </p:cNvCxnSpPr>
          <p:nvPr/>
        </p:nvCxnSpPr>
        <p:spPr>
          <a:xfrm>
            <a:off x="4353874" y="2240036"/>
            <a:ext cx="3042000" cy="1246199"/>
          </a:xfrm>
          <a:prstGeom prst="curvedConnector3">
            <a:avLst>
              <a:gd fmla="val 49998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158775" y="2360649"/>
            <a:ext cx="2193300" cy="21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Examine/modify tablets, shards, keyspaces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Backup/Restore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Reparent (failover)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Schema changes</a:t>
            </a:r>
          </a:p>
          <a:p>
            <a:pPr indent="-317500" lvl="0" marL="4572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Live migrations</a:t>
            </a:r>
            <a:br>
              <a:rPr lang="en"/>
            </a:br>
            <a:r>
              <a:rPr lang="en"/>
              <a:t>(e.g. resharding)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3131205" y="2545244"/>
            <a:ext cx="1364139" cy="571349"/>
            <a:chOff x="581062" y="2501809"/>
            <a:chExt cx="1364139" cy="571349"/>
          </a:xfrm>
        </p:grpSpPr>
        <p:sp>
          <p:nvSpPr>
            <p:cNvPr id="237" name="Shape 237"/>
            <p:cNvSpPr/>
            <p:nvPr/>
          </p:nvSpPr>
          <p:spPr>
            <a:xfrm>
              <a:off x="581062" y="2501809"/>
              <a:ext cx="1231949" cy="495149"/>
            </a:xfrm>
            <a:prstGeom prst="flowChartManualOperation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vtgate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713252" y="2578009"/>
              <a:ext cx="1231949" cy="495149"/>
            </a:xfrm>
            <a:prstGeom prst="flowChartManualOperation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vtgate</a:t>
              </a:r>
            </a:p>
          </p:txBody>
        </p:sp>
      </p:grpSp>
      <p:cxnSp>
        <p:nvCxnSpPr>
          <p:cNvPr id="239" name="Shape 239"/>
          <p:cNvCxnSpPr>
            <a:stCxn id="204" idx="2"/>
            <a:endCxn id="203" idx="0"/>
          </p:cNvCxnSpPr>
          <p:nvPr/>
        </p:nvCxnSpPr>
        <p:spPr>
          <a:xfrm flipH="1" rot="-5400000">
            <a:off x="3356224" y="2861936"/>
            <a:ext cx="924000" cy="9900"/>
          </a:xfrm>
          <a:prstGeom prst="curvedConnector3">
            <a:avLst>
              <a:gd fmla="val 47863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0" name="Shape 240"/>
          <p:cNvCxnSpPr>
            <a:stCxn id="204" idx="2"/>
            <a:endCxn id="238" idx="0"/>
          </p:cNvCxnSpPr>
          <p:nvPr/>
        </p:nvCxnSpPr>
        <p:spPr>
          <a:xfrm flipH="1" rot="-5400000">
            <a:off x="3737974" y="2480186"/>
            <a:ext cx="216600" cy="66000"/>
          </a:xfrm>
          <a:prstGeom prst="curvedConnector3">
            <a:avLst>
              <a:gd fmla="val 49990" name="adj1"/>
            </a:avLst>
          </a:prstGeom>
          <a:noFill/>
          <a:ln cap="flat" w="19050">
            <a:solidFill>
              <a:srgbClr val="0D58D7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3597941" y="1603411"/>
            <a:ext cx="746099" cy="329699"/>
          </a:xfrm>
          <a:prstGeom prst="flowChartAlternateProcess">
            <a:avLst/>
          </a:prstGeom>
          <a:solidFill>
            <a:srgbClr val="F4CC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etcd</a:t>
            </a:r>
          </a:p>
        </p:txBody>
      </p:sp>
      <p:sp>
        <p:nvSpPr>
          <p:cNvPr id="242" name="Shape 242"/>
          <p:cNvSpPr/>
          <p:nvPr/>
        </p:nvSpPr>
        <p:spPr>
          <a:xfrm>
            <a:off x="5373241" y="1603411"/>
            <a:ext cx="746099" cy="329699"/>
          </a:xfrm>
          <a:prstGeom prst="flowChartAlternateProcess">
            <a:avLst/>
          </a:prstGeom>
          <a:solidFill>
            <a:srgbClr val="F4CC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etcd</a:t>
            </a:r>
          </a:p>
        </p:txBody>
      </p:sp>
      <p:sp>
        <p:nvSpPr>
          <p:cNvPr id="243" name="Shape 243"/>
          <p:cNvSpPr/>
          <p:nvPr/>
        </p:nvSpPr>
        <p:spPr>
          <a:xfrm>
            <a:off x="7655316" y="1603411"/>
            <a:ext cx="746099" cy="329699"/>
          </a:xfrm>
          <a:prstGeom prst="flowChartAlternateProcess">
            <a:avLst/>
          </a:prstGeom>
          <a:solidFill>
            <a:srgbClr val="F4CC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etcd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 and Protection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 txBox="1"/>
          <p:nvPr/>
        </p:nvSpPr>
        <p:spPr>
          <a:xfrm>
            <a:off x="648350" y="982712"/>
            <a:ext cx="1030800" cy="4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Requests</a:t>
            </a:r>
          </a:p>
        </p:txBody>
      </p:sp>
      <p:sp>
        <p:nvSpPr>
          <p:cNvPr id="251" name="Shape 251"/>
          <p:cNvSpPr/>
          <p:nvPr/>
        </p:nvSpPr>
        <p:spPr>
          <a:xfrm>
            <a:off x="2366250" y="1404600"/>
            <a:ext cx="1275696" cy="691686"/>
          </a:xfrm>
          <a:prstGeom prst="flowChartMultidocument">
            <a:avLst/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9bZkp7q19f0</a:t>
            </a:r>
          </a:p>
        </p:txBody>
      </p:sp>
      <p:sp>
        <p:nvSpPr>
          <p:cNvPr id="252" name="Shape 252"/>
          <p:cNvSpPr/>
          <p:nvPr/>
        </p:nvSpPr>
        <p:spPr>
          <a:xfrm>
            <a:off x="605025" y="1404604"/>
            <a:ext cx="1091339" cy="343602"/>
          </a:xfrm>
          <a:prstGeom prst="flowChartDocument">
            <a:avLst/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9bZkp7q19f0</a:t>
            </a:r>
          </a:p>
        </p:txBody>
      </p:sp>
      <p:sp>
        <p:nvSpPr>
          <p:cNvPr id="253" name="Shape 253"/>
          <p:cNvSpPr/>
          <p:nvPr/>
        </p:nvSpPr>
        <p:spPr>
          <a:xfrm>
            <a:off x="605025" y="1856929"/>
            <a:ext cx="1091339" cy="343602"/>
          </a:xfrm>
          <a:prstGeom prst="flowChartDocument">
            <a:avLst/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9bZkp7q19f0</a:t>
            </a:r>
          </a:p>
        </p:txBody>
      </p:sp>
      <p:sp>
        <p:nvSpPr>
          <p:cNvPr id="254" name="Shape 254"/>
          <p:cNvSpPr/>
          <p:nvPr/>
        </p:nvSpPr>
        <p:spPr>
          <a:xfrm>
            <a:off x="605025" y="2309254"/>
            <a:ext cx="1091339" cy="343602"/>
          </a:xfrm>
          <a:prstGeom prst="flowChartDocument">
            <a:avLst/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9bZkp7q19f0</a:t>
            </a:r>
          </a:p>
        </p:txBody>
      </p:sp>
      <p:sp>
        <p:nvSpPr>
          <p:cNvPr id="255" name="Shape 255"/>
          <p:cNvSpPr/>
          <p:nvPr/>
        </p:nvSpPr>
        <p:spPr>
          <a:xfrm>
            <a:off x="605025" y="3666228"/>
            <a:ext cx="1091339" cy="343602"/>
          </a:xfrm>
          <a:prstGeom prst="flowChartDocument">
            <a:avLst/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9bZkp7q19f0</a:t>
            </a:r>
          </a:p>
        </p:txBody>
      </p:sp>
      <p:sp>
        <p:nvSpPr>
          <p:cNvPr id="256" name="Shape 256"/>
          <p:cNvSpPr/>
          <p:nvPr/>
        </p:nvSpPr>
        <p:spPr>
          <a:xfrm>
            <a:off x="605025" y="3213904"/>
            <a:ext cx="1091339" cy="343602"/>
          </a:xfrm>
          <a:prstGeom prst="flowChartDocument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dQw4w9WgXcQ</a:t>
            </a:r>
          </a:p>
        </p:txBody>
      </p:sp>
      <p:sp>
        <p:nvSpPr>
          <p:cNvPr id="257" name="Shape 257"/>
          <p:cNvSpPr/>
          <p:nvPr/>
        </p:nvSpPr>
        <p:spPr>
          <a:xfrm>
            <a:off x="605025" y="2761579"/>
            <a:ext cx="1091339" cy="343602"/>
          </a:xfrm>
          <a:prstGeom prst="flowChartDocument">
            <a:avLst/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9bZkp7q19f0</a:t>
            </a:r>
          </a:p>
        </p:txBody>
      </p:sp>
      <p:sp>
        <p:nvSpPr>
          <p:cNvPr id="258" name="Shape 258"/>
          <p:cNvSpPr/>
          <p:nvPr/>
        </p:nvSpPr>
        <p:spPr>
          <a:xfrm>
            <a:off x="605025" y="4118553"/>
            <a:ext cx="1091339" cy="343602"/>
          </a:xfrm>
          <a:prstGeom prst="flowChartDocument">
            <a:avLst/>
          </a:prstGeom>
          <a:solidFill>
            <a:srgbClr val="FCE5CD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9bZkp7q19f0</a:t>
            </a:r>
          </a:p>
        </p:txBody>
      </p:sp>
      <p:sp>
        <p:nvSpPr>
          <p:cNvPr id="259" name="Shape 259"/>
          <p:cNvSpPr/>
          <p:nvPr/>
        </p:nvSpPr>
        <p:spPr>
          <a:xfrm>
            <a:off x="2366250" y="2200529"/>
            <a:ext cx="1091339" cy="343602"/>
          </a:xfrm>
          <a:prstGeom prst="flowChartDocument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dQw4w9WgXcQ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255870" y="982712"/>
            <a:ext cx="1616099" cy="4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Combiner</a:t>
            </a:r>
          </a:p>
        </p:txBody>
      </p:sp>
      <p:graphicFrame>
        <p:nvGraphicFramePr>
          <p:cNvPr id="261" name="Shape 261"/>
          <p:cNvGraphicFramePr/>
          <p:nvPr/>
        </p:nvGraphicFramePr>
        <p:xfrm>
          <a:off x="4315950" y="280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{635416F5-3B86-49BE-83A8-D52BFE2007FE}</a:tableStyleId>
              </a:tblPr>
              <a:tblGrid>
                <a:gridCol w="1096050"/>
                <a:gridCol w="1096050"/>
                <a:gridCol w="1096050"/>
                <a:gridCol w="1096050"/>
              </a:tblGrid>
              <a:tr h="25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title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views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25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C9DAF8"/>
                    </a:solidFill>
                  </a:tcPr>
                </a:tc>
              </a:tr>
              <a:tr h="25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9bZkp7q19f0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강남스타일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2298169867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25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dQw4w9WgXcQ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114838229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5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Shape 262"/>
          <p:cNvGraphicFramePr/>
          <p:nvPr/>
        </p:nvGraphicFramePr>
        <p:xfrm>
          <a:off x="4315950" y="14015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{EEA7CB94-E2DF-4766-9454-1A4545726E22}</a:tableStyleId>
              </a:tblPr>
              <a:tblGrid>
                <a:gridCol w="1096050"/>
                <a:gridCol w="1096050"/>
                <a:gridCol w="1096050"/>
                <a:gridCol w="1096050"/>
              </a:tblGrid>
              <a:tr h="25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title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views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lnL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259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9bZkp7q19f0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강남스타일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2298169867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</a:p>
                  </a:txBody>
                  <a:tcPr marT="91425" marB="91425" marR="91425" marL="91425">
                    <a:lnT cap="flat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263" name="Shape 263"/>
          <p:cNvSpPr txBox="1"/>
          <p:nvPr/>
        </p:nvSpPr>
        <p:spPr>
          <a:xfrm>
            <a:off x="4209418" y="982725"/>
            <a:ext cx="2618099" cy="4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 Cache (Vitess)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4209418" y="2370300"/>
            <a:ext cx="2655600" cy="4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Cache (MySQL)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2255870" y="2803862"/>
            <a:ext cx="1616099" cy="4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Rewriter / Killer</a:t>
            </a:r>
          </a:p>
        </p:txBody>
      </p:sp>
      <p:sp>
        <p:nvSpPr>
          <p:cNvPr id="266" name="Shape 266"/>
          <p:cNvSpPr/>
          <p:nvPr/>
        </p:nvSpPr>
        <p:spPr>
          <a:xfrm>
            <a:off x="2366250" y="3213900"/>
            <a:ext cx="1505735" cy="343602"/>
          </a:xfrm>
          <a:prstGeom prst="flowChartDocument">
            <a:avLst/>
          </a:prstGeom>
          <a:solidFill>
            <a:srgbClr val="F4CC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*;</a:t>
            </a:r>
          </a:p>
        </p:txBody>
      </p:sp>
      <p:sp>
        <p:nvSpPr>
          <p:cNvPr id="267" name="Shape 267"/>
          <p:cNvSpPr/>
          <p:nvPr/>
        </p:nvSpPr>
        <p:spPr>
          <a:xfrm>
            <a:off x="2366250" y="3730075"/>
            <a:ext cx="1505735" cy="343602"/>
          </a:xfrm>
          <a:prstGeom prst="flowChartDocument">
            <a:avLst/>
          </a:prstGeom>
          <a:solidFill>
            <a:srgbClr val="F4CCCC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* SET *=6;</a:t>
            </a:r>
          </a:p>
        </p:txBody>
      </p:sp>
      <p:cxnSp>
        <p:nvCxnSpPr>
          <p:cNvPr id="268" name="Shape 268"/>
          <p:cNvCxnSpPr>
            <a:stCxn id="252" idx="3"/>
            <a:endCxn id="251" idx="1"/>
          </p:cNvCxnSpPr>
          <p:nvPr/>
        </p:nvCxnSpPr>
        <p:spPr>
          <a:xfrm>
            <a:off x="1696364" y="1576405"/>
            <a:ext cx="669900" cy="174000"/>
          </a:xfrm>
          <a:prstGeom prst="curvedConnector3">
            <a:avLst>
              <a:gd fmla="val 49999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9" name="Shape 269"/>
          <p:cNvCxnSpPr>
            <a:stCxn id="253" idx="3"/>
            <a:endCxn id="251" idx="1"/>
          </p:cNvCxnSpPr>
          <p:nvPr/>
        </p:nvCxnSpPr>
        <p:spPr>
          <a:xfrm flipH="1" rot="10800000">
            <a:off x="1696364" y="1750330"/>
            <a:ext cx="669900" cy="278400"/>
          </a:xfrm>
          <a:prstGeom prst="curvedConnector3">
            <a:avLst>
              <a:gd fmla="val 49999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>
            <a:stCxn id="254" idx="3"/>
            <a:endCxn id="251" idx="1"/>
          </p:cNvCxnSpPr>
          <p:nvPr/>
        </p:nvCxnSpPr>
        <p:spPr>
          <a:xfrm flipH="1" rot="10800000">
            <a:off x="1696364" y="1750555"/>
            <a:ext cx="669900" cy="730500"/>
          </a:xfrm>
          <a:prstGeom prst="curvedConnector3">
            <a:avLst>
              <a:gd fmla="val 49999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>
            <a:stCxn id="257" idx="3"/>
            <a:endCxn id="251" idx="1"/>
          </p:cNvCxnSpPr>
          <p:nvPr/>
        </p:nvCxnSpPr>
        <p:spPr>
          <a:xfrm flipH="1" rot="10800000">
            <a:off x="1696364" y="1750480"/>
            <a:ext cx="669900" cy="1182900"/>
          </a:xfrm>
          <a:prstGeom prst="curvedConnector3">
            <a:avLst>
              <a:gd fmla="val 49999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255" idx="3"/>
            <a:endCxn id="251" idx="1"/>
          </p:cNvCxnSpPr>
          <p:nvPr/>
        </p:nvCxnSpPr>
        <p:spPr>
          <a:xfrm flipH="1" rot="10800000">
            <a:off x="1696364" y="1750329"/>
            <a:ext cx="669900" cy="2087700"/>
          </a:xfrm>
          <a:prstGeom prst="curvedConnector3">
            <a:avLst>
              <a:gd fmla="val 49999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>
            <a:stCxn id="258" idx="3"/>
            <a:endCxn id="251" idx="1"/>
          </p:cNvCxnSpPr>
          <p:nvPr/>
        </p:nvCxnSpPr>
        <p:spPr>
          <a:xfrm flipH="1" rot="10800000">
            <a:off x="1696364" y="1750554"/>
            <a:ext cx="669900" cy="2539800"/>
          </a:xfrm>
          <a:prstGeom prst="curvedConnector3">
            <a:avLst>
              <a:gd fmla="val 49999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Sharding Schemes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/>
        </p:nvSpPr>
        <p:spPr>
          <a:xfrm>
            <a:off x="7253000" y="1886725"/>
            <a:ext cx="11489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Keyspace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253000" y="2865400"/>
            <a:ext cx="99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Shard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253000" y="3901575"/>
            <a:ext cx="13037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Tablet Type</a:t>
            </a:r>
          </a:p>
        </p:txBody>
      </p:sp>
      <p:sp>
        <p:nvSpPr>
          <p:cNvPr id="283" name="Shape 283"/>
          <p:cNvSpPr/>
          <p:nvPr/>
        </p:nvSpPr>
        <p:spPr>
          <a:xfrm>
            <a:off x="1221055" y="1929475"/>
            <a:ext cx="990000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range</a:t>
            </a:r>
          </a:p>
        </p:txBody>
      </p:sp>
      <p:sp>
        <p:nvSpPr>
          <p:cNvPr id="284" name="Shape 284"/>
          <p:cNvSpPr/>
          <p:nvPr/>
        </p:nvSpPr>
        <p:spPr>
          <a:xfrm>
            <a:off x="3723190" y="1929475"/>
            <a:ext cx="1106700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custom</a:t>
            </a:r>
          </a:p>
        </p:txBody>
      </p:sp>
      <p:sp>
        <p:nvSpPr>
          <p:cNvPr id="285" name="Shape 285"/>
          <p:cNvSpPr/>
          <p:nvPr/>
        </p:nvSpPr>
        <p:spPr>
          <a:xfrm>
            <a:off x="5785025" y="1929475"/>
            <a:ext cx="1106700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unsharded</a:t>
            </a:r>
          </a:p>
        </p:txBody>
      </p:sp>
      <p:sp>
        <p:nvSpPr>
          <p:cNvPr id="286" name="Shape 286"/>
          <p:cNvSpPr/>
          <p:nvPr/>
        </p:nvSpPr>
        <p:spPr>
          <a:xfrm>
            <a:off x="3767490" y="1018075"/>
            <a:ext cx="1018099" cy="308100"/>
          </a:xfrm>
          <a:prstGeom prst="flowChartOffpageConnector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Vitess</a:t>
            </a:r>
          </a:p>
        </p:txBody>
      </p:sp>
      <p:sp>
        <p:nvSpPr>
          <p:cNvPr id="287" name="Shape 287"/>
          <p:cNvSpPr/>
          <p:nvPr/>
        </p:nvSpPr>
        <p:spPr>
          <a:xfrm>
            <a:off x="794296" y="2950900"/>
            <a:ext cx="804899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00-80</a:t>
            </a:r>
          </a:p>
        </p:txBody>
      </p:sp>
      <p:sp>
        <p:nvSpPr>
          <p:cNvPr id="288" name="Shape 288"/>
          <p:cNvSpPr/>
          <p:nvPr/>
        </p:nvSpPr>
        <p:spPr>
          <a:xfrm>
            <a:off x="1812447" y="2950900"/>
            <a:ext cx="804899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80-FF</a:t>
            </a:r>
          </a:p>
        </p:txBody>
      </p:sp>
      <p:sp>
        <p:nvSpPr>
          <p:cNvPr id="289" name="Shape 289"/>
          <p:cNvSpPr/>
          <p:nvPr/>
        </p:nvSpPr>
        <p:spPr>
          <a:xfrm>
            <a:off x="3407789" y="2950900"/>
            <a:ext cx="735000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290" name="Shape 290"/>
          <p:cNvSpPr/>
          <p:nvPr/>
        </p:nvSpPr>
        <p:spPr>
          <a:xfrm>
            <a:off x="4422789" y="2950900"/>
            <a:ext cx="735000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291" name="Shape 291"/>
          <p:cNvSpPr/>
          <p:nvPr/>
        </p:nvSpPr>
        <p:spPr>
          <a:xfrm>
            <a:off x="5970875" y="2908150"/>
            <a:ext cx="735000" cy="308100"/>
          </a:xfrm>
          <a:prstGeom prst="flowChartAlternateProcess">
            <a:avLst/>
          </a:prstGeom>
          <a:solidFill>
            <a:srgbClr val="C9DAF8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761755" y="3636225"/>
            <a:ext cx="875000" cy="924300"/>
            <a:chOff x="1660900" y="3664250"/>
            <a:chExt cx="875000" cy="924300"/>
          </a:xfrm>
        </p:grpSpPr>
        <p:sp>
          <p:nvSpPr>
            <p:cNvPr id="293" name="Shape 293"/>
            <p:cNvSpPr/>
            <p:nvPr/>
          </p:nvSpPr>
          <p:spPr>
            <a:xfrm>
              <a:off x="1660900" y="36642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master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660900" y="39723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replica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660900" y="42804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batch</a:t>
              </a: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1779905" y="3636225"/>
            <a:ext cx="875000" cy="924300"/>
            <a:chOff x="1660900" y="3664250"/>
            <a:chExt cx="875000" cy="924300"/>
          </a:xfrm>
        </p:grpSpPr>
        <p:sp>
          <p:nvSpPr>
            <p:cNvPr id="297" name="Shape 297"/>
            <p:cNvSpPr/>
            <p:nvPr/>
          </p:nvSpPr>
          <p:spPr>
            <a:xfrm>
              <a:off x="1660900" y="36642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master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60900" y="39723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replica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1660900" y="42804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batch</a:t>
              </a: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3337789" y="3636225"/>
            <a:ext cx="875000" cy="924300"/>
            <a:chOff x="1660900" y="3664250"/>
            <a:chExt cx="875000" cy="924300"/>
          </a:xfrm>
        </p:grpSpPr>
        <p:sp>
          <p:nvSpPr>
            <p:cNvPr id="301" name="Shape 301"/>
            <p:cNvSpPr/>
            <p:nvPr/>
          </p:nvSpPr>
          <p:spPr>
            <a:xfrm>
              <a:off x="1660900" y="36642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master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660900" y="39723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replica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660900" y="42804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batch</a:t>
              </a:r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4352789" y="3636225"/>
            <a:ext cx="875000" cy="924300"/>
            <a:chOff x="1660900" y="3664250"/>
            <a:chExt cx="875000" cy="924300"/>
          </a:xfrm>
        </p:grpSpPr>
        <p:sp>
          <p:nvSpPr>
            <p:cNvPr id="305" name="Shape 305"/>
            <p:cNvSpPr/>
            <p:nvPr/>
          </p:nvSpPr>
          <p:spPr>
            <a:xfrm>
              <a:off x="1660900" y="36642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master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60900" y="39723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replica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1660900" y="42804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batch</a:t>
              </a: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5900875" y="3636225"/>
            <a:ext cx="875000" cy="924300"/>
            <a:chOff x="1660900" y="3664250"/>
            <a:chExt cx="875000" cy="924300"/>
          </a:xfrm>
        </p:grpSpPr>
        <p:sp>
          <p:nvSpPr>
            <p:cNvPr id="309" name="Shape 309"/>
            <p:cNvSpPr/>
            <p:nvPr/>
          </p:nvSpPr>
          <p:spPr>
            <a:xfrm>
              <a:off x="1660900" y="36642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master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660900" y="39723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replica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660900" y="4280450"/>
              <a:ext cx="875000" cy="308100"/>
            </a:xfrm>
            <a:prstGeom prst="flowChartInternalStorage">
              <a:avLst/>
            </a:prstGeom>
            <a:solidFill>
              <a:srgbClr val="C9DAF8"/>
            </a:solidFill>
            <a:ln cap="flat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batch</a:t>
              </a:r>
            </a:p>
          </p:txBody>
        </p:sp>
      </p:grpSp>
      <p:cxnSp>
        <p:nvCxnSpPr>
          <p:cNvPr id="312" name="Shape 312"/>
          <p:cNvCxnSpPr>
            <a:stCxn id="286" idx="2"/>
            <a:endCxn id="283" idx="0"/>
          </p:cNvCxnSpPr>
          <p:nvPr/>
        </p:nvCxnSpPr>
        <p:spPr>
          <a:xfrm rot="5400000">
            <a:off x="2694640" y="347575"/>
            <a:ext cx="603300" cy="25605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3" name="Shape 313"/>
          <p:cNvCxnSpPr>
            <a:stCxn id="286" idx="2"/>
            <a:endCxn id="285" idx="0"/>
          </p:cNvCxnSpPr>
          <p:nvPr/>
        </p:nvCxnSpPr>
        <p:spPr>
          <a:xfrm flipH="1" rot="-5400000">
            <a:off x="5005840" y="596875"/>
            <a:ext cx="603300" cy="20619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4" name="Shape 314"/>
          <p:cNvCxnSpPr>
            <a:stCxn id="286" idx="2"/>
            <a:endCxn id="284" idx="0"/>
          </p:cNvCxnSpPr>
          <p:nvPr/>
        </p:nvCxnSpPr>
        <p:spPr>
          <a:xfrm flipH="1" rot="-5400000">
            <a:off x="3975190" y="1627525"/>
            <a:ext cx="603300" cy="600"/>
          </a:xfrm>
          <a:prstGeom prst="bentConnector3">
            <a:avLst>
              <a:gd fmla="val 50000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5" name="Shape 315"/>
          <p:cNvCxnSpPr>
            <a:stCxn id="283" idx="2"/>
            <a:endCxn id="287" idx="0"/>
          </p:cNvCxnSpPr>
          <p:nvPr/>
        </p:nvCxnSpPr>
        <p:spPr>
          <a:xfrm rot="5400000">
            <a:off x="1099705" y="2334625"/>
            <a:ext cx="713400" cy="519300"/>
          </a:xfrm>
          <a:prstGeom prst="bentConnector3">
            <a:avLst>
              <a:gd fmla="val 49995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>
            <a:stCxn id="283" idx="2"/>
            <a:endCxn id="288" idx="0"/>
          </p:cNvCxnSpPr>
          <p:nvPr/>
        </p:nvCxnSpPr>
        <p:spPr>
          <a:xfrm flipH="1" rot="-5400000">
            <a:off x="1608805" y="2344825"/>
            <a:ext cx="713400" cy="498900"/>
          </a:xfrm>
          <a:prstGeom prst="bentConnector3">
            <a:avLst>
              <a:gd fmla="val 49995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7" name="Shape 317"/>
          <p:cNvCxnSpPr>
            <a:stCxn id="287" idx="2"/>
            <a:endCxn id="293" idx="0"/>
          </p:cNvCxnSpPr>
          <p:nvPr/>
        </p:nvCxnSpPr>
        <p:spPr>
          <a:xfrm flipH="1" rot="-5400000">
            <a:off x="1009396" y="3446350"/>
            <a:ext cx="377100" cy="2400"/>
          </a:xfrm>
          <a:prstGeom prst="bentConnector3">
            <a:avLst>
              <a:gd fmla="val 50017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8" name="Shape 318"/>
          <p:cNvCxnSpPr>
            <a:stCxn id="288" idx="2"/>
            <a:endCxn id="297" idx="0"/>
          </p:cNvCxnSpPr>
          <p:nvPr/>
        </p:nvCxnSpPr>
        <p:spPr>
          <a:xfrm flipH="1" rot="-5400000">
            <a:off x="2027547" y="3446350"/>
            <a:ext cx="377100" cy="2400"/>
          </a:xfrm>
          <a:prstGeom prst="bentConnector3">
            <a:avLst>
              <a:gd fmla="val 50017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9" name="Shape 319"/>
          <p:cNvCxnSpPr>
            <a:stCxn id="284" idx="2"/>
            <a:endCxn id="289" idx="0"/>
          </p:cNvCxnSpPr>
          <p:nvPr/>
        </p:nvCxnSpPr>
        <p:spPr>
          <a:xfrm rot="5400000">
            <a:off x="3669190" y="2343625"/>
            <a:ext cx="713400" cy="501300"/>
          </a:xfrm>
          <a:prstGeom prst="bentConnector3">
            <a:avLst>
              <a:gd fmla="val 49995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0" name="Shape 320"/>
          <p:cNvCxnSpPr>
            <a:stCxn id="284" idx="2"/>
            <a:endCxn id="290" idx="0"/>
          </p:cNvCxnSpPr>
          <p:nvPr/>
        </p:nvCxnSpPr>
        <p:spPr>
          <a:xfrm flipH="1" rot="-5400000">
            <a:off x="4176640" y="2337475"/>
            <a:ext cx="713400" cy="513600"/>
          </a:xfrm>
          <a:prstGeom prst="bentConnector3">
            <a:avLst>
              <a:gd fmla="val 49995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>
            <a:stCxn id="289" idx="2"/>
            <a:endCxn id="301" idx="0"/>
          </p:cNvCxnSpPr>
          <p:nvPr/>
        </p:nvCxnSpPr>
        <p:spPr>
          <a:xfrm flipH="1" rot="-5400000">
            <a:off x="3587039" y="3447250"/>
            <a:ext cx="377100" cy="600"/>
          </a:xfrm>
          <a:prstGeom prst="bentConnector3">
            <a:avLst>
              <a:gd fmla="val 50017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>
            <a:stCxn id="290" idx="2"/>
            <a:endCxn id="305" idx="0"/>
          </p:cNvCxnSpPr>
          <p:nvPr/>
        </p:nvCxnSpPr>
        <p:spPr>
          <a:xfrm flipH="1" rot="-5400000">
            <a:off x="4602039" y="3447250"/>
            <a:ext cx="377100" cy="600"/>
          </a:xfrm>
          <a:prstGeom prst="bentConnector3">
            <a:avLst>
              <a:gd fmla="val 50017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3" name="Shape 323"/>
          <p:cNvCxnSpPr>
            <a:stCxn id="285" idx="2"/>
            <a:endCxn id="291" idx="0"/>
          </p:cNvCxnSpPr>
          <p:nvPr/>
        </p:nvCxnSpPr>
        <p:spPr>
          <a:xfrm flipH="1" rot="-5400000">
            <a:off x="6003425" y="2572525"/>
            <a:ext cx="670500" cy="600"/>
          </a:xfrm>
          <a:prstGeom prst="bentConnector3">
            <a:avLst>
              <a:gd fmla="val 50006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4" name="Shape 324"/>
          <p:cNvCxnSpPr>
            <a:stCxn id="291" idx="2"/>
            <a:endCxn id="309" idx="0"/>
          </p:cNvCxnSpPr>
          <p:nvPr/>
        </p:nvCxnSpPr>
        <p:spPr>
          <a:xfrm flipH="1" rot="-5400000">
            <a:off x="6128675" y="3425950"/>
            <a:ext cx="420000" cy="600"/>
          </a:xfrm>
          <a:prstGeom prst="bentConnector3">
            <a:avLst>
              <a:gd fmla="val 49997" name="adj1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491700" y="1257300"/>
            <a:ext cx="7733099" cy="142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Vitess in a Container Cluster</a:t>
            </a:r>
          </a:p>
        </p:txBody>
      </p:sp>
      <p:sp>
        <p:nvSpPr>
          <p:cNvPr id="330" name="Shape 330"/>
          <p:cNvSpPr txBox="1"/>
          <p:nvPr>
            <p:ph idx="2" type="subTitle"/>
          </p:nvPr>
        </p:nvSpPr>
        <p:spPr>
          <a:xfrm>
            <a:off x="491700" y="2743200"/>
            <a:ext cx="6671399" cy="8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5"/>
            <a:ext cx="8229600" cy="67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 and Kubernetes</a:t>
            </a: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37" name="Shape 337"/>
          <p:cNvSpPr txBox="1"/>
          <p:nvPr/>
        </p:nvSpPr>
        <p:spPr>
          <a:xfrm>
            <a:off x="2999825" y="3005500"/>
            <a:ext cx="5909099" cy="10460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$ go get github.com/youtube/vitess/go/cmd/vtctlclient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$ cd $GOPATH/src/github.com/youtube/vitess/examples/kubernetes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$ export KUBECTL='gcloud alpha container kubectl'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$ ./cluster-up.sh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2893309" y="2550700"/>
            <a:ext cx="58205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Shortcut for starting Vitess on Google Container Engine: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88437" y="4220587"/>
            <a:ext cx="184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kubernetes.io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2893300" y="4144400"/>
            <a:ext cx="59090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Detailed guide: vitess.io/getting-started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87" y="993800"/>
            <a:ext cx="2594324" cy="315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3044075" y="1184950"/>
            <a:ext cx="5820599" cy="104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Container:</a:t>
            </a:r>
            <a:r>
              <a:rPr lang="en" sz="1800"/>
              <a:t> Lightweight kernel-level VM</a:t>
            </a:r>
          </a:p>
          <a:p>
            <a:pPr indent="-342900" lvl="0" marL="457200" rtl="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Docker:</a:t>
            </a:r>
            <a:r>
              <a:rPr lang="en" sz="1800"/>
              <a:t> Container image compiler and runtime</a:t>
            </a:r>
          </a:p>
          <a:p>
            <a:pPr indent="-342900" lvl="0" marL="45720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/>
              <a:t>Kubernetes:</a:t>
            </a:r>
            <a:r>
              <a:rPr lang="en" sz="1800"/>
              <a:t> Container Cluster OS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YouTube (2014)">
  <a:themeElements>
    <a:clrScheme name="YouTub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FF0000"/>
      </a:accent3>
      <a:accent4>
        <a:srgbClr val="800000"/>
      </a:accent4>
      <a:accent5>
        <a:srgbClr val="5F5F5F"/>
      </a:accent5>
      <a:accent6>
        <a:srgbClr val="4D4D4D"/>
      </a:accent6>
      <a:hlink>
        <a:srgbClr val="0000F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