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330" r:id="rId2"/>
    <p:sldId id="332" r:id="rId3"/>
    <p:sldId id="333" r:id="rId4"/>
    <p:sldId id="357" r:id="rId5"/>
    <p:sldId id="358" r:id="rId6"/>
    <p:sldId id="361" r:id="rId7"/>
    <p:sldId id="359" r:id="rId8"/>
    <p:sldId id="338" r:id="rId9"/>
    <p:sldId id="360" r:id="rId10"/>
    <p:sldId id="347" r:id="rId11"/>
    <p:sldId id="341" r:id="rId12"/>
    <p:sldId id="339" r:id="rId13"/>
    <p:sldId id="331" r:id="rId14"/>
    <p:sldId id="343" r:id="rId15"/>
    <p:sldId id="342" r:id="rId16"/>
    <p:sldId id="344" r:id="rId17"/>
    <p:sldId id="346" r:id="rId18"/>
    <p:sldId id="345" r:id="rId19"/>
    <p:sldId id="348" r:id="rId20"/>
    <p:sldId id="349" r:id="rId21"/>
    <p:sldId id="354" r:id="rId22"/>
    <p:sldId id="350" r:id="rId23"/>
    <p:sldId id="351" r:id="rId24"/>
    <p:sldId id="352" r:id="rId25"/>
    <p:sldId id="355" r:id="rId26"/>
    <p:sldId id="353" r:id="rId27"/>
    <p:sldId id="31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15"/>
    <a:srgbClr val="FF3300"/>
    <a:srgbClr val="FFCC00"/>
    <a:srgbClr val="F16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8" autoAdjust="0"/>
    <p:restoredTop sz="94637" autoAdjust="0"/>
  </p:normalViewPr>
  <p:slideViewPr>
    <p:cSldViewPr snapToGrid="0">
      <p:cViewPr varScale="1">
        <p:scale>
          <a:sx n="156" d="100"/>
          <a:sy n="156" d="100"/>
        </p:scale>
        <p:origin x="69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04" y="-72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363A-41ED-4518-B5C8-AA261CB581C8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0D91-53B2-4139-BEF0-5238FC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1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9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7121F5-651C-4D48-9504-2FC1F84099A5}" type="datetimeFigureOut">
              <a:rPr lang="en-US" smtClean="0"/>
              <a:t>7/23/2015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Trebuchet MS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8.png"/><Relationship Id="rId7" Type="http://schemas.openxmlformats.org/officeDocument/2006/relationships/image" Target="../media/image140.png"/><Relationship Id="rId12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6.gif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9" Type="http://schemas.openxmlformats.org/officeDocument/2006/relationships/image" Target="../media/image160.png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6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7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12" Type="http://schemas.openxmlformats.org/officeDocument/2006/relationships/image" Target="../media/image4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6.gif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9" Type="http://schemas.openxmlformats.org/officeDocument/2006/relationships/image" Target="../media/image160.png"/><Relationship Id="rId14" Type="http://schemas.openxmlformats.org/officeDocument/2006/relationships/image" Target="../media/image18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ouli.net/2013/02/five-lessons-from-kaggles-event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7" Type="http://schemas.openxmlformats.org/officeDocument/2006/relationships/image" Target="../media/image1400.png"/><Relationship Id="rId12" Type="http://schemas.openxmlformats.org/officeDocument/2006/relationships/image" Target="../media/image17.png"/><Relationship Id="rId2" Type="http://schemas.openxmlformats.org/officeDocument/2006/relationships/image" Target="../media/image13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16.gif"/><Relationship Id="rId5" Type="http://schemas.openxmlformats.org/officeDocument/2006/relationships/image" Target="../media/image1200.png"/><Relationship Id="rId15" Type="http://schemas.openxmlformats.org/officeDocument/2006/relationships/image" Target="../media/image360.png"/><Relationship Id="rId10" Type="http://schemas.openxmlformats.org/officeDocument/2006/relationships/image" Target="../media/image1700.png"/><Relationship Id="rId9" Type="http://schemas.openxmlformats.org/officeDocument/2006/relationships/image" Target="../media/image16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050" y="457200"/>
            <a:ext cx="7848600" cy="1828800"/>
          </a:xfrm>
        </p:spPr>
        <p:txBody>
          <a:bodyPr/>
          <a:lstStyle/>
          <a:p>
            <a:pPr algn="ctr"/>
            <a:r>
              <a:rPr lang="en-US" sz="3600" b="1" dirty="0">
                <a:effectLst/>
              </a:rPr>
              <a:t>Using Data Privacy for Better Adaptive Predictions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2624" y="3052539"/>
            <a:ext cx="3924300" cy="1178466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Vitaly</a:t>
            </a:r>
            <a:r>
              <a:rPr lang="en-US" b="1" dirty="0" smtClean="0"/>
              <a:t> Feldman </a:t>
            </a:r>
          </a:p>
          <a:p>
            <a:pPr algn="l"/>
            <a:r>
              <a:rPr lang="en-US" dirty="0" smtClean="0"/>
              <a:t>IBM </a:t>
            </a:r>
            <a:r>
              <a:rPr lang="en-US" dirty="0"/>
              <a:t>Research </a:t>
            </a:r>
            <a:r>
              <a:rPr lang="en-US" dirty="0" smtClean="0"/>
              <a:t>– </a:t>
            </a:r>
            <a:r>
              <a:rPr lang="en-US" dirty="0" err="1" smtClean="0"/>
              <a:t>Almaden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1725" y="6343085"/>
            <a:ext cx="42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5897">
                    <a:lumMod val="75000"/>
                  </a:srgbClr>
                </a:solidFill>
              </a:rPr>
              <a:t>Foundations of Learning Theory, 2014</a:t>
            </a:r>
            <a:endParaRPr lang="en-US" dirty="0">
              <a:solidFill>
                <a:srgbClr val="2F5897">
                  <a:lumMod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218" y="4383643"/>
            <a:ext cx="832888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Cynthia </a:t>
            </a:r>
            <a:r>
              <a:rPr lang="en-US" sz="2400" dirty="0" err="1" smtClean="0"/>
              <a:t>Dwork</a:t>
            </a:r>
            <a:r>
              <a:rPr lang="en-US" sz="2400" dirty="0" smtClean="0"/>
              <a:t>   Moritz </a:t>
            </a:r>
            <a:r>
              <a:rPr lang="en-US" sz="2400" dirty="0" err="1" smtClean="0"/>
              <a:t>Hardt</a:t>
            </a:r>
            <a:r>
              <a:rPr lang="en-US" sz="2400" dirty="0" smtClean="0"/>
              <a:t>   Omer </a:t>
            </a:r>
            <a:r>
              <a:rPr lang="en-US" sz="2400" dirty="0" err="1" smtClean="0"/>
              <a:t>Reingold</a:t>
            </a:r>
            <a:r>
              <a:rPr lang="en-US" sz="2400" dirty="0" smtClean="0"/>
              <a:t>	  Aaron Roth</a:t>
            </a:r>
          </a:p>
          <a:p>
            <a:r>
              <a:rPr lang="en-US" dirty="0" smtClean="0"/>
              <a:t> </a:t>
            </a:r>
            <a:r>
              <a:rPr lang="en-US" sz="2000" dirty="0" smtClean="0"/>
              <a:t>MSR SVC                 IBM </a:t>
            </a:r>
            <a:r>
              <a:rPr lang="en-US" sz="2000" dirty="0" err="1" smtClean="0"/>
              <a:t>Almaden</a:t>
            </a:r>
            <a:r>
              <a:rPr lang="en-US" sz="2000" dirty="0" smtClean="0"/>
              <a:t>           MSR SVC                </a:t>
            </a:r>
            <a:r>
              <a:rPr lang="en-US" sz="2000" dirty="0" err="1" smtClean="0"/>
              <a:t>UPenn</a:t>
            </a:r>
            <a:r>
              <a:rPr lang="en-US" sz="2000" dirty="0" smtClean="0"/>
              <a:t>, CS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9218" name="Picture 2" descr="C:\Dropbox\Research\Talks\14.06 AdaptiveSQ\aaro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5" t="6476" r="8451" b="6917"/>
          <a:stretch/>
        </p:blipFill>
        <p:spPr bwMode="auto">
          <a:xfrm>
            <a:off x="7414260" y="5274784"/>
            <a:ext cx="982980" cy="104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Dropbox\Research\Talks\14.06 AdaptiveSQ\mortiz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212" y="5251660"/>
            <a:ext cx="1015224" cy="101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Dropbox\Research\Talks\14.06 AdaptiveSQ\omer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FF1F5"/>
              </a:clrFrom>
              <a:clrTo>
                <a:srgbClr val="EFF1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60" y="5329966"/>
            <a:ext cx="937894" cy="9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Dropbox\Research\Talks\14.06 AdaptiveSQ\cynthia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BFD"/>
              </a:clrFrom>
              <a:clrTo>
                <a:srgbClr val="FBFB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6" y="5219603"/>
            <a:ext cx="1396376" cy="104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078374" y="1080835"/>
                <a:ext cx="7254354" cy="2315508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There exists an algorithm that can answer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adaptively chosen SQ such that 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1−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the answers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τ</m:t>
                    </m:r>
                  </m:oMath>
                </a14:m>
                <a:r>
                  <a:rPr lang="en-US" sz="2000" b="0" dirty="0" smtClean="0">
                    <a:solidFill>
                      <a:prstClr val="black"/>
                    </a:solidFill>
                  </a:rPr>
                  <a:t>-valid using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The algorithm runs in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b="0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74" y="1080835"/>
                <a:ext cx="7254354" cy="2315508"/>
              </a:xfrm>
              <a:prstGeom prst="roundRect">
                <a:avLst/>
              </a:prstGeom>
              <a:blipFill rotWithShape="1">
                <a:blip r:embed="rId5"/>
                <a:stretch>
                  <a:fillRect t="-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1910" y="3671351"/>
                <a:ext cx="4648830" cy="596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Also: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⋅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ra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3/2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10" y="3671351"/>
                <a:ext cx="4648830" cy="596766"/>
              </a:xfrm>
              <a:prstGeom prst="rect">
                <a:avLst/>
              </a:prstGeom>
              <a:blipFill rotWithShape="1">
                <a:blip r:embed="rId6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71909" y="4656486"/>
                <a:ext cx="5028877" cy="933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Cannot be achieved efficiently: </a:t>
                </a:r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/3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lower bound for poly-time algorithms </a:t>
                </a:r>
              </a:p>
              <a:p>
                <a:r>
                  <a:rPr lang="en-US" dirty="0" smtClean="0"/>
                  <a:t>under crypto assumptions </a:t>
                </a:r>
                <a:r>
                  <a:rPr lang="en-US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[HU14]</a:t>
                </a:r>
                <a:endParaRPr lang="en-US" dirty="0">
                  <a:solidFill>
                    <a:srgbClr val="C00000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09" y="4656486"/>
                <a:ext cx="5028877" cy="933654"/>
              </a:xfrm>
              <a:prstGeom prst="rect">
                <a:avLst/>
              </a:prstGeom>
              <a:blipFill rotWithShape="1">
                <a:blip r:embed="rId7"/>
                <a:stretch>
                  <a:fillRect l="-1091" t="-392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23699" y="2168162"/>
            <a:ext cx="3463153" cy="2179038"/>
          </a:xfrm>
          <a:prstGeom prst="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en-US" sz="28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Fresh samples</a:t>
            </a:r>
          </a:p>
          <a:p>
            <a:pPr lvl="0" algn="ctr">
              <a:spcBef>
                <a:spcPct val="20000"/>
              </a:spcBef>
            </a:pPr>
            <a:endParaRPr lang="en-US" sz="2800" dirty="0" smtClean="0">
              <a:solidFill>
                <a:schemeClr val="tx1"/>
              </a:solidFill>
              <a:latin typeface="Berlin Sans FB" panose="020E0602020502020306" pitchFamily="34" charset="0"/>
            </a:endParaRPr>
          </a:p>
          <a:p>
            <a:pPr lvl="0" algn="ctr">
              <a:spcBef>
                <a:spcPct val="20000"/>
              </a:spcBef>
            </a:pPr>
            <a:endParaRPr lang="en-US" sz="28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8603" y="2134247"/>
            <a:ext cx="3463153" cy="2179038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en-US" sz="28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Data set analyzed</a:t>
            </a:r>
          </a:p>
          <a:p>
            <a:pPr lvl="0" algn="ctr">
              <a:spcBef>
                <a:spcPct val="20000"/>
              </a:spcBef>
            </a:pPr>
            <a:r>
              <a:rPr lang="en-US" sz="2800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differentially privately</a:t>
            </a:r>
          </a:p>
          <a:p>
            <a:pPr lvl="0" algn="ctr">
              <a:spcBef>
                <a:spcPct val="20000"/>
              </a:spcBef>
            </a:pPr>
            <a:endParaRPr lang="en-US" sz="2800"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8196" name="Picture 4" descr="C:\Dropbox\Research\Talks\14.06 AdaptiveSQ\01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469" y="3522724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Dropbox\Research\Talks\14.06 AdaptiveSQ\danger-contamination-cs13s-400x300mm-2neq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 t="3079" r="50000" b="2406"/>
          <a:stretch/>
        </p:blipFill>
        <p:spPr bwMode="auto">
          <a:xfrm>
            <a:off x="6450355" y="3144070"/>
            <a:ext cx="809843" cy="111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vitaly\AppData\Local\Microsoft\Windows\Temporary Internet Files\Content.IE5\7FPCTDTI\MC90030367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975" y="2996351"/>
            <a:ext cx="1314602" cy="132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Dropbox\Research\Talks\14.06 AdaptiveSQ\fc_approx_41697_lg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49" y="2529135"/>
            <a:ext cx="1073150" cy="138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1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Privacy-preserving data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3727" y="990881"/>
            <a:ext cx="5142720" cy="1419809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en-US" sz="2400" dirty="0">
                <a:solidFill>
                  <a:schemeClr val="tx1"/>
                </a:solidFill>
              </a:rPr>
              <a:t>How to get utility from data while preserving privacy of </a:t>
            </a:r>
            <a:r>
              <a:rPr lang="en-US" sz="2400" dirty="0" smtClean="0">
                <a:solidFill>
                  <a:schemeClr val="tx1"/>
                </a:solidFill>
              </a:rPr>
              <a:t>individuals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20232" y="2624988"/>
            <a:ext cx="5176215" cy="3906441"/>
            <a:chOff x="2153445" y="893445"/>
            <a:chExt cx="4620735" cy="3440429"/>
          </a:xfrm>
        </p:grpSpPr>
        <p:pic>
          <p:nvPicPr>
            <p:cNvPr id="7170" name="Picture 2" descr="C:\Dropbox\Research\Talks\14.06 AdaptiveSQ\balancin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6940" y="893445"/>
              <a:ext cx="4587240" cy="3440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 descr="C:\Dropbox\Research\Talks\14 Misc\identity-theft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50880">
              <a:off x="2153445" y="1839645"/>
              <a:ext cx="1171021" cy="777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C:\Users\vitaly\AppData\Local\Microsoft\Windows\Temporary Internet Files\Content.IE5\NQZWOSMX\MC900363444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74754">
              <a:off x="5685857" y="919012"/>
              <a:ext cx="902918" cy="1142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270466">
              <a:off x="4030980" y="1072068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lgerian" panose="04020705040A02060702" pitchFamily="82" charset="0"/>
                </a:rPr>
                <a:t>DATA</a:t>
              </a:r>
              <a:endParaRPr lang="en-US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01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Privacy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889" y="884237"/>
            <a:ext cx="8229600" cy="53240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Each sample point is created from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ersonal data of an individual</a:t>
            </a:r>
          </a:p>
          <a:p>
            <a:pPr marL="0" indent="0">
              <a:buNone/>
            </a:pPr>
            <a:r>
              <a:rPr lang="en-US" dirty="0" smtClean="0"/>
              <a:t> (GTTCACG…TC, “YES”)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Differential Privacy </a:t>
            </a:r>
            <a:r>
              <a:rPr lang="en-US" dirty="0">
                <a:solidFill>
                  <a:srgbClr val="C00000"/>
                </a:solidFill>
                <a:latin typeface="Berlin Sans FB" pitchFamily="34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Berlin Sans FB" pitchFamily="34" charset="0"/>
              </a:rPr>
              <a:t>DMNS06]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 descr="C:\Dropbox\Research\Talks\13.10 Submodular learning\medical_reco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39" y="837088"/>
            <a:ext cx="3143250" cy="17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73395" y="3733800"/>
                <a:ext cx="8058094" cy="22860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(Randomized) algorithm A is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-differentially private if for any two data sets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Δ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range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, 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4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=0 </m:t>
                    </m:r>
                  </m:oMath>
                </a14:m>
                <a:r>
                  <a:rPr lang="en-US" sz="24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 then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)||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)≤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95" y="3733800"/>
                <a:ext cx="8058094" cy="2286000"/>
              </a:xfrm>
              <a:prstGeom prst="roundRect">
                <a:avLst/>
              </a:prstGeom>
              <a:blipFill rotWithShape="1">
                <a:blip r:embed="rId4"/>
                <a:stretch>
                  <a:fillRect r="-227" b="-2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Privacy has a price</a:t>
                </a:r>
              </a:p>
              <a:p>
                <a:pPr lvl="1"/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Minimum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data set size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usually scales as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log</m:t>
                    </m:r>
                    <m:r>
                      <a:rPr lang="en-US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⁡(</m:t>
                    </m:r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1/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δ</m:t>
                    </m:r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)/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ϵ</m:t>
                    </m:r>
                  </m:oMath>
                </a14:m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Composable</a:t>
                </a:r>
                <a:r>
                  <a:rPr lang="en-US" b="1" dirty="0" smtClean="0"/>
                  <a:t> adaptively: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-DP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DP then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-DP</a:t>
                </a:r>
              </a:p>
              <a:p>
                <a:pPr marL="0" indent="0">
                  <a:buNone/>
                </a:pPr>
                <a:r>
                  <a:rPr lang="en-US" dirty="0" smtClean="0"/>
                  <a:t>Or better </a:t>
                </a:r>
                <a:r>
                  <a:rPr lang="en-US" dirty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[DRV 10</a:t>
                </a:r>
                <a:r>
                  <a:rPr lang="en-US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]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≤1/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composition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-DP algorithms is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1/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𝛿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rad>
                          <m:r>
                            <a:rPr lang="en-US" b="0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DP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111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15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→[0,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is a loss function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𝜖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𝛿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-DP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algorithm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range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⊆ 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𝑊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8"/>
                <a:stretch>
                  <a:fillRect l="-148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implies generalization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04397" y="2359441"/>
                <a:ext cx="7591457" cy="196378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 over </a:t>
                </a:r>
                <a:r>
                  <a:rPr lang="en-US" sz="2400" b="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b="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∼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lim>
                              </m:limLow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func>
                        <m:func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∼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lim>
                              </m:limLow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𝛿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97" y="2359441"/>
                <a:ext cx="7591457" cy="196378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141280" y="4798234"/>
            <a:ext cx="6545179" cy="1427561"/>
          </a:xfrm>
          <a:prstGeom prst="rect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DP composition implies that DP preserving algorithms can reuse data adaptively</a:t>
            </a:r>
          </a:p>
        </p:txBody>
      </p:sp>
    </p:spTree>
    <p:extLst>
      <p:ext uri="{BB962C8B-B14F-4D97-AF65-F5344CB8AC3E}">
        <p14:creationId xmlns:p14="http://schemas.microsoft.com/office/powerpoint/2010/main" val="2250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2707575" y="3716411"/>
                <a:ext cx="5981414" cy="1628051"/>
              </a:xfrm>
              <a:prstGeom prst="wedgeRectCallout">
                <a:avLst>
                  <a:gd name="adj1" fmla="val -31079"/>
                  <a:gd name="adj2" fmla="val -114501"/>
                </a:avLst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𝐿𝐻𝑆</m:t>
                      </m:r>
                      <m:r>
                        <a:rPr lang="en-US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dirty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US" b="0" i="1" dirty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</m:d>
                                      <m:r>
                                        <a:rPr lang="en-US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≥</m:t>
                                  </m:r>
                                  <m:r>
                                    <a:rPr lang="en-US" b="0" i="1" dirty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nary>
                        <m:naryPr>
                          <m:ctrlPr>
                            <a:rPr lang="en-US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𝐵</m:t>
                          </m:r>
                        </m:sup>
                        <m:e>
                          <m:r>
                            <a:rPr lang="en-US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𝜖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dirty="0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 dirty="0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 dirty="0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dirty="0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←</m:t>
                                              </m:r>
                                              <m:r>
                                                <a:rPr lang="en-US" i="1" dirty="0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i="1" dirty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≥</m:t>
                                  </m:r>
                                  <m:r>
                                    <a:rPr lang="en-US" i="1" dirty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b="0" i="1" dirty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) </m:t>
                              </m:r>
                              <m:r>
                                <a:rPr lang="en-US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𝑑𝑧</m:t>
                              </m:r>
                            </m:e>
                          </m:func>
                        </m:e>
                      </m:nary>
                      <m:r>
                        <a:rPr lang="en-US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𝑅𝐻𝑆</m:t>
                      </m:r>
                    </m:oMath>
                  </m:oMathPara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75" y="3716411"/>
                <a:ext cx="5981414" cy="1628051"/>
              </a:xfrm>
              <a:prstGeom prst="wedgeRectCallout">
                <a:avLst>
                  <a:gd name="adj1" fmla="val -31079"/>
                  <a:gd name="adj2" fmla="val -114501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0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←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 element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Δ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←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)=1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-DP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←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𝛿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Taking expectation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∼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←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𝛿</m:t>
                      </m:r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𝛿</m:t>
                      </m:r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0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4" grpId="1" build="allAtOnce" animBg="1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queries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5325" y="84198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Counting query on a data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→[0,1]</m:t>
                    </m:r>
                  </m:oMath>
                </a14:m>
                <a:r>
                  <a:rPr lang="en-US" dirty="0" smtClean="0"/>
                  <a:t>,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DP algorithms for approximate answering of counting queries are actively studied for ~10 years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325" y="841980"/>
                <a:ext cx="8229600" cy="5135563"/>
              </a:xfrm>
              <a:blipFill rotWithShape="1">
                <a:blip r:embed="rId2"/>
                <a:stretch>
                  <a:fillRect l="-1111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3405275" y="4504782"/>
            <a:ext cx="1600200" cy="381000"/>
            <a:chOff x="2016" y="2064"/>
            <a:chExt cx="1008" cy="240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9" y="2064"/>
                  <a:ext cx="300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3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9" y="2064"/>
                  <a:ext cx="300" cy="22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2" b="-1694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443375" y="3188749"/>
            <a:ext cx="1524000" cy="338138"/>
            <a:chOff x="2016" y="2292"/>
            <a:chExt cx="960" cy="213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3405275" y="3514182"/>
            <a:ext cx="1600200" cy="381000"/>
            <a:chOff x="2016" y="2064"/>
            <a:chExt cx="1008" cy="240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4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704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3443375" y="3884074"/>
            <a:ext cx="1524000" cy="338138"/>
            <a:chOff x="2016" y="2292"/>
            <a:chExt cx="960" cy="213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167275" y="434126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3443375" y="4861974"/>
            <a:ext cx="1524000" cy="338138"/>
            <a:chOff x="2016" y="2284"/>
            <a:chExt cx="960" cy="213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01" y="2284"/>
                  <a:ext cx="27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1" y="2284"/>
                  <a:ext cx="274" cy="2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3405275" y="2817278"/>
            <a:ext cx="1600200" cy="381001"/>
            <a:chOff x="2016" y="2064"/>
            <a:chExt cx="1008" cy="240"/>
          </a:xfrm>
        </p:grpSpPr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5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/>
          <p:cNvSpPr txBox="1"/>
          <p:nvPr/>
        </p:nvSpPr>
        <p:spPr>
          <a:xfrm>
            <a:off x="882344" y="501952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analyst(s)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235464" y="2999047"/>
            <a:ext cx="2677797" cy="2712974"/>
            <a:chOff x="5487789" y="1248578"/>
            <a:chExt cx="2677797" cy="2712974"/>
          </a:xfrm>
        </p:grpSpPr>
        <p:pic>
          <p:nvPicPr>
            <p:cNvPr id="25" name="Picture 2" descr="C:\Research\Talks\11.11 SQ and evolvability\crystal-ball.gif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789" y="1248578"/>
              <a:ext cx="2486115" cy="2272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5620506" y="3315221"/>
              <a:ext cx="2545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dirty="0" smtClean="0"/>
                <a:t>Query release algorithm</a:t>
              </a:r>
              <a:endParaRPr 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6121181" y="4299359"/>
                <a:ext cx="714679" cy="6934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81" y="4299359"/>
                <a:ext cx="714679" cy="693420"/>
              </a:xfrm>
              <a:prstGeom prst="ellipse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1426" y="3246249"/>
            <a:ext cx="1341247" cy="16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76323" y="5736259"/>
                <a:ext cx="6934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000" i="1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23" y="5736259"/>
                <a:ext cx="6934200" cy="400110"/>
              </a:xfrm>
              <a:prstGeom prst="rect">
                <a:avLst/>
              </a:prstGeom>
              <a:blipFill rotWithShape="1"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5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23" grpId="0"/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From private counting to SQs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075" y="1097479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be an (adaptive) query asking strategy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075" y="1097479"/>
                <a:ext cx="8229600" cy="5135563"/>
              </a:xfrm>
              <a:blipFill rotWithShape="1">
                <a:blip r:embed="rId2"/>
                <a:stretch>
                  <a:fillRect l="-1185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760021" y="1852551"/>
                <a:ext cx="7707085" cy="3277589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be an </a:t>
                </a:r>
                <a:r>
                  <a:rPr lang="en-US" sz="2000" dirty="0" err="1" smtClean="0">
                    <a:solidFill>
                      <a:prstClr val="black"/>
                    </a:solidFill>
                  </a:rPr>
                  <a:t>algo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that answers counting queries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prstClr val="black"/>
                    </a:solidFill>
                  </a:rPr>
                  <a:t>s.t.</a:t>
                </a:r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-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DP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For any </a:t>
                </a:r>
                <a:r>
                  <a:rPr lang="en-US" sz="2000" dirty="0">
                    <a:solidFill>
                      <a:prstClr val="black"/>
                    </a:solidFill>
                  </a:rPr>
                  <a:t>data set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</a:rPr>
                      <m:t>size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≥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𝜖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𝜏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𝛽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000" dirty="0" err="1" smtClean="0">
                    <a:solidFill>
                      <a:prstClr val="black"/>
                    </a:solidFill>
                  </a:rPr>
                  <a:t>w.p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≥1−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answers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-accurate </a:t>
                </a: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Then for any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applied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, </a:t>
                </a:r>
                <a:r>
                  <a:rPr lang="en-US" sz="2000" dirty="0" err="1" smtClean="0">
                    <a:solidFill>
                      <a:prstClr val="black"/>
                    </a:solidFill>
                  </a:rPr>
                  <a:t>w.p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≥1−2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outputs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</a:rPr>
                      <m:t>3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τ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-valid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response to SQs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b="0" dirty="0" smtClean="0">
                    <a:solidFill>
                      <a:prstClr val="black"/>
                    </a:solidFill>
                  </a:rPr>
                  <a:t> provided that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4 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21" y="1852551"/>
                <a:ext cx="7707085" cy="327758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0021" y="5504084"/>
                <a:ext cx="7533986" cy="558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Can be extended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 smtClean="0"/>
                  <a:t>-DP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with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i="1">
                                <a:latin typeface="Cambria Math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1/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𝜏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21" y="5504084"/>
                <a:ext cx="7533986" cy="558614"/>
              </a:xfrm>
              <a:prstGeom prst="rect">
                <a:avLst/>
              </a:prstGeom>
              <a:blipFill rotWithShape="1">
                <a:blip r:embed="rId4"/>
                <a:stretch>
                  <a:fillRect l="-890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6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84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𝝍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denote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query asked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Depends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, randomness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(and nothing else)</a:t>
                </a:r>
              </a:p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𝜙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 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∼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 smtClean="0"/>
                  <a:t>+</a:t>
                </a:r>
                <a:r>
                  <a:rPr lang="en-US" dirty="0" smtClean="0"/>
                  <a:t> Union bound and accuracy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𝚽</m:t>
                    </m:r>
                  </m:oMath>
                </a14:m>
                <a:r>
                  <a:rPr lang="en-US" dirty="0" smtClean="0"/>
                  <a:t> denote the event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𝝍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84569"/>
              </a:xfrm>
              <a:blipFill rotWithShape="1">
                <a:blip r:embed="rId2"/>
                <a:stretch>
                  <a:fillRect l="-148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878775" y="2549446"/>
                <a:ext cx="7243948" cy="83502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𝝍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)−</m:t>
                                  </m:r>
                                  <m:r>
                                    <a:rPr lang="en-US" sz="24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𝝍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≥2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5" y="2549446"/>
                <a:ext cx="7243948" cy="835021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878775" y="5266916"/>
                <a:ext cx="7243948" cy="83502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𝝍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 | </m:t>
                              </m:r>
                              <m:r>
                                <a:rPr lang="en-US" sz="2400" b="1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𝚽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</m:e>
                      </m:func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E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75" y="5266916"/>
                <a:ext cx="7243948" cy="835021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96774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Genome Wide Association Studies</a:t>
            </a:r>
          </a:p>
          <a:p>
            <a:pPr marL="0" indent="0">
              <a:buNone/>
            </a:pPr>
            <a:r>
              <a:rPr lang="en-US" sz="2000" dirty="0" smtClean="0"/>
              <a:t>Given: DNA sequences with medical records</a:t>
            </a:r>
          </a:p>
          <a:p>
            <a:pPr marL="0" indent="0">
              <a:buNone/>
            </a:pPr>
            <a:r>
              <a:rPr lang="en-US" sz="2000" dirty="0" smtClean="0"/>
              <a:t>Discover: </a:t>
            </a:r>
          </a:p>
          <a:p>
            <a:r>
              <a:rPr lang="en-US" sz="2000" dirty="0" smtClean="0"/>
              <a:t>Find SNPs associated with diseases</a:t>
            </a:r>
          </a:p>
          <a:p>
            <a:r>
              <a:rPr lang="en-US" sz="2000" dirty="0" smtClean="0"/>
              <a:t>Predict chances of developing some condition</a:t>
            </a:r>
          </a:p>
          <a:p>
            <a:r>
              <a:rPr lang="en-US" sz="2000" dirty="0" smtClean="0"/>
              <a:t>Predict drug effectiveness</a:t>
            </a:r>
          </a:p>
          <a:p>
            <a:r>
              <a:rPr lang="en-US" sz="2000" dirty="0" smtClean="0"/>
              <a:t>Hypothesis testing</a:t>
            </a:r>
          </a:p>
        </p:txBody>
      </p:sp>
      <p:pic>
        <p:nvPicPr>
          <p:cNvPr id="1028" name="Picture 4" descr="C:\Dropbox\Research\Talks\14.06 AdaptiveSQ\DNApeopl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728664"/>
            <a:ext cx="1962150" cy="253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ropbox\Research\Talks\14.06 AdaptiveSQ\23andme-athletics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" t="1999" r="6065" b="2080"/>
          <a:stretch/>
        </p:blipFill>
        <p:spPr bwMode="auto">
          <a:xfrm>
            <a:off x="6606540" y="3329940"/>
            <a:ext cx="2032635" cy="29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8140" y="3848100"/>
                <a:ext cx="6183454" cy="2225040"/>
              </a:xfrm>
              <a:prstGeom prst="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Given: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samples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drawn </a:t>
                </a:r>
                <a:r>
                  <a:rPr lang="en-US" sz="24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i.i.d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 from unknown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𝑋</m:t>
                    </m:r>
                  </m:oMath>
                </a14:m>
                <a:endParaRPr lang="en-US" sz="2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Output 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of 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with a guarantee that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w.p.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1−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(over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en-US" sz="240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∼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𝑤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" y="3848100"/>
                <a:ext cx="6183454" cy="2225040"/>
              </a:xfrm>
              <a:prstGeom prst="rect">
                <a:avLst/>
              </a:prstGeom>
              <a:blipFill rotWithShape="1">
                <a:blip r:embed="rId4"/>
                <a:stretch>
                  <a:fillRect l="-15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0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576" y="883722"/>
                <a:ext cx="8229600" cy="5135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Concetration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𝝍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 | 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𝚽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</m:e>
                      </m:func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E</m:t>
                          </m:r>
                        </m:e>
                        <m:lim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≾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𝜏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≥12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𝜏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Markov’s </a:t>
                </a:r>
                <a:r>
                  <a:rPr lang="en-US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ineq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𝝍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𝝍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 | </m:t>
                              </m:r>
                              <m:r>
                                <a:rPr lang="en-US" b="1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𝚽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≤</m:t>
                          </m:r>
                        </m:e>
                      </m:func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𝛽</m:t>
                      </m:r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/(2</m:t>
                      </m:r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576" y="883722"/>
                <a:ext cx="8229600" cy="5135563"/>
              </a:xfrm>
              <a:blipFill rotWithShape="1">
                <a:blip r:embed="rId4"/>
                <a:stretch>
                  <a:fillRect l="-1185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Proof: moment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𝝍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 | 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𝚽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)| 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𝝍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</m:sub>
                      <m:sup/>
                      <m:e>
                        <m:r>
                          <a:rPr lang="en-US" b="1" i="1">
                            <a:latin typeface="Cambria Math"/>
                          </a:rPr>
                          <m:t>𝝍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i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Suffice to prove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𝐼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i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𝝍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)| 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𝜱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E</m:t>
                          </m:r>
                        </m:e>
                        <m:lim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←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𝑌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𝑌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Δ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𝐼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←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𝑌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-DP approximately preserves conditional expectations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b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795647" y="979924"/>
                <a:ext cx="7243948" cy="83502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E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>
                                          <a:lumMod val="65000"/>
                                          <a:lumOff val="35000"/>
                                        </a:prstClr>
                                      </a:solidFill>
                                      <a:latin typeface="Cambria Math"/>
                                    </a:rPr>
                                    <m:t>𝝍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 | </m:t>
                              </m:r>
                              <m:r>
                                <a:rPr lang="en-US" sz="2400" b="1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𝚽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E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47" y="979924"/>
                <a:ext cx="7243948" cy="835021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66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1032748" y="4204588"/>
                <a:ext cx="7254354" cy="1828620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There exists an algorithm that can answer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adaptively chosen SQ such that 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1−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the answers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τ</m:t>
                    </m:r>
                  </m:oMath>
                </a14:m>
                <a:r>
                  <a:rPr lang="en-US" sz="2000" b="0" dirty="0" smtClean="0">
                    <a:solidFill>
                      <a:prstClr val="black"/>
                    </a:solidFill>
                  </a:rPr>
                  <a:t>-valid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random samples.</a:t>
                </a:r>
              </a:p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The algorithm runs in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b="0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48" y="4204588"/>
                <a:ext cx="7254354" cy="1828620"/>
              </a:xfrm>
              <a:prstGeom prst="roundRect">
                <a:avLst/>
              </a:prstGeom>
              <a:blipFill rotWithShape="1">
                <a:blip r:embed="rId2"/>
                <a:stretch>
                  <a:fillRect t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01487" y="950206"/>
                <a:ext cx="7875620" cy="2463860"/>
              </a:xfrm>
              <a:prstGeom prst="roundRect">
                <a:avLst/>
              </a:prstGeom>
              <a:solidFill>
                <a:schemeClr val="tx2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There exists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-DP algorithm that can answer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(adaptive) counting queries such that 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1−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the answers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τ</m:t>
                    </m:r>
                  </m:oMath>
                </a14:m>
                <a:r>
                  <a:rPr lang="en-US" sz="2000" b="0" dirty="0" smtClean="0">
                    <a:solidFill>
                      <a:prstClr val="black"/>
                    </a:solidFill>
                  </a:rPr>
                  <a:t>-accurate 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provided that </a:t>
                </a:r>
                <a:endParaRPr lang="en-US" sz="2000" b="0" dirty="0" smtClean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. The algorithm runs in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b="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Also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prstClr val="black"/>
                    </a:solidFill>
                  </a:rPr>
                  <a:t>-DP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𝑁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1/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</m:d>
                              </m:e>
                            </m:rad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𝜖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000" b="0" dirty="0" smtClean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87" y="950206"/>
                <a:ext cx="7875620" cy="246386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3761462" y="3586349"/>
            <a:ext cx="1294411" cy="463318"/>
          </a:xfrm>
          <a:prstGeom prst="downArrow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8317" y="2790701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[HR10]</a:t>
            </a:r>
            <a:endParaRPr lang="en-US" sz="2000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3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354291" cy="762000"/>
          </a:xfrm>
        </p:spPr>
        <p:txBody>
          <a:bodyPr/>
          <a:lstStyle/>
          <a:p>
            <a:r>
              <a:rPr lang="en-US" dirty="0" smtClean="0"/>
              <a:t>MWU + Sparse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0016" y="1104403"/>
                <a:ext cx="7825839" cy="3431969"/>
              </a:xfrm>
              <a:prstGeom prst="rect">
                <a:avLst/>
              </a:prstGeom>
              <a:solidFill>
                <a:schemeClr val="bg1">
                  <a:lumMod val="50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Initialize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m:rPr>
                        <m:sty m:val="p"/>
                      </m:rP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uniform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over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≔0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For</a:t>
                </a:r>
                <a:r>
                  <a:rPr lang="en-US" sz="2400" dirty="0">
                    <a:solidFill>
                      <a:schemeClr val="tx1"/>
                    </a:solidFill>
                  </a:rPr>
                  <a:t> each query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742950" lvl="1" indent="-285750">
                  <a:spcBef>
                    <a:spcPct val="20000"/>
                  </a:spcBef>
                  <a:buFont typeface="Trebuchet MS" pitchFamily="34" charset="0"/>
                  <a:buChar char="–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spcBef>
                    <a:spcPct val="20000"/>
                  </a:spcBef>
                  <a:buFont typeface="Trebuchet MS" pitchFamily="34" charset="0"/>
                  <a:buChar char="–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/2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𝜁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answer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spcBef>
                    <a:spcPct val="20000"/>
                  </a:spcBef>
                  <a:buFont typeface="Trebuchet MS" pitchFamily="34" charset="0"/>
                  <a:buChar char="–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else</a:t>
                </a:r>
              </a:p>
              <a:p>
                <a:pPr marL="1143000" lvl="2" indent="-2286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Answer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𝜁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1143000" lvl="2" indent="-228600">
                  <a:spcBef>
                    <a:spcPct val="200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≔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𝑀𝑊𝑈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1143000" lvl="2" indent="-228600">
                  <a:spcBef>
                    <a:spcPct val="200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≔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" y="1104403"/>
                <a:ext cx="7825839" cy="3431969"/>
              </a:xfrm>
              <a:prstGeom prst="rect">
                <a:avLst/>
              </a:prstGeom>
              <a:blipFill rotWithShape="1">
                <a:blip r:embed="rId2"/>
                <a:stretch>
                  <a:fillRect l="-1091" b="-8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/>
          <p:cNvSpPr/>
          <p:nvPr/>
        </p:nvSpPr>
        <p:spPr>
          <a:xfrm>
            <a:off x="3705101" y="1626919"/>
            <a:ext cx="1959429" cy="475013"/>
          </a:xfrm>
          <a:prstGeom prst="wedgeRoundRectCallout">
            <a:avLst>
              <a:gd name="adj1" fmla="val -14648"/>
              <a:gd name="adj2" fmla="val 130000"/>
              <a:gd name="adj3" fmla="val 16667"/>
            </a:avLst>
          </a:prstGeom>
          <a:solidFill>
            <a:schemeClr val="accent5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Laplace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/>
              <p:cNvSpPr/>
              <p:nvPr/>
            </p:nvSpPr>
            <p:spPr>
              <a:xfrm>
                <a:off x="4926280" y="3109356"/>
                <a:ext cx="2958936" cy="762000"/>
              </a:xfrm>
              <a:prstGeom prst="wedgeRoundRectCallout">
                <a:avLst>
                  <a:gd name="adj1" fmla="val -70847"/>
                  <a:gd name="adj2" fmla="val 42663"/>
                  <a:gd name="adj3" fmla="val 16667"/>
                </a:avLst>
              </a:prstGeom>
              <a:solidFill>
                <a:schemeClr val="accent5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)∝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𝜏𝜙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280" y="3109356"/>
                <a:ext cx="2958936" cy="762000"/>
              </a:xfrm>
              <a:prstGeom prst="wedgeRoundRectCallout">
                <a:avLst>
                  <a:gd name="adj1" fmla="val -70847"/>
                  <a:gd name="adj2" fmla="val 42663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75657" y="4882287"/>
                <a:ext cx="7064576" cy="128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 smtClean="0"/>
                  <a:t>At most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200" b="0" i="1" smtClean="0">
                                <a:latin typeface="Cambria Math"/>
                              </a:rPr>
                              <m:t>log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200" dirty="0" smtClean="0"/>
                  <a:t> MWU updates</a:t>
                </a:r>
              </a:p>
              <a:p>
                <a:r>
                  <a:rPr lang="en-US" sz="2200" dirty="0" smtClean="0"/>
                  <a:t>Sparse Vector Technique </a:t>
                </a:r>
                <a:r>
                  <a:rPr lang="en-US" sz="2200" dirty="0" smtClean="0">
                    <a:solidFill>
                      <a:srgbClr val="C00000"/>
                    </a:solidFill>
                    <a:latin typeface="Berlin Sans FB" panose="020E0602020502020306" pitchFamily="34" charset="0"/>
                  </a:rPr>
                  <a:t>[DNRRV09]</a:t>
                </a:r>
                <a:r>
                  <a:rPr lang="en-US" sz="2200" dirty="0" smtClean="0"/>
                  <a:t>: privacy loss only when approximate comparison with a threshold fails</a:t>
                </a:r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4882287"/>
                <a:ext cx="7064576" cy="1280543"/>
              </a:xfrm>
              <a:prstGeom prst="rect">
                <a:avLst/>
              </a:prstGeom>
              <a:blipFill rotWithShape="1">
                <a:blip r:embed="rId4"/>
                <a:stretch>
                  <a:fillRect l="-1122" r="-69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2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</a:t>
            </a:r>
            <a:r>
              <a:rPr lang="en-US" dirty="0"/>
              <a:t>v</a:t>
            </a:r>
            <a:r>
              <a:rPr lang="en-US" dirty="0" smtClean="0"/>
              <a:t>alidation queries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16687" y="1050701"/>
            <a:ext cx="7868093" cy="1778006"/>
            <a:chOff x="616688" y="1305436"/>
            <a:chExt cx="7868093" cy="1778006"/>
          </a:xfrm>
        </p:grpSpPr>
        <p:grpSp>
          <p:nvGrpSpPr>
            <p:cNvPr id="7" name="Group 6"/>
            <p:cNvGrpSpPr/>
            <p:nvPr/>
          </p:nvGrpSpPr>
          <p:grpSpPr>
            <a:xfrm>
              <a:off x="616688" y="1305436"/>
              <a:ext cx="7868093" cy="1778006"/>
              <a:chOff x="616688" y="1305436"/>
              <a:chExt cx="7868093" cy="177800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3"/>
                  <p:cNvSpPr/>
                  <p:nvPr/>
                </p:nvSpPr>
                <p:spPr>
                  <a:xfrm>
                    <a:off x="616688" y="1305436"/>
                    <a:ext cx="7868093" cy="1778006"/>
                  </a:xfrm>
                  <a:prstGeom prst="roundRect">
                    <a:avLst/>
                  </a:prstGeom>
                  <a:solidFill>
                    <a:schemeClr val="accent1">
                      <a:alpha val="3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Threshold SQ: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𝜙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𝜏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oMath>
                    </a14:m>
                    <a:endParaRPr lang="en-US" sz="24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endParaRPr 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𝜏</m:t>
                        </m:r>
                      </m:oMath>
                    </a14:m>
                    <a:r>
                      <a:rPr lang="en-US" sz="2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-valid response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</m:oMath>
                    </a14:m>
                    <a:endParaRPr lang="en-US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ounded 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688" y="1305436"/>
                    <a:ext cx="7868093" cy="1778006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 l="-7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112459" y="1981627"/>
                    <a:ext cx="715260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b="0" i="1" smtClean="0">
                              <a:latin typeface="Cambria Math"/>
                            </a:rPr>
                            <m:t>{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2459" y="1981627"/>
                    <a:ext cx="715260" cy="1015663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700128" y="2183299"/>
                  <a:ext cx="4784653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/>
                    <a:t>YES 			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𝜙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𝑇</m:t>
                      </m:r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a:rPr lang="en-US" sz="2200" b="0" i="1" smtClean="0">
                          <a:latin typeface="Cambria Math"/>
                        </a:rPr>
                        <m:t>𝜏</m:t>
                      </m:r>
                    </m:oMath>
                  </a14:m>
                  <a:endParaRPr lang="en-US" sz="2200" b="0" dirty="0" smtClean="0"/>
                </a:p>
                <a:p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𝑣</m:t>
                      </m:r>
                    </m:oMath>
                  </a14:m>
                  <a:r>
                    <a:rPr lang="en-US" sz="2200" dirty="0" smtClean="0"/>
                    <a:t>,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≤</m:t>
                      </m:r>
                      <m:r>
                        <a:rPr lang="en-US" sz="2200" b="0" i="1" smtClean="0">
                          <a:latin typeface="Cambria Math"/>
                        </a:rPr>
                        <m:t>𝜏</m:t>
                      </m:r>
                    </m:oMath>
                  </a14:m>
                  <a:r>
                    <a:rPr lang="en-US" sz="2200" dirty="0" smtClean="0"/>
                    <a:t>	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/>
                            </a:rPr>
                            <m:t>𝜙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≥</m:t>
                      </m:r>
                      <m:r>
                        <a:rPr lang="en-US" sz="2200" i="1">
                          <a:latin typeface="Cambria Math"/>
                        </a:rPr>
                        <m:t>𝑇</m:t>
                      </m:r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r>
                        <a:rPr lang="en-US" sz="2200" i="1">
                          <a:latin typeface="Cambria Math"/>
                        </a:rPr>
                        <m:t>𝜏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128" y="2183299"/>
                  <a:ext cx="4784653" cy="76944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56" t="-5556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616689" y="3385880"/>
                <a:ext cx="7868092" cy="2313171"/>
              </a:xfrm>
              <a:prstGeom prst="roundRect">
                <a:avLst/>
              </a:prstGeom>
              <a:solidFill>
                <a:srgbClr val="92D050">
                  <a:alpha val="3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There exists an algorithm that can answer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adaptively chosen </a:t>
                </a:r>
                <a:r>
                  <a:rPr lang="en-US" sz="2000" dirty="0">
                    <a:solidFill>
                      <a:prstClr val="black"/>
                    </a:solidFill>
                  </a:rPr>
                  <a:t>t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hresholds SQ such that 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1−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𝛽</m:t>
                    </m:r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the answers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τ</m:t>
                    </m:r>
                  </m:oMath>
                </a14:m>
                <a:r>
                  <a:rPr lang="en-US" sz="2000" b="0" dirty="0" smtClean="0">
                    <a:solidFill>
                      <a:prstClr val="black"/>
                    </a:solidFill>
                  </a:rPr>
                  <a:t>-valid as long as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b="0" dirty="0" smtClean="0">
                    <a:solidFill>
                      <a:prstClr val="black"/>
                    </a:solidFill>
                  </a:rPr>
                  <a:t> comparisons failed using 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𝑟</m:t>
                            </m:r>
                            <m:r>
                              <m:rPr>
                                <m:sty m:val="p"/>
                              </m:r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log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</a:rPr>
                  <a:t> random samples.</a:t>
                </a:r>
              </a:p>
              <a:p>
                <a:pPr lvl="0"/>
                <a:r>
                  <a:rPr lang="en-US" sz="2000" dirty="0" smtClean="0">
                    <a:solidFill>
                      <a:prstClr val="black"/>
                    </a:solidFill>
                  </a:rPr>
                  <a:t>The algorithm runs in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prstClr val="black"/>
                    </a:solidFill>
                  </a:rPr>
                  <a:t> time</a:t>
                </a: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" y="3385880"/>
                <a:ext cx="7868092" cy="2313171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3462737" y="3412711"/>
            <a:ext cx="1600200" cy="2382834"/>
            <a:chOff x="3462737" y="3412711"/>
            <a:chExt cx="1600200" cy="2382834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462737" y="5100215"/>
              <a:ext cx="1600200" cy="381000"/>
              <a:chOff x="2016" y="2064"/>
              <a:chExt cx="1008" cy="240"/>
            </a:xfrm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2016" y="230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9" y="2064"/>
                    <a:ext cx="300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sym typeface="Symbol" pitchFamily="18" charset="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sym typeface="Symbol" pitchFamily="18" charset="2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800" baseline="-25000" dirty="0"/>
                  </a:p>
                </p:txBody>
              </p:sp>
            </mc:Choice>
            <mc:Fallback xmlns="">
              <p:sp>
                <p:nvSpPr>
                  <p:cNvPr id="37" name="Text 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9" y="2064"/>
                    <a:ext cx="300" cy="22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2532" b="-16949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500837" y="3784182"/>
              <a:ext cx="1524000" cy="338138"/>
              <a:chOff x="2016" y="2292"/>
              <a:chExt cx="960" cy="213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H="1">
                <a:off x="2016" y="2496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7" y="2292"/>
                    <a:ext cx="282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0" name="Text 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7" y="2292"/>
                    <a:ext cx="282" cy="21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462737" y="4109615"/>
              <a:ext cx="1600200" cy="381000"/>
              <a:chOff x="2016" y="2064"/>
              <a:chExt cx="1008" cy="240"/>
            </a:xfrm>
          </p:grpSpPr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>
                <a:off x="2016" y="230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5" y="2064"/>
                    <a:ext cx="506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/>
                                  <a:sym typeface="Symbol" pitchFamily="18" charset="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dirty="0" smtClean="0">
                              <a:latin typeface="Cambria Math"/>
                              <a:sym typeface="Symbol" pitchFamily="18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/>
                                  <a:sym typeface="Symbol" pitchFamily="18" charset="2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00" baseline="-25000" dirty="0"/>
                  </a:p>
                </p:txBody>
              </p:sp>
            </mc:Choice>
            <mc:Fallback xmlns="">
              <p:sp>
                <p:nvSpPr>
                  <p:cNvPr id="15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25" y="2064"/>
                    <a:ext cx="506" cy="22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1515" b="-15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3500837" y="4479507"/>
              <a:ext cx="1524000" cy="338138"/>
              <a:chOff x="2016" y="2292"/>
              <a:chExt cx="960" cy="213"/>
            </a:xfrm>
          </p:grpSpPr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H="1">
                <a:off x="2016" y="2496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292"/>
                    <a:ext cx="285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6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4" y="2292"/>
                    <a:ext cx="285" cy="213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224737" y="4936702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3500837" y="5457407"/>
              <a:ext cx="1524000" cy="338138"/>
              <a:chOff x="2016" y="2284"/>
              <a:chExt cx="960" cy="213"/>
            </a:xfrm>
          </p:grpSpPr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 flipH="1">
                <a:off x="2016" y="2496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1" y="2284"/>
                    <a:ext cx="274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0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1" y="2284"/>
                    <a:ext cx="274" cy="21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3462737" y="3412711"/>
              <a:ext cx="1600200" cy="381001"/>
              <a:chOff x="2016" y="2064"/>
              <a:chExt cx="1008" cy="240"/>
            </a:xfrm>
          </p:grpSpPr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2016" y="230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3" y="2064"/>
                    <a:ext cx="309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  <a:sym typeface="Symbol" pitchFamily="18" charset="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00" baseline="-25000" dirty="0"/>
                  </a:p>
                </p:txBody>
              </p:sp>
            </mc:Choice>
            <mc:Fallback xmlns="">
              <p:sp>
                <p:nvSpPr>
                  <p:cNvPr id="53" name="Text 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3" y="2064"/>
                    <a:ext cx="309" cy="229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2500" b="-15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7" name="Group 36"/>
          <p:cNvGrpSpPr/>
          <p:nvPr/>
        </p:nvGrpSpPr>
        <p:grpSpPr>
          <a:xfrm>
            <a:off x="5292926" y="3594480"/>
            <a:ext cx="2677797" cy="2435975"/>
            <a:chOff x="5292926" y="3594480"/>
            <a:chExt cx="2677797" cy="2435975"/>
          </a:xfrm>
        </p:grpSpPr>
        <p:grpSp>
          <p:nvGrpSpPr>
            <p:cNvPr id="27" name="Group 26"/>
            <p:cNvGrpSpPr/>
            <p:nvPr/>
          </p:nvGrpSpPr>
          <p:grpSpPr>
            <a:xfrm>
              <a:off x="5292926" y="3594480"/>
              <a:ext cx="2677797" cy="2435975"/>
              <a:chOff x="5487789" y="1248578"/>
              <a:chExt cx="2677797" cy="2435975"/>
            </a:xfrm>
          </p:grpSpPr>
          <p:pic>
            <p:nvPicPr>
              <p:cNvPr id="28" name="Picture 2" descr="C:\Research\Talks\11.11 SQ and evolvability\crystal-ball.gif"/>
              <p:cNvPicPr>
                <a:picLocks noChangeAspect="1"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7789" y="1248578"/>
                <a:ext cx="2486115" cy="2272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620506" y="3315221"/>
                <a:ext cx="2545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dirty="0" smtClean="0"/>
                  <a:t>SQ oracle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6178643" y="4894792"/>
                  <a:ext cx="714679" cy="6934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643" y="4894792"/>
                  <a:ext cx="714679" cy="693420"/>
                </a:xfrm>
                <a:prstGeom prst="ellipse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062721" y="3446660"/>
            <a:ext cx="2400016" cy="2948542"/>
            <a:chOff x="1062721" y="3446660"/>
            <a:chExt cx="2400016" cy="2948542"/>
          </a:xfrm>
        </p:grpSpPr>
        <p:sp>
          <p:nvSpPr>
            <p:cNvPr id="26" name="TextBox 25"/>
            <p:cNvSpPr txBox="1"/>
            <p:nvPr/>
          </p:nvSpPr>
          <p:spPr>
            <a:xfrm>
              <a:off x="1062721" y="6025870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Learning algorithm(s)</a:t>
              </a:r>
              <a:endParaRPr lang="en-US" dirty="0"/>
            </a:p>
          </p:txBody>
        </p:sp>
        <p:pic>
          <p:nvPicPr>
            <p:cNvPr id="30" name="Picture 7" descr="C:\Users\vitaly\Pictures\Picture2.png"/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7879" y="3446660"/>
              <a:ext cx="1415684" cy="135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Dropbox\Research\Talks\14.06 AdaptiveSQ\Woman Using a Computer.svg.med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10362" y="4894792"/>
              <a:ext cx="848039" cy="1023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14469" y="871870"/>
            <a:ext cx="7614411" cy="2339163"/>
            <a:chOff x="314469" y="871870"/>
            <a:chExt cx="7614411" cy="2339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loud 3"/>
                <p:cNvSpPr/>
                <p:nvPr/>
              </p:nvSpPr>
              <p:spPr>
                <a:xfrm>
                  <a:off x="2604290" y="871870"/>
                  <a:ext cx="3976576" cy="1158949"/>
                </a:xfrm>
                <a:prstGeom prst="cloud">
                  <a:avLst/>
                </a:prstGeom>
                <a:solidFill>
                  <a:srgbClr val="00B0F0">
                    <a:alpha val="3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lgerian" panose="04020705040A02060702" pitchFamily="82" charset="0"/>
                    </a:rPr>
                    <a:t>DATA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Cloud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4290" y="871870"/>
                  <a:ext cx="3976576" cy="1158949"/>
                </a:xfrm>
                <a:prstGeom prst="cloud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loud 4"/>
                <p:cNvSpPr/>
                <p:nvPr/>
              </p:nvSpPr>
              <p:spPr>
                <a:xfrm>
                  <a:off x="5423140" y="2090625"/>
                  <a:ext cx="2505740" cy="971552"/>
                </a:xfrm>
                <a:prstGeom prst="cloud">
                  <a:avLst/>
                </a:prstGeom>
                <a:solidFill>
                  <a:srgbClr val="00B0F0">
                    <a:alpha val="3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</a:rPr>
                    <a:t>Validation set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loud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3140" y="2090625"/>
                  <a:ext cx="2505740" cy="971552"/>
                </a:xfrm>
                <a:prstGeom prst="clou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loud 5"/>
                <p:cNvSpPr/>
                <p:nvPr/>
              </p:nvSpPr>
              <p:spPr>
                <a:xfrm>
                  <a:off x="314469" y="2113220"/>
                  <a:ext cx="3391786" cy="1097813"/>
                </a:xfrm>
                <a:prstGeom prst="cloud">
                  <a:avLst/>
                </a:prstGeom>
                <a:solidFill>
                  <a:srgbClr val="00B0F0">
                    <a:alpha val="3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0" i="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</a:rPr>
                    <a:t>Working set</a:t>
                  </a:r>
                  <a:endParaRPr lang="en-US" sz="2400" b="0" i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Cloud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69" y="2113220"/>
                  <a:ext cx="3391786" cy="1097813"/>
                </a:xfrm>
                <a:prstGeom prst="cloud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Down Arrow 32"/>
            <p:cNvSpPr/>
            <p:nvPr/>
          </p:nvSpPr>
          <p:spPr>
            <a:xfrm rot="1573589">
              <a:off x="3112072" y="1978119"/>
              <a:ext cx="424448" cy="121600"/>
            </a:xfrm>
            <a:prstGeom prst="downArrow">
              <a:avLst/>
            </a:prstGeom>
            <a:solidFill>
              <a:srgbClr val="00B0F0">
                <a:alpha val="3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9866370">
              <a:off x="5749174" y="1945616"/>
              <a:ext cx="424448" cy="121600"/>
            </a:xfrm>
            <a:prstGeom prst="downArrow">
              <a:avLst/>
            </a:prstGeom>
            <a:solidFill>
              <a:srgbClr val="00B0F0">
                <a:alpha val="3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52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data manipulations can cause </a:t>
            </a:r>
            <a:r>
              <a:rPr lang="en-US" dirty="0" err="1" smtClean="0"/>
              <a:t>overfitting</a:t>
            </a:r>
            <a:r>
              <a:rPr lang="en-US" dirty="0" smtClean="0"/>
              <a:t>/false discovery</a:t>
            </a:r>
          </a:p>
          <a:p>
            <a:r>
              <a:rPr lang="en-US" dirty="0" smtClean="0"/>
              <a:t>Theoretical model of the problem based on SQs</a:t>
            </a:r>
          </a:p>
          <a:p>
            <a:r>
              <a:rPr lang="en-US" dirty="0"/>
              <a:t>Using exact empirical means is risky </a:t>
            </a:r>
            <a:endParaRPr lang="en-US" dirty="0" smtClean="0"/>
          </a:p>
          <a:p>
            <a:r>
              <a:rPr lang="en-US" dirty="0" smtClean="0"/>
              <a:t>DP provably preserves “freshness” </a:t>
            </a:r>
            <a:r>
              <a:rPr lang="en-US" dirty="0"/>
              <a:t>of samples</a:t>
            </a:r>
            <a:r>
              <a:rPr lang="en-US" dirty="0" smtClean="0"/>
              <a:t>: </a:t>
            </a:r>
            <a:r>
              <a:rPr lang="en-US" dirty="0"/>
              <a:t>adding noise can provably prevent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In applications not all data must be used with 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¿"/>
                </a:pPr>
                <a:r>
                  <a:rPr 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Better </a:t>
                </a:r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(direct) bounds 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</a:p>
              <a:p>
                <a:pPr lvl="1">
                  <a:buFontTx/>
                  <a:buChar char="¿"/>
                </a:pP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log</m:t>
                    </m:r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 |</m:t>
                    </m:r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necessary?</a:t>
                </a:r>
              </a:p>
              <a:p>
                <a:pPr lvl="1">
                  <a:buFontTx/>
                  <a:buChar char="¿"/>
                </a:pPr>
                <a:r>
                  <a:rPr lang="en-US" sz="2400" dirty="0" smtClean="0"/>
                  <a:t>Better dependence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?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buFontTx/>
                  <a:buChar char="¿"/>
                </a:pPr>
                <a:r>
                  <a:rPr 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Efficient algorithms for special cases?</a:t>
                </a:r>
              </a:p>
              <a:p>
                <a:pPr>
                  <a:buFontTx/>
                  <a:buChar char="¿"/>
                </a:pPr>
                <a:r>
                  <a:rPr lang="en-US" sz="3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Practical implementations?</a:t>
                </a:r>
              </a:p>
              <a:p>
                <a:pPr marL="0" indent="0">
                  <a:buNone/>
                </a:pPr>
                <a:endParaRPr 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229600" cy="5334000"/>
              </a:xfrm>
              <a:blipFill rotWithShape="1">
                <a:blip r:embed="rId2"/>
                <a:stretch>
                  <a:fillRect l="-1852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5150738"/>
            <a:ext cx="760413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20915" y="4048272"/>
            <a:ext cx="380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Showcard Gothic" panose="04020904020102020604" pitchFamily="82" charset="0"/>
              </a:rPr>
              <a:t>THANKS!</a:t>
            </a:r>
            <a:endParaRPr lang="en-US" sz="6000" dirty="0">
              <a:solidFill>
                <a:srgbClr val="C00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9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686562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Theoretical ML</a:t>
                </a:r>
              </a:p>
              <a:p>
                <a:r>
                  <a:rPr lang="en-US" sz="2000" dirty="0" smtClean="0"/>
                  <a:t>Uniform convergence bounds for the solution class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sz="2000" dirty="0" smtClean="0"/>
                  <a:t> of complexity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w.p</a:t>
                </a:r>
                <a:r>
                  <a:rPr lang="en-US" sz="2000" dirty="0" smtClean="0"/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1−</m:t>
                    </m:r>
                    <m:r>
                      <a:rPr lang="en-US" sz="2000" b="0" i="1" smtClean="0">
                        <a:latin typeface="Cambria Math"/>
                      </a:rPr>
                      <m:t>𝛽</m:t>
                    </m:r>
                    <m:r>
                      <a:rPr lang="en-US" sz="2000" b="0" i="0" smtClean="0">
                        <a:latin typeface="Cambria Math"/>
                      </a:rPr>
                      <m:t>,  </m:t>
                    </m:r>
                  </m:oMath>
                </a14:m>
                <a:endParaRPr lang="en-US" sz="20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|</m:t>
                      </m:r>
                      <m:r>
                        <a:rPr lang="en-US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𝛼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Output stability-based bounds</a:t>
                </a:r>
              </a:p>
              <a:p>
                <a:r>
                  <a:rPr lang="en-US" sz="2000" dirty="0" smtClean="0">
                    <a:solidFill>
                      <a:srgbClr val="FF1515"/>
                    </a:solidFill>
                  </a:rPr>
                  <a:t>But often too loose in practice (do not exploit additional structure) and complicated to derive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Practical ML</a:t>
                </a:r>
              </a:p>
              <a:p>
                <a:r>
                  <a:rPr lang="en-US" sz="2000" dirty="0" smtClean="0"/>
                  <a:t>Cross-validation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Statistics</a:t>
                </a:r>
              </a:p>
              <a:p>
                <a:r>
                  <a:rPr lang="en-US" sz="2000" dirty="0" smtClean="0"/>
                  <a:t>Model-specific fit and significance tests</a:t>
                </a:r>
              </a:p>
              <a:p>
                <a:r>
                  <a:rPr lang="en-US" sz="2000" dirty="0" smtClean="0"/>
                  <a:t>Bootstrapping etc.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6865620" cy="5135563"/>
              </a:xfrm>
              <a:blipFill rotWithShape="1">
                <a:blip r:embed="rId2"/>
                <a:stretch>
                  <a:fillRect l="-888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Dropbox\Research\Talks\14.06 AdaptiveSQ\947f2926553a4d51058477136d9c1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18955">
            <a:off x="6297919" y="1701656"/>
            <a:ext cx="2888851" cy="5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Dropbox\Research\Talks\14.06 AdaptiveSQ\10_fold_cv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049" y="3668600"/>
            <a:ext cx="2364756" cy="12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Dropbox\Research\Talks\14.06 AdaptiveSQ\Statistic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452" y="4710175"/>
            <a:ext cx="2388755" cy="179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66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is 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Outcomes of analyses inform future manipulations on the same data</a:t>
            </a:r>
          </a:p>
          <a:p>
            <a:r>
              <a:rPr lang="en-US" sz="2000" dirty="0" smtClean="0"/>
              <a:t>Exploratory data analysis</a:t>
            </a:r>
          </a:p>
          <a:p>
            <a:r>
              <a:rPr lang="en-US" sz="2000" dirty="0" smtClean="0"/>
              <a:t>Model selection</a:t>
            </a:r>
          </a:p>
          <a:p>
            <a:r>
              <a:rPr lang="en-US" sz="2000" dirty="0" smtClean="0"/>
              <a:t>Feature selection</a:t>
            </a:r>
          </a:p>
          <a:p>
            <a:r>
              <a:rPr lang="en-US" sz="2000" dirty="0" smtClean="0"/>
              <a:t>Hyper-parameter tuning</a:t>
            </a:r>
          </a:p>
          <a:p>
            <a:r>
              <a:rPr lang="en-US" sz="2000" dirty="0" smtClean="0"/>
              <a:t>Public data - findings inform others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5" name="Picture 3" descr="C:\Dropbox\Research\Talks\14.06 AdaptiveSQ\danger-contamination-cs13s-400x300mm-2neq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" t="3079" r="50000" b="2406"/>
          <a:stretch/>
        </p:blipFill>
        <p:spPr bwMode="auto">
          <a:xfrm>
            <a:off x="5494704" y="1722120"/>
            <a:ext cx="1808622" cy="248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103730" y="4962896"/>
            <a:ext cx="6527898" cy="579120"/>
          </a:xfrm>
          <a:prstGeom prst="roundRect">
            <a:avLst/>
          </a:prstGeom>
          <a:solidFill>
            <a:srgbClr val="FFCC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Samples are no longer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i.i.d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.!</a:t>
            </a:r>
          </a:p>
        </p:txBody>
      </p:sp>
    </p:spTree>
    <p:extLst>
      <p:ext uri="{BB962C8B-B14F-4D97-AF65-F5344CB8AC3E}">
        <p14:creationId xmlns:p14="http://schemas.microsoft.com/office/powerpoint/2010/main" val="157814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issue real?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Freedman’s paradox (1983):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Data: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×</m:t>
                    </m:r>
                    <m:r>
                      <a:rPr lang="en-US" sz="2000" b="1" i="0" smtClean="0"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Throw away uncorrelated variables: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 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latin typeface="Cambria Math"/>
                          </a:rPr>
                          <m:t>𝐑</m:t>
                        </m:r>
                      </m:e>
                      <m: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Perform least </a:t>
                </a:r>
                <a:r>
                  <a:rPr lang="en-US" sz="2000" dirty="0"/>
                  <a:t>squares </a:t>
                </a:r>
                <a:r>
                  <a:rPr lang="en-US" sz="2000" dirty="0" smtClean="0"/>
                  <a:t>regression over: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𝐑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111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5824" y="3151431"/>
            <a:ext cx="6943060" cy="1195595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“Such practices can distort the signiﬁcance levels of conventional statistical tests. The existence of this effect is well known, but its magnitude may come as a surprise, even to a hardened statistician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.”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1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884" y="0"/>
            <a:ext cx="5539839" cy="762000"/>
          </a:xfrm>
        </p:spPr>
        <p:txBody>
          <a:bodyPr/>
          <a:lstStyle/>
          <a:p>
            <a:r>
              <a:rPr lang="en-US" dirty="0" smtClean="0"/>
              <a:t>competitions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573591" y="1523933"/>
            <a:ext cx="2403007" cy="439387"/>
          </a:xfrm>
          <a:prstGeom prst="flowChartProcess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976599" y="1523933"/>
            <a:ext cx="1068523" cy="439387"/>
          </a:xfrm>
          <a:prstGeom prst="flowChartProcess">
            <a:avLst/>
          </a:prstGeom>
          <a:solidFill>
            <a:srgbClr val="FF33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6864" y="2365794"/>
            <a:ext cx="1578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Private data</a:t>
            </a:r>
            <a:endParaRPr lang="en-US" sz="2000" dirty="0"/>
          </a:p>
        </p:txBody>
      </p:sp>
      <p:sp>
        <p:nvSpPr>
          <p:cNvPr id="9" name="Flowchart: Process 8"/>
          <p:cNvSpPr/>
          <p:nvPr/>
        </p:nvSpPr>
        <p:spPr>
          <a:xfrm>
            <a:off x="573590" y="2765904"/>
            <a:ext cx="1654862" cy="439387"/>
          </a:xfrm>
          <a:prstGeom prst="flowChartProcess">
            <a:avLst/>
          </a:prstGeom>
          <a:solidFill>
            <a:srgbClr val="FFC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Public score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8396" y="1062266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11" name="Flowchart: Process 10"/>
          <p:cNvSpPr/>
          <p:nvPr/>
        </p:nvSpPr>
        <p:spPr>
          <a:xfrm>
            <a:off x="2235879" y="2765903"/>
            <a:ext cx="1809242" cy="439387"/>
          </a:xfrm>
          <a:prstGeom prst="flowChartProcess">
            <a:avLst/>
          </a:prstGeom>
          <a:solidFill>
            <a:srgbClr val="FF1515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 score</a:t>
            </a:r>
          </a:p>
        </p:txBody>
      </p:sp>
      <p:pic>
        <p:nvPicPr>
          <p:cNvPr id="12" name="Picture 2" descr="C:\Dropbox\Research\Talks\14.06 AdaptiveSQ\kaggle-logo-transparent-3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54" y="0"/>
            <a:ext cx="1939930" cy="88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54289" y="3490099"/>
            <a:ext cx="7862833" cy="2994342"/>
            <a:chOff x="754289" y="3490099"/>
            <a:chExt cx="7862833" cy="2994342"/>
          </a:xfrm>
        </p:grpSpPr>
        <p:grpSp>
          <p:nvGrpSpPr>
            <p:cNvPr id="14" name="Group 13"/>
            <p:cNvGrpSpPr/>
            <p:nvPr/>
          </p:nvGrpSpPr>
          <p:grpSpPr>
            <a:xfrm>
              <a:off x="754289" y="3490099"/>
              <a:ext cx="3227667" cy="2994342"/>
              <a:chOff x="5085060" y="881787"/>
              <a:chExt cx="3227667" cy="2994342"/>
            </a:xfrm>
          </p:grpSpPr>
          <p:pic>
            <p:nvPicPr>
              <p:cNvPr id="4" name="Picture 2" descr="C:\Dropbox\Research\Talks\14.06 AdaptiveSQ\Screen shot 2013-02-22 at 10.55.27 PM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5060" y="881787"/>
                <a:ext cx="3227667" cy="2994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Connector 12"/>
              <p:cNvCxnSpPr/>
              <p:nvPr/>
            </p:nvCxnSpPr>
            <p:spPr>
              <a:xfrm flipV="1">
                <a:off x="5574679" y="1342913"/>
                <a:ext cx="2648197" cy="178723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hlinkClick r:id="rId4"/>
            </p:cNvPr>
            <p:cNvSpPr/>
            <p:nvPr/>
          </p:nvSpPr>
          <p:spPr>
            <a:xfrm>
              <a:off x="4045122" y="6222831"/>
              <a:ext cx="4572000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100" dirty="0">
                  <a:hlinkClick r:id="rId4"/>
                </a:rPr>
                <a:t>http://www.rouli.net/2013/02/five-lessons-from-kaggles-event.html</a:t>
              </a:r>
              <a:endParaRPr lang="en-US" sz="11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572000" y="1493153"/>
            <a:ext cx="4164887" cy="1996946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“If you based your model solely on the data which gave you constant feedback, you run the danger of a model that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overfits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the specific noise in that 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.” –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Kaggle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FAQ.</a:t>
            </a:r>
          </a:p>
        </p:txBody>
      </p:sp>
    </p:spTree>
    <p:extLst>
      <p:ext uri="{BB962C8B-B14F-4D97-AF65-F5344CB8AC3E}">
        <p14:creationId xmlns:p14="http://schemas.microsoft.com/office/powerpoint/2010/main" val="13191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  <p:bldP spid="11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statistical queries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47973" y="3944922"/>
                <a:ext cx="6934200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a:rPr lang="en-US" sz="2000" b="0" i="1" smtClean="0">
                          <a:latin typeface="Cambria Math"/>
                        </a:rPr>
                        <m:t>𝑋</m:t>
                      </m:r>
                      <m:r>
                        <a:rPr lang="en-US" sz="2000" b="0" i="1" smtClean="0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000" i="1">
                          <a:latin typeface="Cambria Math"/>
                        </a:rPr>
                        <m:t>τ</m:t>
                      </m:r>
                    </m:oMath>
                  </m:oMathPara>
                </a14:m>
                <a:endParaRPr lang="en-US" sz="2000" dirty="0"/>
              </a:p>
              <a:p>
                <a:pPr lvl="0"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𝜏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tolerance of the </a:t>
                </a:r>
                <a:r>
                  <a:rPr lang="en-US" sz="2000" dirty="0" smtClean="0"/>
                  <a:t>query</a:t>
                </a:r>
              </a:p>
              <a:p>
                <a:pPr lvl="0" algn="ctr">
                  <a:spcBef>
                    <a:spcPct val="20000"/>
                  </a:spcBef>
                </a:pPr>
                <a:r>
                  <a:rPr lang="en-US" sz="2000" dirty="0" smtClean="0"/>
                  <a:t>With </a:t>
                </a:r>
                <a:r>
                  <a:rPr lang="en-US" sz="2000" dirty="0"/>
                  <a:t>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1−</m:t>
                    </m:r>
                    <m:r>
                      <a:rPr lang="en-US" sz="2000" b="0" i="1" smtClean="0">
                        <a:latin typeface="Cambria Math"/>
                      </a:rPr>
                      <m:t>𝛽</m:t>
                    </m:r>
                    <m:r>
                      <a:rPr lang="en-US" sz="20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73" y="3944922"/>
                <a:ext cx="6934200" cy="1138773"/>
              </a:xfrm>
              <a:prstGeom prst="rect">
                <a:avLst/>
              </a:prstGeom>
              <a:blipFill rotWithShape="1">
                <a:blip r:embed="rId2"/>
                <a:stretch>
                  <a:fillRect b="-8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99695" y="2602071"/>
            <a:ext cx="1600200" cy="381000"/>
            <a:chOff x="2016" y="2064"/>
            <a:chExt cx="1008" cy="24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9" y="2064"/>
                  <a:ext cx="300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3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9" y="2064"/>
                  <a:ext cx="300" cy="22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532" b="-1694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637795" y="1286038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599695" y="1611471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4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704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637795" y="1981363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361695" y="24385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637795" y="2959263"/>
            <a:ext cx="1524000" cy="338138"/>
            <a:chOff x="2016" y="2284"/>
            <a:chExt cx="960" cy="213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01" y="2284"/>
                  <a:ext cx="27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1" y="2284"/>
                  <a:ext cx="274" cy="2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599695" y="914567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5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3" y="2064"/>
                  <a:ext cx="309" cy="22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917739" y="3553425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algorithm(s)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429884" y="1096336"/>
            <a:ext cx="2677797" cy="2682196"/>
            <a:chOff x="5487789" y="1248578"/>
            <a:chExt cx="2677797" cy="2682196"/>
          </a:xfrm>
        </p:grpSpPr>
        <p:pic>
          <p:nvPicPr>
            <p:cNvPr id="26" name="Picture 2" descr="C:\Research\Talks\11.11 SQ and evolvability\crystal-ball.gif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789" y="1248578"/>
              <a:ext cx="2486115" cy="2272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5620506" y="3315221"/>
              <a:ext cx="254508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dirty="0" smtClean="0"/>
                <a:t>SQ oracle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sz="1600" dirty="0" smtClean="0">
                  <a:solidFill>
                    <a:srgbClr val="C00000"/>
                  </a:solidFill>
                  <a:latin typeface="Berlin Sans FB" panose="020E0602020502020306" pitchFamily="34" charset="0"/>
                </a:rPr>
                <a:t>[K93, </a:t>
              </a:r>
              <a:r>
                <a:rPr lang="en-US" sz="1600" b="1" dirty="0" smtClean="0">
                  <a:solidFill>
                    <a:srgbClr val="C00000"/>
                  </a:solidFill>
                  <a:latin typeface="Berlin Sans FB" panose="020E0602020502020306" pitchFamily="34" charset="0"/>
                </a:rPr>
                <a:t>F</a:t>
              </a:r>
              <a:r>
                <a:rPr lang="en-US" sz="1600" dirty="0" smtClean="0">
                  <a:solidFill>
                    <a:srgbClr val="C00000"/>
                  </a:solidFill>
                  <a:latin typeface="Berlin Sans FB" panose="020E0602020502020306" pitchFamily="34" charset="0"/>
                </a:rPr>
                <a:t>GRVX13]</a:t>
              </a:r>
              <a:endParaRPr lang="en-US" sz="1600" dirty="0">
                <a:solidFill>
                  <a:srgbClr val="C00000"/>
                </a:solidFill>
                <a:latin typeface="Berlin Sans FB" panose="020E0602020502020306" pitchFamily="34" charset="0"/>
              </a:endParaRPr>
            </a:p>
          </p:txBody>
        </p:sp>
      </p:grpSp>
      <p:pic>
        <p:nvPicPr>
          <p:cNvPr id="28" name="Picture 7" descr="C:\Users\vitaly\Pictures\Picture2.png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37" y="948516"/>
            <a:ext cx="1415684" cy="135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6315601" y="2396648"/>
                <a:ext cx="714679" cy="6934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01" y="2396648"/>
                <a:ext cx="714679" cy="693420"/>
              </a:xfrm>
              <a:prstGeom prst="ellipse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5039" y="2420027"/>
            <a:ext cx="848039" cy="102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1325880" y="5219700"/>
            <a:ext cx="7078980" cy="967740"/>
          </a:xfrm>
          <a:prstGeom prst="roundRect">
            <a:avLst/>
          </a:prstGeom>
          <a:solidFill>
            <a:srgbClr val="92D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Can measure </a:t>
            </a:r>
            <a:r>
              <a:rPr lang="en-US" sz="2000" dirty="0" smtClean="0">
                <a:solidFill>
                  <a:prstClr val="black"/>
                </a:solidFill>
              </a:rPr>
              <a:t>error/performance and </a:t>
            </a:r>
            <a:r>
              <a:rPr lang="en-US" sz="2000" dirty="0">
                <a:solidFill>
                  <a:prstClr val="black"/>
                </a:solidFill>
              </a:rPr>
              <a:t>test hypotheses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Can be used in place of samples in most </a:t>
            </a:r>
            <a:r>
              <a:rPr lang="en-US" sz="2000" dirty="0" smtClean="0">
                <a:solidFill>
                  <a:prstClr val="black"/>
                </a:solidFill>
              </a:rPr>
              <a:t>algorithms!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24" grpId="0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PAC learning algorithms (except parities)</a:t>
            </a:r>
          </a:p>
          <a:p>
            <a:r>
              <a:rPr lang="en-US" dirty="0" smtClean="0"/>
              <a:t>Convex optimization (Ellipsoid, iterative methods)</a:t>
            </a:r>
          </a:p>
          <a:p>
            <a:r>
              <a:rPr lang="en-US" dirty="0" smtClean="0"/>
              <a:t>Expectation maximization (EM)</a:t>
            </a:r>
          </a:p>
          <a:p>
            <a:r>
              <a:rPr lang="en-US" dirty="0" smtClean="0"/>
              <a:t>SVM (with kernel)</a:t>
            </a:r>
          </a:p>
          <a:p>
            <a:r>
              <a:rPr lang="en-US" dirty="0" smtClean="0"/>
              <a:t>PCA</a:t>
            </a:r>
          </a:p>
          <a:p>
            <a:r>
              <a:rPr lang="en-US" dirty="0" smtClean="0"/>
              <a:t>ICA</a:t>
            </a:r>
          </a:p>
          <a:p>
            <a:r>
              <a:rPr lang="en-US" dirty="0" smtClean="0"/>
              <a:t>ID3</a:t>
            </a:r>
          </a:p>
          <a:p>
            <a:r>
              <a:rPr lang="en-US" dirty="0" smtClean="0"/>
              <a:t>k-means</a:t>
            </a:r>
          </a:p>
          <a:p>
            <a:r>
              <a:rPr lang="en-US" dirty="0" smtClean="0"/>
              <a:t>method of moments</a:t>
            </a:r>
          </a:p>
          <a:p>
            <a:r>
              <a:rPr lang="en-US" dirty="0" smtClean="0"/>
              <a:t>MCMC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Neural Networks (</a:t>
            </a:r>
            <a:r>
              <a:rPr lang="en-US" dirty="0" err="1" smtClean="0"/>
              <a:t>backprop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Perceptron</a:t>
            </a:r>
          </a:p>
          <a:p>
            <a:r>
              <a:rPr lang="en-US" dirty="0" smtClean="0"/>
              <a:t>Nearest neighbors</a:t>
            </a:r>
          </a:p>
          <a:p>
            <a:r>
              <a:rPr lang="en-US" dirty="0" smtClean="0"/>
              <a:t>Boosting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Berlin Sans FB" pitchFamily="34" charset="0"/>
              </a:rPr>
              <a:t>[K 93, BDMN 05, CKLYBNO 06, </a:t>
            </a:r>
            <a:r>
              <a:rPr lang="en-US" b="1" dirty="0" smtClean="0">
                <a:solidFill>
                  <a:schemeClr val="accent2"/>
                </a:solidFill>
                <a:latin typeface="Berlin Sans FB" pitchFamily="34" charset="0"/>
              </a:rPr>
              <a:t>F</a:t>
            </a:r>
            <a:r>
              <a:rPr lang="en-US" dirty="0" smtClean="0">
                <a:solidFill>
                  <a:schemeClr val="accent2"/>
                </a:solidFill>
                <a:latin typeface="Berlin Sans FB" pitchFamily="34" charset="0"/>
              </a:rPr>
              <a:t>PV 14]</a:t>
            </a:r>
            <a:endParaRPr lang="en-US" dirty="0">
              <a:solidFill>
                <a:schemeClr val="accent2"/>
              </a:solidFill>
              <a:latin typeface="Berlin Sans FB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  <a:latin typeface="Berlin Sans FB" pitchFamily="34" charset="0"/>
            </a:endParaRPr>
          </a:p>
          <a:p>
            <a:endParaRPr lang="en-US" dirty="0"/>
          </a:p>
        </p:txBody>
      </p:sp>
      <p:pic>
        <p:nvPicPr>
          <p:cNvPr id="3074" name="Picture 2" descr="C:\Dropbox\Research\Talks\12.11 Stat Algs\tools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940" y="1813560"/>
            <a:ext cx="3771912" cy="33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4220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a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respond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How many samples are needed to answer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queries?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are fixed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With 1 round of </a:t>
                </a:r>
                <a:r>
                  <a:rPr lang="en-US" dirty="0" err="1" smtClean="0"/>
                  <a:t>adaptivity</a:t>
                </a:r>
                <a:r>
                  <a:rPr lang="en-US" dirty="0" smtClean="0"/>
                  <a:t> (constant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)?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/>
                        </a:rPr>
                        <m:t>𝑛</m:t>
                      </m:r>
                      <m:r>
                        <a:rPr lang="en-US" sz="4400" b="0" i="1" smtClean="0">
                          <a:latin typeface="Cambria Math"/>
                        </a:rPr>
                        <m:t>≥</m:t>
                      </m:r>
                      <m:r>
                        <a:rPr lang="en-US" sz="4400" b="0" i="1" smtClean="0">
                          <a:latin typeface="Cambria Math"/>
                        </a:rPr>
                        <m:t>𝑡</m:t>
                      </m:r>
                      <m:r>
                        <a:rPr lang="en-US" sz="4400" b="0" i="1" smtClean="0">
                          <a:latin typeface="Cambria Math"/>
                        </a:rPr>
                        <m:t>   </m:t>
                      </m:r>
                      <m:r>
                        <a:rPr lang="en-US" sz="4400" b="1" i="0" smtClean="0"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sz="44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422075"/>
              </a:xfrm>
              <a:blipFill rotWithShape="1">
                <a:blip r:embed="rId2"/>
                <a:stretch>
                  <a:fillRect l="-1111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answering</a:t>
            </a:r>
            <a:endParaRPr lang="en-US" dirty="0"/>
          </a:p>
        </p:txBody>
      </p:sp>
      <p:pic>
        <p:nvPicPr>
          <p:cNvPr id="6146" name="Picture 2" descr="C:\Dropbox\Research\Talks\14.06 AdaptiveSQ\3104932-magician-a--detailed-cartoon-illustration-as-vector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21" y="106483"/>
            <a:ext cx="1478279" cy="14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563699" y="2762433"/>
            <a:ext cx="1763624" cy="1462321"/>
            <a:chOff x="3563699" y="2762433"/>
            <a:chExt cx="1763624" cy="1462321"/>
          </a:xfrm>
        </p:grpSpPr>
        <p:sp>
          <p:nvSpPr>
            <p:cNvPr id="4" name="TextBox 3"/>
            <p:cNvSpPr txBox="1"/>
            <p:nvPr/>
          </p:nvSpPr>
          <p:spPr>
            <a:xfrm>
              <a:off x="3563699" y="3886200"/>
              <a:ext cx="176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Chernoff</a:t>
              </a:r>
              <a:r>
                <a:rPr lang="en-US" sz="1600" dirty="0" smtClean="0"/>
                <a:t>    Union</a:t>
              </a:r>
              <a:endParaRPr lang="en-US" sz="1600" dirty="0"/>
            </a:p>
          </p:txBody>
        </p:sp>
        <p:pic>
          <p:nvPicPr>
            <p:cNvPr id="6148" name="Picture 4" descr="C:\Dropbox\Research\Talks\14.06 AdaptiveSQ\friendship-day-13-coloring-page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841" y="2762433"/>
              <a:ext cx="1480498" cy="119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22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8000"/>
          </a:schemeClr>
        </a:solidFill>
      </a:spPr>
      <a:bodyPr rtlCol="0" anchor="ctr"/>
      <a:lstStyle>
        <a:defPPr>
          <a:defRPr sz="24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55819</TotalTime>
  <Words>885</Words>
  <Application>Microsoft Office PowerPoint</Application>
  <PresentationFormat>On-screen Show (4:3)</PresentationFormat>
  <Paragraphs>276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Algerian</vt:lpstr>
      <vt:lpstr>Arial</vt:lpstr>
      <vt:lpstr>Berlin Sans FB</vt:lpstr>
      <vt:lpstr>Calibri</vt:lpstr>
      <vt:lpstr>Cambria Math</vt:lpstr>
      <vt:lpstr>Century Gothic</vt:lpstr>
      <vt:lpstr>Consolas</vt:lpstr>
      <vt:lpstr>Courier New</vt:lpstr>
      <vt:lpstr>Showcard Gothic</vt:lpstr>
      <vt:lpstr>Symbol</vt:lpstr>
      <vt:lpstr>Trebuchet MS</vt:lpstr>
      <vt:lpstr>1_Executive</vt:lpstr>
      <vt:lpstr>Using Data Privacy for Better Adaptive Predictions</vt:lpstr>
      <vt:lpstr>Statistical inference</vt:lpstr>
      <vt:lpstr>Existing approaches</vt:lpstr>
      <vt:lpstr>Real world is interactive</vt:lpstr>
      <vt:lpstr>Is the issue real?</vt:lpstr>
      <vt:lpstr>competitions</vt:lpstr>
      <vt:lpstr>Adaptive statistical queries</vt:lpstr>
      <vt:lpstr>SQ algorithms</vt:lpstr>
      <vt:lpstr>Naïve answering</vt:lpstr>
      <vt:lpstr>Our result</vt:lpstr>
      <vt:lpstr>PowerPoint Presentation</vt:lpstr>
      <vt:lpstr>Privacy-preserving data analysis</vt:lpstr>
      <vt:lpstr>Differential Privacy </vt:lpstr>
      <vt:lpstr>Properties of DP</vt:lpstr>
      <vt:lpstr>DP implies generalization</vt:lpstr>
      <vt:lpstr>Proof</vt:lpstr>
      <vt:lpstr>Counting queries</vt:lpstr>
      <vt:lpstr> From private counting to SQs</vt:lpstr>
      <vt:lpstr>Proof I</vt:lpstr>
      <vt:lpstr>Proof II</vt:lpstr>
      <vt:lpstr>Proof: moment bound</vt:lpstr>
      <vt:lpstr>Corollaries</vt:lpstr>
      <vt:lpstr>MWU + Sparse Vector</vt:lpstr>
      <vt:lpstr>Threshold validation queries</vt:lpstr>
      <vt:lpstr>Applications</vt:lpstr>
      <vt:lpstr>Conclusions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Evolvability of Linear Threshold Functions</dc:title>
  <dc:creator>vitaly</dc:creator>
  <cp:lastModifiedBy>Vitaly F</cp:lastModifiedBy>
  <cp:revision>978</cp:revision>
  <dcterms:created xsi:type="dcterms:W3CDTF">2011-07-04T02:51:15Z</dcterms:created>
  <dcterms:modified xsi:type="dcterms:W3CDTF">2015-07-23T22:27:35Z</dcterms:modified>
</cp:coreProperties>
</file>