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330" r:id="rId2"/>
    <p:sldId id="331" r:id="rId3"/>
    <p:sldId id="332" r:id="rId4"/>
    <p:sldId id="333" r:id="rId5"/>
    <p:sldId id="345" r:id="rId6"/>
    <p:sldId id="334" r:id="rId7"/>
    <p:sldId id="335" r:id="rId8"/>
    <p:sldId id="337" r:id="rId9"/>
    <p:sldId id="338" r:id="rId10"/>
    <p:sldId id="336" r:id="rId11"/>
    <p:sldId id="339" r:id="rId12"/>
    <p:sldId id="340" r:id="rId13"/>
    <p:sldId id="341" r:id="rId14"/>
    <p:sldId id="342" r:id="rId15"/>
    <p:sldId id="343" r:id="rId16"/>
    <p:sldId id="31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575"/>
    <a:srgbClr val="0033CC"/>
    <a:srgbClr val="FF3300"/>
    <a:srgbClr val="FF1515"/>
    <a:srgbClr val="F165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91" autoAdjust="0"/>
    <p:restoredTop sz="94637" autoAdjust="0"/>
  </p:normalViewPr>
  <p:slideViewPr>
    <p:cSldViewPr snapToGrid="0">
      <p:cViewPr>
        <p:scale>
          <a:sx n="77" d="100"/>
          <a:sy n="77" d="100"/>
        </p:scale>
        <p:origin x="-72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1404" y="-72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0758AC-057C-44BD-9E04-DA7858E724A3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3A0F53-10DC-4748-B374-1CFA5EAEFA6C}">
      <dgm:prSet phldrT="[Text]"/>
      <dgm:spPr/>
      <dgm:t>
        <a:bodyPr/>
        <a:lstStyle/>
        <a:p>
          <a:r>
            <a:rPr lang="en-US" dirty="0" smtClean="0"/>
            <a:t>Proof: approximate resilience</a:t>
          </a:r>
          <a:endParaRPr lang="en-US" dirty="0"/>
        </a:p>
      </dgm:t>
    </dgm:pt>
    <dgm:pt modelId="{E0DAB4D1-1964-4E94-82D4-B6BC16E6DFC6}" type="parTrans" cxnId="{A99A6181-B9B1-42AB-966F-1F18ADC4D10F}">
      <dgm:prSet/>
      <dgm:spPr/>
      <dgm:t>
        <a:bodyPr/>
        <a:lstStyle/>
        <a:p>
          <a:endParaRPr lang="en-US"/>
        </a:p>
      </dgm:t>
    </dgm:pt>
    <dgm:pt modelId="{6AD0AA39-27EA-4CB0-8EDA-0DBC34E984BC}" type="sibTrans" cxnId="{A99A6181-B9B1-42AB-966F-1F18ADC4D10F}">
      <dgm:prSet/>
      <dgm:spPr/>
      <dgm:t>
        <a:bodyPr/>
        <a:lstStyle/>
        <a:p>
          <a:endParaRPr lang="en-US"/>
        </a:p>
      </dgm:t>
    </dgm:pt>
    <dgm:pt modelId="{4187C4A7-BE9D-4AFB-A11D-891580DC19DF}">
      <dgm:prSet phldrT="[Text]"/>
      <dgm:spPr/>
      <dgm:t>
        <a:bodyPr/>
        <a:lstStyle/>
        <a:p>
          <a:endParaRPr lang="en-US" dirty="0"/>
        </a:p>
      </dgm:t>
    </dgm:pt>
    <dgm:pt modelId="{D41AEE76-0E6F-4DD5-A5F6-D478A03FE5A1}" type="parTrans" cxnId="{6B213FD7-0272-4777-BCA6-C3A017EDBB68}">
      <dgm:prSet/>
      <dgm:spPr/>
      <dgm:t>
        <a:bodyPr/>
        <a:lstStyle/>
        <a:p>
          <a:endParaRPr lang="en-US"/>
        </a:p>
      </dgm:t>
    </dgm:pt>
    <dgm:pt modelId="{91D0B643-C04E-40BD-88B5-C301F24E3611}" type="sibTrans" cxnId="{6B213FD7-0272-4777-BCA6-C3A017EDBB68}">
      <dgm:prSet/>
      <dgm:spPr/>
      <dgm:t>
        <a:bodyPr/>
        <a:lstStyle/>
        <a:p>
          <a:endParaRPr lang="en-US"/>
        </a:p>
      </dgm:t>
    </dgm:pt>
    <dgm:pt modelId="{C733E836-7448-4DD3-9E7D-3E09CD0BAD64}">
      <dgm:prSet phldrT="[Text]" custT="1"/>
      <dgm:spPr/>
      <dgm:t>
        <a:bodyPr/>
        <a:lstStyle/>
        <a:p>
          <a:r>
            <a:rPr lang="en-US" sz="2000" dirty="0" smtClean="0"/>
            <a:t>Tools: analysis of approximate resilience</a:t>
          </a:r>
          <a:endParaRPr lang="en-US" sz="2000" dirty="0"/>
        </a:p>
      </dgm:t>
    </dgm:pt>
    <dgm:pt modelId="{6EF5201F-9749-49AB-8AD5-98F7AB0EDAA5}" type="parTrans" cxnId="{A1F5D940-6E5B-4F1E-AC1D-A79A97FB926F}">
      <dgm:prSet/>
      <dgm:spPr/>
      <dgm:t>
        <a:bodyPr/>
        <a:lstStyle/>
        <a:p>
          <a:endParaRPr lang="en-US"/>
        </a:p>
      </dgm:t>
    </dgm:pt>
    <dgm:pt modelId="{42A8B2A4-94B6-4AE1-9F3B-B4DF5E16E695}" type="sibTrans" cxnId="{A1F5D940-6E5B-4F1E-AC1D-A79A97FB926F}">
      <dgm:prSet/>
      <dgm:spPr/>
      <dgm:t>
        <a:bodyPr/>
        <a:lstStyle/>
        <a:p>
          <a:endParaRPr lang="en-US"/>
        </a:p>
      </dgm:t>
    </dgm:pt>
    <dgm:pt modelId="{FCC79E06-65BE-414E-A911-9AC20939C3CC}">
      <dgm:prSet phldrT="[Text]" custT="1"/>
      <dgm:spPr/>
      <dgm:t>
        <a:bodyPr/>
        <a:lstStyle/>
        <a:p>
          <a:r>
            <a:rPr lang="en-US" sz="2000" dirty="0" smtClean="0"/>
            <a:t>Application: monotone functions</a:t>
          </a:r>
          <a:endParaRPr lang="en-US" sz="2000" dirty="0"/>
        </a:p>
      </dgm:t>
    </dgm:pt>
    <dgm:pt modelId="{DAE7ED23-530D-45C7-A5B1-B75E04BD565A}" type="parTrans" cxnId="{7A76EC10-969F-4207-AEDA-E3CF3DF102C5}">
      <dgm:prSet/>
      <dgm:spPr/>
      <dgm:t>
        <a:bodyPr/>
        <a:lstStyle/>
        <a:p>
          <a:endParaRPr lang="en-US"/>
        </a:p>
      </dgm:t>
    </dgm:pt>
    <dgm:pt modelId="{B6588144-6E7F-453E-B302-989E7F5D172A}" type="sibTrans" cxnId="{7A76EC10-969F-4207-AEDA-E3CF3DF102C5}">
      <dgm:prSet/>
      <dgm:spPr/>
      <dgm:t>
        <a:bodyPr/>
        <a:lstStyle/>
        <a:p>
          <a:endParaRPr lang="en-US"/>
        </a:p>
      </dgm:t>
    </dgm:pt>
    <dgm:pt modelId="{CAEF5C8D-3528-4B54-A1B8-F5B62D98BDEF}">
      <dgm:prSet phldrT="[Text]" custT="1"/>
      <dgm:spPr/>
      <dgm:t>
        <a:bodyPr/>
        <a:lstStyle/>
        <a:p>
          <a:r>
            <a:rPr lang="en-US" sz="2400" dirty="0" smtClean="0"/>
            <a:t>Open problems</a:t>
          </a:r>
          <a:endParaRPr lang="en-US" sz="2400" dirty="0"/>
        </a:p>
      </dgm:t>
    </dgm:pt>
    <dgm:pt modelId="{A60B975F-A030-4A26-BC39-0702B3B01594}" type="parTrans" cxnId="{F8A3186F-ABF1-4619-9716-D6C31F17CB62}">
      <dgm:prSet/>
      <dgm:spPr/>
      <dgm:t>
        <a:bodyPr/>
        <a:lstStyle/>
        <a:p>
          <a:endParaRPr lang="en-US"/>
        </a:p>
      </dgm:t>
    </dgm:pt>
    <dgm:pt modelId="{7B76821B-8732-4BCB-ADAB-E2D6A1481C3C}" type="sibTrans" cxnId="{F8A3186F-ABF1-4619-9716-D6C31F17CB62}">
      <dgm:prSet/>
      <dgm:spPr/>
      <dgm:t>
        <a:bodyPr/>
        <a:lstStyle/>
        <a:p>
          <a:endParaRPr lang="en-US"/>
        </a:p>
      </dgm:t>
    </dgm:pt>
    <dgm:pt modelId="{7B875298-8D24-4EAD-86CB-B8FB1F74289B}" type="pres">
      <dgm:prSet presAssocID="{290758AC-057C-44BD-9E04-DA7858E724A3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289BC5D6-CBBF-4BF2-A2D5-4303A3EFAEE3}" type="pres">
      <dgm:prSet presAssocID="{290758AC-057C-44BD-9E04-DA7858E724A3}" presName="arrowNode" presStyleLbl="node1" presStyleIdx="0" presStyleCnt="1"/>
      <dgm:spPr/>
    </dgm:pt>
    <dgm:pt modelId="{142E0A0E-0665-4FFF-90ED-A518E7455315}" type="pres">
      <dgm:prSet presAssocID="{ED3A0F53-10DC-4748-B374-1CFA5EAEFA6C}" presName="txNode1" presStyleLbl="revTx" presStyleIdx="0" presStyleCnt="5" custScaleX="148157" custLinFactNeighborX="26437" custLinFactNeighborY="171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2D9087-2826-46B8-A47F-01234CC4F998}" type="pres">
      <dgm:prSet presAssocID="{4187C4A7-BE9D-4AFB-A11D-891580DC19DF}" presName="txNode2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8659FC-95A1-4398-BF18-98598684E74D}" type="pres">
      <dgm:prSet presAssocID="{91D0B643-C04E-40BD-88B5-C301F24E3611}" presName="dotNode2" presStyleCnt="0"/>
      <dgm:spPr/>
    </dgm:pt>
    <dgm:pt modelId="{124EEC83-AE79-4B25-9CC1-44DBCCA511E2}" type="pres">
      <dgm:prSet presAssocID="{91D0B643-C04E-40BD-88B5-C301F24E3611}" presName="dotRepeatNode" presStyleLbl="fgShp" presStyleIdx="0" presStyleCnt="3"/>
      <dgm:spPr/>
      <dgm:t>
        <a:bodyPr/>
        <a:lstStyle/>
        <a:p>
          <a:endParaRPr lang="en-US"/>
        </a:p>
      </dgm:t>
    </dgm:pt>
    <dgm:pt modelId="{CBCCA9F4-CD19-4C31-86DA-1EF04C3CB045}" type="pres">
      <dgm:prSet presAssocID="{C733E836-7448-4DD3-9E7D-3E09CD0BAD64}" presName="txNode3" presStyleLbl="revTx" presStyleIdx="2" presStyleCnt="5" custLinFactNeighborX="-14241" custLinFactNeighborY="345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F7F820-B796-4F07-890A-2F46B74745EE}" type="pres">
      <dgm:prSet presAssocID="{42A8B2A4-94B6-4AE1-9F3B-B4DF5E16E695}" presName="dotNode3" presStyleCnt="0"/>
      <dgm:spPr/>
    </dgm:pt>
    <dgm:pt modelId="{9CA1DB15-1B31-47CA-B91F-FBF027048D5F}" type="pres">
      <dgm:prSet presAssocID="{42A8B2A4-94B6-4AE1-9F3B-B4DF5E16E695}" presName="dotRepeatNode" presStyleLbl="fgShp" presStyleIdx="1" presStyleCnt="3"/>
      <dgm:spPr/>
      <dgm:t>
        <a:bodyPr/>
        <a:lstStyle/>
        <a:p>
          <a:endParaRPr lang="en-US"/>
        </a:p>
      </dgm:t>
    </dgm:pt>
    <dgm:pt modelId="{B82E5BCE-8F9C-4F7A-B396-275DD460232E}" type="pres">
      <dgm:prSet presAssocID="{FCC79E06-65BE-414E-A911-9AC20939C3CC}" presName="txNode4" presStyleLbl="revTx" presStyleIdx="3" presStyleCnt="5" custScaleX="156300" custLinFactNeighborX="33277" custLinFactNeighborY="-205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986965-B865-4116-AAF0-1C05067AD158}" type="pres">
      <dgm:prSet presAssocID="{B6588144-6E7F-453E-B302-989E7F5D172A}" presName="dotNode4" presStyleCnt="0"/>
      <dgm:spPr/>
    </dgm:pt>
    <dgm:pt modelId="{169F9934-D17B-43E2-8B4E-89767852B6AF}" type="pres">
      <dgm:prSet presAssocID="{B6588144-6E7F-453E-B302-989E7F5D172A}" presName="dotRepeatNode" presStyleLbl="fgShp" presStyleIdx="2" presStyleCnt="3"/>
      <dgm:spPr/>
      <dgm:t>
        <a:bodyPr/>
        <a:lstStyle/>
        <a:p>
          <a:endParaRPr lang="en-US"/>
        </a:p>
      </dgm:t>
    </dgm:pt>
    <dgm:pt modelId="{73BB054C-3523-45EE-A621-91CA5D65B488}" type="pres">
      <dgm:prSet presAssocID="{CAEF5C8D-3528-4B54-A1B8-F5B62D98BDEF}" presName="txNode5" presStyleLbl="revTx" presStyleIdx="4" presStyleCnt="5" custScaleY="55697" custLinFactNeighborX="11516" custLinFactNeighborY="63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3525F2-3F8C-4FDB-AA6C-9896C09B77C2}" type="presOf" srcId="{ED3A0F53-10DC-4748-B374-1CFA5EAEFA6C}" destId="{142E0A0E-0665-4FFF-90ED-A518E7455315}" srcOrd="0" destOrd="0" presId="urn:microsoft.com/office/officeart/2009/3/layout/DescendingProcess"/>
    <dgm:cxn modelId="{500F7859-45D1-4246-B976-A0911B945913}" type="presOf" srcId="{C733E836-7448-4DD3-9E7D-3E09CD0BAD64}" destId="{CBCCA9F4-CD19-4C31-86DA-1EF04C3CB045}" srcOrd="0" destOrd="0" presId="urn:microsoft.com/office/officeart/2009/3/layout/DescendingProcess"/>
    <dgm:cxn modelId="{E429B0A6-9D33-4181-A3AB-734BA87557B0}" type="presOf" srcId="{FCC79E06-65BE-414E-A911-9AC20939C3CC}" destId="{B82E5BCE-8F9C-4F7A-B396-275DD460232E}" srcOrd="0" destOrd="0" presId="urn:microsoft.com/office/officeart/2009/3/layout/DescendingProcess"/>
    <dgm:cxn modelId="{5ECAE9F5-E25D-4F8D-8027-12E66DE38548}" type="presOf" srcId="{42A8B2A4-94B6-4AE1-9F3B-B4DF5E16E695}" destId="{9CA1DB15-1B31-47CA-B91F-FBF027048D5F}" srcOrd="0" destOrd="0" presId="urn:microsoft.com/office/officeart/2009/3/layout/DescendingProcess"/>
    <dgm:cxn modelId="{8209CE2F-ACB3-4516-8F5B-9CA382F5D4E9}" type="presOf" srcId="{290758AC-057C-44BD-9E04-DA7858E724A3}" destId="{7B875298-8D24-4EAD-86CB-B8FB1F74289B}" srcOrd="0" destOrd="0" presId="urn:microsoft.com/office/officeart/2009/3/layout/DescendingProcess"/>
    <dgm:cxn modelId="{A1F5D940-6E5B-4F1E-AC1D-A79A97FB926F}" srcId="{290758AC-057C-44BD-9E04-DA7858E724A3}" destId="{C733E836-7448-4DD3-9E7D-3E09CD0BAD64}" srcOrd="2" destOrd="0" parTransId="{6EF5201F-9749-49AB-8AD5-98F7AB0EDAA5}" sibTransId="{42A8B2A4-94B6-4AE1-9F3B-B4DF5E16E695}"/>
    <dgm:cxn modelId="{6B213FD7-0272-4777-BCA6-C3A017EDBB68}" srcId="{290758AC-057C-44BD-9E04-DA7858E724A3}" destId="{4187C4A7-BE9D-4AFB-A11D-891580DC19DF}" srcOrd="1" destOrd="0" parTransId="{D41AEE76-0E6F-4DD5-A5F6-D478A03FE5A1}" sibTransId="{91D0B643-C04E-40BD-88B5-C301F24E3611}"/>
    <dgm:cxn modelId="{92BEAEFC-1C3E-4F55-B582-3E26C741A7C7}" type="presOf" srcId="{B6588144-6E7F-453E-B302-989E7F5D172A}" destId="{169F9934-D17B-43E2-8B4E-89767852B6AF}" srcOrd="0" destOrd="0" presId="urn:microsoft.com/office/officeart/2009/3/layout/DescendingProcess"/>
    <dgm:cxn modelId="{ABE64931-E7CD-4B32-BE97-F5053446787D}" type="presOf" srcId="{CAEF5C8D-3528-4B54-A1B8-F5B62D98BDEF}" destId="{73BB054C-3523-45EE-A621-91CA5D65B488}" srcOrd="0" destOrd="0" presId="urn:microsoft.com/office/officeart/2009/3/layout/DescendingProcess"/>
    <dgm:cxn modelId="{A99A6181-B9B1-42AB-966F-1F18ADC4D10F}" srcId="{290758AC-057C-44BD-9E04-DA7858E724A3}" destId="{ED3A0F53-10DC-4748-B374-1CFA5EAEFA6C}" srcOrd="0" destOrd="0" parTransId="{E0DAB4D1-1964-4E94-82D4-B6BC16E6DFC6}" sibTransId="{6AD0AA39-27EA-4CB0-8EDA-0DBC34E984BC}"/>
    <dgm:cxn modelId="{37D0C38F-9A77-4199-A82B-8FBAC9CDBEB6}" type="presOf" srcId="{91D0B643-C04E-40BD-88B5-C301F24E3611}" destId="{124EEC83-AE79-4B25-9CC1-44DBCCA511E2}" srcOrd="0" destOrd="0" presId="urn:microsoft.com/office/officeart/2009/3/layout/DescendingProcess"/>
    <dgm:cxn modelId="{F8A3186F-ABF1-4619-9716-D6C31F17CB62}" srcId="{290758AC-057C-44BD-9E04-DA7858E724A3}" destId="{CAEF5C8D-3528-4B54-A1B8-F5B62D98BDEF}" srcOrd="4" destOrd="0" parTransId="{A60B975F-A030-4A26-BC39-0702B3B01594}" sibTransId="{7B76821B-8732-4BCB-ADAB-E2D6A1481C3C}"/>
    <dgm:cxn modelId="{61247BA9-4800-4250-AE00-27BEE8214532}" type="presOf" srcId="{4187C4A7-BE9D-4AFB-A11D-891580DC19DF}" destId="{5E2D9087-2826-46B8-A47F-01234CC4F998}" srcOrd="0" destOrd="0" presId="urn:microsoft.com/office/officeart/2009/3/layout/DescendingProcess"/>
    <dgm:cxn modelId="{7A76EC10-969F-4207-AEDA-E3CF3DF102C5}" srcId="{290758AC-057C-44BD-9E04-DA7858E724A3}" destId="{FCC79E06-65BE-414E-A911-9AC20939C3CC}" srcOrd="3" destOrd="0" parTransId="{DAE7ED23-530D-45C7-A5B1-B75E04BD565A}" sibTransId="{B6588144-6E7F-453E-B302-989E7F5D172A}"/>
    <dgm:cxn modelId="{F0D86913-E1A8-4C79-AFE1-6D69751DEF70}" type="presParOf" srcId="{7B875298-8D24-4EAD-86CB-B8FB1F74289B}" destId="{289BC5D6-CBBF-4BF2-A2D5-4303A3EFAEE3}" srcOrd="0" destOrd="0" presId="urn:microsoft.com/office/officeart/2009/3/layout/DescendingProcess"/>
    <dgm:cxn modelId="{8F711B46-9885-4A2D-B6C6-4E3950B4D1D0}" type="presParOf" srcId="{7B875298-8D24-4EAD-86CB-B8FB1F74289B}" destId="{142E0A0E-0665-4FFF-90ED-A518E7455315}" srcOrd="1" destOrd="0" presId="urn:microsoft.com/office/officeart/2009/3/layout/DescendingProcess"/>
    <dgm:cxn modelId="{EC3020C4-1206-40F8-B97B-8257BC73DADD}" type="presParOf" srcId="{7B875298-8D24-4EAD-86CB-B8FB1F74289B}" destId="{5E2D9087-2826-46B8-A47F-01234CC4F998}" srcOrd="2" destOrd="0" presId="urn:microsoft.com/office/officeart/2009/3/layout/DescendingProcess"/>
    <dgm:cxn modelId="{ACB9F05E-EF14-41C1-83B9-4AA8E7D39DEB}" type="presParOf" srcId="{7B875298-8D24-4EAD-86CB-B8FB1F74289B}" destId="{E98659FC-95A1-4398-BF18-98598684E74D}" srcOrd="3" destOrd="0" presId="urn:microsoft.com/office/officeart/2009/3/layout/DescendingProcess"/>
    <dgm:cxn modelId="{7FD71F00-D411-4839-AB45-6DAADAB0D32A}" type="presParOf" srcId="{E98659FC-95A1-4398-BF18-98598684E74D}" destId="{124EEC83-AE79-4B25-9CC1-44DBCCA511E2}" srcOrd="0" destOrd="0" presId="urn:microsoft.com/office/officeart/2009/3/layout/DescendingProcess"/>
    <dgm:cxn modelId="{5B6C5C95-AF78-4298-8A10-7E6579C13028}" type="presParOf" srcId="{7B875298-8D24-4EAD-86CB-B8FB1F74289B}" destId="{CBCCA9F4-CD19-4C31-86DA-1EF04C3CB045}" srcOrd="4" destOrd="0" presId="urn:microsoft.com/office/officeart/2009/3/layout/DescendingProcess"/>
    <dgm:cxn modelId="{80A06E48-2448-4B4A-B9B7-8638685B6D27}" type="presParOf" srcId="{7B875298-8D24-4EAD-86CB-B8FB1F74289B}" destId="{4AF7F820-B796-4F07-890A-2F46B74745EE}" srcOrd="5" destOrd="0" presId="urn:microsoft.com/office/officeart/2009/3/layout/DescendingProcess"/>
    <dgm:cxn modelId="{90934C2E-DE20-4353-8D04-DCD1A4B88F14}" type="presParOf" srcId="{4AF7F820-B796-4F07-890A-2F46B74745EE}" destId="{9CA1DB15-1B31-47CA-B91F-FBF027048D5F}" srcOrd="0" destOrd="0" presId="urn:microsoft.com/office/officeart/2009/3/layout/DescendingProcess"/>
    <dgm:cxn modelId="{50775921-AA0E-427C-A51C-81AF4FBDAC5D}" type="presParOf" srcId="{7B875298-8D24-4EAD-86CB-B8FB1F74289B}" destId="{B82E5BCE-8F9C-4F7A-B396-275DD460232E}" srcOrd="6" destOrd="0" presId="urn:microsoft.com/office/officeart/2009/3/layout/DescendingProcess"/>
    <dgm:cxn modelId="{5E3CB9BA-3CA3-4E30-852B-C2CB07020415}" type="presParOf" srcId="{7B875298-8D24-4EAD-86CB-B8FB1F74289B}" destId="{3A986965-B865-4116-AAF0-1C05067AD158}" srcOrd="7" destOrd="0" presId="urn:microsoft.com/office/officeart/2009/3/layout/DescendingProcess"/>
    <dgm:cxn modelId="{9569FB9F-F700-4E59-94F5-FCCBEC712F3C}" type="presParOf" srcId="{3A986965-B865-4116-AAF0-1C05067AD158}" destId="{169F9934-D17B-43E2-8B4E-89767852B6AF}" srcOrd="0" destOrd="0" presId="urn:microsoft.com/office/officeart/2009/3/layout/DescendingProcess"/>
    <dgm:cxn modelId="{4C2E8C2E-E834-43CD-A576-C9F967DAF46A}" type="presParOf" srcId="{7B875298-8D24-4EAD-86CB-B8FB1F74289B}" destId="{73BB054C-3523-45EE-A621-91CA5D65B488}" srcOrd="8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BC5D6-CBBF-4BF2-A2D5-4303A3EFAEE3}">
      <dsp:nvSpPr>
        <dsp:cNvPr id="0" name=""/>
        <dsp:cNvSpPr/>
      </dsp:nvSpPr>
      <dsp:spPr>
        <a:xfrm rot="4396374">
          <a:off x="1325659" y="971264"/>
          <a:ext cx="4213498" cy="2938389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4EEC83-AE79-4B25-9CC1-44DBCCA511E2}">
      <dsp:nvSpPr>
        <dsp:cNvPr id="0" name=""/>
        <dsp:cNvSpPr/>
      </dsp:nvSpPr>
      <dsp:spPr>
        <a:xfrm>
          <a:off x="2904049" y="1354943"/>
          <a:ext cx="106404" cy="106404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A1DB15-1B31-47CA-B91F-FBF027048D5F}">
      <dsp:nvSpPr>
        <dsp:cNvPr id="0" name=""/>
        <dsp:cNvSpPr/>
      </dsp:nvSpPr>
      <dsp:spPr>
        <a:xfrm>
          <a:off x="3632624" y="1942605"/>
          <a:ext cx="106404" cy="106404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9F9934-D17B-43E2-8B4E-89767852B6AF}">
      <dsp:nvSpPr>
        <dsp:cNvPr id="0" name=""/>
        <dsp:cNvSpPr/>
      </dsp:nvSpPr>
      <dsp:spPr>
        <a:xfrm>
          <a:off x="4178652" y="2629839"/>
          <a:ext cx="106404" cy="106404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2E0A0E-0665-4FFF-90ED-A518E7455315}">
      <dsp:nvSpPr>
        <dsp:cNvPr id="0" name=""/>
        <dsp:cNvSpPr/>
      </dsp:nvSpPr>
      <dsp:spPr>
        <a:xfrm>
          <a:off x="1090051" y="133565"/>
          <a:ext cx="2943189" cy="780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Proof: approximate resilience</a:t>
          </a:r>
          <a:endParaRPr lang="en-US" sz="2500" kern="1200" dirty="0"/>
        </a:p>
      </dsp:txBody>
      <dsp:txXfrm>
        <a:off x="1090051" y="133565"/>
        <a:ext cx="2943189" cy="780947"/>
      </dsp:txXfrm>
    </dsp:sp>
    <dsp:sp modelId="{5E2D9087-2826-46B8-A47F-01234CC4F998}">
      <dsp:nvSpPr>
        <dsp:cNvPr id="0" name=""/>
        <dsp:cNvSpPr/>
      </dsp:nvSpPr>
      <dsp:spPr>
        <a:xfrm>
          <a:off x="3512944" y="1017671"/>
          <a:ext cx="2899265" cy="780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3512944" y="1017671"/>
        <a:ext cx="2899265" cy="780947"/>
      </dsp:txXfrm>
    </dsp:sp>
    <dsp:sp modelId="{CBCCA9F4-CD19-4C31-86DA-1EF04C3CB045}">
      <dsp:nvSpPr>
        <dsp:cNvPr id="0" name=""/>
        <dsp:cNvSpPr/>
      </dsp:nvSpPr>
      <dsp:spPr>
        <a:xfrm>
          <a:off x="714420" y="1875393"/>
          <a:ext cx="2308674" cy="780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Tools: analysis of approximate resilience</a:t>
          </a:r>
          <a:endParaRPr lang="en-US" sz="2000" kern="1200" dirty="0"/>
        </a:p>
      </dsp:txBody>
      <dsp:txXfrm>
        <a:off x="714420" y="1875393"/>
        <a:ext cx="2308674" cy="780947"/>
      </dsp:txXfrm>
    </dsp:sp>
    <dsp:sp modelId="{B82E5BCE-8F9C-4F7A-B396-275DD460232E}">
      <dsp:nvSpPr>
        <dsp:cNvPr id="0" name=""/>
        <dsp:cNvSpPr/>
      </dsp:nvSpPr>
      <dsp:spPr>
        <a:xfrm>
          <a:off x="4706553" y="2132395"/>
          <a:ext cx="2769282" cy="780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Application: monotone functions</a:t>
          </a:r>
          <a:endParaRPr lang="en-US" sz="2000" kern="1200" dirty="0"/>
        </a:p>
      </dsp:txBody>
      <dsp:txXfrm>
        <a:off x="4706553" y="2132395"/>
        <a:ext cx="2769282" cy="780947"/>
      </dsp:txXfrm>
    </dsp:sp>
    <dsp:sp modelId="{73BB054C-3523-45EE-A621-91CA5D65B488}">
      <dsp:nvSpPr>
        <dsp:cNvPr id="0" name=""/>
        <dsp:cNvSpPr/>
      </dsp:nvSpPr>
      <dsp:spPr>
        <a:xfrm>
          <a:off x="4036852" y="4322514"/>
          <a:ext cx="2684505" cy="434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Open problems</a:t>
          </a:r>
          <a:endParaRPr lang="en-US" sz="2400" kern="1200" dirty="0"/>
        </a:p>
      </dsp:txBody>
      <dsp:txXfrm>
        <a:off x="4036852" y="4322514"/>
        <a:ext cx="2684505" cy="434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3363A-41ED-4518-B5C8-AA261CB581C8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10D91-53B2-4139-BEF0-5238FC365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08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0D91-53B2-4139-BEF0-5238FC36548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711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2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4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99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4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5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52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3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0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4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9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6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37121F5-651C-4D48-9504-2FC1F84099A5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6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5800"/>
        </a:lnSpc>
        <a:spcBef>
          <a:spcPct val="0"/>
        </a:spcBef>
        <a:buNone/>
        <a:defRPr sz="36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Trebuchet MS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0.png"/><Relationship Id="rId13" Type="http://schemas.openxmlformats.org/officeDocument/2006/relationships/image" Target="../media/image18.png"/><Relationship Id="rId7" Type="http://schemas.openxmlformats.org/officeDocument/2006/relationships/image" Target="../media/image1400.png"/><Relationship Id="rId12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0.png"/><Relationship Id="rId11" Type="http://schemas.openxmlformats.org/officeDocument/2006/relationships/image" Target="../media/image17.gif"/><Relationship Id="rId5" Type="http://schemas.openxmlformats.org/officeDocument/2006/relationships/image" Target="../media/image1200.png"/><Relationship Id="rId10" Type="http://schemas.openxmlformats.org/officeDocument/2006/relationships/image" Target="../media/image1700.png"/><Relationship Id="rId9" Type="http://schemas.openxmlformats.org/officeDocument/2006/relationships/image" Target="../media/image1600.png"/><Relationship Id="rId1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295" y="576649"/>
            <a:ext cx="7848600" cy="1828800"/>
          </a:xfrm>
        </p:spPr>
        <p:txBody>
          <a:bodyPr/>
          <a:lstStyle/>
          <a:p>
            <a:pPr algn="ctr"/>
            <a:r>
              <a:rPr lang="en-US" sz="3600" dirty="0"/>
              <a:t>Approximate resilience, </a:t>
            </a:r>
            <a:r>
              <a:rPr lang="en-US" sz="3600" dirty="0" smtClean="0"/>
              <a:t>Monotonicity</a:t>
            </a:r>
            <a:r>
              <a:rPr lang="en-US" sz="3600" dirty="0"/>
              <a:t>, and the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Complexity </a:t>
            </a:r>
            <a:r>
              <a:rPr lang="en-US" sz="3600" dirty="0"/>
              <a:t>of agnostic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1556" y="2693569"/>
            <a:ext cx="3688277" cy="1237966"/>
          </a:xfrm>
        </p:spPr>
        <p:txBody>
          <a:bodyPr>
            <a:noAutofit/>
          </a:bodyPr>
          <a:lstStyle/>
          <a:p>
            <a:pPr algn="l"/>
            <a:r>
              <a:rPr lang="en-US" b="1" dirty="0" err="1" smtClean="0"/>
              <a:t>Vitaly</a:t>
            </a:r>
            <a:r>
              <a:rPr lang="en-US" b="1" dirty="0" smtClean="0"/>
              <a:t> Feldman </a:t>
            </a:r>
          </a:p>
          <a:p>
            <a:pPr algn="l"/>
            <a:r>
              <a:rPr lang="en-US" dirty="0" smtClean="0"/>
              <a:t>IBM </a:t>
            </a:r>
            <a:r>
              <a:rPr lang="en-US" dirty="0"/>
              <a:t>Research </a:t>
            </a:r>
            <a:r>
              <a:rPr lang="en-US" dirty="0" smtClean="0"/>
              <a:t>– </a:t>
            </a:r>
            <a:r>
              <a:rPr lang="en-US" dirty="0" err="1" smtClean="0"/>
              <a:t>Almaden</a:t>
            </a:r>
            <a:endParaRPr lang="en-US" dirty="0" smtClean="0"/>
          </a:p>
          <a:p>
            <a:pPr algn="l"/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76852" y="6307033"/>
            <a:ext cx="158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2F5897">
                    <a:lumMod val="75000"/>
                  </a:srgbClr>
                </a:solidFill>
              </a:rPr>
              <a:t>SODA, 2015</a:t>
            </a:r>
            <a:endParaRPr lang="en-US" dirty="0">
              <a:solidFill>
                <a:srgbClr val="2F5897">
                  <a:lumMod val="75000"/>
                </a:srgbClr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71104" y="3971502"/>
            <a:ext cx="8464138" cy="12379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Trebuchet MS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/>
              <a:t>Dana </a:t>
            </a:r>
            <a:r>
              <a:rPr lang="en-US" sz="2000" b="1" dirty="0" err="1" smtClean="0"/>
              <a:t>Dachman</a:t>
            </a:r>
            <a:r>
              <a:rPr lang="en-US" sz="2000" b="1" dirty="0"/>
              <a:t>-Soled  </a:t>
            </a:r>
            <a:r>
              <a:rPr lang="en-US" sz="2000" b="1" dirty="0" smtClean="0"/>
              <a:t>  Li-Yang </a:t>
            </a:r>
            <a:r>
              <a:rPr lang="en-US" sz="2000" b="1" dirty="0"/>
              <a:t>Tan </a:t>
            </a:r>
            <a:r>
              <a:rPr lang="en-US" sz="2000" b="1" dirty="0" smtClean="0"/>
              <a:t>   Andrew </a:t>
            </a:r>
            <a:r>
              <a:rPr lang="en-US" sz="2000" b="1" dirty="0"/>
              <a:t>Wan </a:t>
            </a:r>
            <a:r>
              <a:rPr lang="en-US" sz="2000" b="1" dirty="0" smtClean="0"/>
              <a:t>     Karl </a:t>
            </a:r>
            <a:r>
              <a:rPr lang="en-US" sz="2000" b="1" dirty="0" err="1"/>
              <a:t>Wimmer</a:t>
            </a:r>
            <a:endParaRPr lang="en-US" sz="2000" b="1" dirty="0" smtClean="0"/>
          </a:p>
          <a:p>
            <a:pPr algn="l"/>
            <a:r>
              <a:rPr lang="en-US" sz="1800" dirty="0" smtClean="0"/>
              <a:t>        UMD		  Simons Inst.            IDA                    Duquesne</a:t>
            </a:r>
          </a:p>
        </p:txBody>
      </p:sp>
      <p:pic>
        <p:nvPicPr>
          <p:cNvPr id="2050" name="Picture 2" descr="C:\Dropbox\Research\Talks\15.01 Approx Resilience\dan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59928"/>
            <a:ext cx="1136821" cy="140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Dropbox\Research\Talks\15.01 Approx Resilience\liya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707" y="4849775"/>
            <a:ext cx="1342466" cy="139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Dropbox\Research\Talks\15.01 Approx Resilience\andrew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91" t="4450" r="12246" b="25426"/>
          <a:stretch/>
        </p:blipFill>
        <p:spPr bwMode="auto">
          <a:xfrm>
            <a:off x="5107023" y="4859928"/>
            <a:ext cx="1182565" cy="138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Dropbox\Research\Talks\15.01 Approx Resilience\wimmer_kar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720" y="4859928"/>
            <a:ext cx="1350679" cy="140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55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360215295"/>
              </p:ext>
            </p:extLst>
          </p:nvPr>
        </p:nvGraphicFramePr>
        <p:xfrm>
          <a:off x="1037969" y="1050324"/>
          <a:ext cx="7475836" cy="4880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969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Approximate resilience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812065" y="945339"/>
                <a:ext cx="7331035" cy="1426466"/>
              </a:xfrm>
              <a:prstGeom prst="roundRect">
                <a:avLst/>
              </a:prstGeom>
              <a:solidFill>
                <a:schemeClr val="accent1">
                  <a:alpha val="17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en-US" sz="2400" b="0" i="1" dirty="0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𝑔</m:t>
                    </m:r>
                  </m:oMath>
                </a14:m>
                <a:r>
                  <a:rPr lang="en-US" altLang="en-US" sz="2400" dirty="0" smtClean="0">
                    <a:solidFill>
                      <a:srgbClr val="000000"/>
                    </a:solidFill>
                    <a:sym typeface="Symbol" pitchFamily="18" charset="2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33CC"/>
                        </a:solidFill>
                        <a:latin typeface="Cambria Math"/>
                        <a:sym typeface="Symbol" pitchFamily="18" charset="2"/>
                      </a:rPr>
                      <m:t>𝑑</m:t>
                    </m:r>
                  </m:oMath>
                </a14:m>
                <a:r>
                  <a:rPr lang="en-US" altLang="en-US" sz="2400" dirty="0" smtClean="0">
                    <a:solidFill>
                      <a:srgbClr val="0033CC"/>
                    </a:solidFill>
                    <a:sym typeface="Symbol" pitchFamily="18" charset="2"/>
                  </a:rPr>
                  <a:t>-</a:t>
                </a:r>
                <a:r>
                  <a:rPr lang="en-US" altLang="en-US" sz="2400" i="1" dirty="0" smtClean="0">
                    <a:solidFill>
                      <a:srgbClr val="0033CC"/>
                    </a:solidFill>
                    <a:sym typeface="Symbol" pitchFamily="18" charset="2"/>
                  </a:rPr>
                  <a:t>resilient</a:t>
                </a:r>
                <a:r>
                  <a:rPr lang="en-US" altLang="en-US" sz="2400" dirty="0" smtClean="0">
                    <a:solidFill>
                      <a:srgbClr val="000000"/>
                    </a:solidFill>
                    <a:sym typeface="Symbol" pitchFamily="18" charset="2"/>
                  </a:rPr>
                  <a:t> if for any degree-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𝑑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altLang="en-US" sz="2400" dirty="0" smtClean="0">
                    <a:solidFill>
                      <a:srgbClr val="000000"/>
                    </a:solidFill>
                    <a:sym typeface="Symbol" pitchFamily="18" charset="2"/>
                  </a:rPr>
                  <a:t>polynomial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𝑝</m:t>
                    </m:r>
                  </m:oMath>
                </a14:m>
                <a:endParaRPr lang="en-US" altLang="en-US" sz="2400" b="0" dirty="0" smtClean="0">
                  <a:solidFill>
                    <a:srgbClr val="000000"/>
                  </a:solidFill>
                  <a:sym typeface="Symbol" pitchFamily="18" charset="2"/>
                </a:endParaRPr>
              </a:p>
              <a:p>
                <a:pPr lvl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en-US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sym typeface="Symbol" pitchFamily="18" charset="2"/>
                            </a:rPr>
                            <m:t>E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sym typeface="Symbol" pitchFamily="18" charset="2"/>
                            </a:rPr>
                            <m:t>𝑈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en-US" sz="2400" i="1">
                              <a:solidFill>
                                <a:srgbClr val="000000"/>
                              </a:solidFill>
                              <a:latin typeface="Cambria Math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sym typeface="Symbol" pitchFamily="18" charset="2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r>
                                <a:rPr lang="en-US" alt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Symbol" pitchFamily="18" charset="2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en-US" sz="2400" i="1">
                              <a:solidFill>
                                <a:srgbClr val="000000"/>
                              </a:solidFill>
                              <a:latin typeface="Cambria Math"/>
                              <a:sym typeface="Symbol" pitchFamily="18" charset="2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r>
                                <a:rPr lang="en-US" alt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Symbol" pitchFamily="18" charset="2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en-US" sz="2400" b="0" i="1" smtClean="0">
                          <a:solidFill>
                            <a:srgbClr val="000000"/>
                          </a:solidFill>
                          <a:latin typeface="Cambria Math"/>
                          <a:sym typeface="Symbol" pitchFamily="18" charset="2"/>
                        </a:rPr>
                        <m:t>=0</m:t>
                      </m:r>
                    </m:oMath>
                  </m:oMathPara>
                </a14:m>
                <a:endParaRPr lang="en-US" altLang="en-US" sz="2400" dirty="0" smtClean="0">
                  <a:solidFill>
                    <a:srgbClr val="000000"/>
                  </a:solidFill>
                  <a:sym typeface="Symbol" pitchFamily="18" charset="2"/>
                </a:endParaRPr>
              </a:p>
              <a:p>
                <a:pPr lvl="0">
                  <a:spcBef>
                    <a:spcPct val="20000"/>
                  </a:spcBef>
                </a:pPr>
                <a:r>
                  <a:rPr lang="en-US" altLang="en-US" sz="2400" dirty="0" smtClean="0">
                    <a:solidFill>
                      <a:srgbClr val="000000"/>
                    </a:solidFill>
                    <a:sym typeface="Symbol" pitchFamily="18" charset="2"/>
                  </a:rPr>
                  <a:t>All Fourier coefficients of degree at most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𝑑</m:t>
                    </m:r>
                  </m:oMath>
                </a14:m>
                <a:r>
                  <a:rPr lang="en-US" altLang="en-US" sz="2400" dirty="0" smtClean="0">
                    <a:solidFill>
                      <a:srgbClr val="000000"/>
                    </a:solidFill>
                    <a:sym typeface="Symbol" pitchFamily="18" charset="2"/>
                  </a:rPr>
                  <a:t> are 0</a:t>
                </a:r>
                <a:endParaRPr lang="en-US" altLang="en-US" sz="2400" dirty="0">
                  <a:solidFill>
                    <a:srgbClr val="000000"/>
                  </a:solidFill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65" y="945339"/>
                <a:ext cx="7331035" cy="1426466"/>
              </a:xfrm>
              <a:prstGeom prst="roundRect">
                <a:avLst/>
              </a:prstGeom>
              <a:blipFill rotWithShape="1">
                <a:blip r:embed="rId2"/>
                <a:stretch>
                  <a:fillRect l="-333" b="-4274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812066" y="2617227"/>
                <a:ext cx="7331035" cy="1426466"/>
              </a:xfrm>
              <a:prstGeom prst="roundRect">
                <a:avLst/>
              </a:prstGeom>
              <a:solidFill>
                <a:schemeClr val="accent1">
                  <a:alpha val="17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𝑓</m:t>
                    </m:r>
                  </m:oMath>
                </a14:m>
                <a:r>
                  <a:rPr lang="en-US" altLang="en-US" sz="2400" dirty="0" smtClean="0">
                    <a:solidFill>
                      <a:srgbClr val="000000"/>
                    </a:solidFill>
                    <a:sym typeface="Symbol" pitchFamily="18" charset="2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33CC"/>
                        </a:solidFill>
                        <a:latin typeface="Cambria Math"/>
                        <a:sym typeface="Symbol" pitchFamily="18" charset="2"/>
                      </a:rPr>
                      <m:t>𝛼</m:t>
                    </m:r>
                  </m:oMath>
                </a14:m>
                <a:r>
                  <a:rPr lang="en-US" altLang="en-US" sz="2400" dirty="0">
                    <a:solidFill>
                      <a:srgbClr val="0033CC"/>
                    </a:solidFill>
                    <a:sym typeface="Symbol" pitchFamily="18" charset="2"/>
                  </a:rPr>
                  <a:t>-</a:t>
                </a:r>
                <a:r>
                  <a:rPr lang="en-US" altLang="en-US" sz="2400" i="1" dirty="0" smtClean="0">
                    <a:solidFill>
                      <a:srgbClr val="0033CC"/>
                    </a:solidFill>
                    <a:sym typeface="Symbol" pitchFamily="18" charset="2"/>
                  </a:rPr>
                  <a:t>approximately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33CC"/>
                        </a:solidFill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srgbClr val="0033CC"/>
                        </a:solidFill>
                        <a:latin typeface="Cambria Math"/>
                        <a:sym typeface="Symbol" pitchFamily="18" charset="2"/>
                      </a:rPr>
                      <m:t>𝑑</m:t>
                    </m:r>
                  </m:oMath>
                </a14:m>
                <a:r>
                  <a:rPr lang="en-US" altLang="en-US" sz="2400" dirty="0" smtClean="0">
                    <a:solidFill>
                      <a:srgbClr val="0033CC"/>
                    </a:solidFill>
                    <a:sym typeface="Symbol" pitchFamily="18" charset="2"/>
                  </a:rPr>
                  <a:t>-</a:t>
                </a:r>
                <a:r>
                  <a:rPr lang="en-US" altLang="en-US" sz="2400" i="1" dirty="0" smtClean="0">
                    <a:solidFill>
                      <a:srgbClr val="0033CC"/>
                    </a:solidFill>
                    <a:sym typeface="Symbol" pitchFamily="18" charset="2"/>
                  </a:rPr>
                  <a:t>resilient</a:t>
                </a:r>
                <a:r>
                  <a:rPr lang="en-US" altLang="en-US" sz="2400" dirty="0" smtClean="0">
                    <a:solidFill>
                      <a:srgbClr val="000000"/>
                    </a:solidFill>
                    <a:sym typeface="Symbol" pitchFamily="18" charset="2"/>
                  </a:rPr>
                  <a:t> if exists </a:t>
                </a:r>
              </a:p>
              <a:p>
                <a:pPr lvl="0"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𝑑</m:t>
                    </m:r>
                  </m:oMath>
                </a14:m>
                <a:r>
                  <a:rPr lang="en-US" altLang="en-US" sz="2400" dirty="0" smtClean="0">
                    <a:solidFill>
                      <a:srgbClr val="000000"/>
                    </a:solidFill>
                    <a:sym typeface="Symbol" pitchFamily="18" charset="2"/>
                  </a:rPr>
                  <a:t>-</a:t>
                </a:r>
                <a:r>
                  <a:rPr lang="en-US" altLang="en-US" sz="2400" dirty="0" err="1" smtClean="0">
                    <a:solidFill>
                      <a:srgbClr val="000000"/>
                    </a:solidFill>
                    <a:sym typeface="Symbol" pitchFamily="18" charset="2"/>
                  </a:rPr>
                  <a:t>re</a:t>
                </a:r>
                <a:r>
                  <a:rPr lang="en-US" altLang="en-US" sz="2400" dirty="0" smtClean="0">
                    <a:solidFill>
                      <a:srgbClr val="000000"/>
                    </a:solidFill>
                    <a:sym typeface="Symbol" pitchFamily="18" charset="2"/>
                  </a:rPr>
                  <a:t>s</a:t>
                </a:r>
                <a:r>
                  <a:rPr lang="en-US" altLang="en-US" sz="2400" dirty="0" err="1" smtClean="0">
                    <a:solidFill>
                      <a:srgbClr val="000000"/>
                    </a:solidFill>
                    <a:sym typeface="Symbol" pitchFamily="18" charset="2"/>
                  </a:rPr>
                  <a:t>ilient</a:t>
                </a:r>
                <a14:m>
                  <m:oMath xmlns:m="http://schemas.openxmlformats.org/officeDocument/2006/math">
                    <m:r>
                      <a:rPr lang="en-US" altLang="en-US" sz="2400" b="0" i="0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𝑔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:</m:t>
                    </m:r>
                    <m:sSup>
                      <m:sSupPr>
                        <m:ctrlP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alt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𝑛</m:t>
                        </m:r>
                      </m:sup>
                    </m:sSup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→[−1,1]</m:t>
                    </m:r>
                  </m:oMath>
                </a14:m>
                <a:r>
                  <a:rPr lang="en-US" altLang="en-US" sz="2400" dirty="0" smtClean="0">
                    <a:solidFill>
                      <a:srgbClr val="000000"/>
                    </a:solidFill>
                    <a:sym typeface="Symbol" pitchFamily="18" charset="2"/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alt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𝑓</m:t>
                            </m:r>
                            <m:r>
                              <a:rPr lang="en-US" alt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−</m:t>
                            </m:r>
                            <m:r>
                              <a:rPr lang="en-US" alt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𝑔</m:t>
                            </m:r>
                          </m:e>
                        </m:d>
                      </m:e>
                      <m:sub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≤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𝛼</m:t>
                    </m:r>
                  </m:oMath>
                </a14:m>
                <a:endParaRPr lang="en-US" altLang="en-US" sz="2400" dirty="0">
                  <a:solidFill>
                    <a:srgbClr val="000000"/>
                  </a:solidFill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66" y="2617227"/>
                <a:ext cx="7331035" cy="1426466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812065" y="4334157"/>
                <a:ext cx="7331035" cy="149823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  <a:alpha val="37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ct val="20000"/>
                  </a:spcBef>
                </a:pPr>
                <a:r>
                  <a:rPr lang="en-US" altLang="en-US" sz="2400" dirty="0" smtClean="0">
                    <a:solidFill>
                      <a:srgbClr val="000000"/>
                    </a:solidFill>
                    <a:sym typeface="Symbol" pitchFamily="18" charset="2"/>
                  </a:rPr>
                  <a:t>THM: a Boolean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𝑓</m:t>
                    </m:r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sym typeface="Symbol" pitchFamily="18" charset="2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𝛼</m:t>
                    </m:r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  <a:sym typeface="Symbol" pitchFamily="18" charset="2"/>
                  </a:rPr>
                  <a:t>-approximately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𝑑</m:t>
                    </m:r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  <a:sym typeface="Symbol" pitchFamily="18" charset="2"/>
                  </a:rPr>
                  <a:t>-resilient</a:t>
                </a:r>
                <a:r>
                  <a:rPr lang="en-US" altLang="en-US" sz="2400" dirty="0">
                    <a:solidFill>
                      <a:srgbClr val="000000"/>
                    </a:solidFill>
                    <a:sym typeface="Symbol" pitchFamily="18" charset="2"/>
                  </a:rPr>
                  <a:t> </a:t>
                </a:r>
                <a:endParaRPr lang="en-US" altLang="en-US" sz="2400" dirty="0" smtClean="0">
                  <a:solidFill>
                    <a:srgbClr val="000000"/>
                  </a:solidFill>
                  <a:sym typeface="Symbol" pitchFamily="18" charset="2"/>
                </a:endParaRPr>
              </a:p>
              <a:p>
                <a:pPr>
                  <a:spcBef>
                    <a:spcPct val="20000"/>
                  </a:spcBef>
                </a:pPr>
                <a:r>
                  <a:rPr lang="en-US" altLang="en-US" sz="2400" dirty="0">
                    <a:solidFill>
                      <a:srgbClr val="000000"/>
                    </a:solidFill>
                    <a:sym typeface="Symbol" pitchFamily="18" charset="2"/>
                  </a:rPr>
                  <a:t>	</a:t>
                </a:r>
                <a:r>
                  <a:rPr lang="en-US" altLang="en-US" sz="2400" dirty="0" smtClean="0">
                    <a:solidFill>
                      <a:srgbClr val="000000"/>
                    </a:solidFill>
                    <a:sym typeface="Symbol" pitchFamily="18" charset="2"/>
                  </a:rPr>
                  <a:t>		if and only if</a:t>
                </a:r>
              </a:p>
              <a:p>
                <a:pPr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solidFill>
                            <a:schemeClr val="tx1"/>
                          </a:solidFill>
                          <a:latin typeface="Cambria Math"/>
                        </a:rPr>
                        <m:t>Δ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Pol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≥1−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65" y="4334157"/>
                <a:ext cx="7331035" cy="1498232"/>
              </a:xfrm>
              <a:prstGeom prst="roundRect">
                <a:avLst/>
              </a:prstGeom>
              <a:blipFill rotWithShape="1">
                <a:blip r:embed="rId4"/>
                <a:stretch>
                  <a:fillRect l="-249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534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approx. resilience to SQ hardness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 closed under variable renaming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⇒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Exist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𝑚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Ω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such that corresponding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 smtClean="0"/>
                  <a:t>uncorrelated</a:t>
                </a:r>
                <a:endParaRPr lang="en-US" dirty="0"/>
              </a:p>
              <a:p>
                <a:pPr marL="0" lvl="0" indent="0">
                  <a:buNone/>
                </a:pPr>
                <a:endParaRPr lang="en-US" altLang="en-US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/>
                  <a:sym typeface="Symbol" pitchFamily="18" charset="2"/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sym typeface="Symbol" pitchFamily="18" charset="2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en-US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  <a:sym typeface="Symbol" pitchFamily="18" charset="2"/>
                              </a:rPr>
                              <m:t>𝑓</m:t>
                            </m:r>
                            <m:r>
                              <a:rPr lang="en-US" altLang="en-US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  <a:sym typeface="Symbol" pitchFamily="18" charset="2"/>
                              </a:rPr>
                              <m:t>−</m:t>
                            </m:r>
                            <m:r>
                              <a:rPr lang="en-US" altLang="en-US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  <a:sym typeface="Symbol" pitchFamily="18" charset="2"/>
                              </a:rPr>
                              <m:t>𝑔</m:t>
                            </m:r>
                          </m:e>
                        </m:d>
                      </m:e>
                      <m:sub>
                        <m:r>
                          <a:rPr lang="en-US" alt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≤</m:t>
                    </m:r>
                    <m:r>
                      <a:rPr lang="en-US" altLang="en-US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𝛼</m:t>
                    </m:r>
                  </m:oMath>
                </a14:m>
                <a:r>
                  <a:rPr lang="en-US" alt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Symbol" pitchFamily="18" charset="2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⇒</m:t>
                    </m:r>
                  </m:oMath>
                </a14:m>
                <a:r>
                  <a:rPr lang="en-US" alt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Symbol" pitchFamily="18" charset="2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sym typeface="Symbol" pitchFamily="18" charset="2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Symbol" pitchFamily="18" charset="2"/>
                  </a:rPr>
                  <a:t> such that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</a:rPr>
                              <m:t>Pr</m:t>
                            </m:r>
                          </m:e>
                          <m:lim>
                            <m:d>
                              <m:dPr>
                                <m:ctrlPr>
                                  <a:rPr lang="en-US" altLang="en-US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en-US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en-US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</a:rPr>
                                  <m:t>,ℓ</m:t>
                                </m:r>
                              </m:e>
                            </m:d>
                            <m:r>
                              <a:rPr lang="en-US" altLang="en-US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</a:rPr>
                              <m:t>∼</m:t>
                            </m:r>
                            <m:sSub>
                              <m:sSubPr>
                                <m:ctrlPr>
                                  <a:rPr lang="en-US" alt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</a:rPr>
                                  <m:t>𝑔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alt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en-US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≠ℓ]</m:t>
                        </m:r>
                      </m:e>
                    </m:func>
                    <m:r>
                      <a:rPr lang="en-US" alt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≤</m:t>
                    </m:r>
                    <m:r>
                      <a:rPr lang="en-US" alt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𝛼</m:t>
                    </m:r>
                    <m:r>
                      <a:rPr lang="en-US" alt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sym typeface="Symbol" pitchFamily="18" charset="2"/>
                      </a:rPr>
                      <m:t>/2</m:t>
                    </m:r>
                  </m:oMath>
                </a14:m>
                <a:endParaRPr lang="en-US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Symbol" pitchFamily="18" charset="2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Complexity of any SQ algorithm with error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</a:rPr>
                              <m:t>1/3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1/3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dirty="0" smtClean="0">
                    <a:solidFill>
                      <a:schemeClr val="accent2"/>
                    </a:solidFill>
                    <a:latin typeface="Berlin Sans FB" panose="020E0602020502020306" pitchFamily="34" charset="0"/>
                  </a:rPr>
                  <a:t>[BFJKMR 94; </a:t>
                </a:r>
                <a:r>
                  <a:rPr lang="en-US" b="1" dirty="0" smtClean="0">
                    <a:solidFill>
                      <a:schemeClr val="accent2"/>
                    </a:solidFill>
                    <a:latin typeface="Berlin Sans FB" panose="020E0602020502020306" pitchFamily="34" charset="0"/>
                  </a:rPr>
                  <a:t>F</a:t>
                </a:r>
                <a:r>
                  <a:rPr lang="en-US" dirty="0" smtClean="0">
                    <a:solidFill>
                      <a:schemeClr val="accent2"/>
                    </a:solidFill>
                    <a:latin typeface="Berlin Sans FB" panose="020E0602020502020306" pitchFamily="34" charset="0"/>
                  </a:rPr>
                  <a:t> 09]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Excess error: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</a:rPr>
                              <m:t>1/3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 −</m:t>
                    </m:r>
                    <m:f>
                      <m:fPr>
                        <m:ctrlPr>
                          <a:rPr lang="en-US" alt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alt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sym typeface="Symbol" pitchFamily="18" charset="2"/>
                          </a:rPr>
                          <m:t>𝛼</m:t>
                        </m:r>
                      </m:num>
                      <m:den>
                        <m:r>
                          <a:rPr lang="en-US" alt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sym typeface="Symbol" pitchFamily="18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/>
                          </a:rPr>
                          <m:t>Δ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Pol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1/3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950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31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Bounds on approximate resilience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800" dirty="0" smtClean="0"/>
                  <a:t>Convert bounds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/>
                  <a:t> distance to unbounded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sz="2800" b="0" i="0" dirty="0" smtClean="0"/>
                  <a:t>-resilient function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/>
                  <a:t> distance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[−1,1]</m:t>
                    </m:r>
                  </m:oMath>
                </a14:m>
                <a:r>
                  <a:rPr lang="en-US" sz="2800" dirty="0" smtClean="0"/>
                  <a:t> bounded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𝑑</m:t>
                    </m:r>
                  </m:oMath>
                </a14:m>
                <a:r>
                  <a:rPr lang="en-US" sz="2800" dirty="0"/>
                  <a:t>-resilient </a:t>
                </a:r>
                <a:r>
                  <a:rPr lang="en-US" sz="2800" dirty="0" smtClean="0"/>
                  <a:t>function</a:t>
                </a:r>
              </a:p>
              <a:p>
                <a:pPr marL="400050" lvl="1" indent="0">
                  <a:buNone/>
                </a:pPr>
                <a:r>
                  <a:rPr lang="en-US" dirty="0" smtClean="0"/>
                  <a:t> </a:t>
                </a:r>
              </a:p>
              <a:p>
                <a:pPr marL="400050" lvl="1" indent="0">
                  <a:buNone/>
                </a:pPr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800" dirty="0" smtClean="0"/>
                  <a:t>Amplify </a:t>
                </a:r>
                <a:r>
                  <a:rPr lang="en-US" sz="2800" dirty="0" smtClean="0"/>
                  <a:t>resilience degree </a:t>
                </a:r>
                <a:r>
                  <a:rPr lang="en-US" sz="2800" dirty="0" smtClean="0"/>
                  <a:t>via composition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-approximately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-resilient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-approximately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-</a:t>
                </a:r>
                <a:r>
                  <a:rPr lang="en-US" dirty="0" smtClean="0"/>
                  <a:t>resilient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has low noise sensitivity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0" smtClean="0">
                            <a:latin typeface="Cambria Math"/>
                          </a:rPr>
                          <m:t>…,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is</a:t>
                </a:r>
              </a:p>
              <a:p>
                <a:pPr marL="0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-approximately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-resilient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1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555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Monotone functions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variables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741" t="-7200" b="-28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Known results: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sym typeface="Symbol" pitchFamily="18" charset="2"/>
                          </a:rPr>
                          <m:t>𝑛</m:t>
                        </m:r>
                      </m:e>
                      <m:sup>
                        <m:r>
                          <a:rPr lang="en-US" alt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sym typeface="Symbol" pitchFamily="18" charset="2"/>
                          </a:rPr>
                          <m:t>𝑂</m:t>
                        </m:r>
                        <m:d>
                          <m:dPr>
                            <m:ctrlPr>
                              <a:rPr lang="en-US" altLang="en-US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  <a:sym typeface="Symbol" pitchFamily="18" charset="2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  <a:sym typeface="Symbol" pitchFamily="18" charset="2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  <a:sym typeface="Symbol" pitchFamily="18" charset="2"/>
                                  </a:rPr>
                                  <m:t>𝑘</m:t>
                                </m:r>
                              </m:e>
                            </m:rad>
                            <m:r>
                              <a:rPr lang="en-US" altLang="en-US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  <a:sym typeface="Symbol" pitchFamily="18" charset="2"/>
                              </a:rPr>
                              <m:t>/</m:t>
                            </m:r>
                            <m:sSup>
                              <m:sSupPr>
                                <m:ctrlPr>
                                  <a:rPr lang="en-US" altLang="en-US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  <a:sym typeface="Symbol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altLang="en-US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  <a:sym typeface="Symbol" pitchFamily="18" charset="2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altLang="en-US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  <a:sym typeface="Symbol" pitchFamily="18" charset="2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sup>
                    </m:sSup>
                  </m:oMath>
                </a14:m>
                <a:r>
                  <a:rPr lang="en-US" alt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/>
                    <a:sym typeface="Symbol" pitchFamily="18" charset="2"/>
                  </a:rPr>
                  <a:t> </a:t>
                </a:r>
                <a:r>
                  <a:rPr lang="en-US" altLang="en-US" dirty="0" smtClean="0">
                    <a:solidFill>
                      <a:schemeClr val="accent2"/>
                    </a:solidFill>
                    <a:latin typeface="Berlin Sans FB" panose="020E0602020502020306" pitchFamily="34" charset="0"/>
                    <a:sym typeface="Symbol" pitchFamily="18" charset="2"/>
                  </a:rPr>
                  <a:t>[BT 96]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sym typeface="Symbol" pitchFamily="18" charset="2"/>
                          </a:rPr>
                          <m:t>𝑛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en-US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sym typeface="Symbol" pitchFamily="18" charset="2"/>
                          </a:rPr>
                          <m:t>Ω</m:t>
                        </m:r>
                        <m:r>
                          <a:rPr lang="en-US" alt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sym typeface="Symbol" pitchFamily="18" charset="2"/>
                          </a:rPr>
                          <m:t>(1/</m:t>
                        </m:r>
                        <m:sSup>
                          <m:sSupPr>
                            <m:ctrlPr>
                              <a:rPr lang="en-US" altLang="en-US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  <a:sym typeface="Symbol" pitchFamily="18" charset="2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  <a:sym typeface="Symbol" pitchFamily="18" charset="2"/>
                              </a:rPr>
                              <m:t>𝜖</m:t>
                            </m:r>
                          </m:e>
                          <m:sup>
                            <m:r>
                              <a:rPr lang="en-US" altLang="en-US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  <a:sym typeface="Symbol" pitchFamily="18" charset="2"/>
                              </a:rPr>
                              <m:t>2</m:t>
                            </m:r>
                          </m:sup>
                        </m:sSup>
                        <m:r>
                          <a:rPr lang="en-US" alt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sym typeface="Symbol" pitchFamily="18" charset="2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dirty="0" smtClean="0">
                    <a:solidFill>
                      <a:schemeClr val="accent2"/>
                    </a:solidFill>
                    <a:latin typeface="Berlin Sans FB" panose="020E0602020502020306" pitchFamily="34" charset="0"/>
                  </a:rPr>
                  <a:t>[KKMS 05]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Show existence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𝑜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-</a:t>
                </a:r>
                <a:r>
                  <a:rPr lang="en-US" dirty="0" smtClean="0"/>
                  <a:t>approximately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en-US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sym typeface="Symbol" pitchFamily="18" charset="2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sym typeface="Symbol" pitchFamily="18" charset="2"/>
                          </a:rPr>
                          <m:t>Ω</m:t>
                        </m:r>
                      </m:e>
                    </m:acc>
                    <m:d>
                      <m:dPr>
                        <m:ctrlPr>
                          <a:rPr lang="en-US" alt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  <a:sym typeface="Symbol" pitchFamily="18" charset="2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en-US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  <a:sym typeface="Symbol" pitchFamily="18" charset="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en-US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  <a:sym typeface="Symbol" pitchFamily="18" charset="2"/>
                              </a:rPr>
                              <m:t>𝑘</m:t>
                            </m:r>
                          </m:e>
                        </m:rad>
                      </m:e>
                    </m:d>
                  </m:oMath>
                </a14:m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-</a:t>
                </a:r>
                <a:r>
                  <a:rPr lang="en-US" dirty="0"/>
                  <a:t>resilient </a:t>
                </a:r>
                <a:r>
                  <a:rPr lang="en-US" dirty="0" smtClean="0"/>
                  <a:t>mon. </a:t>
                </a:r>
                <a:r>
                  <a:rPr lang="en-US" dirty="0" err="1" smtClean="0"/>
                  <a:t>func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Lower bounds on </a:t>
                </a:r>
                <a:r>
                  <a:rPr lang="en-US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Talagrand’s</a:t>
                </a: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DNF </a:t>
                </a:r>
                <a:r>
                  <a:rPr lang="en-US" dirty="0" smtClean="0">
                    <a:solidFill>
                      <a:schemeClr val="accent2"/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dirty="0" smtClean="0">
                    <a:solidFill>
                      <a:schemeClr val="accent2"/>
                    </a:solidFill>
                    <a:latin typeface="Berlin Sans FB" panose="020E0602020502020306" pitchFamily="34" charset="0"/>
                  </a:rPr>
                  <a:t>BBL 98]</a:t>
                </a:r>
                <a:endParaRPr lang="en-US" dirty="0">
                  <a:solidFill>
                    <a:schemeClr val="accent2"/>
                  </a:solidFill>
                  <a:latin typeface="Berlin Sans FB" panose="020E0602020502020306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876368" y="2838991"/>
                <a:ext cx="7377946" cy="112753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  <a:alpha val="37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spcBef>
                    <a:spcPct val="20000"/>
                  </a:spcBef>
                </a:pPr>
                <a:r>
                  <a:rPr lang="en-US" altLang="en-US" sz="2400" dirty="0" smtClean="0">
                    <a:solidFill>
                      <a:srgbClr val="000000"/>
                    </a:solidFill>
                    <a:sym typeface="Symbol" pitchFamily="18" charset="2"/>
                  </a:rPr>
                  <a:t>THM: SQ complexity</a:t>
                </a:r>
                <a:r>
                  <a:rPr lang="en-US" altLang="en-US" sz="2400" dirty="0" smtClean="0">
                    <a:solidFill>
                      <a:schemeClr val="tx1"/>
                    </a:solidFill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sym typeface="Symbol" pitchFamily="18" charset="2"/>
                          </a:rPr>
                          <m:t>𝑛</m:t>
                        </m:r>
                      </m:e>
                      <m:sup>
                        <m:acc>
                          <m:accPr>
                            <m:chr m:val="̃"/>
                            <m:ctrlP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/>
                                <a:sym typeface="Symbol" pitchFamily="18" charset="2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en-US" sz="2400" dirty="0">
                                <a:solidFill>
                                  <a:schemeClr val="tx1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Ω</m:t>
                            </m:r>
                          </m:e>
                        </m:acc>
                        <m:d>
                          <m:dPr>
                            <m:ctrlPr>
                              <a:rPr lang="en-US" altLang="en-US" sz="2400" i="1">
                                <a:solidFill>
                                  <a:schemeClr val="tx1"/>
                                </a:solidFill>
                                <a:latin typeface="Cambria Math"/>
                                <a:sym typeface="Symbol" pitchFamily="18" charset="2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en-US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sym typeface="Symbol" pitchFamily="18" charset="2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en-US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sym typeface="Symbol" pitchFamily="18" charset="2"/>
                                  </a:rPr>
                                  <m:t>𝑘</m:t>
                                </m:r>
                              </m:e>
                            </m:rad>
                          </m:e>
                        </m:d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𝜖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=1/2 −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𝑜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(1)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68" y="2838991"/>
                <a:ext cx="7377946" cy="1127530"/>
              </a:xfrm>
              <a:prstGeom prst="roundRect">
                <a:avLst/>
              </a:prstGeom>
              <a:blipFill rotWithShape="1">
                <a:blip r:embed="rId4"/>
                <a:stretch>
                  <a:fillRect l="-579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53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constructions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𝑜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b="0" i="0" dirty="0" smtClean="0">
                    <a:latin typeface="+mj-lt"/>
                  </a:rPr>
                  <a:t>-approximately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</m:func>
                          </m:e>
                        </m:rad>
                      </m:sup>
                    </m:sSup>
                  </m:oMath>
                </a14:m>
                <a:r>
                  <a:rPr lang="en-US" dirty="0" smtClean="0"/>
                  <a:t>-resilient mon. </a:t>
                </a:r>
                <a:r>
                  <a:rPr lang="en-US" dirty="0" err="1" smtClean="0"/>
                  <a:t>func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TRIBES: disjunction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den>
                    </m:f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0" i="0" dirty="0" smtClean="0">
                    <a:latin typeface="Cambria Math"/>
                  </a:rPr>
                  <a:t> </a:t>
                </a:r>
                <a:r>
                  <a:rPr lang="en-US" b="0" i="0" dirty="0" smtClean="0">
                    <a:latin typeface="+mn-lt"/>
                  </a:rPr>
                  <a:t>conjunctions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func>
                  </m:oMath>
                </a14:m>
                <a:r>
                  <a:rPr lang="en-US" dirty="0" smtClean="0"/>
                  <a:t> variables</a:t>
                </a:r>
              </a:p>
              <a:p>
                <a:pPr marL="0" indent="0">
                  <a:buNone/>
                </a:pPr>
                <a:r>
                  <a:rPr lang="en-US" dirty="0" smtClean="0"/>
                  <a:t>+amplification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</m:e>
                            </m:func>
                          </m:e>
                        </m:rad>
                        <m:r>
                          <a:rPr lang="en-US" b="0" i="1" smtClean="0">
                            <a:latin typeface="Cambria Math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loglog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-resilient </a:t>
                </a:r>
                <a:r>
                  <a:rPr lang="en-US" dirty="0" smtClean="0"/>
                  <a:t>Boolean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𝑜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-</a:t>
                </a:r>
                <a:r>
                  <a:rPr lang="en-US" dirty="0" smtClean="0"/>
                  <a:t>close to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mon. Boolean </a:t>
                </a:r>
                <a:r>
                  <a:rPr lang="en-US" dirty="0" err="1" smtClean="0"/>
                  <a:t>func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CycleRun</a:t>
                </a:r>
                <a:r>
                  <a:rPr lang="en-US" dirty="0" smtClean="0"/>
                  <a:t> function </a:t>
                </a:r>
                <a:r>
                  <a:rPr lang="en-US" dirty="0" smtClean="0">
                    <a:solidFill>
                      <a:schemeClr val="accent2"/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dirty="0" err="1" smtClean="0">
                    <a:solidFill>
                      <a:schemeClr val="accent2"/>
                    </a:solidFill>
                    <a:latin typeface="Berlin Sans FB" panose="020E0602020502020306" pitchFamily="34" charset="0"/>
                  </a:rPr>
                  <a:t>Wieder</a:t>
                </a:r>
                <a:r>
                  <a:rPr lang="en-US" dirty="0" smtClean="0">
                    <a:solidFill>
                      <a:schemeClr val="accent2"/>
                    </a:solidFill>
                    <a:latin typeface="Berlin Sans FB" panose="020E0602020502020306" pitchFamily="34" charset="0"/>
                  </a:rPr>
                  <a:t> 12]</a:t>
                </a:r>
                <a:endParaRPr lang="en-US" dirty="0">
                  <a:solidFill>
                    <a:schemeClr val="accent2"/>
                  </a:solidFill>
                  <a:latin typeface="Berlin Sans FB" panose="020E0602020502020306" pitchFamily="34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+amplification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:\Dropbox\Research\Talks\15.01 Approx Resilience\cyclerun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597" y="4043362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06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open problems</a:t>
            </a:r>
            <a:endParaRPr lang="en-US" dirty="0"/>
          </a:p>
        </p:txBody>
      </p:sp>
      <p:pic>
        <p:nvPicPr>
          <p:cNvPr id="14" name="Picture 3" descr="C:\Users\vitaly\AppData\Local\Microsoft\Windows\Temporary Internet Files\Content.IE5\G49OVCOI\MC90044190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50" y="4744224"/>
            <a:ext cx="760413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/>
              <a:lstStyle/>
              <a:p>
                <a:r>
                  <a:rPr lang="en-US" dirty="0" smtClean="0"/>
                  <a:t>Characterization can be extended to general product distributions over more general domains</a:t>
                </a:r>
              </a:p>
              <a:p>
                <a:r>
                  <a:rPr lang="en-US" dirty="0" smtClean="0"/>
                  <a:t>Does not hold for non-product distributions </a:t>
                </a:r>
                <a:r>
                  <a:rPr lang="en-US" dirty="0" smtClean="0">
                    <a:solidFill>
                      <a:schemeClr val="accent2"/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b="1" dirty="0" smtClean="0">
                    <a:solidFill>
                      <a:schemeClr val="accent2"/>
                    </a:solidFill>
                    <a:latin typeface="Berlin Sans FB" panose="020E0602020502020306" pitchFamily="34" charset="0"/>
                  </a:rPr>
                  <a:t>F</a:t>
                </a:r>
                <a:r>
                  <a:rPr lang="en-US" dirty="0" smtClean="0">
                    <a:solidFill>
                      <a:schemeClr val="accent2"/>
                    </a:solidFill>
                    <a:latin typeface="Berlin Sans FB" panose="020E0602020502020306" pitchFamily="34" charset="0"/>
                  </a:rPr>
                  <a:t>K14]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Can the lower bound be obtained via a reduction to a concrete problem? E.g. learning noisy parities</a:t>
                </a:r>
              </a:p>
              <a:p>
                <a:r>
                  <a:rPr lang="en-US" dirty="0" smtClean="0"/>
                  <a:t>Other techniques for proving bounds on approximate resilience  (or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approximation by polynomials)</a:t>
                </a:r>
              </a:p>
              <a:p>
                <a:r>
                  <a:rPr lang="en-US" dirty="0" smtClean="0"/>
                  <a:t>Complexity of distribution-independent agnostic SQ learning?</a:t>
                </a:r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3"/>
                <a:stretch>
                  <a:fillRect l="-963" t="-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89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1450" y="191489"/>
            <a:ext cx="8245475" cy="4984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Learning from examples</a:t>
            </a:r>
            <a:endParaRPr lang="en-US" altLang="en-US" dirty="0"/>
          </a:p>
        </p:txBody>
      </p: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211931" y="1173956"/>
            <a:ext cx="3835400" cy="3405187"/>
            <a:chOff x="85" y="581"/>
            <a:chExt cx="2416" cy="2145"/>
          </a:xfrm>
        </p:grpSpPr>
        <p:sp>
          <p:nvSpPr>
            <p:cNvPr id="6" name="AutoShape 25"/>
            <p:cNvSpPr>
              <a:spLocks noChangeArrowheads="1"/>
            </p:cNvSpPr>
            <p:nvPr/>
          </p:nvSpPr>
          <p:spPr bwMode="auto">
            <a:xfrm>
              <a:off x="85" y="696"/>
              <a:ext cx="2416" cy="2030"/>
            </a:xfrm>
            <a:prstGeom prst="hexagon">
              <a:avLst>
                <a:gd name="adj" fmla="val 29754"/>
                <a:gd name="vf" fmla="val 115470"/>
              </a:avLst>
            </a:prstGeom>
            <a:solidFill>
              <a:schemeClr val="hlink">
                <a:alpha val="28999"/>
              </a:schemeClr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493" y="2075"/>
              <a:ext cx="31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360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350" y="1567"/>
              <a:ext cx="31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360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583" y="837"/>
              <a:ext cx="31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360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1796" y="1633"/>
              <a:ext cx="31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360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1442" y="2074"/>
              <a:ext cx="31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360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563" y="1148"/>
              <a:ext cx="31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360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266" y="1157"/>
              <a:ext cx="2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600">
                  <a:solidFill>
                    <a:srgbClr val="0000FF"/>
                  </a:solidFill>
                </a:rPr>
                <a:t>-</a:t>
              </a: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1026" y="581"/>
              <a:ext cx="2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600">
                  <a:solidFill>
                    <a:srgbClr val="0000FF"/>
                  </a:solidFill>
                </a:rPr>
                <a:t>-</a:t>
              </a: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980" y="917"/>
              <a:ext cx="28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60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1855" y="1079"/>
              <a:ext cx="2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600">
                  <a:solidFill>
                    <a:srgbClr val="0000FF"/>
                  </a:solidFill>
                </a:rPr>
                <a:t>-</a:t>
              </a: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1170" y="581"/>
              <a:ext cx="2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600">
                  <a:solidFill>
                    <a:srgbClr val="0000FF"/>
                  </a:solidFill>
                </a:rPr>
                <a:t>-</a:t>
              </a: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342" y="979"/>
              <a:ext cx="2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600">
                  <a:solidFill>
                    <a:srgbClr val="0000FF"/>
                  </a:solidFill>
                </a:rPr>
                <a:t>-</a:t>
              </a: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1170" y="869"/>
              <a:ext cx="2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600">
                  <a:solidFill>
                    <a:srgbClr val="0000FF"/>
                  </a:solidFill>
                </a:rPr>
                <a:t>-</a:t>
              </a: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918" y="1565"/>
              <a:ext cx="2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600">
                  <a:solidFill>
                    <a:srgbClr val="0000FF"/>
                  </a:solidFill>
                </a:rPr>
                <a:t>-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037" y="1927"/>
              <a:ext cx="2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600">
                  <a:solidFill>
                    <a:srgbClr val="0000FF"/>
                  </a:solidFill>
                </a:rPr>
                <a:t>-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1506" y="1205"/>
              <a:ext cx="2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600">
                  <a:solidFill>
                    <a:srgbClr val="0000FF"/>
                  </a:solidFill>
                </a:rPr>
                <a:t>-</a:t>
              </a:r>
            </a:p>
          </p:txBody>
        </p:sp>
      </p:grpSp>
      <p:pic>
        <p:nvPicPr>
          <p:cNvPr id="23" name="Picture 29" descr="BGL_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06" y="1696243"/>
            <a:ext cx="2901950" cy="217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AutoShape 32"/>
          <p:cNvSpPr>
            <a:spLocks noChangeArrowheads="1"/>
          </p:cNvSpPr>
          <p:nvPr/>
        </p:nvSpPr>
        <p:spPr bwMode="auto">
          <a:xfrm>
            <a:off x="4258468" y="2582068"/>
            <a:ext cx="623888" cy="546100"/>
          </a:xfrm>
          <a:prstGeom prst="rightArrow">
            <a:avLst>
              <a:gd name="adj1" fmla="val 50000"/>
              <a:gd name="adj2" fmla="val 28561"/>
            </a:avLst>
          </a:prstGeom>
          <a:solidFill>
            <a:srgbClr val="99CCFF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1085056" y="4750593"/>
            <a:ext cx="22431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Verdana" pitchFamily="34" charset="0"/>
              </a:rPr>
              <a:t>Labeled examples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5255418" y="1256506"/>
            <a:ext cx="2355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Verdana" pitchFamily="34" charset="0"/>
              </a:rPr>
              <a:t>Learning algorithm</a:t>
            </a:r>
          </a:p>
        </p:txBody>
      </p:sp>
      <p:grpSp>
        <p:nvGrpSpPr>
          <p:cNvPr id="27" name="Group 42"/>
          <p:cNvGrpSpPr>
            <a:grpSpLocks/>
          </p:cNvGrpSpPr>
          <p:nvPr/>
        </p:nvGrpSpPr>
        <p:grpSpPr bwMode="auto">
          <a:xfrm>
            <a:off x="5325272" y="4009231"/>
            <a:ext cx="3292477" cy="2282825"/>
            <a:chOff x="3306" y="2367"/>
            <a:chExt cx="2074" cy="1438"/>
          </a:xfrm>
        </p:grpSpPr>
        <p:sp>
          <p:nvSpPr>
            <p:cNvPr id="28" name="AutoShape 33"/>
            <p:cNvSpPr>
              <a:spLocks noChangeArrowheads="1"/>
            </p:cNvSpPr>
            <p:nvPr/>
          </p:nvSpPr>
          <p:spPr bwMode="auto">
            <a:xfrm rot="5400000">
              <a:off x="3915" y="2304"/>
              <a:ext cx="218" cy="3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99CCFF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" name="Group 41"/>
            <p:cNvGrpSpPr>
              <a:grpSpLocks/>
            </p:cNvGrpSpPr>
            <p:nvPr/>
          </p:nvGrpSpPr>
          <p:grpSpPr bwMode="auto">
            <a:xfrm>
              <a:off x="3306" y="2649"/>
              <a:ext cx="2074" cy="1156"/>
              <a:chOff x="3306" y="2649"/>
              <a:chExt cx="2074" cy="1156"/>
            </a:xfrm>
          </p:grpSpPr>
          <p:sp>
            <p:nvSpPr>
              <p:cNvPr id="30" name="Text Box 36"/>
              <p:cNvSpPr txBox="1">
                <a:spLocks noChangeArrowheads="1"/>
              </p:cNvSpPr>
              <p:nvPr/>
            </p:nvSpPr>
            <p:spPr bwMode="auto">
              <a:xfrm>
                <a:off x="4602" y="3569"/>
                <a:ext cx="77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w="63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dirty="0" smtClean="0">
                    <a:latin typeface="Verdana" pitchFamily="34" charset="0"/>
                  </a:rPr>
                  <a:t>Classifier</a:t>
                </a:r>
                <a:endParaRPr lang="en-US" altLang="en-US" dirty="0">
                  <a:latin typeface="Verdana" pitchFamily="34" charset="0"/>
                </a:endParaRPr>
              </a:p>
            </p:txBody>
          </p:sp>
          <p:grpSp>
            <p:nvGrpSpPr>
              <p:cNvPr id="31" name="Group 40"/>
              <p:cNvGrpSpPr>
                <a:grpSpLocks/>
              </p:cNvGrpSpPr>
              <p:nvPr/>
            </p:nvGrpSpPr>
            <p:grpSpPr bwMode="auto">
              <a:xfrm>
                <a:off x="3306" y="2649"/>
                <a:ext cx="1422" cy="1156"/>
                <a:chOff x="3306" y="2649"/>
                <a:chExt cx="1422" cy="1156"/>
              </a:xfrm>
            </p:grpSpPr>
            <p:sp>
              <p:nvSpPr>
                <p:cNvPr id="32" name="AutoShape 30"/>
                <p:cNvSpPr>
                  <a:spLocks noChangeArrowheads="1"/>
                </p:cNvSpPr>
                <p:nvPr/>
              </p:nvSpPr>
              <p:spPr bwMode="auto">
                <a:xfrm>
                  <a:off x="3306" y="2653"/>
                  <a:ext cx="1419" cy="1152"/>
                </a:xfrm>
                <a:prstGeom prst="hexagon">
                  <a:avLst>
                    <a:gd name="adj" fmla="val 30794"/>
                    <a:gd name="vf" fmla="val 115470"/>
                  </a:avLst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Freeform 39"/>
                <p:cNvSpPr>
                  <a:spLocks/>
                </p:cNvSpPr>
                <p:nvPr/>
              </p:nvSpPr>
              <p:spPr bwMode="auto">
                <a:xfrm>
                  <a:off x="4059" y="2649"/>
                  <a:ext cx="669" cy="579"/>
                </a:xfrm>
                <a:custGeom>
                  <a:avLst/>
                  <a:gdLst>
                    <a:gd name="T0" fmla="*/ 309 w 669"/>
                    <a:gd name="T1" fmla="*/ 0 h 579"/>
                    <a:gd name="T2" fmla="*/ 0 w 669"/>
                    <a:gd name="T3" fmla="*/ 306 h 579"/>
                    <a:gd name="T4" fmla="*/ 45 w 669"/>
                    <a:gd name="T5" fmla="*/ 573 h 579"/>
                    <a:gd name="T6" fmla="*/ 669 w 669"/>
                    <a:gd name="T7" fmla="*/ 579 h 579"/>
                    <a:gd name="T8" fmla="*/ 309 w 669"/>
                    <a:gd name="T9" fmla="*/ 0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9" h="579">
                      <a:moveTo>
                        <a:pt x="309" y="0"/>
                      </a:moveTo>
                      <a:lnTo>
                        <a:pt x="0" y="306"/>
                      </a:lnTo>
                      <a:lnTo>
                        <a:pt x="45" y="573"/>
                      </a:lnTo>
                      <a:lnTo>
                        <a:pt x="669" y="579"/>
                      </a:lnTo>
                      <a:lnTo>
                        <a:pt x="309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6350" cap="flat" cmpd="sng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385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075" y="0"/>
            <a:ext cx="8390238" cy="762000"/>
          </a:xfrm>
        </p:spPr>
        <p:txBody>
          <a:bodyPr/>
          <a:lstStyle/>
          <a:p>
            <a:r>
              <a:rPr lang="en-US" altLang="en-US" sz="4000" dirty="0"/>
              <a:t>Agnostic learning </a:t>
            </a:r>
            <a:r>
              <a:rPr lang="en-US" altLang="en-US" dirty="0" smtClean="0">
                <a:latin typeface="Berlin Sans FB" panose="020E0602020502020306" pitchFamily="34" charset="0"/>
              </a:rPr>
              <a:t>[V 84; H 92; KSS 94]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3988" y="6500813"/>
            <a:ext cx="1006475" cy="320675"/>
          </a:xfrm>
        </p:spPr>
        <p:txBody>
          <a:bodyPr/>
          <a:lstStyle/>
          <a:p>
            <a:fld id="{C9B88D7E-2E27-4209-9285-F373E9E8DE54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727200" y="0"/>
            <a:ext cx="6648450" cy="4984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en-US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4"/>
              <p:cNvSpPr txBox="1">
                <a:spLocks noChangeArrowheads="1"/>
              </p:cNvSpPr>
              <p:nvPr/>
            </p:nvSpPr>
            <p:spPr bwMode="auto">
              <a:xfrm>
                <a:off x="3549650" y="1233488"/>
                <a:ext cx="5594350" cy="7848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w="63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dirty="0" smtClean="0">
                    <a:solidFill>
                      <a:srgbClr val="000000"/>
                    </a:solidFill>
                    <a:latin typeface="Verdana" pitchFamily="34" charset="0"/>
                  </a:rPr>
                  <a:t>Example:</a:t>
                </a:r>
                <a:r>
                  <a:rPr lang="en-US" altLang="en-US" dirty="0" smtClean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,ℓ</m:t>
                        </m:r>
                      </m:e>
                    </m:d>
                    <m:r>
                      <a:rPr lang="en-US" altLang="en-US" b="0" i="0" smtClean="0">
                        <a:solidFill>
                          <a:srgbClr val="000000"/>
                        </a:solidFill>
                        <a:latin typeface="Cambria Math"/>
                      </a:rPr>
                      <m:t>~ </m:t>
                    </m:r>
                    <m:r>
                      <a:rPr lang="en-US" altLang="en-US" b="0" i="1" smtClean="0">
                        <a:solidFill>
                          <a:srgbClr val="000000"/>
                        </a:solidFill>
                        <a:latin typeface="Cambria Math"/>
                      </a:rPr>
                      <m:t>𝑃</m:t>
                    </m:r>
                  </m:oMath>
                </a14:m>
                <a:endParaRPr lang="en-US" altLang="en-US" i="1" dirty="0">
                  <a:solidFill>
                    <a:srgbClr val="000000"/>
                  </a:solidFill>
                </a:endParaRPr>
              </a:p>
              <a:p>
                <a:pPr algn="l"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𝑃</m:t>
                    </m:r>
                    <m:r>
                      <a:rPr lang="en-US" altLang="en-US" i="1" dirty="0" smtClean="0">
                        <a:latin typeface="Cambria Math"/>
                      </a:rPr>
                      <m:t>: </m:t>
                    </m:r>
                  </m:oMath>
                </a14:m>
                <a:r>
                  <a:rPr lang="en-US" altLang="en-US" dirty="0" smtClean="0">
                    <a:latin typeface="Verdana" pitchFamily="34" charset="0"/>
                  </a:rPr>
                  <a:t>distribution over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/>
                      </a:rPr>
                      <m:t>𝑋</m:t>
                    </m:r>
                    <m:r>
                      <a:rPr lang="en-US" altLang="en-US" b="0" i="1" smtClean="0">
                        <a:latin typeface="Cambria Math"/>
                      </a:rPr>
                      <m:t>×{−1,+1}</m:t>
                    </m:r>
                  </m:oMath>
                </a14:m>
                <a:endParaRPr lang="en-US" altLang="en-US" dirty="0">
                  <a:latin typeface="Verdana" pitchFamily="34" charset="0"/>
                </a:endParaRPr>
              </a:p>
            </p:txBody>
          </p:sp>
        </mc:Choice>
        <mc:Fallback xmlns="">
          <p:sp>
            <p:nvSpPr>
              <p:cNvPr id="9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50" y="1233488"/>
                <a:ext cx="5594350" cy="784830"/>
              </a:xfrm>
              <a:prstGeom prst="rect">
                <a:avLst/>
              </a:prstGeom>
              <a:blipFill rotWithShape="1">
                <a:blip r:embed="rId2"/>
                <a:stretch>
                  <a:fillRect l="-871" t="-3876" b="-1085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w="63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utoShape 5"/>
          <p:cNvSpPr>
            <a:spLocks noChangeAspect="1" noChangeArrowheads="1"/>
          </p:cNvSpPr>
          <p:nvPr/>
        </p:nvSpPr>
        <p:spPr bwMode="auto">
          <a:xfrm>
            <a:off x="352400" y="1070413"/>
            <a:ext cx="2905125" cy="2438400"/>
          </a:xfrm>
          <a:prstGeom prst="hexagon">
            <a:avLst>
              <a:gd name="adj" fmla="val 29785"/>
              <a:gd name="vf" fmla="val 115470"/>
            </a:avLst>
          </a:prstGeom>
          <a:solidFill>
            <a:schemeClr val="hlink">
              <a:alpha val="45000"/>
            </a:schemeClr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6"/>
          <p:cNvSpPr>
            <a:spLocks noChangeAspect="1"/>
          </p:cNvSpPr>
          <p:nvPr/>
        </p:nvSpPr>
        <p:spPr bwMode="auto">
          <a:xfrm>
            <a:off x="344463" y="1989576"/>
            <a:ext cx="2921000" cy="1519237"/>
          </a:xfrm>
          <a:custGeom>
            <a:avLst/>
            <a:gdLst>
              <a:gd name="T0" fmla="*/ 154 w 2430"/>
              <a:gd name="T1" fmla="*/ 0 h 1264"/>
              <a:gd name="T2" fmla="*/ 0 w 2430"/>
              <a:gd name="T3" fmla="*/ 245 h 1264"/>
              <a:gd name="T4" fmla="*/ 604 w 2430"/>
              <a:gd name="T5" fmla="*/ 1264 h 1264"/>
              <a:gd name="T6" fmla="*/ 1819 w 2430"/>
              <a:gd name="T7" fmla="*/ 1257 h 1264"/>
              <a:gd name="T8" fmla="*/ 2430 w 2430"/>
              <a:gd name="T9" fmla="*/ 231 h 1264"/>
              <a:gd name="T10" fmla="*/ 2311 w 2430"/>
              <a:gd name="T11" fmla="*/ 70 h 1264"/>
              <a:gd name="T12" fmla="*/ 2163 w 2430"/>
              <a:gd name="T13" fmla="*/ 98 h 1264"/>
              <a:gd name="T14" fmla="*/ 2072 w 2430"/>
              <a:gd name="T15" fmla="*/ 133 h 1264"/>
              <a:gd name="T16" fmla="*/ 2002 w 2430"/>
              <a:gd name="T17" fmla="*/ 126 h 1264"/>
              <a:gd name="T18" fmla="*/ 1910 w 2430"/>
              <a:gd name="T19" fmla="*/ 175 h 1264"/>
              <a:gd name="T20" fmla="*/ 1819 w 2430"/>
              <a:gd name="T21" fmla="*/ 238 h 1264"/>
              <a:gd name="T22" fmla="*/ 1784 w 2430"/>
              <a:gd name="T23" fmla="*/ 281 h 1264"/>
              <a:gd name="T24" fmla="*/ 1686 w 2430"/>
              <a:gd name="T25" fmla="*/ 316 h 1264"/>
              <a:gd name="T26" fmla="*/ 1538 w 2430"/>
              <a:gd name="T27" fmla="*/ 316 h 1264"/>
              <a:gd name="T28" fmla="*/ 1475 w 2430"/>
              <a:gd name="T29" fmla="*/ 259 h 1264"/>
              <a:gd name="T30" fmla="*/ 1426 w 2430"/>
              <a:gd name="T31" fmla="*/ 196 h 1264"/>
              <a:gd name="T32" fmla="*/ 1110 w 2430"/>
              <a:gd name="T33" fmla="*/ 126 h 1264"/>
              <a:gd name="T34" fmla="*/ 1018 w 2430"/>
              <a:gd name="T35" fmla="*/ 133 h 1264"/>
              <a:gd name="T36" fmla="*/ 934 w 2430"/>
              <a:gd name="T37" fmla="*/ 147 h 1264"/>
              <a:gd name="T38" fmla="*/ 765 w 2430"/>
              <a:gd name="T39" fmla="*/ 189 h 1264"/>
              <a:gd name="T40" fmla="*/ 646 w 2430"/>
              <a:gd name="T41" fmla="*/ 217 h 1264"/>
              <a:gd name="T42" fmla="*/ 154 w 2430"/>
              <a:gd name="T43" fmla="*/ 0 h 1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430" h="1264">
                <a:moveTo>
                  <a:pt x="154" y="0"/>
                </a:moveTo>
                <a:lnTo>
                  <a:pt x="0" y="245"/>
                </a:lnTo>
                <a:lnTo>
                  <a:pt x="604" y="1264"/>
                </a:lnTo>
                <a:lnTo>
                  <a:pt x="1819" y="1257"/>
                </a:lnTo>
                <a:lnTo>
                  <a:pt x="2430" y="231"/>
                </a:lnTo>
                <a:lnTo>
                  <a:pt x="2311" y="70"/>
                </a:lnTo>
                <a:lnTo>
                  <a:pt x="2163" y="98"/>
                </a:lnTo>
                <a:lnTo>
                  <a:pt x="2072" y="133"/>
                </a:lnTo>
                <a:lnTo>
                  <a:pt x="2002" y="126"/>
                </a:lnTo>
                <a:lnTo>
                  <a:pt x="1910" y="175"/>
                </a:lnTo>
                <a:lnTo>
                  <a:pt x="1819" y="238"/>
                </a:lnTo>
                <a:lnTo>
                  <a:pt x="1784" y="281"/>
                </a:lnTo>
                <a:lnTo>
                  <a:pt x="1686" y="316"/>
                </a:lnTo>
                <a:lnTo>
                  <a:pt x="1538" y="316"/>
                </a:lnTo>
                <a:lnTo>
                  <a:pt x="1475" y="259"/>
                </a:lnTo>
                <a:lnTo>
                  <a:pt x="1426" y="196"/>
                </a:lnTo>
                <a:lnTo>
                  <a:pt x="1110" y="126"/>
                </a:lnTo>
                <a:lnTo>
                  <a:pt x="1018" y="133"/>
                </a:lnTo>
                <a:lnTo>
                  <a:pt x="934" y="147"/>
                </a:lnTo>
                <a:lnTo>
                  <a:pt x="765" y="189"/>
                </a:lnTo>
                <a:lnTo>
                  <a:pt x="646" y="217"/>
                </a:lnTo>
                <a:lnTo>
                  <a:pt x="154" y="0"/>
                </a:lnTo>
                <a:close/>
              </a:path>
            </a:pathLst>
          </a:custGeom>
          <a:solidFill>
            <a:srgbClr val="FF7575"/>
          </a:solidFill>
          <a:ln w="63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7"/>
          <p:cNvSpPr txBox="1">
            <a:spLocks noChangeAspect="1" noChangeArrowheads="1"/>
          </p:cNvSpPr>
          <p:nvPr/>
        </p:nvSpPr>
        <p:spPr bwMode="auto">
          <a:xfrm>
            <a:off x="1065188" y="2870638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3" name="Text Box 8"/>
          <p:cNvSpPr txBox="1">
            <a:spLocks noChangeAspect="1" noChangeArrowheads="1"/>
          </p:cNvSpPr>
          <p:nvPr/>
        </p:nvSpPr>
        <p:spPr bwMode="auto">
          <a:xfrm>
            <a:off x="2320900" y="1510151"/>
            <a:ext cx="3825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4" name="Text Box 9"/>
          <p:cNvSpPr txBox="1">
            <a:spLocks noChangeAspect="1" noChangeArrowheads="1"/>
          </p:cNvSpPr>
          <p:nvPr/>
        </p:nvSpPr>
        <p:spPr bwMode="auto">
          <a:xfrm>
            <a:off x="1301725" y="2564251"/>
            <a:ext cx="381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5" name="Text Box 10"/>
          <p:cNvSpPr txBox="1">
            <a:spLocks noChangeAspect="1" noChangeArrowheads="1"/>
          </p:cNvSpPr>
          <p:nvPr/>
        </p:nvSpPr>
        <p:spPr bwMode="auto">
          <a:xfrm>
            <a:off x="768325" y="2002276"/>
            <a:ext cx="3825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6" name="Text Box 11"/>
          <p:cNvSpPr txBox="1">
            <a:spLocks noChangeAspect="1" noChangeArrowheads="1"/>
          </p:cNvSpPr>
          <p:nvPr/>
        </p:nvSpPr>
        <p:spPr bwMode="auto">
          <a:xfrm>
            <a:off x="2127225" y="1162488"/>
            <a:ext cx="382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7" name="Text Box 12"/>
          <p:cNvSpPr txBox="1">
            <a:spLocks noChangeAspect="1" noChangeArrowheads="1"/>
          </p:cNvSpPr>
          <p:nvPr/>
        </p:nvSpPr>
        <p:spPr bwMode="auto">
          <a:xfrm>
            <a:off x="1681138" y="2853176"/>
            <a:ext cx="3825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8" name="Text Box 13"/>
          <p:cNvSpPr txBox="1">
            <a:spLocks noChangeAspect="1" noChangeArrowheads="1"/>
          </p:cNvSpPr>
          <p:nvPr/>
        </p:nvSpPr>
        <p:spPr bwMode="auto">
          <a:xfrm>
            <a:off x="1962125" y="1816538"/>
            <a:ext cx="319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solidFill>
                  <a:srgbClr val="0000FF"/>
                </a:solidFill>
              </a:rPr>
              <a:t>-</a:t>
            </a:r>
          </a:p>
        </p:txBody>
      </p:sp>
      <p:sp>
        <p:nvSpPr>
          <p:cNvPr id="19" name="Text Box 14"/>
          <p:cNvSpPr txBox="1">
            <a:spLocks noChangeAspect="1" noChangeArrowheads="1"/>
          </p:cNvSpPr>
          <p:nvPr/>
        </p:nvSpPr>
        <p:spPr bwMode="auto">
          <a:xfrm>
            <a:off x="1671613" y="1124388"/>
            <a:ext cx="3190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solidFill>
                  <a:srgbClr val="0000FF"/>
                </a:solidFill>
              </a:rPr>
              <a:t>-</a:t>
            </a:r>
          </a:p>
        </p:txBody>
      </p:sp>
      <p:sp>
        <p:nvSpPr>
          <p:cNvPr id="20" name="Text Box 15"/>
          <p:cNvSpPr txBox="1">
            <a:spLocks noChangeAspect="1" noChangeArrowheads="1"/>
          </p:cNvSpPr>
          <p:nvPr/>
        </p:nvSpPr>
        <p:spPr bwMode="auto">
          <a:xfrm>
            <a:off x="1455713" y="1443476"/>
            <a:ext cx="4222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1" name="Text Box 16"/>
          <p:cNvSpPr txBox="1">
            <a:spLocks noChangeAspect="1" noChangeArrowheads="1"/>
          </p:cNvSpPr>
          <p:nvPr/>
        </p:nvSpPr>
        <p:spPr bwMode="auto">
          <a:xfrm>
            <a:off x="2668563" y="1722876"/>
            <a:ext cx="3190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solidFill>
                  <a:srgbClr val="0000FF"/>
                </a:solidFill>
              </a:rPr>
              <a:t>-</a:t>
            </a:r>
          </a:p>
        </p:txBody>
      </p:sp>
      <p:sp>
        <p:nvSpPr>
          <p:cNvPr id="22" name="Text Box 17"/>
          <p:cNvSpPr txBox="1">
            <a:spLocks noChangeAspect="1" noChangeArrowheads="1"/>
          </p:cNvSpPr>
          <p:nvPr/>
        </p:nvSpPr>
        <p:spPr bwMode="auto">
          <a:xfrm>
            <a:off x="1844650" y="1124388"/>
            <a:ext cx="319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solidFill>
                  <a:srgbClr val="0000FF"/>
                </a:solidFill>
              </a:rPr>
              <a:t>-</a:t>
            </a:r>
          </a:p>
        </p:txBody>
      </p:sp>
      <p:sp>
        <p:nvSpPr>
          <p:cNvPr id="23" name="Text Box 18"/>
          <p:cNvSpPr txBox="1">
            <a:spLocks noChangeAspect="1" noChangeArrowheads="1"/>
          </p:cNvSpPr>
          <p:nvPr/>
        </p:nvSpPr>
        <p:spPr bwMode="auto">
          <a:xfrm>
            <a:off x="693713" y="1524438"/>
            <a:ext cx="3190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solidFill>
                  <a:srgbClr val="0000FF"/>
                </a:solidFill>
              </a:rPr>
              <a:t>-</a:t>
            </a:r>
          </a:p>
        </p:txBody>
      </p:sp>
      <p:sp>
        <p:nvSpPr>
          <p:cNvPr id="24" name="Text Box 19"/>
          <p:cNvSpPr txBox="1">
            <a:spLocks noChangeAspect="1" noChangeArrowheads="1"/>
          </p:cNvSpPr>
          <p:nvPr/>
        </p:nvSpPr>
        <p:spPr bwMode="auto">
          <a:xfrm>
            <a:off x="1098525" y="2294376"/>
            <a:ext cx="3190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solidFill>
                  <a:srgbClr val="0000FF"/>
                </a:solidFill>
              </a:rPr>
              <a:t>-</a:t>
            </a:r>
          </a:p>
        </p:txBody>
      </p:sp>
      <p:sp>
        <p:nvSpPr>
          <p:cNvPr id="25" name="Text Box 20"/>
          <p:cNvSpPr txBox="1">
            <a:spLocks noChangeAspect="1" noChangeArrowheads="1"/>
          </p:cNvSpPr>
          <p:nvPr/>
        </p:nvSpPr>
        <p:spPr bwMode="auto">
          <a:xfrm>
            <a:off x="1081063" y="1229163"/>
            <a:ext cx="3190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solidFill>
                  <a:srgbClr val="0000FF"/>
                </a:solidFill>
              </a:rPr>
              <a:t>-</a:t>
            </a:r>
          </a:p>
        </p:txBody>
      </p:sp>
      <p:sp>
        <p:nvSpPr>
          <p:cNvPr id="26" name="Text Box 21"/>
          <p:cNvSpPr txBox="1">
            <a:spLocks noChangeAspect="1" noChangeArrowheads="1"/>
          </p:cNvSpPr>
          <p:nvPr/>
        </p:nvSpPr>
        <p:spPr bwMode="auto">
          <a:xfrm>
            <a:off x="2246288" y="2519801"/>
            <a:ext cx="3190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solidFill>
                  <a:srgbClr val="0000FF"/>
                </a:solidFill>
              </a:rPr>
              <a:t>-</a:t>
            </a:r>
          </a:p>
        </p:txBody>
      </p:sp>
      <p:sp>
        <p:nvSpPr>
          <p:cNvPr id="27" name="Text Box 22"/>
          <p:cNvSpPr txBox="1">
            <a:spLocks noChangeAspect="1" noChangeArrowheads="1"/>
          </p:cNvSpPr>
          <p:nvPr/>
        </p:nvSpPr>
        <p:spPr bwMode="auto">
          <a:xfrm>
            <a:off x="2249463" y="1873688"/>
            <a:ext cx="3190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solidFill>
                  <a:srgbClr val="0000FF"/>
                </a:solidFill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24"/>
              <p:cNvSpPr txBox="1">
                <a:spLocks noChangeArrowheads="1"/>
              </p:cNvSpPr>
              <p:nvPr/>
            </p:nvSpPr>
            <p:spPr bwMode="auto">
              <a:xfrm>
                <a:off x="419075" y="2064188"/>
                <a:ext cx="44640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w="63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en-US" altLang="en-US" sz="2400" dirty="0">
                  <a:latin typeface="cmmi7" pitchFamily="34" charset="0"/>
                </a:endParaRPr>
              </a:p>
            </p:txBody>
          </p:sp>
        </mc:Choice>
        <mc:Fallback xmlns="">
          <p:sp>
            <p:nvSpPr>
              <p:cNvPr id="28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9075" y="2064188"/>
                <a:ext cx="44640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w="63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Line 25"/>
          <p:cNvSpPr>
            <a:spLocks noChangeShapeType="1"/>
          </p:cNvSpPr>
          <p:nvPr/>
        </p:nvSpPr>
        <p:spPr bwMode="auto">
          <a:xfrm>
            <a:off x="622275" y="1872101"/>
            <a:ext cx="1952625" cy="15938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AutoShape 26"/>
              <p:cNvSpPr>
                <a:spLocks noChangeArrowheads="1"/>
              </p:cNvSpPr>
              <p:nvPr/>
            </p:nvSpPr>
            <p:spPr bwMode="auto">
              <a:xfrm>
                <a:off x="5515661" y="2977285"/>
                <a:ext cx="2859989" cy="692671"/>
              </a:xfrm>
              <a:prstGeom prst="wedgeRoundRectCallout">
                <a:avLst>
                  <a:gd name="adj1" fmla="val -51429"/>
                  <a:gd name="adj2" fmla="val 260943"/>
                  <a:gd name="adj3" fmla="val 16667"/>
                </a:avLst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en-US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en-US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en-US" b="0" i="1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en-US" b="0" i="1" smtClean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altLang="en-US" b="0" i="1" smtClean="0">
                                  <a:latin typeface="Cambria Math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en-US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en-US">
                                      <a:latin typeface="Cambria Math"/>
                                    </a:rPr>
                                    <m:t>Pr</m:t>
                                  </m:r>
                                </m:e>
                                <m:lim>
                                  <m:d>
                                    <m:dPr>
                                      <m:ctrlPr>
                                        <a:rPr lang="en-US" alt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altLang="en-US" i="1">
                                          <a:latin typeface="Cambria Math"/>
                                        </a:rPr>
                                        <m:t>,ℓ</m:t>
                                      </m:r>
                                    </m:e>
                                  </m:d>
                                  <m:r>
                                    <a:rPr lang="en-US" altLang="en-US" i="1">
                                      <a:latin typeface="Cambria Math"/>
                                    </a:rPr>
                                    <m:t>∼</m:t>
                                  </m:r>
                                  <m:r>
                                    <a:rPr lang="en-US" altLang="en-US" i="1">
                                      <a:latin typeface="Cambria Math"/>
                                    </a:rPr>
                                    <m:t>𝑃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en-US" i="1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altLang="en-US" b="0" i="1" smtClean="0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en-US" i="1">
                                  <a:latin typeface="Cambria Math"/>
                                </a:rPr>
                                <m:t>≠ℓ]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30" name="AutoShap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15661" y="2977285"/>
                <a:ext cx="2859989" cy="692671"/>
              </a:xfrm>
              <a:prstGeom prst="wedgeRoundRectCallout">
                <a:avLst>
                  <a:gd name="adj1" fmla="val -51429"/>
                  <a:gd name="adj2" fmla="val 260943"/>
                  <a:gd name="adj3" fmla="val 16667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le 30"/>
              <p:cNvSpPr/>
              <p:nvPr/>
            </p:nvSpPr>
            <p:spPr>
              <a:xfrm>
                <a:off x="961340" y="3891686"/>
                <a:ext cx="7414310" cy="1916583"/>
              </a:xfrm>
              <a:prstGeom prst="roundRect">
                <a:avLst/>
              </a:prstGeom>
              <a:solidFill>
                <a:schemeClr val="accent1">
                  <a:alpha val="17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en-US" sz="2400" i="1" dirty="0" smtClean="0">
                    <a:solidFill>
                      <a:srgbClr val="0033CC"/>
                    </a:solidFill>
                  </a:rPr>
                  <a:t>Agnostic learning</a:t>
                </a:r>
                <a:r>
                  <a:rPr lang="en-US" altLang="en-US" sz="2400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en-US" sz="2400" dirty="0" smtClean="0">
                    <a:solidFill>
                      <a:schemeClr val="tx1"/>
                    </a:solidFill>
                  </a:rPr>
                  <a:t>of a class of functions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𝐶</m:t>
                    </m:r>
                  </m:oMath>
                </a14:m>
                <a:endParaRPr lang="en-US" altLang="en-US" sz="2400" dirty="0">
                  <a:solidFill>
                    <a:schemeClr val="tx1"/>
                  </a:solidFill>
                </a:endParaRPr>
              </a:p>
              <a:p>
                <a:pPr>
                  <a:buFont typeface="Wingdings" pitchFamily="2" charset="2"/>
                  <a:buNone/>
                </a:pPr>
                <a:r>
                  <a:rPr lang="en-US" altLang="en-US" sz="2400" dirty="0" smtClean="0">
                    <a:solidFill>
                      <a:schemeClr val="tx1"/>
                    </a:solidFill>
                  </a:rPr>
                  <a:t>with </a:t>
                </a:r>
                <a:r>
                  <a:rPr lang="en-US" altLang="en-US" sz="2400" i="1" dirty="0" smtClean="0">
                    <a:solidFill>
                      <a:schemeClr val="tx1"/>
                    </a:solidFill>
                  </a:rPr>
                  <a:t>excess </a:t>
                </a:r>
                <a:r>
                  <a:rPr lang="en-US" altLang="en-US" sz="2400" i="1" dirty="0">
                    <a:solidFill>
                      <a:schemeClr val="tx1"/>
                    </a:solidFill>
                  </a:rPr>
                  <a:t>error</a:t>
                </a:r>
                <a:r>
                  <a:rPr lang="en-US" alt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US" alt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en-US" sz="2400" dirty="0">
                    <a:solidFill>
                      <a:schemeClr val="tx1"/>
                    </a:solidFill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 ∀ 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</m:oMath>
                </a14:m>
                <a:r>
                  <a:rPr lang="en-US" altLang="en-US" sz="2400" dirty="0" smtClean="0">
                    <a:solidFill>
                      <a:schemeClr val="tx1"/>
                    </a:solidFill>
                  </a:rPr>
                  <a:t> output </a:t>
                </a:r>
                <a:r>
                  <a:rPr lang="en-US" altLang="en-US" sz="2400" dirty="0" err="1">
                    <a:solidFill>
                      <a:schemeClr val="tx1"/>
                    </a:solidFill>
                  </a:rPr>
                  <a:t>w.h.p</a:t>
                </a:r>
                <a:r>
                  <a:rPr lang="en-US" altLang="en-US" sz="2400" dirty="0">
                    <a:solidFill>
                      <a:schemeClr val="tx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h</m:t>
                    </m:r>
                  </m:oMath>
                </a14:m>
                <a:endParaRPr lang="en-US" altLang="en-US" sz="2400" dirty="0" smtClean="0">
                  <a:solidFill>
                    <a:schemeClr val="tx1"/>
                  </a:solidFill>
                  <a:latin typeface="cmmi7" pitchFamily="34" charset="0"/>
                </a:endParaRPr>
              </a:p>
              <a:p>
                <a:pPr>
                  <a:buFont typeface="Wingdings" pitchFamily="2" charset="2"/>
                  <a:buNone/>
                </a:pPr>
                <a:r>
                  <a:rPr lang="en-US" altLang="en-US" sz="24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en-US" sz="24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Pr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,ℓ</m:t>
                                  </m:r>
                                </m:e>
                              </m:d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∼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[</m:t>
                          </m:r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≠ℓ]</m:t>
                          </m:r>
                        </m:e>
                      </m:func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Op</m:t>
                      </m:r>
                      <m:sSub>
                        <m:sSub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en-US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40" y="3891686"/>
                <a:ext cx="7414310" cy="1916583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860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8" grpId="0"/>
      <p:bldP spid="29" grpId="0" animBg="1"/>
      <p:bldP spid="30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of agnostic learning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337048"/>
              </a:xfrm>
            </p:spPr>
            <p:txBody>
              <a:bodyPr/>
              <a:lstStyle/>
              <a:p>
                <a:r>
                  <a:rPr lang="en-US" altLang="en-US" i="1" dirty="0" smtClean="0">
                    <a:solidFill>
                      <a:srgbClr val="0033CC"/>
                    </a:solidFill>
                    <a:sym typeface="Symbol" pitchFamily="18" charset="2"/>
                  </a:rPr>
                  <a:t>Too hard</a:t>
                </a:r>
              </a:p>
              <a:p>
                <a:pPr lvl="1"/>
                <a:r>
                  <a:rPr lang="en-US" altLang="en-US" b="0" dirty="0" smtClean="0">
                    <a:solidFill>
                      <a:schemeClr val="tx1"/>
                    </a:solidFill>
                    <a:sym typeface="Symbol" pitchFamily="18" charset="2"/>
                  </a:rPr>
                  <a:t>Conjunctions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/>
                            <a:sym typeface="Symbol" pitchFamily="18" charset="2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/>
                            <a:sym typeface="Symbol" pitchFamily="18" charset="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b="0" dirty="0" smtClean="0">
                    <a:solidFill>
                      <a:schemeClr val="tx1"/>
                    </a:solidFill>
                    <a:sym typeface="Symbol" pitchFamily="18" charset="2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/>
                            <a:sym typeface="Symbol" pitchFamily="18" charset="2"/>
                          </a:rPr>
                          <m:t>𝑛</m:t>
                        </m:r>
                      </m:e>
                      <m:sup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/>
                            <a:sym typeface="Symbol" pitchFamily="18" charset="2"/>
                          </a:rPr>
                          <m:t>𝑂</m:t>
                        </m:r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/>
                            <a:sym typeface="Symbol" pitchFamily="18" charset="2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/>
                                <a:sym typeface="Symbol" pitchFamily="18" charset="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𝑛</m:t>
                            </m:r>
                          </m:e>
                        </m:rad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/>
                            <a:sym typeface="Symbol" pitchFamily="18" charset="2"/>
                          </a:rPr>
                          <m:t>)</m:t>
                        </m:r>
                      </m:sup>
                    </m:sSup>
                    <m:r>
                      <a:rPr lang="en-US" altLang="en-US" b="0" i="0" smtClean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altLang="en-US" b="0" i="0" dirty="0" smtClean="0">
                    <a:solidFill>
                      <a:schemeClr val="tx1"/>
                    </a:solidFill>
                    <a:latin typeface="+mj-lt"/>
                    <a:sym typeface="Symbol" pitchFamily="18" charset="2"/>
                  </a:rPr>
                  <a:t>for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𝜖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altLang="en-US" b="0" i="0" smtClean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Ω</m:t>
                    </m:r>
                    <m:d>
                      <m:d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/>
                            <a:sym typeface="Symbol" pitchFamily="18" charset="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en-US" b="0" i="0" dirty="0" smtClean="0">
                    <a:solidFill>
                      <a:schemeClr val="tx1"/>
                    </a:solidFill>
                    <a:latin typeface="+mj-lt"/>
                    <a:sym typeface="Symbol" pitchFamily="18" charset="2"/>
                  </a:rPr>
                  <a:t> </a:t>
                </a:r>
                <a:r>
                  <a:rPr lang="en-US" altLang="en-US" b="0" i="0" dirty="0" smtClean="0">
                    <a:solidFill>
                      <a:schemeClr val="accent2"/>
                    </a:solidFill>
                    <a:latin typeface="Berlin Sans FB" panose="020E0602020502020306" pitchFamily="34" charset="0"/>
                    <a:sym typeface="Symbol" pitchFamily="18" charset="2"/>
                  </a:rPr>
                  <a:t>[KKMS 05]</a:t>
                </a:r>
              </a:p>
              <a:p>
                <a:r>
                  <a:rPr lang="en-US" altLang="en-US" i="1" dirty="0">
                    <a:solidFill>
                      <a:srgbClr val="0033CC"/>
                    </a:solidFill>
                    <a:sym typeface="Symbol" pitchFamily="18" charset="2"/>
                  </a:rPr>
                  <a:t>… but can’t </a:t>
                </a:r>
                <a:r>
                  <a:rPr lang="en-US" altLang="en-US" i="1" dirty="0" smtClean="0">
                    <a:solidFill>
                      <a:srgbClr val="0033CC"/>
                    </a:solidFill>
                    <a:sym typeface="Symbol" pitchFamily="18" charset="2"/>
                  </a:rPr>
                  <a:t>prove lower bounds</a:t>
                </a:r>
              </a:p>
              <a:p>
                <a:pPr marL="0" indent="0">
                  <a:buNone/>
                </a:pPr>
                <a:endParaRPr lang="en-US" altLang="en-US" dirty="0" smtClean="0">
                  <a:solidFill>
                    <a:srgbClr val="0033CC"/>
                  </a:solidFill>
                  <a:latin typeface="+mn-lt"/>
                  <a:sym typeface="Symbol" pitchFamily="18" charset="2"/>
                </a:endParaRPr>
              </a:p>
              <a:p>
                <a:endParaRPr lang="en-US" altLang="en-US" dirty="0">
                  <a:solidFill>
                    <a:srgbClr val="000000"/>
                  </a:solidFill>
                  <a:latin typeface="+mn-lt"/>
                  <a:sym typeface="Symbol" pitchFamily="18" charset="2"/>
                </a:endParaRPr>
              </a:p>
              <a:p>
                <a:endParaRPr lang="en-US" altLang="en-US" dirty="0">
                  <a:solidFill>
                    <a:srgbClr val="000000"/>
                  </a:solidFill>
                  <a:sym typeface="Symbol" pitchFamily="18" charset="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337048"/>
              </a:xfrm>
              <a:blipFill rotWithShape="1">
                <a:blip r:embed="rId2"/>
                <a:stretch>
                  <a:fillRect l="-963" t="-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C:\Dropbox\Research\Talks\15.01 Approx Resilience\obstacles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5" t="2766" r="3379" b="3385"/>
          <a:stretch/>
        </p:blipFill>
        <p:spPr bwMode="auto">
          <a:xfrm>
            <a:off x="2026507" y="2730843"/>
            <a:ext cx="4843849" cy="347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72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of agnostic learning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33704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altLang="en-US" i="1" dirty="0" smtClean="0">
                  <a:solidFill>
                    <a:srgbClr val="0033CC"/>
                  </a:solidFill>
                  <a:sym typeface="Symbol" pitchFamily="18" charset="2"/>
                </a:endParaRPr>
              </a:p>
              <a:p>
                <a:endParaRPr lang="en-US" altLang="en-US" dirty="0" smtClean="0">
                  <a:solidFill>
                    <a:srgbClr val="000000"/>
                  </a:solidFill>
                  <a:latin typeface="cmmi7" pitchFamily="34" charset="0"/>
                  <a:sym typeface="Symbol" pitchFamily="18" charset="2"/>
                </a:endParaRPr>
              </a:p>
              <a:p>
                <a:endParaRPr lang="en-US" altLang="en-US" dirty="0">
                  <a:solidFill>
                    <a:srgbClr val="000000"/>
                  </a:solidFill>
                  <a:latin typeface="cmmi7" pitchFamily="34" charset="0"/>
                  <a:sym typeface="Symbol" pitchFamily="18" charset="2"/>
                </a:endParaRPr>
              </a:p>
              <a:p>
                <a:endParaRPr lang="en-US" altLang="en-US" dirty="0" smtClean="0">
                  <a:solidFill>
                    <a:srgbClr val="000000"/>
                  </a:solidFill>
                  <a:latin typeface="cmmi7" pitchFamily="34" charset="0"/>
                  <a:sym typeface="Symbol" pitchFamily="18" charset="2"/>
                </a:endParaRPr>
              </a:p>
              <a:p>
                <a:endParaRPr lang="en-US" altLang="en-US" dirty="0" smtClean="0">
                  <a:solidFill>
                    <a:srgbClr val="000000"/>
                  </a:solidFill>
                  <a:latin typeface="+mn-lt"/>
                  <a:sym typeface="Symbol" pitchFamily="18" charset="2"/>
                </a:endParaRPr>
              </a:p>
              <a:p>
                <a:r>
                  <a:rPr lang="en-US" altLang="en-US" dirty="0" smtClean="0">
                    <a:solidFill>
                      <a:srgbClr val="000000"/>
                    </a:solidFill>
                    <a:latin typeface="+mn-lt"/>
                    <a:sym typeface="Symbol" pitchFamily="18" charset="2"/>
                  </a:rPr>
                  <a:t>For uniform distribution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𝑈</m:t>
                    </m:r>
                  </m:oMath>
                </a14:m>
                <a:r>
                  <a:rPr lang="en-US" altLang="en-US" dirty="0" smtClean="0">
                    <a:solidFill>
                      <a:srgbClr val="000000"/>
                    </a:solidFill>
                    <a:latin typeface="+mn-lt"/>
                    <a:sym typeface="Symbol" pitchFamily="18" charset="2"/>
                  </a:rPr>
                  <a:t>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en-US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𝑛</m:t>
                        </m:r>
                      </m:sup>
                    </m:sSup>
                  </m:oMath>
                </a14:m>
                <a:endParaRPr lang="en-US" altLang="en-US" dirty="0" smtClean="0">
                  <a:solidFill>
                    <a:srgbClr val="000000"/>
                  </a:solidFill>
                  <a:latin typeface="+mn-lt"/>
                  <a:sym typeface="Symbol" pitchFamily="18" charset="2"/>
                </a:endParaRPr>
              </a:p>
              <a:p>
                <a:pPr lvl="1"/>
                <a:r>
                  <a:rPr lang="en-US" altLang="en-US" dirty="0" smtClean="0">
                    <a:solidFill>
                      <a:srgbClr val="000000"/>
                    </a:solidFill>
                    <a:latin typeface="+mn-lt"/>
                    <a:sym typeface="Symbol" pitchFamily="18" charset="2"/>
                  </a:rPr>
                  <a:t>Conjunctions: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𝑛</m:t>
                        </m:r>
                      </m:e>
                      <m:sup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𝑂</m:t>
                        </m:r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(</m:t>
                        </m:r>
                        <m:func>
                          <m:funcPr>
                            <m:ctrlPr>
                              <a:rPr lang="en-US" altLang="en-US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sym typeface="Symbol" pitchFamily="18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b="0" i="0" smtClean="0">
                                <a:solidFill>
                                  <a:srgbClr val="000000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en-US" i="1">
                                <a:solidFill>
                                  <a:srgbClr val="000000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1/</m:t>
                            </m:r>
                            <m:r>
                              <a:rPr lang="en-US" altLang="en-US" i="1">
                                <a:solidFill>
                                  <a:srgbClr val="000000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𝜖</m:t>
                            </m:r>
                          </m:e>
                        </m:func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)</m:t>
                        </m:r>
                      </m:sup>
                    </m:sSup>
                  </m:oMath>
                </a14:m>
                <a:endParaRPr lang="en-US" altLang="en-US" dirty="0" smtClean="0">
                  <a:solidFill>
                    <a:srgbClr val="000000"/>
                  </a:solidFill>
                  <a:latin typeface="+mn-lt"/>
                  <a:sym typeface="Symbol" pitchFamily="18" charset="2"/>
                </a:endParaRPr>
              </a:p>
              <a:p>
                <a:pPr lvl="1"/>
                <a:r>
                  <a:rPr lang="en-US" altLang="en-US" dirty="0" smtClean="0">
                    <a:solidFill>
                      <a:srgbClr val="000000"/>
                    </a:solidFill>
                    <a:latin typeface="+mn-lt"/>
                    <a:sym typeface="Symbol" pitchFamily="18" charset="2"/>
                  </a:rPr>
                  <a:t>Halfspaces: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𝑛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𝑂</m:t>
                        </m:r>
                        <m:r>
                          <a:rPr lang="en-US" altLang="en-US" i="1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(1/</m:t>
                        </m:r>
                        <m:sSup>
                          <m:sSupPr>
                            <m:ctrlPr>
                              <a:rPr lang="en-US" altLang="en-US" i="1">
                                <a:solidFill>
                                  <a:srgbClr val="000000"/>
                                </a:solidFill>
                                <a:latin typeface="Cambria Math"/>
                                <a:sym typeface="Symbol" pitchFamily="18" charset="2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solidFill>
                                  <a:srgbClr val="000000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𝜖</m:t>
                            </m:r>
                          </m:e>
                          <m:sup>
                            <m:r>
                              <a:rPr lang="en-US" altLang="en-US" i="1">
                                <a:solidFill>
                                  <a:srgbClr val="000000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4</m:t>
                            </m:r>
                          </m:sup>
                        </m:sSup>
                        <m:r>
                          <a:rPr lang="en-US" altLang="en-US" i="1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en-US" dirty="0" smtClean="0">
                    <a:solidFill>
                      <a:srgbClr val="000000"/>
                    </a:solidFill>
                    <a:latin typeface="+mn-lt"/>
                    <a:sym typeface="Symbol" pitchFamily="18" charset="2"/>
                  </a:rPr>
                  <a:t> </a:t>
                </a:r>
                <a:r>
                  <a:rPr lang="en-US" altLang="en-US" dirty="0">
                    <a:solidFill>
                      <a:schemeClr val="accent2"/>
                    </a:solidFill>
                    <a:latin typeface="Berlin Sans FB" panose="020E0602020502020306" pitchFamily="34" charset="0"/>
                    <a:sym typeface="Symbol" pitchFamily="18" charset="2"/>
                  </a:rPr>
                  <a:t>[KKMS 05</a:t>
                </a:r>
                <a:r>
                  <a:rPr lang="en-US" altLang="en-US" dirty="0" smtClean="0">
                    <a:solidFill>
                      <a:schemeClr val="accent2"/>
                    </a:solidFill>
                    <a:latin typeface="Berlin Sans FB" panose="020E0602020502020306" pitchFamily="34" charset="0"/>
                    <a:sym typeface="Symbol" pitchFamily="18" charset="2"/>
                  </a:rPr>
                  <a:t>]</a:t>
                </a:r>
                <a:r>
                  <a:rPr lang="en-US" altLang="en-US" dirty="0" smtClean="0">
                    <a:solidFill>
                      <a:schemeClr val="tx1"/>
                    </a:solidFill>
                    <a:sym typeface="Symbol" pitchFamily="18" charset="2"/>
                  </a:rPr>
                  <a:t>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𝑛</m:t>
                        </m:r>
                      </m:e>
                      <m:sup>
                        <m:acc>
                          <m:accPr>
                            <m:chr m:val="̃"/>
                            <m:ctrlPr>
                              <a:rPr lang="en-US" altLang="en-US" b="0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  <a:sym typeface="Symbol" pitchFamily="18" charset="2"/>
                              </a:rPr>
                            </m:ctrlPr>
                          </m:accPr>
                          <m:e>
                            <m:r>
                              <a:rPr lang="en-US" altLang="en-US" b="0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𝑂</m:t>
                            </m:r>
                          </m:e>
                        </m:acc>
                        <m:r>
                          <a:rPr lang="en-US" altLang="en-US" i="1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(1/</m:t>
                        </m:r>
                        <m:sSup>
                          <m:sSupPr>
                            <m:ctrlPr>
                              <a:rPr lang="en-US" altLang="en-US" i="1">
                                <a:solidFill>
                                  <a:srgbClr val="000000"/>
                                </a:solidFill>
                                <a:latin typeface="Cambria Math"/>
                                <a:sym typeface="Symbol" pitchFamily="18" charset="2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solidFill>
                                  <a:srgbClr val="000000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𝜖</m:t>
                            </m:r>
                          </m:e>
                          <m:sup>
                            <m:r>
                              <a:rPr lang="en-US" altLang="en-US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2</m:t>
                            </m:r>
                          </m:sup>
                        </m:sSup>
                        <m:r>
                          <a:rPr lang="en-US" altLang="en-US" i="1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en-US" dirty="0" smtClean="0">
                    <a:solidFill>
                      <a:srgbClr val="000000"/>
                    </a:solidFill>
                    <a:latin typeface="+mn-lt"/>
                    <a:sym typeface="Symbol" pitchFamily="18" charset="2"/>
                  </a:rPr>
                  <a:t> </a:t>
                </a:r>
                <a:r>
                  <a:rPr lang="en-US" altLang="en-US" dirty="0" smtClean="0">
                    <a:solidFill>
                      <a:schemeClr val="accent2"/>
                    </a:solidFill>
                    <a:latin typeface="Berlin Sans FB" panose="020E0602020502020306" pitchFamily="34" charset="0"/>
                    <a:sym typeface="Symbol" pitchFamily="18" charset="2"/>
                  </a:rPr>
                  <a:t>[</a:t>
                </a:r>
                <a:r>
                  <a:rPr lang="en-US" altLang="en-US" b="1" dirty="0" smtClean="0">
                    <a:solidFill>
                      <a:schemeClr val="accent2"/>
                    </a:solidFill>
                    <a:latin typeface="Berlin Sans FB" panose="020E0602020502020306" pitchFamily="34" charset="0"/>
                    <a:sym typeface="Symbol" pitchFamily="18" charset="2"/>
                  </a:rPr>
                  <a:t>F</a:t>
                </a:r>
                <a:r>
                  <a:rPr lang="en-US" altLang="en-US" dirty="0" smtClean="0">
                    <a:solidFill>
                      <a:schemeClr val="accent2"/>
                    </a:solidFill>
                    <a:latin typeface="Berlin Sans FB" panose="020E0602020502020306" pitchFamily="34" charset="0"/>
                    <a:sym typeface="Symbol" pitchFamily="18" charset="2"/>
                  </a:rPr>
                  <a:t>KV 14]</a:t>
                </a:r>
              </a:p>
              <a:p>
                <a:pPr lvl="1"/>
                <a:r>
                  <a:rPr lang="en-US" altLang="en-US" dirty="0" smtClean="0">
                    <a:solidFill>
                      <a:schemeClr val="tx1"/>
                    </a:solidFill>
                    <a:latin typeface="+mn-lt"/>
                    <a:sym typeface="Symbol" pitchFamily="18" charset="2"/>
                  </a:rPr>
                  <a:t>Monotone juntas?</a:t>
                </a:r>
              </a:p>
              <a:p>
                <a:pPr marL="0" indent="0">
                  <a:buNone/>
                </a:pPr>
                <a:endParaRPr lang="en-US" altLang="en-US" dirty="0" smtClean="0">
                  <a:solidFill>
                    <a:srgbClr val="0033CC"/>
                  </a:solidFill>
                  <a:latin typeface="+mn-lt"/>
                  <a:sym typeface="Symbol" pitchFamily="18" charset="2"/>
                </a:endParaRPr>
              </a:p>
              <a:p>
                <a:endParaRPr lang="en-US" altLang="en-US" dirty="0">
                  <a:solidFill>
                    <a:srgbClr val="000000"/>
                  </a:solidFill>
                  <a:latin typeface="+mn-lt"/>
                  <a:sym typeface="Symbol" pitchFamily="18" charset="2"/>
                </a:endParaRPr>
              </a:p>
              <a:p>
                <a:endParaRPr lang="en-US" altLang="en-US" dirty="0">
                  <a:solidFill>
                    <a:srgbClr val="000000"/>
                  </a:solidFill>
                  <a:sym typeface="Symbol" pitchFamily="18" charset="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337048"/>
              </a:xfrm>
              <a:blipFill rotWithShape="1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947993" y="1343822"/>
                <a:ext cx="7207466" cy="1426466"/>
              </a:xfrm>
              <a:prstGeom prst="roundRect">
                <a:avLst/>
              </a:prstGeom>
              <a:solidFill>
                <a:schemeClr val="accent1">
                  <a:alpha val="17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spcBef>
                    <a:spcPct val="20000"/>
                  </a:spcBef>
                </a:pPr>
                <a:r>
                  <a:rPr lang="en-US" altLang="en-US" sz="2400" i="1" dirty="0">
                    <a:solidFill>
                      <a:srgbClr val="0033CC"/>
                    </a:solidFill>
                    <a:sym typeface="Symbol" pitchFamily="18" charset="2"/>
                  </a:rPr>
                  <a:t>Distribution-specific</a:t>
                </a:r>
                <a:r>
                  <a:rPr lang="en-US" altLang="en-US" sz="2400" dirty="0">
                    <a:solidFill>
                      <a:srgbClr val="0033CC"/>
                    </a:solidFill>
                    <a:sym typeface="Symbol" pitchFamily="18" charset="2"/>
                  </a:rPr>
                  <a:t> </a:t>
                </a:r>
                <a:r>
                  <a:rPr lang="en-US" altLang="en-US" sz="2400" dirty="0">
                    <a:solidFill>
                      <a:srgbClr val="000000"/>
                    </a:solidFill>
                    <a:sym typeface="Symbol" pitchFamily="18" charset="2"/>
                  </a:rPr>
                  <a:t>learning over </a:t>
                </a:r>
                <a:r>
                  <a:rPr lang="en-US" altLang="en-US" sz="2400" dirty="0" smtClean="0">
                    <a:solidFill>
                      <a:srgbClr val="000000"/>
                    </a:solidFill>
                    <a:sym typeface="Symbol" pitchFamily="18" charset="2"/>
                  </a:rPr>
                  <a:t>distribution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𝐷</m:t>
                    </m:r>
                  </m:oMath>
                </a14:m>
                <a:endParaRPr lang="en-US" altLang="en-US" sz="2400" dirty="0" smtClean="0">
                  <a:solidFill>
                    <a:srgbClr val="000000"/>
                  </a:solidFill>
                  <a:sym typeface="Symbol" pitchFamily="18" charset="2"/>
                </a:endParaRPr>
              </a:p>
              <a:p>
                <a:pPr lvl="0">
                  <a:spcBef>
                    <a:spcPct val="20000"/>
                  </a:spcBef>
                </a:pPr>
                <a:r>
                  <a:rPr lang="en-US" altLang="en-US" sz="2400" dirty="0" smtClean="0">
                    <a:solidFill>
                      <a:srgbClr val="000000"/>
                    </a:solidFill>
                    <a:sym typeface="Symbol" pitchFamily="18" charset="2"/>
                  </a:rPr>
                  <a:t>Marginal </a:t>
                </a:r>
                <a:r>
                  <a:rPr lang="en-US" altLang="en-US" sz="2400" dirty="0">
                    <a:solidFill>
                      <a:srgbClr val="000000"/>
                    </a:solidFill>
                    <a:sym typeface="Symbol" pitchFamily="18" charset="2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𝑃</m:t>
                    </m:r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sym typeface="Symbol" pitchFamily="18" charset="2"/>
                  </a:rPr>
                  <a:t> on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sym typeface="Symbol" pitchFamily="18" charset="2"/>
                  </a:rPr>
                  <a:t> equals to a fixed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𝐷</m:t>
                    </m:r>
                  </m:oMath>
                </a14:m>
                <a:endParaRPr lang="en-US" altLang="en-US" sz="2400" dirty="0">
                  <a:solidFill>
                    <a:srgbClr val="000000"/>
                  </a:solidFill>
                  <a:latin typeface="cmmi7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93" y="1343822"/>
                <a:ext cx="7207466" cy="1426466"/>
              </a:xfrm>
              <a:prstGeom prst="roundRect">
                <a:avLst/>
              </a:prstGeom>
              <a:blipFill rotWithShape="1">
                <a:blip r:embed="rId3"/>
                <a:stretch>
                  <a:fillRect l="-423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56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characterization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E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∼</m:t>
                        </m:r>
                        <m:r>
                          <a:rPr lang="en-US" i="1">
                            <a:latin typeface="Cambria Math"/>
                          </a:rPr>
                          <m:t>𝑈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en-US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33CC"/>
                            </a:solidFill>
                            <a:latin typeface="Cambria Math"/>
                          </a:rPr>
                          <m:t>Pol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 : polynomials of degree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b="0" dirty="0" smtClean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b="0" dirty="0" smtClean="0"/>
                  <a:t> vars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/>
                      </a:rPr>
                      <m:t>Δ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  <m:t>Pol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1 </m:t>
                            </m:r>
                          </m:sub>
                        </m:sSub>
                      </m:e>
                    </m:func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*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 smtClean="0"/>
                  <a:t> is closed under renaming of variables;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  <m:rad>
                      <m:radPr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>
                        <m:r>
                          <a:rPr lang="en-US" i="1">
                            <a:latin typeface="Cambria Math"/>
                          </a:rPr>
                          <m:t>3</m:t>
                        </m:r>
                      </m:deg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356" b="-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/>
              <p:cNvSpPr/>
              <p:nvPr/>
            </p:nvSpPr>
            <p:spPr>
              <a:xfrm>
                <a:off x="1034489" y="2838986"/>
                <a:ext cx="7202425" cy="1807155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  <a:alpha val="37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spcBef>
                    <a:spcPct val="20000"/>
                  </a:spcBef>
                </a:pPr>
                <a:r>
                  <a:rPr lang="en-US" altLang="en-US" sz="2400" dirty="0" smtClean="0">
                    <a:solidFill>
                      <a:srgbClr val="000000"/>
                    </a:solidFill>
                    <a:sym typeface="Symbol" pitchFamily="18" charset="2"/>
                  </a:rPr>
                  <a:t>THM: </a:t>
                </a:r>
                <a:r>
                  <a:rPr lang="en-US" altLang="en-US" sz="2400" dirty="0">
                    <a:solidFill>
                      <a:srgbClr val="000000"/>
                    </a:solidFill>
                    <a:sym typeface="Symbol" pitchFamily="18" charset="2"/>
                  </a:rPr>
                  <a:t>For degree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𝑑</m:t>
                    </m:r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sym typeface="Symbol" pitchFamily="18" charset="2"/>
                  </a:rPr>
                  <a:t> let 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𝛿</m:t>
                    </m:r>
                    <m:r>
                      <a:rPr lang="en-US" altLang="en-US" sz="2400" i="1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=</m:t>
                    </m:r>
                    <m:limLow>
                      <m:limLowPr>
                        <m:ctrlP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en-US" sz="240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max</m:t>
                        </m:r>
                      </m:e>
                      <m:lim>
                        <m: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𝑓</m:t>
                        </m:r>
                        <m: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∈</m:t>
                        </m:r>
                        <m: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Δ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i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ol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altLang="en-US" sz="2400" dirty="0" smtClean="0">
                  <a:solidFill>
                    <a:srgbClr val="000000"/>
                  </a:solidFill>
                  <a:sym typeface="Symbol" pitchFamily="18" charset="2"/>
                </a:endParaRPr>
              </a:p>
              <a:p>
                <a:pPr lvl="0">
                  <a:spcBef>
                    <a:spcPct val="20000"/>
                  </a:spcBef>
                </a:pPr>
                <a:r>
                  <a:rPr lang="en-US" altLang="en-US" sz="2400" dirty="0" smtClean="0">
                    <a:solidFill>
                      <a:srgbClr val="000000"/>
                    </a:solidFill>
                    <a:sym typeface="Symbol" pitchFamily="18" charset="2"/>
                  </a:rPr>
                  <a:t>Any SQ algorithm for agnostically learning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𝐶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altLang="en-US" sz="2400" dirty="0" smtClean="0">
                    <a:solidFill>
                      <a:srgbClr val="000000"/>
                    </a:solidFill>
                    <a:sym typeface="Symbol" pitchFamily="18" charset="2"/>
                  </a:rPr>
                  <a:t>over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𝑈</m:t>
                    </m:r>
                  </m:oMath>
                </a14:m>
                <a:r>
                  <a:rPr lang="en-US" altLang="en-US" sz="2400" dirty="0" smtClean="0">
                    <a:solidFill>
                      <a:srgbClr val="000000"/>
                    </a:solidFill>
                    <a:sym typeface="Symbol" pitchFamily="18" charset="2"/>
                  </a:rPr>
                  <a:t> with excess error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𝛿</m:t>
                    </m:r>
                  </m:oMath>
                </a14:m>
                <a:r>
                  <a:rPr lang="en-US" altLang="en-US" sz="2400" dirty="0" smtClean="0">
                    <a:solidFill>
                      <a:srgbClr val="000000"/>
                    </a:solidFill>
                    <a:sym typeface="Symbol" pitchFamily="18" charset="2"/>
                  </a:rPr>
                  <a:t> needs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𝑛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en-US" sz="2400" b="0" i="0" smtClean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Ω</m:t>
                        </m:r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(</m:t>
                        </m:r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𝑑</m:t>
                        </m:r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en-US" sz="2400" dirty="0" smtClean="0">
                    <a:solidFill>
                      <a:srgbClr val="000000"/>
                    </a:solidFill>
                    <a:sym typeface="Symbol" pitchFamily="18" charset="2"/>
                  </a:rPr>
                  <a:t> time</a:t>
                </a:r>
              </a:p>
            </p:txBody>
          </p:sp>
        </mc:Choice>
        <mc:Fallback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489" y="2838986"/>
                <a:ext cx="7202425" cy="1807155"/>
              </a:xfrm>
              <a:prstGeom prst="roundRect">
                <a:avLst/>
              </a:prstGeom>
              <a:blipFill rotWithShape="1">
                <a:blip r:embed="rId3"/>
                <a:stretch>
                  <a:fillRect l="-85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18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Polynomial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regression </a:t>
                </a:r>
                <a:r>
                  <a:rPr lang="en-US" dirty="0" smtClean="0">
                    <a:latin typeface="Berlin Sans FB" panose="020E0602020502020306" pitchFamily="34" charset="0"/>
                  </a:rPr>
                  <a:t>[KKMS 05]</a:t>
                </a:r>
                <a:endParaRPr lang="en-US" dirty="0">
                  <a:latin typeface="Berlin Sans FB" panose="020E0602020502020306" pitchFamily="34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741" t="-8800" b="-28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/>
              <p:cNvSpPr/>
              <p:nvPr/>
            </p:nvSpPr>
            <p:spPr>
              <a:xfrm>
                <a:off x="727249" y="1397202"/>
                <a:ext cx="7670601" cy="2150670"/>
              </a:xfrm>
              <a:prstGeom prst="roundRect">
                <a:avLst/>
              </a:prstGeom>
              <a:solidFill>
                <a:schemeClr val="accent1">
                  <a:alpha val="17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spcBef>
                    <a:spcPct val="20000"/>
                  </a:spcBef>
                </a:pPr>
                <a:r>
                  <a:rPr lang="en-US" altLang="en-US" sz="2400" dirty="0" smtClean="0">
                    <a:solidFill>
                      <a:srgbClr val="000000"/>
                    </a:solidFill>
                    <a:sym typeface="Symbol" pitchFamily="18" charset="2"/>
                  </a:rPr>
                  <a:t>For degree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𝑑</m:t>
                    </m:r>
                  </m:oMath>
                </a14:m>
                <a:r>
                  <a:rPr lang="en-US" altLang="en-US" sz="2400" dirty="0" smtClean="0">
                    <a:solidFill>
                      <a:srgbClr val="000000"/>
                    </a:solidFill>
                    <a:sym typeface="Symbol" pitchFamily="18" charset="2"/>
                  </a:rPr>
                  <a:t> let 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𝛿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=</m:t>
                    </m:r>
                    <m:limLow>
                      <m:limLowPr>
                        <m:ctrlP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en-US" sz="2400" b="0" i="0" smtClean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max</m:t>
                        </m:r>
                      </m:e>
                      <m:lim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𝑓</m:t>
                        </m:r>
                        <m: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∈</m:t>
                        </m:r>
                        <m: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Δ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Pol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altLang="en-US" sz="2400" dirty="0" smtClean="0">
                  <a:solidFill>
                    <a:srgbClr val="000000"/>
                  </a:solidFill>
                  <a:sym typeface="Symbol" pitchFamily="18" charset="2"/>
                </a:endParaRPr>
              </a:p>
              <a:p>
                <a:pPr lvl="0">
                  <a:spcBef>
                    <a:spcPct val="20000"/>
                  </a:spcBef>
                </a:pPr>
                <a:r>
                  <a:rPr lang="en-US" altLang="en-US" sz="2400" dirty="0" smtClean="0">
                    <a:solidFill>
                      <a:srgbClr val="000000"/>
                    </a:solidFill>
                    <a:sym typeface="Symbol" pitchFamily="18" charset="2"/>
                  </a:rPr>
                  <a:t>There exists a SQ algorithm for learning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𝐶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altLang="en-US" sz="2400" dirty="0" smtClean="0">
                    <a:solidFill>
                      <a:srgbClr val="000000"/>
                    </a:solidFill>
                    <a:sym typeface="Symbol" pitchFamily="18" charset="2"/>
                  </a:rPr>
                  <a:t>over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𝑈</m:t>
                    </m:r>
                  </m:oMath>
                </a14:m>
                <a:r>
                  <a:rPr lang="en-US" altLang="en-US" sz="2400" dirty="0" smtClean="0">
                    <a:solidFill>
                      <a:srgbClr val="000000"/>
                    </a:solidFill>
                    <a:sym typeface="Symbol" pitchFamily="18" charset="2"/>
                  </a:rPr>
                  <a:t> </a:t>
                </a:r>
              </a:p>
              <a:p>
                <a:pPr lvl="0">
                  <a:spcBef>
                    <a:spcPct val="20000"/>
                  </a:spcBef>
                </a:pPr>
                <a:r>
                  <a:rPr lang="en-US" altLang="en-US" sz="2400" dirty="0" smtClean="0">
                    <a:solidFill>
                      <a:srgbClr val="000000"/>
                    </a:solidFill>
                    <a:sym typeface="Symbol" pitchFamily="18" charset="2"/>
                  </a:rPr>
                  <a:t>with excess error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𝛿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+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𝜖</m:t>
                    </m:r>
                  </m:oMath>
                </a14:m>
                <a:r>
                  <a:rPr lang="en-US" altLang="en-US" sz="2400" dirty="0" smtClean="0">
                    <a:solidFill>
                      <a:srgbClr val="000000"/>
                    </a:solidFill>
                    <a:sym typeface="Symbol" pitchFamily="18" charset="2"/>
                  </a:rPr>
                  <a:t>  in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poly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(</m:t>
                    </m:r>
                    <m:sSup>
                      <m:sSupPr>
                        <m:ctrlP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𝑛</m:t>
                        </m:r>
                      </m:e>
                      <m:sup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sym typeface="Symbol" pitchFamily="18" charset="2"/>
                          </a:rPr>
                          <m:t>𝑑</m:t>
                        </m:r>
                      </m:sup>
                    </m:sSup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/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𝜖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/>
                        <a:sym typeface="Symbol" pitchFamily="18" charset="2"/>
                      </a:rPr>
                      <m:t>)</m:t>
                    </m:r>
                  </m:oMath>
                </a14:m>
                <a:endParaRPr lang="en-US" altLang="en-US" sz="2400" dirty="0" smtClean="0">
                  <a:solidFill>
                    <a:srgbClr val="000000"/>
                  </a:solidFill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49" y="1397202"/>
                <a:ext cx="7670601" cy="215067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24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queries </a:t>
            </a:r>
            <a:r>
              <a:rPr lang="en-US" dirty="0" smtClean="0">
                <a:latin typeface="Berlin Sans FB" panose="020E0602020502020306" pitchFamily="34" charset="0"/>
              </a:rPr>
              <a:t>[Kearns 93]</a:t>
            </a:r>
            <a:endParaRPr lang="en-US" dirty="0">
              <a:latin typeface="Berlin Sans FB" panose="020E0602020502020306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47973" y="3944922"/>
                <a:ext cx="6934200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:</m:t>
                      </m:r>
                      <m:r>
                        <a:rPr lang="en-US" sz="2000" b="0" i="1" smtClean="0">
                          <a:latin typeface="Cambria Math"/>
                        </a:rPr>
                        <m:t>𝑋</m:t>
                      </m:r>
                      <m:r>
                        <a:rPr lang="en-US" sz="2000" b="0" i="1" smtClean="0">
                          <a:latin typeface="Cambria Math"/>
                        </a:rPr>
                        <m:t>×{−1,1}→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−1,1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, 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0">
                                  <a:latin typeface="Cambria Math"/>
                                </a:rPr>
                                <m:t>𝐄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,ℓ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000" i="1">
                          <a:latin typeface="Cambria Math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sz="2000" i="1">
                          <a:latin typeface="Cambria Math"/>
                        </a:rPr>
                        <m:t>τ</m:t>
                      </m:r>
                    </m:oMath>
                  </m:oMathPara>
                </a14:m>
                <a:endParaRPr lang="en-US" sz="2000" dirty="0"/>
              </a:p>
              <a:p>
                <a:pPr lvl="0" algn="ctr"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𝜏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tolerance of the </a:t>
                </a:r>
                <a:r>
                  <a:rPr lang="en-US" sz="2000" dirty="0" smtClean="0"/>
                  <a:t>query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973" y="3944922"/>
                <a:ext cx="6934200" cy="769441"/>
              </a:xfrm>
              <a:prstGeom prst="rect">
                <a:avLst/>
              </a:prstGeom>
              <a:blipFill rotWithShape="1">
                <a:blip r:embed="rId2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599695" y="2602071"/>
            <a:ext cx="1600200" cy="381000"/>
            <a:chOff x="2016" y="2064"/>
            <a:chExt cx="1008" cy="240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2016" y="230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329" y="2064"/>
                  <a:ext cx="300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  <a:sym typeface="Symbol" pitchFamily="18" charset="2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sym typeface="Symbol" pitchFamily="18" charset="2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800" baseline="-25000" dirty="0"/>
                </a:p>
              </p:txBody>
            </p:sp>
          </mc:Choice>
          <mc:Fallback xmlns="">
            <p:sp>
              <p:nvSpPr>
                <p:cNvPr id="37" name="Text 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9" y="2064"/>
                  <a:ext cx="300" cy="22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532" b="-1694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3637795" y="1286038"/>
            <a:ext cx="1524000" cy="338138"/>
            <a:chOff x="2016" y="2292"/>
            <a:chExt cx="960" cy="213"/>
          </a:xfrm>
        </p:grpSpPr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H="1">
              <a:off x="2016" y="249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07" y="2292"/>
                  <a:ext cx="282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07" y="2292"/>
                  <a:ext cx="282" cy="21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3599695" y="1611471"/>
            <a:ext cx="1600200" cy="381000"/>
            <a:chOff x="2016" y="2064"/>
            <a:chExt cx="1008" cy="240"/>
          </a:xfrm>
        </p:grpSpPr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2016" y="230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22" y="2064"/>
                  <a:ext cx="312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dirty="0" smtClean="0">
                                <a:latin typeface="Cambria Math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/>
                                <a:sym typeface="Symbol" pitchFamily="18" charset="2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/>
                                <a:sym typeface="Symbol" pitchFamily="18" charset="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baseline="-25000" dirty="0"/>
                </a:p>
              </p:txBody>
            </p:sp>
          </mc:Choice>
          <mc:Fallback xmlns="">
            <p:sp>
              <p:nvSpPr>
                <p:cNvPr id="4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2" y="2064"/>
                  <a:ext cx="312" cy="22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3704" b="-15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3637795" y="1981363"/>
            <a:ext cx="1524000" cy="338138"/>
            <a:chOff x="2016" y="2292"/>
            <a:chExt cx="960" cy="213"/>
          </a:xfrm>
        </p:grpSpPr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H="1">
              <a:off x="2016" y="249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304" y="2292"/>
                  <a:ext cx="285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6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04" y="2292"/>
                  <a:ext cx="285" cy="213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4361695" y="243855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" name="Group 19"/>
          <p:cNvGrpSpPr>
            <a:grpSpLocks/>
          </p:cNvGrpSpPr>
          <p:nvPr/>
        </p:nvGrpSpPr>
        <p:grpSpPr bwMode="auto">
          <a:xfrm>
            <a:off x="3637795" y="2959263"/>
            <a:ext cx="1524000" cy="338138"/>
            <a:chOff x="2016" y="2284"/>
            <a:chExt cx="960" cy="213"/>
          </a:xfrm>
        </p:grpSpPr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H="1">
              <a:off x="2016" y="249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301" y="2284"/>
                  <a:ext cx="274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0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01" y="2284"/>
                  <a:ext cx="274" cy="21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2"/>
          <p:cNvGrpSpPr>
            <a:grpSpLocks/>
          </p:cNvGrpSpPr>
          <p:nvPr/>
        </p:nvGrpSpPr>
        <p:grpSpPr bwMode="auto">
          <a:xfrm>
            <a:off x="3599695" y="914567"/>
            <a:ext cx="1600200" cy="381001"/>
            <a:chOff x="2016" y="2064"/>
            <a:chExt cx="1008" cy="240"/>
          </a:xfrm>
        </p:grpSpPr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2016" y="230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323" y="2064"/>
                  <a:ext cx="309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  <a:sym typeface="Symbol" pitchFamily="18" charset="2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baseline="-25000" dirty="0"/>
                </a:p>
              </p:txBody>
            </p:sp>
          </mc:Choice>
          <mc:Fallback xmlns="">
            <p:sp>
              <p:nvSpPr>
                <p:cNvPr id="53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3" y="2064"/>
                  <a:ext cx="309" cy="22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2500" b="-15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TextBox 23"/>
          <p:cNvSpPr txBox="1"/>
          <p:nvPr/>
        </p:nvSpPr>
        <p:spPr>
          <a:xfrm>
            <a:off x="768736" y="2743358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 learning algorithm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5429884" y="1096336"/>
            <a:ext cx="2677797" cy="2435975"/>
            <a:chOff x="5487789" y="1248578"/>
            <a:chExt cx="2677797" cy="2435975"/>
          </a:xfrm>
        </p:grpSpPr>
        <p:pic>
          <p:nvPicPr>
            <p:cNvPr id="26" name="Picture 2" descr="C:\Research\Talks\11.11 SQ and evolvability\crystal-ball.gif"/>
            <p:cNvPicPr>
              <a:picLocks noChangeAspect="1" noChangeArrowheads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7789" y="1248578"/>
              <a:ext cx="2486115" cy="2272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5620506" y="3315221"/>
              <a:ext cx="2545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dirty="0" smtClean="0"/>
                <a:t>SQ oracle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6315601" y="2396648"/>
                <a:ext cx="714679" cy="6934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3200" b="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601" y="2396648"/>
                <a:ext cx="714679" cy="693420"/>
              </a:xfrm>
              <a:prstGeom prst="ellipse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C:\Dropbox\Research\Talks\14.06 AdaptiveSQ\Woman Using a Computer.svg.med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44725" y="1372863"/>
            <a:ext cx="848039" cy="102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le 30"/>
              <p:cNvSpPr/>
              <p:nvPr/>
            </p:nvSpPr>
            <p:spPr>
              <a:xfrm>
                <a:off x="1325880" y="5007558"/>
                <a:ext cx="7078980" cy="1320090"/>
              </a:xfrm>
              <a:prstGeom prst="roundRect">
                <a:avLst/>
              </a:prstGeom>
              <a:solidFill>
                <a:srgbClr val="92D050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sz="2000" dirty="0" smtClean="0">
                    <a:solidFill>
                      <a:prstClr val="black"/>
                    </a:solidFill>
                  </a:rPr>
                  <a:t>Complexity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sz="2000" dirty="0" smtClean="0">
                    <a:solidFill>
                      <a:prstClr val="black"/>
                    </a:solidFill>
                  </a:rPr>
                  <a:t>: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prstClr val="black"/>
                    </a:solidFill>
                  </a:rPr>
                  <a:t>at most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sz="2000" dirty="0" smtClean="0">
                    <a:solidFill>
                      <a:prstClr val="black"/>
                    </a:solidFill>
                  </a:rPr>
                  <a:t> queries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prstClr val="black"/>
                    </a:solidFill>
                  </a:rPr>
                  <a:t>each of tolerance at least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1/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sz="2000" dirty="0" smtClean="0">
                    <a:solidFill>
                      <a:prstClr val="black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880" y="5007558"/>
                <a:ext cx="7078980" cy="1320090"/>
              </a:xfrm>
              <a:prstGeom prst="round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81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 animBg="1"/>
      <p:bldP spid="24" grpId="0"/>
      <p:bldP spid="29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 algorithms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PAC/agnostic learning algorithms (except Gaussian elimination)</a:t>
                </a:r>
              </a:p>
              <a:p>
                <a:r>
                  <a:rPr lang="en-US" dirty="0" smtClean="0"/>
                  <a:t>Convex optimization (Ellipsoid, iterative methods)</a:t>
                </a:r>
              </a:p>
              <a:p>
                <a:r>
                  <a:rPr lang="en-US" dirty="0" smtClean="0"/>
                  <a:t>Expectation maximization (EM)</a:t>
                </a:r>
              </a:p>
              <a:p>
                <a:r>
                  <a:rPr lang="en-US" dirty="0" smtClean="0"/>
                  <a:t>SVM (with kernel)</a:t>
                </a:r>
              </a:p>
              <a:p>
                <a:r>
                  <a:rPr lang="en-US" dirty="0" smtClean="0"/>
                  <a:t>PCA</a:t>
                </a:r>
              </a:p>
              <a:p>
                <a:r>
                  <a:rPr lang="en-US" dirty="0" smtClean="0"/>
                  <a:t>ICA</a:t>
                </a:r>
              </a:p>
              <a:p>
                <a:r>
                  <a:rPr lang="en-US" dirty="0" smtClean="0"/>
                  <a:t>ID3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-means</a:t>
                </a:r>
              </a:p>
              <a:p>
                <a:r>
                  <a:rPr lang="en-US" dirty="0" smtClean="0"/>
                  <a:t>method of moments</a:t>
                </a:r>
              </a:p>
              <a:p>
                <a:r>
                  <a:rPr lang="en-US" dirty="0" smtClean="0"/>
                  <a:t>MCMC</a:t>
                </a:r>
              </a:p>
              <a:p>
                <a:r>
                  <a:rPr lang="en-US" dirty="0" smtClean="0"/>
                  <a:t>Naïve Bayes</a:t>
                </a:r>
              </a:p>
              <a:p>
                <a:r>
                  <a:rPr lang="en-US" dirty="0" smtClean="0"/>
                  <a:t>Neural Networks (</a:t>
                </a:r>
                <a:r>
                  <a:rPr lang="en-US" dirty="0" err="1" smtClean="0"/>
                  <a:t>backprop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Perceptron</a:t>
                </a:r>
              </a:p>
              <a:p>
                <a:r>
                  <a:rPr lang="en-US" dirty="0" smtClean="0"/>
                  <a:t>Nearest neighbors</a:t>
                </a:r>
              </a:p>
              <a:p>
                <a:r>
                  <a:rPr lang="en-US" dirty="0" smtClean="0"/>
                  <a:t>Boosting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accent2"/>
                    </a:solidFill>
                    <a:latin typeface="Berlin Sans FB" pitchFamily="34" charset="0"/>
                  </a:rPr>
                  <a:t>[K 93, BDMN 05, CKLYBNO 06, </a:t>
                </a:r>
                <a:r>
                  <a:rPr lang="en-US" b="1" dirty="0" smtClean="0">
                    <a:solidFill>
                      <a:schemeClr val="accent2"/>
                    </a:solidFill>
                    <a:latin typeface="Berlin Sans FB" pitchFamily="34" charset="0"/>
                  </a:rPr>
                  <a:t>F</a:t>
                </a:r>
                <a:r>
                  <a:rPr lang="en-US" dirty="0" smtClean="0">
                    <a:solidFill>
                      <a:schemeClr val="accent2"/>
                    </a:solidFill>
                    <a:latin typeface="Berlin Sans FB" pitchFamily="34" charset="0"/>
                  </a:rPr>
                  <a:t>PV 14]</a:t>
                </a:r>
                <a:endParaRPr lang="en-US" dirty="0">
                  <a:solidFill>
                    <a:schemeClr val="accent2"/>
                  </a:solidFill>
                  <a:latin typeface="Berlin Sans FB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C000"/>
                  </a:solidFill>
                  <a:latin typeface="Berlin Sans FB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C:\Dropbox\Research\Talks\12.11 Stat Algs\tools3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940" y="1813560"/>
            <a:ext cx="3771912" cy="334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80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accent1">
            <a:alpha val="38000"/>
          </a:schemeClr>
        </a:solidFill>
      </a:spPr>
      <a:bodyPr rtlCol="0" anchor="ctr"/>
      <a:lstStyle>
        <a:defPPr>
          <a:defRPr sz="2400" dirty="0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51386</TotalTime>
  <Words>1240</Words>
  <Application>Microsoft Office PowerPoint</Application>
  <PresentationFormat>On-screen Show (4:3)</PresentationFormat>
  <Paragraphs>184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1_Executive</vt:lpstr>
      <vt:lpstr>Approximate resilience, Monotonicity, and the  Complexity of agnostic learning</vt:lpstr>
      <vt:lpstr>PowerPoint Presentation</vt:lpstr>
      <vt:lpstr>Agnostic learning [V 84; H 92; KSS 94]</vt:lpstr>
      <vt:lpstr>Complexity of agnostic learning</vt:lpstr>
      <vt:lpstr>Complexity of agnostic learning</vt:lpstr>
      <vt:lpstr>Our characterization</vt:lpstr>
      <vt:lpstr>Polynomial L_1 regression [KKMS 05]</vt:lpstr>
      <vt:lpstr>Statistical queries [Kearns 93]</vt:lpstr>
      <vt:lpstr>SQ algorithms</vt:lpstr>
      <vt:lpstr>Roadmap</vt:lpstr>
      <vt:lpstr>Approximate resilience</vt:lpstr>
      <vt:lpstr>From approx. resilience to SQ hardness</vt:lpstr>
      <vt:lpstr>Bounds on approximate resilience</vt:lpstr>
      <vt:lpstr>Monotone functions of k variables</vt:lpstr>
      <vt:lpstr>Explicit constructions</vt:lpstr>
      <vt:lpstr>Conclusions and open problems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Evolvability of Linear Threshold Functions</dc:title>
  <dc:creator>vitaly</dc:creator>
  <cp:lastModifiedBy>vitaly</cp:lastModifiedBy>
  <cp:revision>887</cp:revision>
  <dcterms:created xsi:type="dcterms:W3CDTF">2011-07-04T02:51:15Z</dcterms:created>
  <dcterms:modified xsi:type="dcterms:W3CDTF">2015-01-05T00:59:08Z</dcterms:modified>
</cp:coreProperties>
</file>