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aly F" initials="VF" lastIdx="1" clrIdx="0">
    <p:extLst>
      <p:ext uri="{19B8F6BF-5375-455C-9EA6-DF929625EA0E}">
        <p15:presenceInfo xmlns:p15="http://schemas.microsoft.com/office/powerpoint/2012/main" userId="63a5138c4ca95a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46" autoAdjust="0"/>
    <p:restoredTop sz="96586" autoAdjust="0"/>
  </p:normalViewPr>
  <p:slideViewPr>
    <p:cSldViewPr>
      <p:cViewPr varScale="1">
        <p:scale>
          <a:sx n="119" d="100"/>
          <a:sy n="119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SCO the goal is to optimize</a:t>
            </a:r>
            <a:r>
              <a:rPr lang="en-US" baseline="0" dirty="0" smtClean="0"/>
              <a:t> the (pointwise) expected function from samples. D and hence </a:t>
            </a:r>
            <a:r>
              <a:rPr lang="en-US" baseline="0" dirty="0" err="1" smtClean="0"/>
              <a:t>f_D</a:t>
            </a:r>
            <a:r>
              <a:rPr lang="en-US" baseline="0" dirty="0" smtClean="0"/>
              <a:t> is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532" y="640159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0.png"/><Relationship Id="rId10" Type="http://schemas.openxmlformats.org/officeDocument/2006/relationships/image" Target="../media/image18.png"/><Relationship Id="rId4" Type="http://schemas.openxmlformats.org/officeDocument/2006/relationships/image" Target="../media/image14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01053"/>
            <a:ext cx="1782514" cy="7790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33500"/>
            <a:ext cx="9144000" cy="17144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 </a:t>
            </a:r>
            <a:r>
              <a:rPr lang="en-US" sz="2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Generalization </a:t>
            </a:r>
            <a:r>
              <a:rPr lang="en-US" sz="2600" dirty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of ERM in stochastic convex optimization: </a:t>
            </a:r>
            <a:endParaRPr lang="en-US" sz="2600" dirty="0" smtClean="0">
              <a:ln w="0"/>
              <a:solidFill>
                <a:srgbClr val="FFDC00"/>
              </a:solidFill>
              <a:latin typeface="Rockwell" panose="02060603020205020403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600" dirty="0">
              <a:ln w="0"/>
              <a:solidFill>
                <a:srgbClr val="FFDC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5502"/>
            <a:ext cx="6400800" cy="121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 Feldman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572000" y="6081820"/>
            <a:ext cx="2695575" cy="563562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Rockwell" panose="02060603020205020403" pitchFamily="18" charset="0"/>
              </a:rPr>
              <a:t>2016</a:t>
            </a: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7135014" cy="4289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436932"/>
            <a:ext cx="2409155" cy="843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42" y="6066780"/>
            <a:ext cx="558281" cy="5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1275" y="3200400"/>
                <a:ext cx="8091255" cy="1295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67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Can be made efficient: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supported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functions computable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time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75" y="3200400"/>
                <a:ext cx="8091255" cy="1295400"/>
              </a:xfrm>
              <a:prstGeom prst="roundRect">
                <a:avLst/>
              </a:prstGeom>
              <a:blipFill rotWithShape="0">
                <a:blip r:embed="rId2"/>
                <a:stretch>
                  <a:fillRect l="-225"/>
                </a:stretch>
              </a:blip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483827" y="4876800"/>
                <a:ext cx="8058703" cy="79603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67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regularization does not help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7" y="4876800"/>
                <a:ext cx="8058703" cy="79603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455714" y="1329240"/>
                <a:ext cx="8086817" cy="15428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67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Same lower bound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Lipschitz bounded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SCO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≐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Century Gothic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convex</m:t>
                        </m:r>
                        <m:r>
                          <a:rPr lang="en-US" sz="2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∀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4" y="1329240"/>
                <a:ext cx="8086817" cy="1542887"/>
              </a:xfrm>
              <a:prstGeom prst="roundRect">
                <a:avLst/>
              </a:prstGeom>
              <a:blipFill rotWithShape="0">
                <a:blip r:embed="rId4"/>
                <a:stretch>
                  <a:fillRect l="-75"/>
                </a:stretch>
              </a:blip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9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Solutions to ERM might have poor generalization</a:t>
                </a:r>
              </a:p>
              <a:p>
                <a:r>
                  <a:rPr lang="en-US" dirty="0" smtClean="0"/>
                  <a:t>Optimization algorithm matters</a:t>
                </a:r>
              </a:p>
              <a:p>
                <a:r>
                  <a:rPr lang="en-US" dirty="0"/>
                  <a:t>Which optimization algorithms generalize well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/>
                  <a:t>Does gradient descent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generalize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Need new analysis </a:t>
                </a:r>
                <a:r>
                  <a:rPr lang="en-US" dirty="0" smtClean="0"/>
                  <a:t>techniques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46850"/>
            <a:ext cx="2324425" cy="27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67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5408" y="1367259"/>
            <a:ext cx="3249091" cy="3972219"/>
            <a:chOff x="792377" y="2809243"/>
            <a:chExt cx="2500582" cy="1895206"/>
          </a:xfrm>
        </p:grpSpPr>
        <p:sp>
          <p:nvSpPr>
            <p:cNvPr id="5" name="Freeform 4"/>
            <p:cNvSpPr/>
            <p:nvPr/>
          </p:nvSpPr>
          <p:spPr>
            <a:xfrm rot="1521731">
              <a:off x="792377" y="2809243"/>
              <a:ext cx="2485255" cy="1768431"/>
            </a:xfrm>
            <a:custGeom>
              <a:avLst/>
              <a:gdLst>
                <a:gd name="connsiteX0" fmla="*/ 4771 w 1714051"/>
                <a:gd name="connsiteY0" fmla="*/ 557447 h 1949581"/>
                <a:gd name="connsiteX1" fmla="*/ 168894 w 1714051"/>
                <a:gd name="connsiteY1" fmla="*/ 205755 h 1949581"/>
                <a:gd name="connsiteX2" fmla="*/ 426802 w 1714051"/>
                <a:gd name="connsiteY2" fmla="*/ 18185 h 1949581"/>
                <a:gd name="connsiteX3" fmla="*/ 1059848 w 1714051"/>
                <a:gd name="connsiteY3" fmla="*/ 33816 h 1949581"/>
                <a:gd name="connsiteX4" fmla="*/ 1505325 w 1714051"/>
                <a:gd name="connsiteY4" fmla="*/ 252647 h 1949581"/>
                <a:gd name="connsiteX5" fmla="*/ 1700709 w 1714051"/>
                <a:gd name="connsiteY5" fmla="*/ 948216 h 1949581"/>
                <a:gd name="connsiteX6" fmla="*/ 1153632 w 1714051"/>
                <a:gd name="connsiteY6" fmla="*/ 1518739 h 1949581"/>
                <a:gd name="connsiteX7" fmla="*/ 153263 w 1714051"/>
                <a:gd name="connsiteY7" fmla="*/ 1909508 h 1949581"/>
                <a:gd name="connsiteX8" fmla="*/ 4771 w 1714051"/>
                <a:gd name="connsiteY8" fmla="*/ 557447 h 1949581"/>
                <a:gd name="connsiteX0" fmla="*/ 1402 w 1710682"/>
                <a:gd name="connsiteY0" fmla="*/ 554787 h 1946921"/>
                <a:gd name="connsiteX1" fmla="*/ 119625 w 1710682"/>
                <a:gd name="connsiteY1" fmla="*/ 164947 h 1946921"/>
                <a:gd name="connsiteX2" fmla="*/ 423433 w 1710682"/>
                <a:gd name="connsiteY2" fmla="*/ 15525 h 1946921"/>
                <a:gd name="connsiteX3" fmla="*/ 1056479 w 1710682"/>
                <a:gd name="connsiteY3" fmla="*/ 31156 h 1946921"/>
                <a:gd name="connsiteX4" fmla="*/ 1501956 w 1710682"/>
                <a:gd name="connsiteY4" fmla="*/ 249987 h 1946921"/>
                <a:gd name="connsiteX5" fmla="*/ 1697340 w 1710682"/>
                <a:gd name="connsiteY5" fmla="*/ 945556 h 1946921"/>
                <a:gd name="connsiteX6" fmla="*/ 1150263 w 1710682"/>
                <a:gd name="connsiteY6" fmla="*/ 1516079 h 1946921"/>
                <a:gd name="connsiteX7" fmla="*/ 149894 w 1710682"/>
                <a:gd name="connsiteY7" fmla="*/ 1906848 h 1946921"/>
                <a:gd name="connsiteX8" fmla="*/ 1402 w 1710682"/>
                <a:gd name="connsiteY8" fmla="*/ 554787 h 194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682" h="1946921">
                  <a:moveTo>
                    <a:pt x="1402" y="554787"/>
                  </a:moveTo>
                  <a:cubicBezTo>
                    <a:pt x="-3643" y="264470"/>
                    <a:pt x="49287" y="254824"/>
                    <a:pt x="119625" y="164947"/>
                  </a:cubicBezTo>
                  <a:cubicBezTo>
                    <a:pt x="189964" y="75070"/>
                    <a:pt x="267291" y="37823"/>
                    <a:pt x="423433" y="15525"/>
                  </a:cubicBezTo>
                  <a:cubicBezTo>
                    <a:pt x="579575" y="-6773"/>
                    <a:pt x="876725" y="-7921"/>
                    <a:pt x="1056479" y="31156"/>
                  </a:cubicBezTo>
                  <a:cubicBezTo>
                    <a:pt x="1236233" y="70233"/>
                    <a:pt x="1395146" y="97587"/>
                    <a:pt x="1501956" y="249987"/>
                  </a:cubicBezTo>
                  <a:cubicBezTo>
                    <a:pt x="1608766" y="402387"/>
                    <a:pt x="1755956" y="734541"/>
                    <a:pt x="1697340" y="945556"/>
                  </a:cubicBezTo>
                  <a:cubicBezTo>
                    <a:pt x="1638724" y="1156571"/>
                    <a:pt x="1408171" y="1355864"/>
                    <a:pt x="1150263" y="1516079"/>
                  </a:cubicBezTo>
                  <a:cubicBezTo>
                    <a:pt x="892355" y="1676294"/>
                    <a:pt x="338766" y="2073576"/>
                    <a:pt x="149894" y="1906848"/>
                  </a:cubicBezTo>
                  <a:cubicBezTo>
                    <a:pt x="-38978" y="1740120"/>
                    <a:pt x="6447" y="845104"/>
                    <a:pt x="1402" y="554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63000">
                  <a:schemeClr val="accent6">
                    <a:lumMod val="22000"/>
                    <a:lumOff val="78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9236" y="4396075"/>
              <a:ext cx="2413723" cy="30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Stochastic convex optimization</a:t>
              </a:r>
              <a:endParaRPr lang="en-US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79004" y="833629"/>
                <a:ext cx="309713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Dataset: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004" y="833629"/>
                <a:ext cx="309713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75" t="-3974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3317" y="363997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Learning problem</a:t>
            </a:r>
            <a:endParaRPr lang="en-US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45931" y="4126153"/>
            <a:ext cx="600067" cy="723341"/>
            <a:chOff x="5879783" y="4481740"/>
            <a:chExt cx="600067" cy="72334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5879783" y="4481740"/>
              <a:ext cx="0" cy="609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14952" y="4743416"/>
                  <a:ext cx="5648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952" y="4743416"/>
                  <a:ext cx="56489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959560" y="4975788"/>
                <a:ext cx="4582995" cy="1045111"/>
              </a:xfrm>
              <a:prstGeom prst="rect">
                <a:avLst/>
              </a:prstGeom>
              <a:solidFill>
                <a:schemeClr val="accent1">
                  <a:alpha val="36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+mj-lt"/>
                  </a:rPr>
                  <a:t>Generalization error</a:t>
                </a: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Er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Er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560" y="4975788"/>
                <a:ext cx="4582995" cy="10451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6" y="2104822"/>
            <a:ext cx="1562100" cy="1341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06" y="178223"/>
            <a:ext cx="2333493" cy="118074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572000" y="1883268"/>
            <a:ext cx="3756035" cy="2280874"/>
            <a:chOff x="4242767" y="2176580"/>
            <a:chExt cx="3756035" cy="2280874"/>
          </a:xfrm>
        </p:grpSpPr>
        <p:grpSp>
          <p:nvGrpSpPr>
            <p:cNvPr id="19" name="Group 18"/>
            <p:cNvGrpSpPr/>
            <p:nvPr/>
          </p:nvGrpSpPr>
          <p:grpSpPr>
            <a:xfrm>
              <a:off x="4242767" y="2176580"/>
              <a:ext cx="2514600" cy="1635160"/>
              <a:chOff x="4183117" y="2464927"/>
              <a:chExt cx="2514600" cy="163516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183117" y="3638422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ERM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13" name="Down Arrow 12"/>
              <p:cNvSpPr/>
              <p:nvPr/>
            </p:nvSpPr>
            <p:spPr>
              <a:xfrm>
                <a:off x="5757082" y="2464927"/>
                <a:ext cx="916862" cy="360933"/>
              </a:xfrm>
              <a:prstGeom prst="downArrow">
                <a:avLst>
                  <a:gd name="adj1" fmla="val 31271"/>
                  <a:gd name="adj2" fmla="val 39744"/>
                </a:avLst>
              </a:prstGeom>
              <a:solidFill>
                <a:schemeClr val="accent1">
                  <a:alpha val="36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618723"/>
              <a:ext cx="2724729" cy="18387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929512" y="3581610"/>
              <a:ext cx="2069290" cy="523220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Stencil" panose="040409050D0802020404" pitchFamily="82" charset="0"/>
                </a:rPr>
                <a:t>Ellipsoid SVRG </a:t>
              </a:r>
              <a:r>
                <a:rPr lang="en-US" sz="1400" dirty="0" err="1" smtClean="0">
                  <a:latin typeface="Stencil" panose="040409050D0802020404" pitchFamily="82" charset="0"/>
                </a:rPr>
                <a:t>Adagrad</a:t>
              </a:r>
              <a:r>
                <a:rPr lang="en-US" sz="1400" dirty="0" smtClean="0">
                  <a:latin typeface="Stencil" panose="040409050D0802020404" pitchFamily="82" charset="0"/>
                </a:rPr>
                <a:t>  </a:t>
              </a:r>
              <a:r>
                <a:rPr lang="en-US" sz="1400" dirty="0" err="1" smtClean="0">
                  <a:latin typeface="Stencil" panose="040409050D0802020404" pitchFamily="82" charset="0"/>
                </a:rPr>
                <a:t>NEwTON</a:t>
              </a:r>
              <a:endParaRPr lang="en-US" sz="1400" dirty="0">
                <a:latin typeface="Stencil" panose="040409050D0802020404" pitchFamily="82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969213" y="4984175"/>
                <a:ext cx="4579064" cy="1026297"/>
              </a:xfrm>
              <a:prstGeom prst="rect">
                <a:avLst/>
              </a:prstGeom>
              <a:solidFill>
                <a:schemeClr val="accent1">
                  <a:alpha val="36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This work:</a:t>
                </a:r>
                <a:endParaRPr lang="en-US" sz="20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Er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Er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≳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13" y="4984175"/>
                <a:ext cx="4579064" cy="1026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6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 animBg="1"/>
      <p:bldP spid="17" grpId="1" build="allAtOnce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convex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736" y="1252783"/>
                <a:ext cx="7754588" cy="12037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Convex body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𝐾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convex functions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736" y="1252783"/>
                <a:ext cx="7754588" cy="1203758"/>
              </a:xfrm>
              <a:blipFill rotWithShape="0">
                <a:blip r:embed="rId3"/>
                <a:stretch>
                  <a:fillRect l="-865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2736" y="2652079"/>
                <a:ext cx="7754588" cy="14980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  <a:latin typeface="Century Gothic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Century Gothic"/>
                  </a:rPr>
                  <a:t>sampled i.i.d</a:t>
                </a:r>
                <a:r>
                  <a:rPr lang="en-US" dirty="0">
                    <a:solidFill>
                      <a:prstClr val="black"/>
                    </a:solidFill>
                    <a:latin typeface="Century Gothic"/>
                  </a:rPr>
                  <a:t>. </a:t>
                </a:r>
                <a:r>
                  <a:rPr lang="en-US" dirty="0" smtClean="0">
                    <a:solidFill>
                      <a:prstClr val="black"/>
                    </a:solidFill>
                    <a:latin typeface="Century Gothic"/>
                  </a:rPr>
                  <a:t>from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entury Gothic"/>
                  </a:rPr>
                  <a:t> over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Minimize </a:t>
                </a:r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true (expected) objective: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)≐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s.t.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lim>
                    </m:limLow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with high prob.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6" y="2652079"/>
                <a:ext cx="7754588" cy="1498092"/>
              </a:xfrm>
              <a:prstGeom prst="rect">
                <a:avLst/>
              </a:prstGeom>
              <a:blipFill rotWithShape="0">
                <a:blip r:embed="rId4"/>
                <a:stretch>
                  <a:fillRect l="-7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708481"/>
            <a:ext cx="1887188" cy="213166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590800" y="4384994"/>
            <a:ext cx="3439854" cy="1700550"/>
            <a:chOff x="1066800" y="4658828"/>
            <a:chExt cx="3439854" cy="147639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066800" y="5943600"/>
              <a:ext cx="3124200" cy="13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143000" y="4800600"/>
              <a:ext cx="0" cy="1334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1091184" y="4947250"/>
              <a:ext cx="2997246" cy="970726"/>
            </a:xfrm>
            <a:custGeom>
              <a:avLst/>
              <a:gdLst>
                <a:gd name="connsiteX0" fmla="*/ 0 w 2997246"/>
                <a:gd name="connsiteY0" fmla="*/ 423326 h 970726"/>
                <a:gd name="connsiteX1" fmla="*/ 121920 w 2997246"/>
                <a:gd name="connsiteY1" fmla="*/ 636686 h 970726"/>
                <a:gd name="connsiteX2" fmla="*/ 329184 w 2997246"/>
                <a:gd name="connsiteY2" fmla="*/ 825662 h 970726"/>
                <a:gd name="connsiteX3" fmla="*/ 670560 w 2997246"/>
                <a:gd name="connsiteY3" fmla="*/ 923198 h 970726"/>
                <a:gd name="connsiteX4" fmla="*/ 1103376 w 2997246"/>
                <a:gd name="connsiteY4" fmla="*/ 965870 h 970726"/>
                <a:gd name="connsiteX5" fmla="*/ 1463040 w 2997246"/>
                <a:gd name="connsiteY5" fmla="*/ 813470 h 970726"/>
                <a:gd name="connsiteX6" fmla="*/ 1828800 w 2997246"/>
                <a:gd name="connsiteY6" fmla="*/ 612302 h 970726"/>
                <a:gd name="connsiteX7" fmla="*/ 2791968 w 2997246"/>
                <a:gd name="connsiteY7" fmla="*/ 100238 h 970726"/>
                <a:gd name="connsiteX8" fmla="*/ 2980944 w 2997246"/>
                <a:gd name="connsiteY8" fmla="*/ 8798 h 970726"/>
                <a:gd name="connsiteX9" fmla="*/ 2974848 w 2997246"/>
                <a:gd name="connsiteY9" fmla="*/ 8798 h 97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246" h="970726">
                  <a:moveTo>
                    <a:pt x="0" y="423326"/>
                  </a:moveTo>
                  <a:cubicBezTo>
                    <a:pt x="33528" y="496478"/>
                    <a:pt x="67056" y="569630"/>
                    <a:pt x="121920" y="636686"/>
                  </a:cubicBezTo>
                  <a:cubicBezTo>
                    <a:pt x="176784" y="703742"/>
                    <a:pt x="237744" y="777910"/>
                    <a:pt x="329184" y="825662"/>
                  </a:cubicBezTo>
                  <a:cubicBezTo>
                    <a:pt x="420624" y="873414"/>
                    <a:pt x="541528" y="899830"/>
                    <a:pt x="670560" y="923198"/>
                  </a:cubicBezTo>
                  <a:cubicBezTo>
                    <a:pt x="799592" y="946566"/>
                    <a:pt x="971296" y="984158"/>
                    <a:pt x="1103376" y="965870"/>
                  </a:cubicBezTo>
                  <a:cubicBezTo>
                    <a:pt x="1235456" y="947582"/>
                    <a:pt x="1342136" y="872398"/>
                    <a:pt x="1463040" y="813470"/>
                  </a:cubicBezTo>
                  <a:cubicBezTo>
                    <a:pt x="1583944" y="754542"/>
                    <a:pt x="1828800" y="612302"/>
                    <a:pt x="1828800" y="612302"/>
                  </a:cubicBezTo>
                  <a:lnTo>
                    <a:pt x="2791968" y="100238"/>
                  </a:lnTo>
                  <a:cubicBezTo>
                    <a:pt x="2983992" y="-346"/>
                    <a:pt x="2950464" y="24038"/>
                    <a:pt x="2980944" y="8798"/>
                  </a:cubicBezTo>
                  <a:cubicBezTo>
                    <a:pt x="3011424" y="-6442"/>
                    <a:pt x="2993136" y="1178"/>
                    <a:pt x="2974848" y="8798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085088" y="5151120"/>
              <a:ext cx="3003342" cy="984099"/>
            </a:xfrm>
            <a:custGeom>
              <a:avLst/>
              <a:gdLst>
                <a:gd name="connsiteX0" fmla="*/ 0 w 3122502"/>
                <a:gd name="connsiteY0" fmla="*/ 0 h 984099"/>
                <a:gd name="connsiteX1" fmla="*/ 298704 w 3122502"/>
                <a:gd name="connsiteY1" fmla="*/ 737616 h 984099"/>
                <a:gd name="connsiteX2" fmla="*/ 829056 w 3122502"/>
                <a:gd name="connsiteY2" fmla="*/ 902208 h 984099"/>
                <a:gd name="connsiteX3" fmla="*/ 1993392 w 3122502"/>
                <a:gd name="connsiteY3" fmla="*/ 969264 h 984099"/>
                <a:gd name="connsiteX4" fmla="*/ 3005328 w 3122502"/>
                <a:gd name="connsiteY4" fmla="*/ 621792 h 984099"/>
                <a:gd name="connsiteX5" fmla="*/ 3060192 w 3122502"/>
                <a:gd name="connsiteY5" fmla="*/ 597408 h 98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2502" h="984099">
                  <a:moveTo>
                    <a:pt x="0" y="0"/>
                  </a:moveTo>
                  <a:cubicBezTo>
                    <a:pt x="80264" y="293624"/>
                    <a:pt x="160528" y="587248"/>
                    <a:pt x="298704" y="737616"/>
                  </a:cubicBezTo>
                  <a:cubicBezTo>
                    <a:pt x="436880" y="887984"/>
                    <a:pt x="546608" y="863600"/>
                    <a:pt x="829056" y="902208"/>
                  </a:cubicBezTo>
                  <a:cubicBezTo>
                    <a:pt x="1111504" y="940816"/>
                    <a:pt x="1630680" y="1016000"/>
                    <a:pt x="1993392" y="969264"/>
                  </a:cubicBezTo>
                  <a:cubicBezTo>
                    <a:pt x="2356104" y="922528"/>
                    <a:pt x="2827528" y="683768"/>
                    <a:pt x="3005328" y="621792"/>
                  </a:cubicBezTo>
                  <a:cubicBezTo>
                    <a:pt x="3183128" y="559816"/>
                    <a:pt x="3121660" y="578612"/>
                    <a:pt x="3060192" y="597408"/>
                  </a:cubicBezTo>
                </a:path>
              </a:pathLst>
            </a:cu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085088" y="5498592"/>
              <a:ext cx="2999232" cy="347472"/>
            </a:xfrm>
            <a:custGeom>
              <a:avLst/>
              <a:gdLst>
                <a:gd name="connsiteX0" fmla="*/ 0 w 2999232"/>
                <a:gd name="connsiteY0" fmla="*/ 347472 h 347472"/>
                <a:gd name="connsiteX1" fmla="*/ 2749296 w 2999232"/>
                <a:gd name="connsiteY1" fmla="*/ 30480 h 347472"/>
                <a:gd name="connsiteX2" fmla="*/ 2999232 w 2999232"/>
                <a:gd name="connsiteY2" fmla="*/ 0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9232" h="347472">
                  <a:moveTo>
                    <a:pt x="0" y="347472"/>
                  </a:moveTo>
                  <a:lnTo>
                    <a:pt x="2749296" y="30480"/>
                  </a:lnTo>
                  <a:lnTo>
                    <a:pt x="2999232" y="0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085088" y="5017008"/>
              <a:ext cx="2980944" cy="870693"/>
            </a:xfrm>
            <a:custGeom>
              <a:avLst/>
              <a:gdLst>
                <a:gd name="connsiteX0" fmla="*/ 0 w 2980944"/>
                <a:gd name="connsiteY0" fmla="*/ 0 h 870693"/>
                <a:gd name="connsiteX1" fmla="*/ 1749552 w 2980944"/>
                <a:gd name="connsiteY1" fmla="*/ 835152 h 870693"/>
                <a:gd name="connsiteX2" fmla="*/ 2639568 w 2980944"/>
                <a:gd name="connsiteY2" fmla="*/ 658368 h 870693"/>
                <a:gd name="connsiteX3" fmla="*/ 2980944 w 2980944"/>
                <a:gd name="connsiteY3" fmla="*/ 128016 h 87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0944" h="870693">
                  <a:moveTo>
                    <a:pt x="0" y="0"/>
                  </a:moveTo>
                  <a:cubicBezTo>
                    <a:pt x="654812" y="362712"/>
                    <a:pt x="1309624" y="725424"/>
                    <a:pt x="1749552" y="835152"/>
                  </a:cubicBezTo>
                  <a:cubicBezTo>
                    <a:pt x="2189480" y="944880"/>
                    <a:pt x="2434336" y="776224"/>
                    <a:pt x="2639568" y="658368"/>
                  </a:cubicBezTo>
                  <a:cubicBezTo>
                    <a:pt x="2844800" y="540512"/>
                    <a:pt x="2912872" y="334264"/>
                    <a:pt x="2980944" y="128016"/>
                  </a:cubicBezTo>
                </a:path>
              </a:pathLst>
            </a:cu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093464" y="4658828"/>
                  <a:ext cx="413190" cy="1362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i="1" dirty="0" smtClean="0">
                    <a:latin typeface="Cambria Math" panose="02040503050406030204" pitchFamily="18" charset="0"/>
                  </a:endParaRPr>
                </a:p>
                <a:p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b="0" i="1" dirty="0" smtClean="0">
                    <a:latin typeface="Cambria Math" panose="02040503050406030204" pitchFamily="18" charset="0"/>
                  </a:endParaRPr>
                </a:p>
                <a:p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  <a:p>
                  <a:endParaRPr lang="en-US" sz="12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464" y="4658828"/>
                  <a:ext cx="413190" cy="13627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2171351" y="4842048"/>
            <a:ext cx="3427825" cy="1088542"/>
            <a:chOff x="2018951" y="4973950"/>
            <a:chExt cx="3427825" cy="1088542"/>
          </a:xfrm>
        </p:grpSpPr>
        <p:sp>
          <p:nvSpPr>
            <p:cNvPr id="31" name="Freeform 30"/>
            <p:cNvSpPr/>
            <p:nvPr/>
          </p:nvSpPr>
          <p:spPr>
            <a:xfrm>
              <a:off x="2447544" y="5231233"/>
              <a:ext cx="2999232" cy="831259"/>
            </a:xfrm>
            <a:custGeom>
              <a:avLst/>
              <a:gdLst>
                <a:gd name="connsiteX0" fmla="*/ 0 w 2950464"/>
                <a:gd name="connsiteY0" fmla="*/ 0 h 831259"/>
                <a:gd name="connsiteX1" fmla="*/ 1170432 w 2950464"/>
                <a:gd name="connsiteY1" fmla="*/ 762000 h 831259"/>
                <a:gd name="connsiteX2" fmla="*/ 2182368 w 2950464"/>
                <a:gd name="connsiteY2" fmla="*/ 719328 h 831259"/>
                <a:gd name="connsiteX3" fmla="*/ 2950464 w 2950464"/>
                <a:gd name="connsiteY3" fmla="*/ 85344 h 83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0464" h="831259">
                  <a:moveTo>
                    <a:pt x="0" y="0"/>
                  </a:moveTo>
                  <a:cubicBezTo>
                    <a:pt x="403352" y="321056"/>
                    <a:pt x="806704" y="642112"/>
                    <a:pt x="1170432" y="762000"/>
                  </a:cubicBezTo>
                  <a:cubicBezTo>
                    <a:pt x="1534160" y="881888"/>
                    <a:pt x="1885696" y="832104"/>
                    <a:pt x="2182368" y="719328"/>
                  </a:cubicBezTo>
                  <a:cubicBezTo>
                    <a:pt x="2479040" y="606552"/>
                    <a:pt x="2950464" y="85344"/>
                    <a:pt x="2950464" y="85344"/>
                  </a:cubicBezTo>
                </a:path>
              </a:pathLst>
            </a:custGeom>
            <a:noFill/>
            <a:ln w="444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018951" y="4973950"/>
                  <a:ext cx="495649" cy="69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1050" dirty="0" smtClean="0"/>
                </a:p>
                <a:p>
                  <a:endParaRPr lang="en-US" sz="1050" dirty="0"/>
                </a:p>
                <a:p>
                  <a:endParaRPr lang="en-US" sz="1050" b="0" dirty="0" smtClean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8951" y="4973950"/>
                  <a:ext cx="495649" cy="6924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64595" y="5864406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595" y="5864406"/>
                <a:ext cx="3727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532" y="6401593"/>
            <a:ext cx="561975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46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932" y="2301875"/>
                <a:ext cx="8229600" cy="40997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Supervised learning</a:t>
                </a:r>
                <a:r>
                  <a:rPr lang="en-US" b="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200" b="0" dirty="0" smtClean="0"/>
                  <a:t>Dataset: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200" b="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Hypotheses: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b="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Goal: minimize </a:t>
                </a:r>
                <a:r>
                  <a:rPr lang="en-US" sz="2200" dirty="0">
                    <a:solidFill>
                      <a:srgbClr val="C00000"/>
                    </a:solidFill>
                  </a:rPr>
                  <a:t>true </a:t>
                </a:r>
                <a:r>
                  <a:rPr lang="en-US" sz="2200" dirty="0" smtClean="0">
                    <a:solidFill>
                      <a:srgbClr val="C00000"/>
                    </a:solidFill>
                  </a:rPr>
                  <a:t>loss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b="0" dirty="0" smtClean="0"/>
                  <a:t> over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200" b="0" dirty="0" smtClean="0"/>
              </a:p>
              <a:p>
                <a:pPr marL="0" indent="0">
                  <a:buNone/>
                </a:pPr>
                <a:endParaRPr lang="en-US" sz="22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b="0" dirty="0" smtClean="0"/>
                  <a:t> is the true loss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200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nsupervised learning, density estimation etc.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932" y="2301875"/>
                <a:ext cx="8229600" cy="4099718"/>
              </a:xfrm>
              <a:blipFill rotWithShape="0">
                <a:blip r:embed="rId2"/>
                <a:stretch>
                  <a:fillRect l="-111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948"/>
            <a:ext cx="4549239" cy="30570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641" y="1159944"/>
            <a:ext cx="45720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2F5897"/>
                </a:solidFill>
                <a:latin typeface="Century Gothic"/>
              </a:rPr>
              <a:t>Machine learning and </a:t>
            </a: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2F5897"/>
                </a:solidFill>
                <a:latin typeface="Century Gothic"/>
              </a:rPr>
              <a:t>statistics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17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ERM </a:t>
            </a:r>
            <a:r>
              <a:rPr lang="en-US" dirty="0" smtClean="0"/>
              <a:t>(empirical </a:t>
            </a:r>
            <a:r>
              <a:rPr lang="en-US" dirty="0"/>
              <a:t>risk </a:t>
            </a:r>
            <a:r>
              <a:rPr lang="en-US" dirty="0" smtClean="0"/>
              <a:t>minimization)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8120" y="6360884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9799" y="1126578"/>
                <a:ext cx="7754588" cy="10668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  <a:latin typeface="Century Gothic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Minimize </a:t>
                </a:r>
                <a:r>
                  <a:rPr lang="en-US" dirty="0" smtClean="0">
                    <a:solidFill>
                      <a:srgbClr val="C00000"/>
                    </a:solidFill>
                    <a:latin typeface="Century Gothic"/>
                  </a:rPr>
                  <a:t>empirical objective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)≐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" y="1126578"/>
                <a:ext cx="7754588" cy="1066800"/>
              </a:xfrm>
              <a:prstGeom prst="rect">
                <a:avLst/>
              </a:prstGeom>
              <a:blipFill rotWithShape="0">
                <a:blip r:embed="rId3"/>
                <a:stretch>
                  <a:fillRect l="-7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27860" y="2332726"/>
            <a:ext cx="3450869" cy="1574981"/>
            <a:chOff x="1066800" y="4697118"/>
            <a:chExt cx="3450869" cy="143810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66800" y="5917976"/>
              <a:ext cx="3124200" cy="25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143000" y="4800600"/>
              <a:ext cx="0" cy="1334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1091184" y="4947250"/>
              <a:ext cx="2997246" cy="970726"/>
            </a:xfrm>
            <a:custGeom>
              <a:avLst/>
              <a:gdLst>
                <a:gd name="connsiteX0" fmla="*/ 0 w 2997246"/>
                <a:gd name="connsiteY0" fmla="*/ 423326 h 970726"/>
                <a:gd name="connsiteX1" fmla="*/ 121920 w 2997246"/>
                <a:gd name="connsiteY1" fmla="*/ 636686 h 970726"/>
                <a:gd name="connsiteX2" fmla="*/ 329184 w 2997246"/>
                <a:gd name="connsiteY2" fmla="*/ 825662 h 970726"/>
                <a:gd name="connsiteX3" fmla="*/ 670560 w 2997246"/>
                <a:gd name="connsiteY3" fmla="*/ 923198 h 970726"/>
                <a:gd name="connsiteX4" fmla="*/ 1103376 w 2997246"/>
                <a:gd name="connsiteY4" fmla="*/ 965870 h 970726"/>
                <a:gd name="connsiteX5" fmla="*/ 1463040 w 2997246"/>
                <a:gd name="connsiteY5" fmla="*/ 813470 h 970726"/>
                <a:gd name="connsiteX6" fmla="*/ 1828800 w 2997246"/>
                <a:gd name="connsiteY6" fmla="*/ 612302 h 970726"/>
                <a:gd name="connsiteX7" fmla="*/ 2791968 w 2997246"/>
                <a:gd name="connsiteY7" fmla="*/ 100238 h 970726"/>
                <a:gd name="connsiteX8" fmla="*/ 2980944 w 2997246"/>
                <a:gd name="connsiteY8" fmla="*/ 8798 h 970726"/>
                <a:gd name="connsiteX9" fmla="*/ 2974848 w 2997246"/>
                <a:gd name="connsiteY9" fmla="*/ 8798 h 97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246" h="970726">
                  <a:moveTo>
                    <a:pt x="0" y="423326"/>
                  </a:moveTo>
                  <a:cubicBezTo>
                    <a:pt x="33528" y="496478"/>
                    <a:pt x="67056" y="569630"/>
                    <a:pt x="121920" y="636686"/>
                  </a:cubicBezTo>
                  <a:cubicBezTo>
                    <a:pt x="176784" y="703742"/>
                    <a:pt x="237744" y="777910"/>
                    <a:pt x="329184" y="825662"/>
                  </a:cubicBezTo>
                  <a:cubicBezTo>
                    <a:pt x="420624" y="873414"/>
                    <a:pt x="541528" y="899830"/>
                    <a:pt x="670560" y="923198"/>
                  </a:cubicBezTo>
                  <a:cubicBezTo>
                    <a:pt x="799592" y="946566"/>
                    <a:pt x="971296" y="984158"/>
                    <a:pt x="1103376" y="965870"/>
                  </a:cubicBezTo>
                  <a:cubicBezTo>
                    <a:pt x="1235456" y="947582"/>
                    <a:pt x="1342136" y="872398"/>
                    <a:pt x="1463040" y="813470"/>
                  </a:cubicBezTo>
                  <a:cubicBezTo>
                    <a:pt x="1583944" y="754542"/>
                    <a:pt x="1828800" y="612302"/>
                    <a:pt x="1828800" y="612302"/>
                  </a:cubicBezTo>
                  <a:lnTo>
                    <a:pt x="2791968" y="100238"/>
                  </a:lnTo>
                  <a:cubicBezTo>
                    <a:pt x="2983992" y="-346"/>
                    <a:pt x="2950464" y="24038"/>
                    <a:pt x="2980944" y="8798"/>
                  </a:cubicBezTo>
                  <a:cubicBezTo>
                    <a:pt x="3011424" y="-6442"/>
                    <a:pt x="2993136" y="1178"/>
                    <a:pt x="2974848" y="8798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85088" y="5151120"/>
              <a:ext cx="3003342" cy="984099"/>
            </a:xfrm>
            <a:custGeom>
              <a:avLst/>
              <a:gdLst>
                <a:gd name="connsiteX0" fmla="*/ 0 w 3122502"/>
                <a:gd name="connsiteY0" fmla="*/ 0 h 984099"/>
                <a:gd name="connsiteX1" fmla="*/ 298704 w 3122502"/>
                <a:gd name="connsiteY1" fmla="*/ 737616 h 984099"/>
                <a:gd name="connsiteX2" fmla="*/ 829056 w 3122502"/>
                <a:gd name="connsiteY2" fmla="*/ 902208 h 984099"/>
                <a:gd name="connsiteX3" fmla="*/ 1993392 w 3122502"/>
                <a:gd name="connsiteY3" fmla="*/ 969264 h 984099"/>
                <a:gd name="connsiteX4" fmla="*/ 3005328 w 3122502"/>
                <a:gd name="connsiteY4" fmla="*/ 621792 h 984099"/>
                <a:gd name="connsiteX5" fmla="*/ 3060192 w 3122502"/>
                <a:gd name="connsiteY5" fmla="*/ 597408 h 98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2502" h="984099">
                  <a:moveTo>
                    <a:pt x="0" y="0"/>
                  </a:moveTo>
                  <a:cubicBezTo>
                    <a:pt x="80264" y="293624"/>
                    <a:pt x="160528" y="587248"/>
                    <a:pt x="298704" y="737616"/>
                  </a:cubicBezTo>
                  <a:cubicBezTo>
                    <a:pt x="436880" y="887984"/>
                    <a:pt x="546608" y="863600"/>
                    <a:pt x="829056" y="902208"/>
                  </a:cubicBezTo>
                  <a:cubicBezTo>
                    <a:pt x="1111504" y="940816"/>
                    <a:pt x="1630680" y="1016000"/>
                    <a:pt x="1993392" y="969264"/>
                  </a:cubicBezTo>
                  <a:cubicBezTo>
                    <a:pt x="2356104" y="922528"/>
                    <a:pt x="2827528" y="683768"/>
                    <a:pt x="3005328" y="621792"/>
                  </a:cubicBezTo>
                  <a:cubicBezTo>
                    <a:pt x="3183128" y="559816"/>
                    <a:pt x="3121660" y="578612"/>
                    <a:pt x="3060192" y="597408"/>
                  </a:cubicBezTo>
                </a:path>
              </a:pathLst>
            </a:cu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085088" y="5498592"/>
              <a:ext cx="2999232" cy="347472"/>
            </a:xfrm>
            <a:custGeom>
              <a:avLst/>
              <a:gdLst>
                <a:gd name="connsiteX0" fmla="*/ 0 w 2999232"/>
                <a:gd name="connsiteY0" fmla="*/ 347472 h 347472"/>
                <a:gd name="connsiteX1" fmla="*/ 2749296 w 2999232"/>
                <a:gd name="connsiteY1" fmla="*/ 30480 h 347472"/>
                <a:gd name="connsiteX2" fmla="*/ 2999232 w 2999232"/>
                <a:gd name="connsiteY2" fmla="*/ 0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9232" h="347472">
                  <a:moveTo>
                    <a:pt x="0" y="347472"/>
                  </a:moveTo>
                  <a:lnTo>
                    <a:pt x="2749296" y="30480"/>
                  </a:lnTo>
                  <a:lnTo>
                    <a:pt x="2999232" y="0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085088" y="5017008"/>
              <a:ext cx="2980944" cy="870693"/>
            </a:xfrm>
            <a:custGeom>
              <a:avLst/>
              <a:gdLst>
                <a:gd name="connsiteX0" fmla="*/ 0 w 2980944"/>
                <a:gd name="connsiteY0" fmla="*/ 0 h 870693"/>
                <a:gd name="connsiteX1" fmla="*/ 1749552 w 2980944"/>
                <a:gd name="connsiteY1" fmla="*/ 835152 h 870693"/>
                <a:gd name="connsiteX2" fmla="*/ 2639568 w 2980944"/>
                <a:gd name="connsiteY2" fmla="*/ 658368 h 870693"/>
                <a:gd name="connsiteX3" fmla="*/ 2980944 w 2980944"/>
                <a:gd name="connsiteY3" fmla="*/ 128016 h 87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0944" h="870693">
                  <a:moveTo>
                    <a:pt x="0" y="0"/>
                  </a:moveTo>
                  <a:cubicBezTo>
                    <a:pt x="654812" y="362712"/>
                    <a:pt x="1309624" y="725424"/>
                    <a:pt x="1749552" y="835152"/>
                  </a:cubicBezTo>
                  <a:cubicBezTo>
                    <a:pt x="2189480" y="944880"/>
                    <a:pt x="2434336" y="776224"/>
                    <a:pt x="2639568" y="658368"/>
                  </a:cubicBezTo>
                  <a:cubicBezTo>
                    <a:pt x="2844800" y="540512"/>
                    <a:pt x="2912872" y="334264"/>
                    <a:pt x="2980944" y="128016"/>
                  </a:cubicBezTo>
                </a:path>
              </a:pathLst>
            </a:cu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092424" y="4697118"/>
                  <a:ext cx="425245" cy="13489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i="1" dirty="0" smtClean="0">
                    <a:latin typeface="Cambria Math" panose="02040503050406030204" pitchFamily="18" charset="0"/>
                  </a:endParaRPr>
                </a:p>
                <a:p>
                  <a:endParaRPr lang="en-US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endParaRPr lang="en-US" sz="12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  <a:p>
                  <a:endParaRPr lang="en-US" sz="1200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424" y="4697118"/>
                  <a:ext cx="425245" cy="13489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2137102" y="2923693"/>
            <a:ext cx="3377798" cy="730523"/>
            <a:chOff x="1971442" y="4594003"/>
            <a:chExt cx="3377798" cy="730523"/>
          </a:xfrm>
        </p:grpSpPr>
        <p:sp>
          <p:nvSpPr>
            <p:cNvPr id="15" name="Freeform 14"/>
            <p:cNvSpPr/>
            <p:nvPr/>
          </p:nvSpPr>
          <p:spPr>
            <a:xfrm>
              <a:off x="2386584" y="4872911"/>
              <a:ext cx="2962656" cy="451615"/>
            </a:xfrm>
            <a:custGeom>
              <a:avLst/>
              <a:gdLst>
                <a:gd name="connsiteX0" fmla="*/ 0 w 2962656"/>
                <a:gd name="connsiteY0" fmla="*/ 0 h 451615"/>
                <a:gd name="connsiteX1" fmla="*/ 944880 w 2962656"/>
                <a:gd name="connsiteY1" fmla="*/ 371856 h 451615"/>
                <a:gd name="connsiteX2" fmla="*/ 1438656 w 2962656"/>
                <a:gd name="connsiteY2" fmla="*/ 451104 h 451615"/>
                <a:gd name="connsiteX3" fmla="*/ 1950720 w 2962656"/>
                <a:gd name="connsiteY3" fmla="*/ 396240 h 451615"/>
                <a:gd name="connsiteX4" fmla="*/ 2511552 w 2962656"/>
                <a:gd name="connsiteY4" fmla="*/ 219456 h 451615"/>
                <a:gd name="connsiteX5" fmla="*/ 2962656 w 2962656"/>
                <a:gd name="connsiteY5" fmla="*/ 6096 h 45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2656" h="451615">
                  <a:moveTo>
                    <a:pt x="0" y="0"/>
                  </a:moveTo>
                  <a:cubicBezTo>
                    <a:pt x="352552" y="148336"/>
                    <a:pt x="705104" y="296672"/>
                    <a:pt x="944880" y="371856"/>
                  </a:cubicBezTo>
                  <a:cubicBezTo>
                    <a:pt x="1184656" y="447040"/>
                    <a:pt x="1271016" y="447040"/>
                    <a:pt x="1438656" y="451104"/>
                  </a:cubicBezTo>
                  <a:cubicBezTo>
                    <a:pt x="1606296" y="455168"/>
                    <a:pt x="1771904" y="434848"/>
                    <a:pt x="1950720" y="396240"/>
                  </a:cubicBezTo>
                  <a:cubicBezTo>
                    <a:pt x="2129536" y="357632"/>
                    <a:pt x="2342896" y="284480"/>
                    <a:pt x="2511552" y="219456"/>
                  </a:cubicBezTo>
                  <a:cubicBezTo>
                    <a:pt x="2680208" y="154432"/>
                    <a:pt x="2821432" y="80264"/>
                    <a:pt x="2962656" y="6096"/>
                  </a:cubicBezTo>
                </a:path>
              </a:pathLst>
            </a:custGeom>
            <a:noFill/>
            <a:ln w="28575">
              <a:solidFill>
                <a:srgbClr val="1DC8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971442" y="4594003"/>
                  <a:ext cx="463910" cy="69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1DC8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1DC8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1DC8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1050" dirty="0" smtClean="0"/>
                </a:p>
                <a:p>
                  <a:endParaRPr lang="en-US" sz="1050" dirty="0"/>
                </a:p>
                <a:p>
                  <a:endParaRPr lang="en-US" sz="1050" b="0" dirty="0" smtClean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442" y="4594003"/>
                  <a:ext cx="463910" cy="6924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4378" y="3647840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378" y="3647840"/>
                <a:ext cx="37279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/>
          <p:cNvSpPr txBox="1">
            <a:spLocks/>
          </p:cNvSpPr>
          <p:nvPr/>
        </p:nvSpPr>
        <p:spPr>
          <a:xfrm>
            <a:off x="697581" y="4335190"/>
            <a:ext cx="8229600" cy="535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Often known to be optimal (e.g. VC </a:t>
            </a:r>
            <a:r>
              <a:rPr lang="en-US" dirty="0" smtClean="0">
                <a:solidFill>
                  <a:srgbClr val="C00000"/>
                </a:solidFill>
              </a:rPr>
              <a:t>theory)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956965" y="3627629"/>
            <a:ext cx="705026" cy="605157"/>
            <a:chOff x="5334000" y="5684156"/>
            <a:chExt cx="705026" cy="605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666232" y="5919981"/>
                  <a:ext cx="372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232" y="5919981"/>
                  <a:ext cx="37279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4"/>
            <p:cNvSpPr/>
            <p:nvPr/>
          </p:nvSpPr>
          <p:spPr>
            <a:xfrm>
              <a:off x="5378665" y="5774112"/>
              <a:ext cx="349705" cy="330535"/>
            </a:xfrm>
            <a:custGeom>
              <a:avLst/>
              <a:gdLst>
                <a:gd name="connsiteX0" fmla="*/ 0 w 618255"/>
                <a:gd name="connsiteY0" fmla="*/ 0 h 521933"/>
                <a:gd name="connsiteX1" fmla="*/ 67586 w 618255"/>
                <a:gd name="connsiteY1" fmla="*/ 238539 h 521933"/>
                <a:gd name="connsiteX2" fmla="*/ 310101 w 618255"/>
                <a:gd name="connsiteY2" fmla="*/ 433346 h 521933"/>
                <a:gd name="connsiteX3" fmla="*/ 584421 w 618255"/>
                <a:gd name="connsiteY3" fmla="*/ 512859 h 521933"/>
                <a:gd name="connsiteX4" fmla="*/ 604299 w 618255"/>
                <a:gd name="connsiteY4" fmla="*/ 516835 h 5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255" h="521933">
                  <a:moveTo>
                    <a:pt x="0" y="0"/>
                  </a:moveTo>
                  <a:cubicBezTo>
                    <a:pt x="7951" y="83157"/>
                    <a:pt x="15903" y="166315"/>
                    <a:pt x="67586" y="238539"/>
                  </a:cubicBezTo>
                  <a:cubicBezTo>
                    <a:pt x="119269" y="310763"/>
                    <a:pt x="223962" y="387626"/>
                    <a:pt x="310101" y="433346"/>
                  </a:cubicBezTo>
                  <a:cubicBezTo>
                    <a:pt x="396240" y="479066"/>
                    <a:pt x="535388" y="498944"/>
                    <a:pt x="584421" y="512859"/>
                  </a:cubicBezTo>
                  <a:cubicBezTo>
                    <a:pt x="633454" y="526774"/>
                    <a:pt x="618876" y="521804"/>
                    <a:pt x="604299" y="516835"/>
                  </a:cubicBezTo>
                </a:path>
              </a:pathLst>
            </a:custGeom>
            <a:noFill/>
            <a:ln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334000" y="5684156"/>
              <a:ext cx="45719" cy="486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01600" y="5014316"/>
            <a:ext cx="2703966" cy="1098984"/>
            <a:chOff x="3338219" y="4742286"/>
            <a:chExt cx="2703966" cy="1098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38219" y="4742286"/>
                  <a:ext cx="2557722" cy="501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≲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219" y="4742286"/>
                  <a:ext cx="2557722" cy="50167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7317" r="-11429"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ight Brace 15"/>
            <p:cNvSpPr/>
            <p:nvPr/>
          </p:nvSpPr>
          <p:spPr>
            <a:xfrm rot="5400000">
              <a:off x="4646342" y="4462187"/>
              <a:ext cx="210219" cy="1744333"/>
            </a:xfrm>
            <a:prstGeom prst="rightBrace">
              <a:avLst>
                <a:gd name="adj1" fmla="val 3305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96671" y="5471938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rPr>
                <a:t>generalization error</a:t>
              </a:r>
              <a:endParaRPr 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52600" y="5019657"/>
                <a:ext cx="2743997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019657"/>
                <a:ext cx="2743997" cy="573106"/>
              </a:xfrm>
              <a:prstGeom prst="rect">
                <a:avLst/>
              </a:prstGeom>
              <a:blipFill rotWithShape="0">
                <a:blip r:embed="rId10"/>
                <a:stretch>
                  <a:fillRect t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6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22" grpId="0" build="p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81000" y="2424141"/>
                <a:ext cx="8229600" cy="26947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itchFamily="34" charset="0"/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ERM error upper bounds: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≲</m:t>
                      </m:r>
                      <m:rad>
                        <m:radPr>
                          <m:degHide m:val="on"/>
                          <m:ctrlP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200" dirty="0" smtClean="0">
                    <a:solidFill>
                      <a:prstClr val="black"/>
                    </a:solidFill>
                  </a:rPr>
                  <a:t>Special cases:</a:t>
                </a:r>
              </a:p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Linear </a:t>
                </a:r>
                <a:r>
                  <a:rPr lang="en-US" sz="2000" dirty="0">
                    <a:solidFill>
                      <a:prstClr val="black"/>
                    </a:solidFill>
                  </a:rPr>
                  <a:t>models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≲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1800" dirty="0" smtClean="0">
                    <a:solidFill>
                      <a:schemeClr val="tx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   [</a:t>
                </a:r>
                <a:r>
                  <a:rPr lang="en-US" sz="1800" dirty="0">
                    <a:solidFill>
                      <a:schemeClr val="tx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Kakade,Sridharan,Tewari ‘08</a:t>
                </a:r>
                <a:r>
                  <a:rPr lang="en-US" sz="1800" dirty="0" smtClean="0">
                    <a:solidFill>
                      <a:schemeClr val="tx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1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Strongly convex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≲1/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  </a:t>
                </a:r>
                <a:r>
                  <a:rPr lang="en-US" sz="1800" dirty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Shalev-Shwartz,Shamir,Srebro,Sridharan</a:t>
                </a:r>
                <a:r>
                  <a:rPr lang="en-US" sz="1800" dirty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 ‘09]</a:t>
                </a:r>
                <a:endParaRPr lang="en-US" sz="2000" dirty="0">
                  <a:solidFill>
                    <a:srgbClr val="2F5897">
                      <a:lumMod val="75000"/>
                    </a:srgbClr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24141"/>
                <a:ext cx="8229600" cy="2694724"/>
              </a:xfrm>
              <a:prstGeom prst="rect">
                <a:avLst/>
              </a:prstGeom>
              <a:blipFill rotWithShape="0">
                <a:blip r:embed="rId3"/>
                <a:stretch>
                  <a:fillRect l="-1185" t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009767"/>
                <a:ext cx="7772400" cy="12762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latin typeface="Century Gothic"/>
                  </a:rPr>
                  <a:t> Lipschitz </a:t>
                </a:r>
                <a:r>
                  <a:rPr lang="en-US" sz="2400" dirty="0">
                    <a:solidFill>
                      <a:srgbClr val="C00000"/>
                    </a:solidFill>
                    <a:latin typeface="Century Gothic"/>
                  </a:rPr>
                  <a:t>bounded SCO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≐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Century Gothic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convex</m:t>
                        </m:r>
                        <m:r>
                          <a:rPr lang="en-US" sz="20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∀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prstClr val="black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09767"/>
                <a:ext cx="7772400" cy="1276233"/>
              </a:xfrm>
              <a:prstGeom prst="rect">
                <a:avLst/>
              </a:prstGeom>
              <a:blipFill rotWithShape="0">
                <a:blip r:embed="rId4"/>
                <a:stretch>
                  <a:fillRect l="-706" t="-957" b="-47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8692" y="5118865"/>
                <a:ext cx="7772400" cy="1067592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entury Gothic"/>
                  </a:rPr>
                  <a:t>ERM</a:t>
                </a:r>
                <a:r>
                  <a:rPr lang="en-US" sz="20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entury Gothic"/>
                  </a:rPr>
                  <a:t>might have generalization error: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≳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Berlin Sans FB" panose="020E0602020502020306" pitchFamily="34" charset="0"/>
                </a:endParaRPr>
              </a:p>
              <a:p>
                <a:r>
                  <a:rPr lang="en-US" dirty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Shalev-Shwartz,Shamir,Srebro,Sridharan</a:t>
                </a:r>
                <a:r>
                  <a:rPr lang="en-US" dirty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 ‘09]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92" y="5118865"/>
                <a:ext cx="7772400" cy="1067592"/>
              </a:xfrm>
              <a:prstGeom prst="rect">
                <a:avLst/>
              </a:prstGeom>
              <a:blipFill rotWithShape="0">
                <a:blip r:embed="rId5"/>
                <a:stretch>
                  <a:fillRect l="-863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609"/>
            <a:ext cx="8229600" cy="535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Can the bounds be improved?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88969" y="1771874"/>
                <a:ext cx="7739198" cy="10285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67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Thm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ERM might have generalization error: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≳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9" y="1771874"/>
                <a:ext cx="7739198" cy="1028551"/>
              </a:xfrm>
              <a:prstGeom prst="roundRect">
                <a:avLst/>
              </a:prstGeom>
              <a:blipFill rotWithShape="0">
                <a:blip r:embed="rId2"/>
                <a:stretch>
                  <a:fillRect l="-471"/>
                </a:stretch>
              </a:blip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8969" y="3174136"/>
                <a:ext cx="7739198" cy="1676400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Can be solved with error: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≲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000" dirty="0" smtClean="0">
                  <a:solidFill>
                    <a:prstClr val="black"/>
                  </a:solidFill>
                  <a:latin typeface="Century Gothic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Century Gothic"/>
                  </a:rPr>
                  <a:t>s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tochastic gradient descent </a:t>
                </a:r>
                <a:r>
                  <a:rPr lang="en-US" dirty="0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Robbins,Monro</a:t>
                </a:r>
                <a:r>
                  <a:rPr lang="en-US" dirty="0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 ‘51</a:t>
                </a:r>
                <a:r>
                  <a:rPr lang="en-US" dirty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; </a:t>
                </a:r>
                <a:r>
                  <a:rPr lang="en-US" dirty="0" err="1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Polyak</a:t>
                </a:r>
                <a:r>
                  <a:rPr lang="en-US" dirty="0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dirty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‘</a:t>
                </a:r>
                <a:r>
                  <a:rPr lang="en-US" dirty="0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90]</a:t>
                </a:r>
                <a:endParaRPr lang="en-US" sz="2400" dirty="0" smtClean="0">
                  <a:solidFill>
                    <a:srgbClr val="C00000"/>
                  </a:solidFill>
                  <a:latin typeface="Century Gothic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strongly-convex regularization </a:t>
                </a:r>
              </a:p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      </a:t>
                </a:r>
                <a:r>
                  <a:rPr lang="en-US" dirty="0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Shalev-Shwartz,Shamir,Srebro,Sridharan</a:t>
                </a:r>
                <a:r>
                  <a:rPr lang="en-US" dirty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 ‘09</a:t>
                </a:r>
                <a:r>
                  <a:rPr lang="en-US" dirty="0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000" dirty="0">
                  <a:solidFill>
                    <a:srgbClr val="2F5897">
                      <a:lumMod val="75000"/>
                    </a:srgbClr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9" y="3174136"/>
                <a:ext cx="7739198" cy="1676400"/>
              </a:xfrm>
              <a:prstGeom prst="rect">
                <a:avLst/>
              </a:prstGeom>
              <a:blipFill rotWithShape="0">
                <a:blip r:embed="rId3"/>
                <a:stretch>
                  <a:fillRect l="-867" b="-2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88969" y="5224247"/>
            <a:ext cx="7564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C00000"/>
                </a:solidFill>
                <a:latin typeface="Century Gothic"/>
              </a:rPr>
              <a:t>Generalization error depends on o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ptimization algorithm!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21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001000" cy="914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 smtClean="0"/>
                  <a:t> convex and 1-Lipschitz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001000" cy="914400"/>
              </a:xfrm>
              <a:blipFill rotWithShape="0">
                <a:blip r:embed="rId2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86400" y="4821704"/>
                <a:ext cx="2829685" cy="1452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821704"/>
                <a:ext cx="2829685" cy="1452385"/>
              </a:xfrm>
              <a:prstGeom prst="rect">
                <a:avLst/>
              </a:prstGeom>
              <a:blipFill rotWithShape="0">
                <a:blip r:embed="rId3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53523"/>
            <a:ext cx="6462718" cy="2604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0" y="1953523"/>
            <a:ext cx="6858000" cy="2745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85800" y="4853641"/>
                <a:ext cx="4146037" cy="14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 is the set of </a:t>
                </a:r>
                <a:r>
                  <a:rPr lang="en-US" sz="2000" dirty="0" smtClean="0">
                    <a:latin typeface="+mj-lt"/>
                  </a:rPr>
                  <a:t>directions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/6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3641"/>
                <a:ext cx="4146037" cy="1463927"/>
              </a:xfrm>
              <a:prstGeom prst="rect">
                <a:avLst/>
              </a:prstGeom>
              <a:blipFill rotWithShape="0">
                <a:blip r:embed="rId6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1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799"/>
                <a:ext cx="8229600" cy="55626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 a random </a:t>
                </a:r>
                <a:r>
                  <a:rPr lang="en-US" dirty="0"/>
                  <a:t>subset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If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but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=1/16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>
                    <a:solidFill>
                      <a:srgbClr val="C00000"/>
                    </a:solidFill>
                    <a:latin typeface="+mj-lt"/>
                  </a:rPr>
                  <a:t>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dirty="0" smtClean="0"/>
                  <a:t> then this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799"/>
                <a:ext cx="8229600" cy="5562601"/>
              </a:xfrm>
              <a:blipFill rotWithShape="0">
                <a:blip r:embed="rId2"/>
                <a:stretch>
                  <a:fillRect l="-963" t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11" y="1219675"/>
            <a:ext cx="8093192" cy="3475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2819400"/>
                <a:ext cx="1584280" cy="109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9400"/>
                <a:ext cx="1584280" cy="10917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4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11401</TotalTime>
  <Words>224</Words>
  <Application>Microsoft Office PowerPoint</Application>
  <PresentationFormat>On-screen Show (4:3)</PresentationFormat>
  <Paragraphs>133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Berlin Sans FB</vt:lpstr>
      <vt:lpstr>Calibri</vt:lpstr>
      <vt:lpstr>Cambria Math</vt:lpstr>
      <vt:lpstr>Century Gothic</vt:lpstr>
      <vt:lpstr>Courier New</vt:lpstr>
      <vt:lpstr>Palatino Linotype</vt:lpstr>
      <vt:lpstr>Rockwell</vt:lpstr>
      <vt:lpstr>Stencil</vt:lpstr>
      <vt:lpstr>Executive Mod</vt:lpstr>
      <vt:lpstr>PowerPoint Presentation</vt:lpstr>
      <vt:lpstr>PowerPoint Presentation</vt:lpstr>
      <vt:lpstr>Stochastic convex optimization</vt:lpstr>
      <vt:lpstr>Applications</vt:lpstr>
      <vt:lpstr>ERM (empirical risk minimization)</vt:lpstr>
      <vt:lpstr>The gap</vt:lpstr>
      <vt:lpstr>New result</vt:lpstr>
      <vt:lpstr>Construction</vt:lpstr>
      <vt:lpstr>Distribution</vt:lpstr>
      <vt:lpstr>Extensions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Vitaly</dc:creator>
  <cp:lastModifiedBy>Vitaly F</cp:lastModifiedBy>
  <cp:revision>217</cp:revision>
  <dcterms:created xsi:type="dcterms:W3CDTF">2016-10-31T02:03:57Z</dcterms:created>
  <dcterms:modified xsi:type="dcterms:W3CDTF">2016-12-08T08:57:12Z</dcterms:modified>
</cp:coreProperties>
</file>