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95" r:id="rId3"/>
    <p:sldId id="274" r:id="rId4"/>
    <p:sldId id="27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277" r:id="rId16"/>
    <p:sldId id="279" r:id="rId17"/>
    <p:sldId id="283" r:id="rId18"/>
    <p:sldId id="306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53" autoAdjust="0"/>
    <p:restoredTop sz="84069" autoAdjust="0"/>
  </p:normalViewPr>
  <p:slideViewPr>
    <p:cSldViewPr>
      <p:cViewPr varScale="1">
        <p:scale>
          <a:sx n="77" d="100"/>
          <a:sy n="77" d="100"/>
        </p:scale>
        <p:origin x="-57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404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D3363A-41ED-4518-B5C8-AA261CB581C8}" type="datetimeFigureOut">
              <a:rPr lang="en-US" smtClean="0"/>
              <a:t>3/16/2014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10D91-53B2-4139-BEF0-5238FC365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508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10D91-53B2-4139-BEF0-5238FC3654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112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10D91-53B2-4139-BEF0-5238FC36548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775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result of query can be thought of as obtained estimating the expectation empirically from a polynomial number of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10D91-53B2-4139-BEF0-5238FC36548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0290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example that should give an idea why SQ is</a:t>
            </a:r>
            <a:r>
              <a:rPr lang="en-US" baseline="0" dirty="0" smtClean="0"/>
              <a:t> so general.</a:t>
            </a:r>
          </a:p>
          <a:p>
            <a:r>
              <a:rPr lang="en-US" baseline="0" dirty="0" smtClean="0"/>
              <a:t>Perceptron seemingly makes uses of points in a very strong way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10D91-53B2-4139-BEF0-5238FC36548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034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10D91-53B2-4139-BEF0-5238FC36548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94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Evolvable within learnable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10D91-53B2-4139-BEF0-5238FC3654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78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distribution independent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10D91-53B2-4139-BEF0-5238FC3654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825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10D91-53B2-4139-BEF0-5238FC3654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707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10D91-53B2-4139-BEF0-5238FC36548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57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10D91-53B2-4139-BEF0-5238FC36548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96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B37468-2256-4288-BEEB-2419532B5DD8}" type="slidenum">
              <a:rPr lang="en-US"/>
              <a:pPr/>
              <a:t>7</a:t>
            </a:fld>
            <a:endParaRPr lang="en-US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10D91-53B2-4139-BEF0-5238FC36548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77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110D91-53B2-4139-BEF0-5238FC36548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77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21F5-651C-4D48-9504-2FC1F84099A5}" type="datetimeFigureOut">
              <a:rPr lang="en-US" smtClean="0"/>
              <a:t>3/16/2014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81E20F-A149-435A-AAED-9B72456F062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21F5-651C-4D48-9504-2FC1F84099A5}" type="datetimeFigureOut">
              <a:rPr lang="en-US" smtClean="0"/>
              <a:t>3/16/2014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1E20F-A149-435A-AAED-9B72456F06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21F5-651C-4D48-9504-2FC1F84099A5}" type="datetimeFigureOut">
              <a:rPr lang="en-US" smtClean="0"/>
              <a:t>3/16/2014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1E20F-A149-435A-AAED-9B72456F06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/>
          <a:lstStyle>
            <a:lvl1pPr algn="l">
              <a:defRPr sz="360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4525963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21F5-651C-4D48-9504-2FC1F84099A5}" type="datetimeFigureOut">
              <a:rPr lang="en-US" smtClean="0"/>
              <a:t>3/16/2014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1E20F-A149-435A-AAED-9B72456F062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21F5-651C-4D48-9504-2FC1F84099A5}" type="datetimeFigureOut">
              <a:rPr lang="en-US" smtClean="0"/>
              <a:t>3/16/2014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1E20F-A149-435A-AAED-9B72456F062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21F5-651C-4D48-9504-2FC1F84099A5}" type="datetimeFigureOut">
              <a:rPr lang="en-US" smtClean="0"/>
              <a:t>3/16/2014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1E20F-A149-435A-AAED-9B72456F062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21F5-651C-4D48-9504-2FC1F84099A5}" type="datetimeFigureOut">
              <a:rPr lang="en-US" smtClean="0"/>
              <a:t>3/16/2014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1E20F-A149-435A-AAED-9B72456F06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21F5-651C-4D48-9504-2FC1F84099A5}" type="datetimeFigureOut">
              <a:rPr lang="en-US" smtClean="0"/>
              <a:t>3/16/2014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1E20F-A149-435A-AAED-9B72456F06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21F5-651C-4D48-9504-2FC1F84099A5}" type="datetimeFigureOut">
              <a:rPr lang="en-US" smtClean="0"/>
              <a:t>3/16/2014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1E20F-A149-435A-AAED-9B72456F06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121F5-651C-4D48-9504-2FC1F84099A5}" type="datetimeFigureOut">
              <a:rPr lang="en-US" smtClean="0"/>
              <a:t>3/16/2014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1E20F-A149-435A-AAED-9B72456F062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37121F5-651C-4D48-9504-2FC1F84099A5}" type="datetimeFigureOut">
              <a:rPr lang="en-US" smtClean="0"/>
              <a:t>3/16/2014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181E20F-A149-435A-AAED-9B72456F062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0.png"/><Relationship Id="rId4" Type="http://schemas.openxmlformats.org/officeDocument/2006/relationships/image" Target="../media/image1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gif"/><Relationship Id="rId3" Type="http://schemas.openxmlformats.org/officeDocument/2006/relationships/image" Target="../media/image100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11" Type="http://schemas.openxmlformats.org/officeDocument/2006/relationships/image" Target="../media/image9.jpeg"/><Relationship Id="rId5" Type="http://schemas.openxmlformats.org/officeDocument/2006/relationships/image" Target="../media/image81.png"/><Relationship Id="rId10" Type="http://schemas.openxmlformats.org/officeDocument/2006/relationships/image" Target="../media/image8.jpeg"/><Relationship Id="rId4" Type="http://schemas.openxmlformats.org/officeDocument/2006/relationships/image" Target="../media/image11.png"/><Relationship Id="rId9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23.pn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12" Type="http://schemas.openxmlformats.org/officeDocument/2006/relationships/image" Target="../media/image2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11" Type="http://schemas.openxmlformats.org/officeDocument/2006/relationships/image" Target="../media/image21.gif"/><Relationship Id="rId10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752600"/>
            <a:ext cx="7086600" cy="1905000"/>
          </a:xfrm>
        </p:spPr>
        <p:txBody>
          <a:bodyPr/>
          <a:lstStyle/>
          <a:p>
            <a:r>
              <a:rPr lang="en-US" sz="4800" dirty="0" smtClean="0"/>
              <a:t>On the power and the limits of </a:t>
            </a:r>
            <a:r>
              <a:rPr lang="en-US" sz="4800" dirty="0" err="1" smtClean="0"/>
              <a:t>evolvability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5334000"/>
            <a:ext cx="6400800" cy="1219200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Vitaly</a:t>
            </a:r>
            <a:r>
              <a:rPr lang="en-US" dirty="0" smtClean="0">
                <a:solidFill>
                  <a:schemeClr val="tx1"/>
                </a:solidFill>
              </a:rPr>
              <a:t> Feldman  </a:t>
            </a:r>
          </a:p>
          <a:p>
            <a:r>
              <a:rPr lang="en-US" dirty="0" err="1" smtClean="0"/>
              <a:t>Almaden</a:t>
            </a:r>
            <a:r>
              <a:rPr lang="en-US" dirty="0" smtClean="0"/>
              <a:t> Research Center</a:t>
            </a:r>
            <a:endParaRPr lang="en-US" dirty="0"/>
          </a:p>
        </p:txBody>
      </p:sp>
      <p:pic>
        <p:nvPicPr>
          <p:cNvPr id="1027" name="Picture 3" descr="C:\Users\vitaly\Pictures\IBM100_300x12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638800"/>
            <a:ext cx="1787746" cy="738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401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76200"/>
                <a:ext cx="8229600" cy="838200"/>
              </a:xfrm>
            </p:spPr>
            <p:txBody>
              <a:bodyPr/>
              <a:lstStyle/>
              <a:p>
                <a:r>
                  <a:rPr lang="en-US" dirty="0"/>
                  <a:t>CSQ </a:t>
                </a:r>
                <a:r>
                  <a:rPr lang="en-US" dirty="0" smtClean="0"/>
                  <a:t>learnable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⊆</m:t>
                    </m:r>
                  </m:oMath>
                </a14:m>
                <a:r>
                  <a:rPr lang="en-US" dirty="0" smtClean="0"/>
                  <a:t> Evolvable [F. 08]</a:t>
                </a:r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76200"/>
                <a:ext cx="8229600" cy="838200"/>
              </a:xfrm>
              <a:blipFill rotWithShape="1">
                <a:blip r:embed="rId3"/>
                <a:stretch>
                  <a:fillRect l="-2741" b="-26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1219200" y="1634067"/>
            <a:ext cx="6096000" cy="3657600"/>
          </a:xfrm>
          <a:prstGeom prst="ellipse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PAC learnable</a:t>
            </a:r>
          </a:p>
          <a:p>
            <a:pPr algn="ctr"/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/>
              <p:cNvSpPr/>
              <p:nvPr/>
            </p:nvSpPr>
            <p:spPr>
              <a:xfrm>
                <a:off x="1819275" y="2243667"/>
                <a:ext cx="4895850" cy="2870716"/>
              </a:xfrm>
              <a:prstGeom prst="ellipse">
                <a:avLst/>
              </a:prstGeom>
              <a:solidFill>
                <a:srgbClr val="FFC000">
                  <a:alpha val="38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Learnable with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2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2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𝑃𝑒𝑟𝑓</m:t>
                        </m:r>
                      </m:e>
                    </m:acc>
                  </m:oMath>
                </a14:m>
                <a:r>
                  <a:rPr lang="en-US" sz="2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oracle = CSQ learnable</a:t>
                </a:r>
              </a:p>
              <a:p>
                <a:pPr algn="ctr"/>
                <a:endParaRPr lang="en-US" sz="22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sz="22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en-US" sz="2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Evolvable</a:t>
                </a:r>
                <a:endPara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sz="2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sz="2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275" y="2243667"/>
                <a:ext cx="4895850" cy="2870716"/>
              </a:xfrm>
              <a:prstGeom prst="ellipse">
                <a:avLst/>
              </a:prstGeom>
              <a:blipFill rotWithShape="1">
                <a:blip r:embed="rId4"/>
                <a:stretch>
                  <a:fillRect r="-7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227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outline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ounded Rectangle 3"/>
              <p:cNvSpPr/>
              <p:nvPr/>
            </p:nvSpPr>
            <p:spPr>
              <a:xfrm>
                <a:off x="609600" y="914400"/>
                <a:ext cx="7924800" cy="3124200"/>
              </a:xfrm>
              <a:prstGeom prst="roundRect">
                <a:avLst/>
              </a:prstGeom>
              <a:solidFill>
                <a:schemeClr val="accent1">
                  <a:alpha val="38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 smtClean="0">
                    <a:solidFill>
                      <a:schemeClr val="tx2"/>
                    </a:solidFill>
                  </a:rPr>
                  <a:t>Replace queries for performance values with approximate comparisons</a:t>
                </a:r>
              </a:p>
              <a:p>
                <a:pPr algn="ctr"/>
                <a:endParaRPr lang="en-US" sz="2400" b="1" dirty="0" smtClean="0">
                  <a:solidFill>
                    <a:schemeClr val="tx2"/>
                  </a:solidFill>
                </a:endParaRPr>
              </a:p>
              <a:p>
                <a:pPr algn="ctr"/>
                <a:r>
                  <a:rPr lang="en-US" sz="2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For hypothesis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h</m:t>
                    </m:r>
                    <m:r>
                      <a:rPr lang="en-US" sz="24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:</m:t>
                    </m:r>
                    <m:r>
                      <a:rPr lang="en-US" sz="24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𝑋</m:t>
                    </m:r>
                    <m:r>
                      <a:rPr lang="en-US" sz="24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−1,1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,</m:t>
                    </m:r>
                  </m:oMath>
                </a14:m>
                <a:r>
                  <a:rPr lang="en-US" sz="2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tolerance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𝜏</m:t>
                    </m:r>
                    <m:r>
                      <a:rPr lang="en-US" sz="24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&gt;0</m:t>
                    </m:r>
                  </m:oMath>
                </a14:m>
                <a:r>
                  <a:rPr lang="en-US" sz="2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and threshold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𝑡</m:t>
                    </m:r>
                    <m:r>
                      <a:rPr lang="en-US" sz="24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≥</m:t>
                    </m:r>
                    <m:r>
                      <a:rPr lang="en-US" sz="24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𝜏</m:t>
                    </m:r>
                    <m:r>
                      <a:rPr lang="en-US" sz="24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,  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CSQ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&gt;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oracle returns:</a:t>
                </a:r>
              </a:p>
              <a:p>
                <a:pPr algn="ctr"/>
                <a:r>
                  <a:rPr lang="en-US" sz="2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1        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𝑬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𝐷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sz="240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h</m:t>
                        </m:r>
                        <m:d>
                          <m:dPr>
                            <m:ctrlPr>
                              <a:rPr lang="en-US" sz="240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400" b="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≥</m:t>
                    </m:r>
                    <m:r>
                      <a:rPr lang="en-US" sz="2400" b="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𝑡</m:t>
                    </m:r>
                    <m:r>
                      <a:rPr lang="en-US" sz="2400" b="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+</m:t>
                    </m:r>
                    <m:r>
                      <a:rPr lang="en-US" sz="2400" b="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𝜏</m:t>
                    </m:r>
                  </m:oMath>
                </a14:m>
                <a:endParaRPr lang="en-US" sz="2400" b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en-US" sz="2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0        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𝑬</m:t>
                        </m:r>
                      </m:e>
                      <m:sub>
                        <m:r>
                          <a:rPr lang="en-US" sz="2400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𝐷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sz="2400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h</m:t>
                        </m:r>
                        <m:d>
                          <m:dPr>
                            <m:ctrlPr>
                              <a:rPr lang="en-US" sz="2400" i="1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400" b="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≤</m:t>
                    </m:r>
                    <m:r>
                      <a:rPr lang="en-US" sz="2400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𝑡</m:t>
                    </m:r>
                    <m:r>
                      <a:rPr lang="en-US" sz="2400" b="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−</m:t>
                    </m:r>
                    <m:r>
                      <a:rPr lang="en-US" sz="2400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𝜏</m:t>
                    </m:r>
                  </m:oMath>
                </a14:m>
                <a:endParaRPr lang="en-US" sz="2400" b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en-US" sz="2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0 or 1                       otherwise</a:t>
                </a:r>
                <a:endPara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" name="Rounded 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914400"/>
                <a:ext cx="7924800" cy="3124200"/>
              </a:xfrm>
              <a:prstGeom prst="roundRect">
                <a:avLst/>
              </a:prstGeom>
              <a:blipFill rotWithShape="1">
                <a:blip r:embed="rId2"/>
                <a:stretch>
                  <a:fillRect t="-1744" b="-4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643467" y="4419600"/>
            <a:ext cx="7924800" cy="1371600"/>
          </a:xfrm>
          <a:prstGeom prst="roundRect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2"/>
                </a:solidFill>
              </a:rPr>
              <a:t>Design evolution algorithm with mutations that simulate comparison queries</a:t>
            </a:r>
          </a:p>
        </p:txBody>
      </p:sp>
    </p:spTree>
    <p:extLst>
      <p:ext uri="{BB962C8B-B14F-4D97-AF65-F5344CB8AC3E}">
        <p14:creationId xmlns:p14="http://schemas.microsoft.com/office/powerpoint/2010/main" val="140410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comparisons to mutations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ounded Rectangle 3"/>
              <p:cNvSpPr/>
              <p:nvPr/>
            </p:nvSpPr>
            <p:spPr>
              <a:xfrm>
                <a:off x="609600" y="914400"/>
                <a:ext cx="7924800" cy="1981200"/>
              </a:xfrm>
              <a:prstGeom prst="roundRect">
                <a:avLst/>
              </a:prstGeom>
              <a:solidFill>
                <a:schemeClr val="accent1">
                  <a:alpha val="38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For hypothesis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h</m:t>
                    </m:r>
                    <m:r>
                      <a:rPr lang="en-US" sz="24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:</m:t>
                    </m:r>
                    <m:r>
                      <a:rPr lang="en-US" sz="24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𝑋</m:t>
                    </m:r>
                    <m:r>
                      <a:rPr lang="en-US" sz="24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−1,1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,</m:t>
                    </m:r>
                  </m:oMath>
                </a14:m>
                <a:r>
                  <a:rPr lang="en-US" sz="2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tolerance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𝜏</m:t>
                    </m:r>
                    <m:r>
                      <a:rPr lang="en-US" sz="24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&gt;0</m:t>
                    </m:r>
                  </m:oMath>
                </a14:m>
                <a:r>
                  <a:rPr lang="en-US" sz="2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and threshold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𝑡</m:t>
                    </m:r>
                    <m:r>
                      <a:rPr lang="en-US" sz="24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≥</m:t>
                    </m:r>
                    <m:r>
                      <a:rPr lang="en-US" sz="24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𝜏</m:t>
                    </m:r>
                    <m:r>
                      <a:rPr lang="en-US" sz="24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,  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CSQ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&gt;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oracle returns:</a:t>
                </a:r>
              </a:p>
              <a:p>
                <a:pPr algn="ctr"/>
                <a:r>
                  <a:rPr lang="en-US" sz="2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1        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𝑬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𝐷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sz="240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h</m:t>
                        </m:r>
                        <m:d>
                          <m:dPr>
                            <m:ctrlPr>
                              <a:rPr lang="en-US" sz="240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 dirty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400" b="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≥</m:t>
                    </m:r>
                    <m:r>
                      <a:rPr lang="en-US" sz="2400" b="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𝑡</m:t>
                    </m:r>
                    <m:r>
                      <a:rPr lang="en-US" sz="2400" b="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+</m:t>
                    </m:r>
                    <m:r>
                      <a:rPr lang="en-US" sz="2400" b="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𝜏</m:t>
                    </m:r>
                  </m:oMath>
                </a14:m>
                <a:endParaRPr lang="en-US" sz="2400" b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en-US" sz="2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0        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𝑬</m:t>
                        </m:r>
                      </m:e>
                      <m:sub>
                        <m:r>
                          <a:rPr lang="en-US" sz="2400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𝐷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sz="2400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h</m:t>
                        </m:r>
                        <m:d>
                          <m:dPr>
                            <m:ctrlPr>
                              <a:rPr lang="en-US" sz="2400" i="1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400" b="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≤</m:t>
                    </m:r>
                    <m:r>
                      <a:rPr lang="en-US" sz="2400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𝑡</m:t>
                    </m:r>
                    <m:r>
                      <a:rPr lang="en-US" sz="2400" b="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−</m:t>
                    </m:r>
                    <m:r>
                      <a:rPr lang="en-US" sz="2400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𝜏</m:t>
                    </m:r>
                  </m:oMath>
                </a14:m>
                <a:endParaRPr lang="en-US" sz="2400" b="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en-US" sz="2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0 or 1                       otherwise</a:t>
                </a:r>
                <a:endPara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" name="Rounded 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914400"/>
                <a:ext cx="7924800" cy="1981200"/>
              </a:xfrm>
              <a:prstGeom prst="roundRect">
                <a:avLst/>
              </a:prstGeom>
              <a:blipFill rotWithShape="1">
                <a:blip r:embed="rId2"/>
                <a:stretch>
                  <a:fillRect t="-610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876582" y="3172325"/>
            <a:ext cx="3581401" cy="1899204"/>
            <a:chOff x="609600" y="3657600"/>
            <a:chExt cx="3581401" cy="189920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Oval 4"/>
                <p:cNvSpPr/>
                <p:nvPr/>
              </p:nvSpPr>
              <p:spPr>
                <a:xfrm>
                  <a:off x="609600" y="4191000"/>
                  <a:ext cx="1295400" cy="762000"/>
                </a:xfrm>
                <a:prstGeom prst="ellipse">
                  <a:avLst/>
                </a:prstGeom>
                <a:solidFill>
                  <a:schemeClr val="accent1">
                    <a:alpha val="38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𝑟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≡0</m:t>
                        </m:r>
                      </m:oMath>
                    </m:oMathPara>
                  </a14:m>
                  <a:endParaRPr lang="en-US" sz="2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5" name="Oval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" y="4191000"/>
                  <a:ext cx="1295400" cy="762000"/>
                </a:xfrm>
                <a:prstGeom prst="ellipse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Right Arrow 5"/>
            <p:cNvSpPr/>
            <p:nvPr/>
          </p:nvSpPr>
          <p:spPr>
            <a:xfrm rot="1306678" flipV="1">
              <a:off x="1871428" y="5003441"/>
              <a:ext cx="691483" cy="45719"/>
            </a:xfrm>
            <a:prstGeom prst="rightArrow">
              <a:avLst/>
            </a:prstGeom>
            <a:solidFill>
              <a:schemeClr val="accent5">
                <a:lumMod val="40000"/>
                <a:lumOff val="60000"/>
                <a:alpha val="3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" name="Right Arrow 6"/>
            <p:cNvSpPr/>
            <p:nvPr/>
          </p:nvSpPr>
          <p:spPr>
            <a:xfrm rot="20725567" flipV="1">
              <a:off x="1948938" y="4041247"/>
              <a:ext cx="691483" cy="506703"/>
            </a:xfrm>
            <a:prstGeom prst="rightArrow">
              <a:avLst/>
            </a:prstGeom>
            <a:solidFill>
              <a:schemeClr val="accent5">
                <a:lumMod val="40000"/>
                <a:lumOff val="60000"/>
                <a:alpha val="3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Oval 7"/>
                <p:cNvSpPr/>
                <p:nvPr/>
              </p:nvSpPr>
              <p:spPr>
                <a:xfrm>
                  <a:off x="2719100" y="3657600"/>
                  <a:ext cx="1471900" cy="762000"/>
                </a:xfrm>
                <a:prstGeom prst="ellipse">
                  <a:avLst/>
                </a:prstGeom>
                <a:solidFill>
                  <a:schemeClr val="accent1">
                    <a:alpha val="38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≡0</m:t>
                        </m:r>
                      </m:oMath>
                    </m:oMathPara>
                  </a14:m>
                  <a:endParaRPr lang="en-US" sz="2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8" name="Oval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9100" y="3657600"/>
                  <a:ext cx="1471900" cy="762000"/>
                </a:xfrm>
                <a:prstGeom prst="ellipse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Oval 8"/>
                <p:cNvSpPr/>
                <p:nvPr/>
              </p:nvSpPr>
              <p:spPr>
                <a:xfrm>
                  <a:off x="2719101" y="4794804"/>
                  <a:ext cx="1471900" cy="762000"/>
                </a:xfrm>
                <a:prstGeom prst="ellipse">
                  <a:avLst/>
                </a:prstGeom>
                <a:solidFill>
                  <a:schemeClr val="accent1">
                    <a:alpha val="38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≡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h</m:t>
                        </m:r>
                      </m:oMath>
                    </m:oMathPara>
                  </a14:m>
                  <a:endParaRPr lang="en-US" sz="2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9" name="Oval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9101" y="4794804"/>
                  <a:ext cx="1471900" cy="762000"/>
                </a:xfrm>
                <a:prstGeom prst="ellipse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2006598" y="5132401"/>
                  <a:ext cx="2372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𝛿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6598" y="5132401"/>
                  <a:ext cx="237279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256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1852006" y="3657600"/>
                  <a:ext cx="82116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1−</m:t>
                        </m:r>
                        <m:r>
                          <a:rPr lang="en-US" b="0" i="1" smtClean="0">
                            <a:latin typeface="Cambria Math"/>
                          </a:rPr>
                          <m:t>𝛿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2006" y="3657600"/>
                  <a:ext cx="821163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4876800" y="3436810"/>
                <a:ext cx="4147354" cy="1383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Beneficial/neutral threshold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𝑡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Mutation pool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log</m:t>
                            </m:r>
                            <m:r>
                              <a:rPr lang="en-US" i="1">
                                <a:latin typeface="Cambria Math"/>
                              </a:rPr>
                              <m:t>⁡(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𝛿</m:t>
                                </m:r>
                              </m:den>
                            </m:f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𝛿</m:t>
                            </m:r>
                          </m:den>
                        </m:f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Performance sample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⁡(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𝛿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𝜏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3436810"/>
                <a:ext cx="4147354" cy="1383840"/>
              </a:xfrm>
              <a:prstGeom prst="rect">
                <a:avLst/>
              </a:prstGeom>
              <a:blipFill rotWithShape="1">
                <a:blip r:embed="rId8"/>
                <a:stretch>
                  <a:fillRect l="-1176" t="-2643" b="-13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1085091" y="5638800"/>
                <a:ext cx="49618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With probability at least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1−</m:t>
                    </m:r>
                    <m:r>
                      <a:rPr lang="en-US" b="0" i="1" smtClean="0">
                        <a:latin typeface="Cambria Math"/>
                      </a:rPr>
                      <m:t>𝛿</m:t>
                    </m:r>
                  </m:oMath>
                </a14:m>
                <a:r>
                  <a:rPr lang="en-US" dirty="0" smtClean="0"/>
                  <a:t>, Select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/>
                          </a:rPr>
                          <m:t>𝑟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𝑏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is valid response to comparison query</a:t>
                </a:r>
                <a:endParaRPr 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091" y="5638800"/>
                <a:ext cx="4961871" cy="646331"/>
              </a:xfrm>
              <a:prstGeom prst="rect">
                <a:avLst/>
              </a:prstGeom>
              <a:blipFill rotWithShape="1">
                <a:blip r:embed="rId9"/>
                <a:stretch>
                  <a:fillRect l="-983" t="-5660" r="-246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0856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Simulating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𝐶𝑆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&gt;</m:t>
                        </m:r>
                      </m:sub>
                    </m:sSub>
                  </m:oMath>
                </a14:m>
                <a:r>
                  <a:rPr lang="en-US" dirty="0" smtClean="0"/>
                  <a:t> algorithm</a:t>
                </a:r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741" t="-19643" b="-3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202302" y="2098631"/>
            <a:ext cx="4099905" cy="1899204"/>
            <a:chOff x="509913" y="3657600"/>
            <a:chExt cx="4099905" cy="189920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Oval 4"/>
                <p:cNvSpPr/>
                <p:nvPr/>
              </p:nvSpPr>
              <p:spPr>
                <a:xfrm>
                  <a:off x="509913" y="4191000"/>
                  <a:ext cx="1395087" cy="762000"/>
                </a:xfrm>
                <a:prstGeom prst="ellipse">
                  <a:avLst/>
                </a:prstGeom>
                <a:solidFill>
                  <a:schemeClr val="accent1">
                    <a:alpha val="38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𝑟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≡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5" name="Oval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913" y="4191000"/>
                  <a:ext cx="1395087" cy="762000"/>
                </a:xfrm>
                <a:prstGeom prst="ellipse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Right Arrow 5"/>
            <p:cNvSpPr/>
            <p:nvPr/>
          </p:nvSpPr>
          <p:spPr>
            <a:xfrm rot="1306678" flipV="1">
              <a:off x="1871428" y="5003441"/>
              <a:ext cx="691483" cy="45719"/>
            </a:xfrm>
            <a:prstGeom prst="rightArrow">
              <a:avLst/>
            </a:prstGeom>
            <a:solidFill>
              <a:schemeClr val="accent5">
                <a:lumMod val="40000"/>
                <a:lumOff val="60000"/>
                <a:alpha val="3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" name="Right Arrow 6"/>
            <p:cNvSpPr/>
            <p:nvPr/>
          </p:nvSpPr>
          <p:spPr>
            <a:xfrm rot="20725567" flipV="1">
              <a:off x="1948938" y="4041247"/>
              <a:ext cx="691483" cy="506703"/>
            </a:xfrm>
            <a:prstGeom prst="rightArrow">
              <a:avLst/>
            </a:prstGeom>
            <a:solidFill>
              <a:schemeClr val="accent5">
                <a:lumMod val="40000"/>
                <a:lumOff val="60000"/>
                <a:alpha val="3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Oval 7"/>
                <p:cNvSpPr/>
                <p:nvPr/>
              </p:nvSpPr>
              <p:spPr>
                <a:xfrm>
                  <a:off x="2719099" y="3657600"/>
                  <a:ext cx="1766363" cy="762000"/>
                </a:xfrm>
                <a:prstGeom prst="ellipse">
                  <a:avLst/>
                </a:prstGeom>
                <a:solidFill>
                  <a:schemeClr val="accent1">
                    <a:alpha val="38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≡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8" name="Oval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9099" y="3657600"/>
                  <a:ext cx="1766363" cy="762000"/>
                </a:xfrm>
                <a:prstGeom prst="ellipse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Oval 8"/>
                <p:cNvSpPr/>
                <p:nvPr/>
              </p:nvSpPr>
              <p:spPr>
                <a:xfrm>
                  <a:off x="2673168" y="4794804"/>
                  <a:ext cx="1936650" cy="762000"/>
                </a:xfrm>
                <a:prstGeom prst="ellipse">
                  <a:avLst/>
                </a:prstGeom>
                <a:solidFill>
                  <a:schemeClr val="accent1">
                    <a:alpha val="38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≡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9" name="Oval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3168" y="4794804"/>
                  <a:ext cx="1936650" cy="762000"/>
                </a:xfrm>
                <a:prstGeom prst="ellipse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2006598" y="5132401"/>
                  <a:ext cx="2372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𝛿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6598" y="5132401"/>
                  <a:ext cx="237279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256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1852006" y="3657600"/>
                  <a:ext cx="82116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1−</m:t>
                        </m:r>
                        <m:r>
                          <a:rPr lang="en-US" b="0" i="1" smtClean="0">
                            <a:latin typeface="Cambria Math"/>
                          </a:rPr>
                          <m:t>𝛿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2006" y="3657600"/>
                  <a:ext cx="821163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4740326" y="2374258"/>
                <a:ext cx="4147354" cy="1383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Beneficial/neutral threshold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Mutation sample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log</m:t>
                            </m:r>
                            <m:r>
                              <a:rPr lang="en-US" i="1">
                                <a:latin typeface="Cambria Math"/>
                              </a:rPr>
                              <m:t>⁡(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𝛿</m:t>
                                </m:r>
                              </m:den>
                            </m:f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𝛿</m:t>
                            </m:r>
                          </m:den>
                        </m:f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Performance sample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⁡(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𝛿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𝜏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0326" y="2374258"/>
                <a:ext cx="4147354" cy="1383840"/>
              </a:xfrm>
              <a:prstGeom prst="rect">
                <a:avLst/>
              </a:prstGeom>
              <a:blipFill rotWithShape="1">
                <a:blip r:embed="rId8"/>
                <a:stretch>
                  <a:fillRect l="-1324" t="-2643" b="-13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379992" y="914400"/>
                <a:ext cx="762201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Need to answer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𝑞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queries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the function obtained after answering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queries</a:t>
                </a:r>
              </a:p>
              <a:p>
                <a:r>
                  <a:rPr lang="en-US" dirty="0" smtClean="0"/>
                  <a:t>Need to answer query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with threshold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92" y="914400"/>
                <a:ext cx="7622015" cy="923330"/>
              </a:xfrm>
              <a:prstGeom prst="rect">
                <a:avLst/>
              </a:prstGeom>
              <a:blipFill rotWithShape="1">
                <a:blip r:embed="rId9"/>
                <a:stretch>
                  <a:fillRect l="-639" t="-3974" b="-9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363059" y="4249488"/>
                <a:ext cx="86868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Leads to representations with values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[−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𝑞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𝑞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>
                    <a:solidFill>
                      <a:srgbClr val="C00000"/>
                    </a:solidFill>
                  </a:rPr>
                  <a:t>!</a:t>
                </a:r>
              </a:p>
              <a:p>
                <a:r>
                  <a:rPr lang="en-US" dirty="0" smtClean="0"/>
                  <a:t>Rescale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1/</m:t>
                    </m:r>
                    <m:r>
                      <a:rPr lang="en-US" i="1" dirty="0" smtClean="0">
                        <a:latin typeface="Cambria Math"/>
                      </a:rPr>
                      <m:t>𝑞</m:t>
                    </m:r>
                  </m:oMath>
                </a14:m>
                <a:r>
                  <a:rPr lang="en-US" dirty="0" smtClean="0"/>
                  <a:t> to get functions with values in [-1,1]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</a:p>
              <a:p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059" y="4249488"/>
                <a:ext cx="8686800" cy="923330"/>
              </a:xfrm>
              <a:prstGeom prst="rect">
                <a:avLst/>
              </a:prstGeom>
              <a:blipFill rotWithShape="1">
                <a:blip r:embed="rId10"/>
                <a:stretch>
                  <a:fillRect l="-632" t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Flowchart: Alternate Process 15"/>
              <p:cNvSpPr/>
              <p:nvPr/>
            </p:nvSpPr>
            <p:spPr>
              <a:xfrm>
                <a:off x="601133" y="5105400"/>
                <a:ext cx="7848600" cy="1219200"/>
              </a:xfrm>
              <a:prstGeom prst="flowChartAlternateProcess">
                <a:avLst/>
              </a:prstGeom>
              <a:solidFill>
                <a:schemeClr val="accent1">
                  <a:alpha val="38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Given answers to queries can compute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h</m:t>
                    </m:r>
                    <m:r>
                      <a:rPr lang="en-US" sz="24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such that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𝑃𝑒𝑟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𝑓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h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≥1−</m:t>
                    </m:r>
                    <m:r>
                      <a:rPr lang="en-US" sz="24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𝜖</m:t>
                    </m:r>
                  </m:oMath>
                </a14:m>
                <a:r>
                  <a:rPr lang="en-US" sz="2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and mutate into it</a:t>
                </a:r>
                <a:endParaRPr 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6" name="Flowchart: Alternate Process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33" y="5105400"/>
                <a:ext cx="7848600" cy="1219200"/>
              </a:xfrm>
              <a:prstGeom prst="flowChartAlternateProcess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5557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76200"/>
                <a:ext cx="8229600" cy="838200"/>
              </a:xfrm>
            </p:spPr>
            <p:txBody>
              <a:bodyPr/>
              <a:lstStyle/>
              <a:p>
                <a:r>
                  <a:rPr lang="en-US" dirty="0" smtClean="0"/>
                  <a:t>CSQ learnable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≡</m:t>
                    </m:r>
                  </m:oMath>
                </a14:m>
                <a:r>
                  <a:rPr lang="en-US" dirty="0" smtClean="0"/>
                  <a:t> Evolvable [F.08; F. 09]</a:t>
                </a:r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76200"/>
                <a:ext cx="8229600" cy="838200"/>
              </a:xfrm>
              <a:blipFill rotWithShape="1">
                <a:blip r:embed="rId3"/>
                <a:stretch>
                  <a:fillRect l="-2741" r="-1778" b="-26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1202267" y="1278467"/>
            <a:ext cx="6096000" cy="3657600"/>
          </a:xfrm>
          <a:prstGeom prst="ellipse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PAC learnable</a:t>
            </a:r>
          </a:p>
          <a:p>
            <a:pPr algn="ctr"/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/>
              <p:cNvSpPr/>
              <p:nvPr/>
            </p:nvSpPr>
            <p:spPr>
              <a:xfrm>
                <a:off x="1819275" y="2057400"/>
                <a:ext cx="4895850" cy="2480733"/>
              </a:xfrm>
              <a:prstGeom prst="ellipse">
                <a:avLst/>
              </a:prstGeom>
              <a:solidFill>
                <a:srgbClr val="FFC000">
                  <a:alpha val="38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CSQ learnable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≡</m:t>
                    </m:r>
                  </m:oMath>
                </a14:m>
                <a:r>
                  <a:rPr lang="en-US" sz="2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endPara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en-US" sz="2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Evolvable</a:t>
                </a:r>
                <a:endParaRPr lang="en-US" sz="2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sz="2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Ov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275" y="2057400"/>
                <a:ext cx="4895850" cy="2480733"/>
              </a:xfrm>
              <a:prstGeom prst="ellipse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 rot="20276390">
            <a:off x="6806924" y="4092563"/>
            <a:ext cx="2063867" cy="891140"/>
          </a:xfrm>
          <a:prstGeom prst="rect">
            <a:avLst/>
          </a:prstGeom>
          <a:solidFill>
            <a:schemeClr val="bg1">
              <a:alpha val="38000"/>
            </a:schemeClr>
          </a:solidFill>
          <a:ln w="4762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FF0000"/>
                </a:solidFill>
                <a:latin typeface="Impact" panose="020B0806030902050204" pitchFamily="34" charset="0"/>
              </a:rPr>
              <a:t>ROBUST</a:t>
            </a:r>
            <a:endParaRPr lang="en-US" sz="3600" dirty="0" smtClean="0">
              <a:solidFill>
                <a:srgbClr val="FF0000"/>
              </a:solidFill>
              <a:latin typeface="Impact" panose="020B080603090205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5562600"/>
            <a:ext cx="80265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E.g. optimizing selection; recombination [</a:t>
            </a:r>
            <a:r>
              <a:rPr lang="en-US" dirty="0" err="1" smtClean="0"/>
              <a:t>Kanade</a:t>
            </a:r>
            <a:r>
              <a:rPr lang="en-US" dirty="0" smtClean="0"/>
              <a:t> 11]; changing thresholds; </a:t>
            </a:r>
          </a:p>
          <a:p>
            <a:r>
              <a:rPr lang="en-US" dirty="0" smtClean="0"/>
              <a:t>number of mutations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268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ounded Rectangle 3"/>
              <p:cNvSpPr/>
              <p:nvPr/>
            </p:nvSpPr>
            <p:spPr>
              <a:xfrm>
                <a:off x="533400" y="1066800"/>
                <a:ext cx="8077200" cy="990600"/>
              </a:xfrm>
              <a:prstGeom prst="roundRect">
                <a:avLst/>
              </a:prstGeom>
              <a:solidFill>
                <a:schemeClr val="accent1">
                  <a:alpha val="3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>
                  <a:spcBef>
                    <a:spcPct val="20000"/>
                  </a:spcBef>
                </a:pPr>
                <a:r>
                  <a:rPr lang="en-US" sz="2000" dirty="0" smtClean="0">
                    <a:solidFill>
                      <a:schemeClr val="tx1"/>
                    </a:solidFill>
                  </a:rPr>
                  <a:t>SQ learning [Kearns 93] : learner submits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𝜓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/>
                      </a:rPr>
                      <m:t>, ℓ)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</a:p>
              <a:p>
                <a:pPr lvl="0">
                  <a:spcBef>
                    <a:spcPct val="200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	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     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SQ oracle </a:t>
                </a:r>
                <a:r>
                  <a:rPr lang="en-US" sz="2000" dirty="0">
                    <a:solidFill>
                      <a:schemeClr val="tx1"/>
                    </a:solidFill>
                  </a:rPr>
                  <a:t>returns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/>
                      </a:rPr>
                      <m:t>𝑣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such that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𝑣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𝑬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𝐷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𝜓</m:t>
                            </m:r>
                            <m:d>
                              <m:dPr>
                                <m:ctrlPr>
                                  <a:rPr lang="en-US" sz="2000" i="1" dirty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i="1" dirty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sz="2000" i="1" dirty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r>
                      <m:rPr>
                        <m:sty m:val="p"/>
                      </m:rPr>
                      <a:rPr lang="en-US" sz="2000" i="1">
                        <a:solidFill>
                          <a:schemeClr val="tx1"/>
                        </a:solidFill>
                        <a:latin typeface="Cambria Math"/>
                      </a:rPr>
                      <m:t>τ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Rounded 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066800"/>
                <a:ext cx="8077200" cy="990600"/>
              </a:xfrm>
              <a:prstGeom prst="roundRect">
                <a:avLst/>
              </a:prstGeom>
              <a:blipFill rotWithShape="1">
                <a:blip r:embed="rId3"/>
                <a:stretch>
                  <a:fillRect l="-2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/>
          <p:cNvSpPr txBox="1">
            <a:spLocks/>
          </p:cNvSpPr>
          <p:nvPr/>
        </p:nvSpPr>
        <p:spPr>
          <a:xfrm>
            <a:off x="457200" y="0"/>
            <a:ext cx="8229600" cy="838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3600" kern="1200" baseline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4400" dirty="0" smtClean="0"/>
              <a:t>How powerful is CSQ learning?</a:t>
            </a:r>
            <a:endParaRPr lang="en-US" sz="440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2209800"/>
                <a:ext cx="8229600" cy="4525963"/>
              </a:xfrm>
            </p:spPr>
            <p:txBody>
              <a:bodyPr/>
              <a:lstStyle/>
              <a:p>
                <a:r>
                  <a:rPr lang="en-US" dirty="0" smtClean="0"/>
                  <a:t>Many known algorithms are essentially described in SQ or can be easily translated to SQ</a:t>
                </a:r>
              </a:p>
              <a:p>
                <a:pPr lvl="1"/>
                <a:r>
                  <a:rPr lang="en-US" sz="1800" dirty="0" smtClean="0"/>
                  <a:t>Boolean conjunctions, decision lists, simple geometric concepts,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𝐴</m:t>
                    </m:r>
                    <m:sSup>
                      <m:sSup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/>
                          </a:rPr>
                          <m:t>𝐶</m:t>
                        </m:r>
                      </m:e>
                      <m:sup>
                        <m:r>
                          <a:rPr lang="en-US" sz="1800" b="0" i="1" smtClean="0">
                            <a:latin typeface="Cambria Math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1800" dirty="0" smtClean="0"/>
                  <a:t> </a:t>
                </a:r>
                <a:r>
                  <a:rPr lang="en-US" sz="1800" dirty="0" smtClean="0">
                    <a:solidFill>
                      <a:srgbClr val="FFC000"/>
                    </a:solidFill>
                    <a:latin typeface="Berlin Sans FB" pitchFamily="34" charset="0"/>
                  </a:rPr>
                  <a:t>[Kearns 93]</a:t>
                </a:r>
              </a:p>
              <a:p>
                <a:r>
                  <a:rPr lang="en-US" dirty="0" smtClean="0"/>
                  <a:t>Several other were found with more effort</a:t>
                </a:r>
              </a:p>
              <a:p>
                <a:pPr lvl="1"/>
                <a:r>
                  <a:rPr lang="en-US" sz="1800" dirty="0" smtClean="0"/>
                  <a:t>Halfspaces with large margin </a:t>
                </a:r>
                <a:r>
                  <a:rPr lang="en-US" sz="1800" dirty="0" smtClean="0">
                    <a:solidFill>
                      <a:srgbClr val="FFC000"/>
                    </a:solidFill>
                    <a:latin typeface="Berlin Sans FB" pitchFamily="34" charset="0"/>
                  </a:rPr>
                  <a:t>[</a:t>
                </a:r>
                <a:r>
                  <a:rPr lang="en-US" sz="1800" dirty="0" err="1" smtClean="0">
                    <a:solidFill>
                      <a:srgbClr val="FFC000"/>
                    </a:solidFill>
                    <a:latin typeface="Berlin Sans FB" pitchFamily="34" charset="0"/>
                  </a:rPr>
                  <a:t>Bylander</a:t>
                </a:r>
                <a:r>
                  <a:rPr lang="en-US" sz="1800" dirty="0" smtClean="0">
                    <a:solidFill>
                      <a:srgbClr val="FFC000"/>
                    </a:solidFill>
                    <a:latin typeface="Berlin Sans FB" pitchFamily="34" charset="0"/>
                  </a:rPr>
                  <a:t> 94]</a:t>
                </a:r>
              </a:p>
              <a:p>
                <a:pPr lvl="1"/>
                <a:r>
                  <a:rPr lang="en-US" sz="1800" dirty="0" smtClean="0"/>
                  <a:t>General LTFs </a:t>
                </a:r>
                <a:r>
                  <a:rPr lang="en-US" sz="1800" dirty="0" smtClean="0">
                    <a:solidFill>
                      <a:srgbClr val="FFC000"/>
                    </a:solidFill>
                    <a:latin typeface="Berlin Sans FB" pitchFamily="34" charset="0"/>
                  </a:rPr>
                  <a:t>[</a:t>
                </a:r>
                <a:r>
                  <a:rPr lang="en-US" sz="1800" dirty="0" err="1" smtClean="0">
                    <a:solidFill>
                      <a:srgbClr val="FFC000"/>
                    </a:solidFill>
                    <a:latin typeface="Berlin Sans FB" pitchFamily="34" charset="0"/>
                  </a:rPr>
                  <a:t>BlumFrie.Kann.Vemp</a:t>
                </a:r>
                <a:r>
                  <a:rPr lang="en-US" sz="1800" dirty="0" smtClean="0">
                    <a:solidFill>
                      <a:srgbClr val="FFC000"/>
                    </a:solidFill>
                    <a:latin typeface="Berlin Sans FB" pitchFamily="34" charset="0"/>
                  </a:rPr>
                  <a:t>. 96; </a:t>
                </a:r>
                <a:r>
                  <a:rPr lang="en-US" sz="1800" dirty="0" err="1" smtClean="0">
                    <a:solidFill>
                      <a:srgbClr val="FFC000"/>
                    </a:solidFill>
                    <a:latin typeface="Berlin Sans FB" pitchFamily="34" charset="0"/>
                  </a:rPr>
                  <a:t>Duna.Vemp</a:t>
                </a:r>
                <a:r>
                  <a:rPr lang="en-US" sz="1800" dirty="0" smtClean="0">
                    <a:solidFill>
                      <a:srgbClr val="FFC000"/>
                    </a:solidFill>
                    <a:latin typeface="Berlin Sans FB" pitchFamily="34" charset="0"/>
                  </a:rPr>
                  <a:t>. 04]</a:t>
                </a:r>
              </a:p>
              <a:p>
                <a:r>
                  <a:rPr lang="en-US" dirty="0" smtClean="0"/>
                  <a:t>General ML techniques </a:t>
                </a:r>
              </a:p>
              <a:p>
                <a:pPr lvl="1"/>
                <a:r>
                  <a:rPr lang="en-US" sz="1800" dirty="0"/>
                  <a:t>N</a:t>
                </a:r>
                <a:r>
                  <a:rPr lang="en-US" sz="1800" dirty="0" smtClean="0"/>
                  <a:t>earest neighbor</a:t>
                </a:r>
              </a:p>
              <a:p>
                <a:pPr lvl="1"/>
                <a:r>
                  <a:rPr lang="en-US" sz="1800" dirty="0" smtClean="0"/>
                  <a:t>Gradient descent</a:t>
                </a:r>
              </a:p>
              <a:p>
                <a:pPr lvl="1"/>
                <a:r>
                  <a:rPr lang="en-US" sz="1800" dirty="0" smtClean="0"/>
                  <a:t>SVM</a:t>
                </a:r>
              </a:p>
              <a:p>
                <a:pPr lvl="1"/>
                <a:r>
                  <a:rPr lang="en-US" sz="1800" dirty="0"/>
                  <a:t>B</a:t>
                </a:r>
                <a:r>
                  <a:rPr lang="en-US" sz="1800" dirty="0" smtClean="0"/>
                  <a:t>oosting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9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2209800"/>
                <a:ext cx="8229600" cy="4525963"/>
              </a:xfrm>
              <a:blipFill rotWithShape="1">
                <a:blip r:embed="rId4"/>
                <a:stretch>
                  <a:fillRect l="-1037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5070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sz="4400" dirty="0" smtClean="0"/>
              <a:t>Perceptron in SQ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6374" y="919952"/>
                <a:ext cx="8229600" cy="563324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Recall the Perceptron algorithm:</a:t>
                </a:r>
              </a:p>
              <a:p>
                <a:pPr lvl="1"/>
                <a:r>
                  <a:rPr lang="en-US" dirty="0" smtClean="0"/>
                  <a:t>Add false negatives, subtract false positive examples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sz="3600" dirty="0"/>
              </a:p>
              <a:p>
                <a:r>
                  <a:rPr lang="en-US" sz="2200" dirty="0" smtClean="0"/>
                  <a:t>Use SQs to find the centroid of false positives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b="1" i="1" dirty="0" smtClean="0">
                            <a:latin typeface="Cambria Math"/>
                          </a:rPr>
                          <m:t>𝑬</m:t>
                        </m:r>
                      </m:e>
                      <m:sub>
                        <m:r>
                          <a:rPr lang="en-US" sz="2200" b="0" i="1" dirty="0" smtClean="0">
                            <a:latin typeface="Cambria Math"/>
                          </a:rPr>
                          <m:t>𝐷</m:t>
                        </m:r>
                      </m:sub>
                    </m:sSub>
                    <m:r>
                      <a:rPr lang="en-US" sz="2200" i="1" dirty="0" smtClean="0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sz="22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20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200" b="0" i="1" dirty="0" smtClean="0">
                        <a:latin typeface="Cambria Math"/>
                      </a:rPr>
                      <m:t>⋅</m:t>
                    </m:r>
                    <m:r>
                      <a:rPr lang="en-US" sz="2200" i="1" dirty="0" smtClean="0">
                        <a:latin typeface="Cambria Math"/>
                      </a:rPr>
                      <m:t> </m:t>
                    </m:r>
                    <m:r>
                      <a:rPr lang="en-US" sz="2200" i="1" dirty="0" smtClean="0"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en-US" sz="220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i="1" dirty="0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220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200" i="1" dirty="0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sz="2200" i="1" dirty="0" smtClean="0">
                            <a:latin typeface="Cambria Math"/>
                          </a:rPr>
                          <m:t>=</m:t>
                        </m:r>
                        <m:r>
                          <a:rPr lang="en-US" sz="2200" b="0" i="1" dirty="0" smtClean="0">
                            <a:latin typeface="Cambria Math"/>
                          </a:rPr>
                          <m:t>−</m:t>
                        </m:r>
                        <m:r>
                          <a:rPr lang="en-US" sz="2200" i="1" dirty="0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sz="2200" b="0" i="1" dirty="0" smtClean="0">
                        <a:latin typeface="Cambria Math"/>
                      </a:rPr>
                      <m:t>⋅ </m:t>
                    </m:r>
                    <m:r>
                      <a:rPr lang="en-US" sz="2200" b="0" i="1" dirty="0" smtClean="0">
                        <a:latin typeface="Cambria Math"/>
                      </a:rPr>
                      <m:t>𝐼</m:t>
                    </m:r>
                    <m:r>
                      <a:rPr lang="en-US" sz="2200" b="0" i="1" dirty="0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200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200" i="1" dirty="0" smtClean="0">
                            <a:latin typeface="Cambria Math"/>
                          </a:rPr>
                          <m:t>h</m:t>
                        </m:r>
                      </m:e>
                      <m:sup>
                        <m:r>
                          <a:rPr lang="en-US" sz="2200" b="0" i="1" dirty="0" smtClean="0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en-US" sz="2200" i="1" dirty="0" smtClean="0">
                        <a:latin typeface="Cambria Math"/>
                      </a:rPr>
                      <m:t>(</m:t>
                    </m:r>
                    <m:r>
                      <a:rPr lang="en-US" sz="2200" i="1" dirty="0" smtClean="0">
                        <a:latin typeface="Cambria Math"/>
                      </a:rPr>
                      <m:t>𝑥</m:t>
                    </m:r>
                    <m:r>
                      <a:rPr lang="en-US" sz="2200" i="1" dirty="0" smtClean="0">
                        <a:latin typeface="Cambria Math"/>
                      </a:rPr>
                      <m:t>) = 1)]</m:t>
                    </m:r>
                  </m:oMath>
                </a14:m>
                <a:r>
                  <a:rPr lang="en-US" sz="2200" dirty="0" smtClean="0"/>
                  <a:t> gives the first coordinate of the centroid</a:t>
                </a:r>
              </a:p>
              <a:p>
                <a:r>
                  <a:rPr lang="en-US" sz="2200" dirty="0" smtClean="0"/>
                  <a:t>Use the centroid for the Perceptron update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6374" y="919952"/>
                <a:ext cx="8229600" cy="5633247"/>
              </a:xfrm>
              <a:blipFill rotWithShape="1">
                <a:blip r:embed="rId3"/>
                <a:stretch>
                  <a:fillRect l="-1037" t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3221384" y="1678777"/>
            <a:ext cx="2973388" cy="3241675"/>
            <a:chOff x="6249958" y="1554163"/>
            <a:chExt cx="2973388" cy="3241675"/>
          </a:xfrm>
        </p:grpSpPr>
        <p:sp>
          <p:nvSpPr>
            <p:cNvPr id="5" name="Text Box 6"/>
            <p:cNvSpPr txBox="1">
              <a:spLocks noChangeAspect="1" noChangeArrowheads="1"/>
            </p:cNvSpPr>
            <p:nvPr/>
          </p:nvSpPr>
          <p:spPr bwMode="auto">
            <a:xfrm>
              <a:off x="6515070" y="4049712"/>
              <a:ext cx="585788" cy="577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6" name="Text Box 7"/>
            <p:cNvSpPr txBox="1">
              <a:spLocks noChangeAspect="1" noChangeArrowheads="1"/>
            </p:cNvSpPr>
            <p:nvPr/>
          </p:nvSpPr>
          <p:spPr bwMode="auto">
            <a:xfrm>
              <a:off x="6249958" y="3113087"/>
              <a:ext cx="588962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3200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7" name="Text Box 8"/>
            <p:cNvSpPr txBox="1">
              <a:spLocks noChangeAspect="1" noChangeArrowheads="1"/>
            </p:cNvSpPr>
            <p:nvPr/>
          </p:nvSpPr>
          <p:spPr bwMode="auto">
            <a:xfrm>
              <a:off x="6591271" y="3751263"/>
              <a:ext cx="585787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3200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8" name="Text Box 9"/>
            <p:cNvSpPr txBox="1">
              <a:spLocks noChangeAspect="1" noChangeArrowheads="1"/>
            </p:cNvSpPr>
            <p:nvPr/>
          </p:nvSpPr>
          <p:spPr bwMode="auto">
            <a:xfrm>
              <a:off x="8635971" y="3405188"/>
              <a:ext cx="587375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3200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9" name="Text Box 10"/>
            <p:cNvSpPr txBox="1">
              <a:spLocks noChangeAspect="1" noChangeArrowheads="1"/>
            </p:cNvSpPr>
            <p:nvPr/>
          </p:nvSpPr>
          <p:spPr bwMode="auto">
            <a:xfrm>
              <a:off x="7980333" y="4216400"/>
              <a:ext cx="588963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3200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10" name="Text Box 11"/>
            <p:cNvSpPr txBox="1">
              <a:spLocks noChangeAspect="1" noChangeArrowheads="1"/>
            </p:cNvSpPr>
            <p:nvPr/>
          </p:nvSpPr>
          <p:spPr bwMode="auto">
            <a:xfrm>
              <a:off x="7173883" y="4192588"/>
              <a:ext cx="588963" cy="577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11" name="Text Box 12"/>
            <p:cNvSpPr txBox="1">
              <a:spLocks noChangeAspect="1" noChangeArrowheads="1"/>
            </p:cNvSpPr>
            <p:nvPr/>
          </p:nvSpPr>
          <p:spPr bwMode="auto">
            <a:xfrm>
              <a:off x="7677202" y="2609850"/>
              <a:ext cx="319087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rgbClr val="0000FF"/>
                  </a:solidFill>
                </a:rPr>
                <a:t>-</a:t>
              </a:r>
            </a:p>
          </p:txBody>
        </p:sp>
        <p:sp>
          <p:nvSpPr>
            <p:cNvPr id="12" name="Text Box 13"/>
            <p:cNvSpPr txBox="1">
              <a:spLocks noChangeAspect="1" noChangeArrowheads="1"/>
            </p:cNvSpPr>
            <p:nvPr/>
          </p:nvSpPr>
          <p:spPr bwMode="auto">
            <a:xfrm>
              <a:off x="7245321" y="1554163"/>
              <a:ext cx="320675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rgbClr val="0000FF"/>
                  </a:solidFill>
                </a:rPr>
                <a:t>-</a:t>
              </a:r>
            </a:p>
          </p:txBody>
        </p:sp>
        <p:sp>
          <p:nvSpPr>
            <p:cNvPr id="13" name="Text Box 14"/>
            <p:cNvSpPr txBox="1">
              <a:spLocks noChangeAspect="1" noChangeArrowheads="1"/>
            </p:cNvSpPr>
            <p:nvPr/>
          </p:nvSpPr>
          <p:spPr bwMode="auto">
            <a:xfrm>
              <a:off x="7751733" y="3778250"/>
              <a:ext cx="4191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14" name="Text Box 15"/>
            <p:cNvSpPr txBox="1">
              <a:spLocks noChangeAspect="1" noChangeArrowheads="1"/>
            </p:cNvSpPr>
            <p:nvPr/>
          </p:nvSpPr>
          <p:spPr bwMode="auto">
            <a:xfrm>
              <a:off x="8778846" y="2466975"/>
              <a:ext cx="3175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>
                  <a:solidFill>
                    <a:srgbClr val="0000FF"/>
                  </a:solidFill>
                </a:rPr>
                <a:t>-</a:t>
              </a:r>
            </a:p>
          </p:txBody>
        </p:sp>
        <p:sp>
          <p:nvSpPr>
            <p:cNvPr id="15" name="Text Box 16"/>
            <p:cNvSpPr txBox="1">
              <a:spLocks noChangeAspect="1" noChangeArrowheads="1"/>
            </p:cNvSpPr>
            <p:nvPr/>
          </p:nvSpPr>
          <p:spPr bwMode="auto">
            <a:xfrm>
              <a:off x="7512021" y="1554163"/>
              <a:ext cx="319087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>
                  <a:solidFill>
                    <a:srgbClr val="0000FF"/>
                  </a:solidFill>
                </a:rPr>
                <a:t>-</a:t>
              </a:r>
            </a:p>
          </p:txBody>
        </p:sp>
        <p:sp>
          <p:nvSpPr>
            <p:cNvPr id="16" name="Text Box 17"/>
            <p:cNvSpPr txBox="1">
              <a:spLocks noChangeAspect="1" noChangeArrowheads="1"/>
            </p:cNvSpPr>
            <p:nvPr/>
          </p:nvSpPr>
          <p:spPr bwMode="auto">
            <a:xfrm>
              <a:off x="6500783" y="2435387"/>
              <a:ext cx="320675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>
                  <a:solidFill>
                    <a:srgbClr val="0000FF"/>
                  </a:solidFill>
                </a:rPr>
                <a:t>-</a:t>
              </a:r>
            </a:p>
          </p:txBody>
        </p:sp>
        <p:sp>
          <p:nvSpPr>
            <p:cNvPr id="17" name="Text Box 18"/>
            <p:cNvSpPr txBox="1">
              <a:spLocks noChangeAspect="1" noChangeArrowheads="1"/>
            </p:cNvSpPr>
            <p:nvPr/>
          </p:nvSpPr>
          <p:spPr bwMode="auto">
            <a:xfrm>
              <a:off x="7512021" y="2079625"/>
              <a:ext cx="319087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>
                  <a:solidFill>
                    <a:srgbClr val="0000FF"/>
                  </a:solidFill>
                </a:rPr>
                <a:t>-</a:t>
              </a:r>
            </a:p>
          </p:txBody>
        </p:sp>
        <p:sp>
          <p:nvSpPr>
            <p:cNvPr id="18" name="Text Box 19"/>
            <p:cNvSpPr txBox="1">
              <a:spLocks noChangeAspect="1" noChangeArrowheads="1"/>
            </p:cNvSpPr>
            <p:nvPr/>
          </p:nvSpPr>
          <p:spPr bwMode="auto">
            <a:xfrm>
              <a:off x="6857971" y="1986124"/>
              <a:ext cx="319087" cy="577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>
                  <a:solidFill>
                    <a:srgbClr val="0000FF"/>
                  </a:solidFill>
                </a:rPr>
                <a:t>-</a:t>
              </a:r>
            </a:p>
          </p:txBody>
        </p:sp>
        <p:sp>
          <p:nvSpPr>
            <p:cNvPr id="19" name="Text Box 20"/>
            <p:cNvSpPr txBox="1">
              <a:spLocks noChangeAspect="1" noChangeArrowheads="1"/>
            </p:cNvSpPr>
            <p:nvPr/>
          </p:nvSpPr>
          <p:spPr bwMode="auto">
            <a:xfrm>
              <a:off x="8696296" y="2884488"/>
              <a:ext cx="320675" cy="577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>
                  <a:solidFill>
                    <a:srgbClr val="0000FF"/>
                  </a:solidFill>
                </a:rPr>
                <a:t>-</a:t>
              </a:r>
            </a:p>
          </p:txBody>
        </p:sp>
        <p:sp>
          <p:nvSpPr>
            <p:cNvPr id="20" name="Text Box 21"/>
            <p:cNvSpPr txBox="1">
              <a:spLocks noChangeAspect="1" noChangeArrowheads="1"/>
            </p:cNvSpPr>
            <p:nvPr/>
          </p:nvSpPr>
          <p:spPr bwMode="auto">
            <a:xfrm>
              <a:off x="8134321" y="2697163"/>
              <a:ext cx="320675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>
                  <a:solidFill>
                    <a:srgbClr val="0000FF"/>
                  </a:solidFill>
                </a:rPr>
                <a:t>-</a:t>
              </a:r>
            </a:p>
          </p:txBody>
        </p:sp>
        <p:sp>
          <p:nvSpPr>
            <p:cNvPr id="21" name="Line 22"/>
            <p:cNvSpPr>
              <a:spLocks noChangeAspect="1" noChangeShapeType="1"/>
            </p:cNvSpPr>
            <p:nvPr/>
          </p:nvSpPr>
          <p:spPr bwMode="auto">
            <a:xfrm>
              <a:off x="6322364" y="2879887"/>
              <a:ext cx="2574768" cy="6513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Text Box 26"/>
            <p:cNvSpPr txBox="1">
              <a:spLocks noChangeAspect="1" noChangeArrowheads="1"/>
            </p:cNvSpPr>
            <p:nvPr/>
          </p:nvSpPr>
          <p:spPr bwMode="auto">
            <a:xfrm>
              <a:off x="8032721" y="2217738"/>
              <a:ext cx="320675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rgbClr val="0000FF"/>
                  </a:solidFill>
                </a:rPr>
                <a:t>-</a:t>
              </a:r>
            </a:p>
          </p:txBody>
        </p:sp>
        <p:sp>
          <p:nvSpPr>
            <p:cNvPr id="23" name="Text Box 27"/>
            <p:cNvSpPr txBox="1">
              <a:spLocks noChangeAspect="1" noChangeArrowheads="1"/>
            </p:cNvSpPr>
            <p:nvPr/>
          </p:nvSpPr>
          <p:spPr bwMode="auto">
            <a:xfrm>
              <a:off x="6540470" y="3611562"/>
              <a:ext cx="585788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3200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24" name="Text Box 28"/>
            <p:cNvSpPr txBox="1">
              <a:spLocks noChangeAspect="1" noChangeArrowheads="1"/>
            </p:cNvSpPr>
            <p:nvPr/>
          </p:nvSpPr>
          <p:spPr bwMode="auto">
            <a:xfrm>
              <a:off x="6692870" y="3113087"/>
              <a:ext cx="585788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25" name="Text Box 29"/>
            <p:cNvSpPr txBox="1">
              <a:spLocks noChangeAspect="1" noChangeArrowheads="1"/>
            </p:cNvSpPr>
            <p:nvPr/>
          </p:nvSpPr>
          <p:spPr bwMode="auto">
            <a:xfrm>
              <a:off x="7202458" y="3241513"/>
              <a:ext cx="585787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3200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26" name="Text Box 30"/>
            <p:cNvSpPr txBox="1">
              <a:spLocks noChangeAspect="1" noChangeArrowheads="1"/>
            </p:cNvSpPr>
            <p:nvPr/>
          </p:nvSpPr>
          <p:spPr bwMode="auto">
            <a:xfrm>
              <a:off x="8294658" y="4040981"/>
              <a:ext cx="585788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27" name="Text Box 31"/>
            <p:cNvSpPr txBox="1">
              <a:spLocks noChangeAspect="1" noChangeArrowheads="1"/>
            </p:cNvSpPr>
            <p:nvPr/>
          </p:nvSpPr>
          <p:spPr bwMode="auto">
            <a:xfrm>
              <a:off x="8312121" y="2036763"/>
              <a:ext cx="320675" cy="577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>
                  <a:solidFill>
                    <a:srgbClr val="0000FF"/>
                  </a:solidFill>
                </a:rPr>
                <a:t>-</a:t>
              </a:r>
            </a:p>
          </p:txBody>
        </p:sp>
        <p:sp>
          <p:nvSpPr>
            <p:cNvPr id="28" name="Text Box 32"/>
            <p:cNvSpPr txBox="1">
              <a:spLocks noChangeAspect="1" noChangeArrowheads="1"/>
            </p:cNvSpPr>
            <p:nvPr/>
          </p:nvSpPr>
          <p:spPr bwMode="auto">
            <a:xfrm>
              <a:off x="7202458" y="2590962"/>
              <a:ext cx="320675" cy="577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rgbClr val="0000FF"/>
                  </a:solidFill>
                </a:rPr>
                <a:t>-</a:t>
              </a:r>
            </a:p>
          </p:txBody>
        </p:sp>
        <p:sp>
          <p:nvSpPr>
            <p:cNvPr id="29" name="Text Box 34"/>
            <p:cNvSpPr txBox="1">
              <a:spLocks noChangeAspect="1" noChangeArrowheads="1"/>
            </p:cNvSpPr>
            <p:nvPr/>
          </p:nvSpPr>
          <p:spPr bwMode="auto">
            <a:xfrm>
              <a:off x="7215158" y="3581400"/>
              <a:ext cx="4191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>
                  <a:solidFill>
                    <a:srgbClr val="FF0000"/>
                  </a:solidFill>
                </a:rPr>
                <a:t>+</a:t>
              </a:r>
            </a:p>
          </p:txBody>
        </p:sp>
      </p:grpSp>
      <p:cxnSp>
        <p:nvCxnSpPr>
          <p:cNvPr id="31" name="Straight Connector 30"/>
          <p:cNvCxnSpPr/>
          <p:nvPr/>
        </p:nvCxnSpPr>
        <p:spPr>
          <a:xfrm>
            <a:off x="4078980" y="1701001"/>
            <a:ext cx="895431" cy="3073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Isosceles Triangle 31"/>
          <p:cNvSpPr/>
          <p:nvPr/>
        </p:nvSpPr>
        <p:spPr>
          <a:xfrm rot="876471">
            <a:off x="3118483" y="1751596"/>
            <a:ext cx="1619184" cy="1380437"/>
          </a:xfrm>
          <a:prstGeom prst="triangle">
            <a:avLst/>
          </a:prstGeom>
          <a:solidFill>
            <a:schemeClr val="accent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981200" y="2110738"/>
            <a:ext cx="992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False</a:t>
            </a:r>
          </a:p>
          <a:p>
            <a:r>
              <a:rPr lang="en-US" dirty="0" smtClean="0"/>
              <a:t>positive</a:t>
            </a:r>
            <a:endParaRPr lang="en-US" dirty="0"/>
          </a:p>
        </p:txBody>
      </p:sp>
      <p:sp>
        <p:nvSpPr>
          <p:cNvPr id="35" name="Flowchart: Connector 34"/>
          <p:cNvSpPr/>
          <p:nvPr/>
        </p:nvSpPr>
        <p:spPr>
          <a:xfrm>
            <a:off x="3957190" y="2734464"/>
            <a:ext cx="115094" cy="115255"/>
          </a:xfrm>
          <a:prstGeom prst="flowChartConnector">
            <a:avLst/>
          </a:prstGeom>
          <a:solidFill>
            <a:schemeClr val="tx2">
              <a:lumMod val="75000"/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 rot="20690349">
            <a:off x="4149969" y="1654641"/>
            <a:ext cx="209550" cy="109051"/>
          </a:xfrm>
          <a:prstGeom prst="rightArrow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 rot="9797655">
            <a:off x="3829370" y="1741701"/>
            <a:ext cx="209550" cy="109051"/>
          </a:xfrm>
          <a:prstGeom prst="rightArrow">
            <a:avLst/>
          </a:prstGeom>
          <a:solidFill>
            <a:srgbClr val="FF0000">
              <a:alpha val="3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001290" y="3551510"/>
                <a:ext cx="3869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1290" y="3551510"/>
                <a:ext cx="386964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505071" y="4589734"/>
                <a:ext cx="473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5071" y="4589734"/>
                <a:ext cx="473591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6362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2" grpId="0" animBg="1"/>
      <p:bldP spid="33" grpId="0"/>
      <p:bldP spid="35" grpId="0" animBg="1"/>
      <p:bldP spid="38" grpId="0" animBg="1"/>
      <p:bldP spid="39" grpId="0" animBg="1"/>
      <p:bldP spid="40" grpId="0"/>
      <p:bldP spid="4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0"/>
                <a:ext cx="8229600" cy="838200"/>
              </a:xfrm>
            </p:spPr>
            <p:txBody>
              <a:bodyPr/>
              <a:lstStyle/>
              <a:p>
                <a:r>
                  <a:rPr lang="en-US" sz="4400" dirty="0" smtClean="0"/>
                  <a:t>If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/>
                      </a:rPr>
                      <m:t>𝐷</m:t>
                    </m:r>
                  </m:oMath>
                </a14:m>
                <a:r>
                  <a:rPr lang="en-US" sz="4400" dirty="0" smtClean="0"/>
                  <a:t> is fixed then SQ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/>
                      </a:rPr>
                      <m:t>≡</m:t>
                    </m:r>
                  </m:oMath>
                </a14:m>
                <a:r>
                  <a:rPr lang="en-US" sz="4400" dirty="0" smtClean="0"/>
                  <a:t>CSQ</a:t>
                </a:r>
                <a:endParaRPr lang="en-US" sz="44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0"/>
                <a:ext cx="8229600" cy="838200"/>
              </a:xfrm>
              <a:blipFill rotWithShape="1">
                <a:blip r:embed="rId4"/>
                <a:stretch>
                  <a:fillRect l="-3556" t="-13768" b="-36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525963"/>
              </a:xfrm>
            </p:spPr>
            <p:txBody>
              <a:bodyPr/>
              <a:lstStyle/>
              <a:p>
                <a:r>
                  <a:rPr lang="en-US" dirty="0" smtClean="0"/>
                  <a:t>Decompose </a:t>
                </a:r>
                <a:r>
                  <a:rPr lang="en-US" dirty="0" smtClean="0"/>
                  <a:t>SQ into CSQ and a </a:t>
                </a:r>
                <a:r>
                  <a:rPr lang="en-US" dirty="0" smtClean="0"/>
                  <a:t>constant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Corollary: linear threshold functions are evolvable for any fixed distribution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𝐷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525963"/>
              </a:xfrm>
              <a:blipFill rotWithShape="1">
                <a:blip r:embed="rId5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1828800"/>
            <a:ext cx="8232775" cy="1336675"/>
          </a:xfrm>
          <a:prstGeom prst="rect">
            <a:avLst/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ular Callout 4"/>
          <p:cNvSpPr/>
          <p:nvPr/>
        </p:nvSpPr>
        <p:spPr>
          <a:xfrm>
            <a:off x="4267200" y="3276600"/>
            <a:ext cx="1600200" cy="354806"/>
          </a:xfrm>
          <a:prstGeom prst="wedgeRoundRectCallout">
            <a:avLst>
              <a:gd name="adj1" fmla="val -31779"/>
              <a:gd name="adj2" fmla="val -107880"/>
              <a:gd name="adj3" fmla="val 16667"/>
            </a:avLst>
          </a:prstGeom>
          <a:solidFill>
            <a:srgbClr val="FFC000">
              <a:alpha val="3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CSQ</a:t>
            </a:r>
            <a:endParaRPr lang="en-US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357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Distribution-independent CSQ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990600"/>
                <a:ext cx="8229600" cy="51816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Single points are learnable [F. 09]</a:t>
                </a:r>
              </a:p>
              <a:p>
                <a:r>
                  <a:rPr lang="en-US" dirty="0" smtClean="0"/>
                  <a:t>Characterization of weak-learning [F. 08]</a:t>
                </a:r>
                <a:endParaRPr lang="en-US" i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Better than random guessing: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i="1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/>
                          </a:rPr>
                          <m:t>E</m:t>
                        </m:r>
                      </m:e>
                      <m:lim>
                        <m:r>
                          <a:rPr lang="en-US" i="1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i="1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/>
                          </a:rPr>
                          <m:t>∼</m:t>
                        </m:r>
                        <m:r>
                          <a:rPr lang="en-US" i="1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/>
                          </a:rPr>
                          <m:t>𝐷</m:t>
                        </m:r>
                      </m:lim>
                    </m:limLow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i="1" dirty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i="1" dirty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/>
                          </a:rPr>
                          <m:t>h</m:t>
                        </m:r>
                        <m:d>
                          <m:dPr>
                            <m:ctrlPr>
                              <a:rPr lang="en-US" i="1" dirty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/>
                          </a:rPr>
                          <m:t>𝑝𝑜𝑙𝑦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dirty="0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b="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solidFill>
                                      <a:schemeClr val="tx1">
                                        <a:lumMod val="50000"/>
                                        <a:lumOff val="50000"/>
                                      </a:schemeClr>
                                    </a:solidFill>
                                    <a:latin typeface="Cambria Math"/>
                                  </a:rPr>
                                  <m:t>𝜖</m:t>
                                </m:r>
                              </m:den>
                            </m:f>
                          </m:e>
                        </m:d>
                      </m:den>
                    </m:f>
                  </m:oMath>
                </a14:m>
                <a:endPara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General linear thresholds are not weakly CSQ learnable [</a:t>
                </a:r>
                <a:r>
                  <a:rPr lang="en-US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Goldmann,Hastad,Razborov</a:t>
                </a:r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95] (but are SQ learnable)</a:t>
                </a:r>
              </a:p>
              <a:p>
                <a:r>
                  <a:rPr lang="en-US" dirty="0" smtClean="0"/>
                  <a:t>Conjunctions are not CSQ learnable [F. 11]</a:t>
                </a:r>
                <a:endPara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endPara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990600"/>
                <a:ext cx="8229600" cy="5181600"/>
              </a:xfrm>
              <a:blipFill rotWithShape="1">
                <a:blip r:embed="rId2"/>
                <a:stretch>
                  <a:fillRect l="-1185" t="-941" r="-889" b="-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ounded Rectangle 3"/>
              <p:cNvSpPr/>
              <p:nvPr/>
            </p:nvSpPr>
            <p:spPr>
              <a:xfrm>
                <a:off x="762000" y="2743200"/>
                <a:ext cx="7620000" cy="1752600"/>
              </a:xfrm>
              <a:prstGeom prst="roundRect">
                <a:avLst/>
              </a:prstGeom>
              <a:solidFill>
                <a:schemeClr val="accent1">
                  <a:alpha val="38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is weakly CSQ learnable </a:t>
                </a:r>
                <a:r>
                  <a:rPr lang="en-US" sz="2400" dirty="0">
                    <a:solidFill>
                      <a:schemeClr val="tx1"/>
                    </a:solidFill>
                  </a:rPr>
                  <a:t>if and only if all functions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𝐶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can </a:t>
                </a:r>
                <a:r>
                  <a:rPr lang="en-US" sz="2400" dirty="0">
                    <a:solidFill>
                      <a:schemeClr val="tx1"/>
                    </a:solidFill>
                  </a:rPr>
                  <a:t>be represented as linear threshold functions with “significant” margin over a poly-size set of Boolean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features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Rounded 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743200"/>
                <a:ext cx="7620000" cy="1752600"/>
              </a:xfrm>
              <a:prstGeom prst="roundRect">
                <a:avLst/>
              </a:prstGeom>
              <a:blipFill rotWithShape="1">
                <a:blip r:embed="rId3"/>
                <a:stretch>
                  <a:fillRect r="-1197" b="-1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5196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066800"/>
          </a:xfrm>
        </p:spPr>
        <p:txBody>
          <a:bodyPr/>
          <a:lstStyle/>
          <a:p>
            <a:r>
              <a:rPr lang="en-US" sz="4000" dirty="0" smtClean="0"/>
              <a:t>Further directions</a:t>
            </a:r>
            <a:endParaRPr 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23875" y="1219200"/>
                <a:ext cx="8229600" cy="452596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Characterize (strong) </a:t>
                </a:r>
                <a:r>
                  <a:rPr lang="en-US" dirty="0" err="1"/>
                  <a:t>evolvability</a:t>
                </a:r>
                <a:r>
                  <a:rPr lang="en-US" dirty="0"/>
                  <a:t> (CSQ learning)</a:t>
                </a:r>
              </a:p>
              <a:p>
                <a:pPr lvl="1"/>
                <a:r>
                  <a:rPr lang="en-US" sz="1800" dirty="0"/>
                  <a:t>Strengthen the lower bound for conjunctions</a:t>
                </a:r>
              </a:p>
              <a:p>
                <a:r>
                  <a:rPr lang="en-US" dirty="0"/>
                  <a:t>Are thresholds on a line evolvable distribution </a:t>
                </a:r>
                <a:r>
                  <a:rPr lang="en-US" dirty="0" smtClean="0"/>
                  <a:t>independently</a:t>
                </a:r>
                <a:endParaRPr lang="en-US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𝑃𝑒𝑟𝑓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 err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𝑓</m:t>
                        </m:r>
                        <m:r>
                          <a:rPr lang="en-US" i="1" dirty="0" err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i="1" dirty="0" err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𝑟</m:t>
                        </m:r>
                      </m:e>
                    </m:d>
                    <m:r>
                      <a:rPr lang="en-US" b="0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𝑬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𝐷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dirty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 dirty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dirty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b="0" i="1" dirty="0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i="1" dirty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en-US" i="1" dirty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dirty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then all of SQ is evolvable [F. 09]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3875" y="1219200"/>
                <a:ext cx="8229600" cy="4525963"/>
              </a:xfrm>
              <a:blipFill rotWithShape="1">
                <a:blip r:embed="rId2"/>
                <a:stretch>
                  <a:fillRect l="-1037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C:\Users\IBM_ADMIN\Downloads\image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572000"/>
            <a:ext cx="914400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1787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from examples vs </a:t>
            </a:r>
            <a:r>
              <a:rPr lang="en-US" dirty="0" err="1" smtClean="0"/>
              <a:t>evolvability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62000" y="1447800"/>
            <a:ext cx="6096000" cy="3657600"/>
          </a:xfrm>
          <a:prstGeom prst="ellipse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Learnable from examples</a:t>
            </a:r>
          </a:p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981200" y="2438400"/>
            <a:ext cx="3657600" cy="1905000"/>
          </a:xfrm>
          <a:prstGeom prst="ellipse">
            <a:avLst/>
          </a:prstGeom>
          <a:solidFill>
            <a:schemeClr val="accent5">
              <a:lumMod val="60000"/>
              <a:lumOff val="40000"/>
              <a:alpha val="38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Evolvable</a:t>
            </a:r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096000" y="3009900"/>
            <a:ext cx="2339087" cy="381000"/>
            <a:chOff x="6096000" y="3009900"/>
            <a:chExt cx="2339087" cy="381000"/>
          </a:xfrm>
        </p:grpSpPr>
        <p:sp>
          <p:nvSpPr>
            <p:cNvPr id="6" name="Flowchart: Connector 5"/>
            <p:cNvSpPr/>
            <p:nvPr/>
          </p:nvSpPr>
          <p:spPr>
            <a:xfrm>
              <a:off x="6096000" y="3009900"/>
              <a:ext cx="381000" cy="381000"/>
            </a:xfrm>
            <a:prstGeom prst="flowChartConnector">
              <a:avLst/>
            </a:prstGeom>
            <a:solidFill>
              <a:srgbClr val="C00000">
                <a:alpha val="38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29400" y="3021568"/>
              <a:ext cx="18056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Parity functions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8956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sz="4400" dirty="0" smtClean="0"/>
              <a:t>The core model: PAC </a:t>
            </a:r>
            <a:r>
              <a:rPr lang="en-US" sz="4000" dirty="0" smtClean="0">
                <a:solidFill>
                  <a:srgbClr val="FFC000"/>
                </a:solidFill>
                <a:latin typeface="Berlin Sans FB" pitchFamily="34" charset="0"/>
              </a:rPr>
              <a:t>[Valiant </a:t>
            </a:r>
            <a:r>
              <a:rPr lang="en-US" sz="4000" dirty="0">
                <a:solidFill>
                  <a:srgbClr val="FFC000"/>
                </a:solidFill>
                <a:latin typeface="Berlin Sans FB" pitchFamily="34" charset="0"/>
              </a:rPr>
              <a:t>84</a:t>
            </a:r>
            <a:r>
              <a:rPr lang="en-US" sz="4000" dirty="0" smtClean="0">
                <a:solidFill>
                  <a:srgbClr val="FFC000"/>
                </a:solidFill>
                <a:latin typeface="Berlin Sans FB" pitchFamily="34" charset="0"/>
              </a:rPr>
              <a:t>]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1371600"/>
                <a:ext cx="8229600" cy="452596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Learner observes random examples: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 err="1">
                        <a:latin typeface="Cambria Math"/>
                      </a:rPr>
                      <m:t>𝑥</m:t>
                    </m:r>
                    <m:r>
                      <a:rPr lang="en-US" i="1" dirty="0" err="1">
                        <a:latin typeface="Cambria Math"/>
                      </a:rPr>
                      <m:t>,</m:t>
                    </m:r>
                    <m:r>
                      <a:rPr lang="en-US" i="1" dirty="0" err="1">
                        <a:latin typeface="Cambria Math"/>
                      </a:rPr>
                      <m:t>𝑓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𝑥</m:t>
                    </m:r>
                    <m:r>
                      <a:rPr lang="en-US" i="1" dirty="0">
                        <a:latin typeface="Cambria Math"/>
                      </a:rPr>
                      <m:t>))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Assumption: unknown Boolean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𝑓</m:t>
                    </m:r>
                    <m:r>
                      <a:rPr lang="en-US" b="0" i="0" dirty="0" smtClean="0">
                        <a:latin typeface="Cambria Math"/>
                      </a:rPr>
                      <m:t>:</m:t>
                    </m:r>
                    <m:r>
                      <a:rPr lang="en-US" b="0" i="1" dirty="0" smtClean="0">
                        <a:latin typeface="Cambria Math"/>
                      </a:rPr>
                      <m:t>𝑋</m:t>
                    </m:r>
                    <m:r>
                      <a:rPr lang="en-US" b="0" i="1" dirty="0" smtClean="0">
                        <a:latin typeface="Cambria Math"/>
                      </a:rPr>
                      <m:t>→{−1,1}</m:t>
                    </m:r>
                  </m:oMath>
                </a14:m>
                <a:r>
                  <a:rPr lang="en-US" dirty="0" smtClean="0"/>
                  <a:t> labeling the examples comes from a known class of functions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𝐶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Distribution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 smtClean="0"/>
                  <a:t> over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(e.g.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−1,1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1371600"/>
                <a:ext cx="8229600" cy="4525963"/>
              </a:xfrm>
              <a:blipFill rotWithShape="1">
                <a:blip r:embed="rId3"/>
                <a:stretch>
                  <a:fillRect l="-1037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/>
              <p:cNvSpPr/>
              <p:nvPr/>
            </p:nvSpPr>
            <p:spPr>
              <a:xfrm>
                <a:off x="914400" y="3581400"/>
                <a:ext cx="7772400" cy="2590800"/>
              </a:xfrm>
              <a:prstGeom prst="roundRect">
                <a:avLst/>
              </a:prstGeom>
              <a:solidFill>
                <a:schemeClr val="accent1">
                  <a:alpha val="3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𝑓</m:t>
                    </m:r>
                    <m:r>
                      <a:rPr lang="en-US" sz="2400" b="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∈</m:t>
                    </m:r>
                    <m:r>
                      <a:rPr lang="en-US" sz="2400" b="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𝐶</m:t>
                    </m:r>
                    <m:r>
                      <a:rPr lang="en-US" sz="2400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, </m:t>
                    </m:r>
                    <m:r>
                      <a:rPr lang="en-US" sz="2400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𝜖</m:t>
                    </m:r>
                    <m:r>
                      <a:rPr lang="en-US" sz="2400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&gt;0, 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sz="2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w.h.p. output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h</m:t>
                    </m:r>
                    <m:r>
                      <a:rPr lang="en-US" sz="2400" b="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:</m:t>
                    </m:r>
                    <m:r>
                      <a:rPr lang="en-US" sz="2400" b="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𝑋</m:t>
                    </m:r>
                    <m:r>
                      <a:rPr lang="en-US" sz="2400" b="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→[−1,1]</m:t>
                    </m:r>
                  </m:oMath>
                </a14:m>
                <a:r>
                  <a:rPr 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sz="24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s.t.</a:t>
                </a:r>
                <a:r>
                  <a:rPr 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2400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400" b="0" i="0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E</m:t>
                        </m:r>
                      </m:e>
                      <m:lim>
                        <m:r>
                          <a:rPr lang="en-US" sz="2400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2400" b="0" i="1" dirty="0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∼</m:t>
                        </m:r>
                        <m:r>
                          <a:rPr lang="en-US" sz="2400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𝐷</m:t>
                        </m:r>
                      </m:lim>
                    </m:limLow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sz="2400" i="1" dirty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h</m:t>
                        </m:r>
                        <m:d>
                          <m:dPr>
                            <m:ctrlPr>
                              <a:rPr lang="en-US" sz="2400" i="1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400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≥1−</m:t>
                    </m:r>
                    <m:r>
                      <a:rPr lang="en-US" sz="2400" i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𝜖</m:t>
                    </m:r>
                  </m:oMath>
                </a14:m>
                <a:endParaRPr 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en-US" sz="2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For </a:t>
                </a:r>
                <a:r>
                  <a:rPr 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B</a:t>
                </a:r>
                <a:r>
                  <a:rPr lang="en-US" sz="2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oolean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h</m:t>
                    </m:r>
                  </m:oMath>
                </a14:m>
                <a:endParaRPr 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2400" i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4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Pr</m:t>
                          </m:r>
                        </m:e>
                        <m:lim>
                          <m:r>
                            <a:rPr lang="en-US" sz="2400" i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i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∼</m:t>
                          </m:r>
                          <m:r>
                            <a:rPr lang="en-US" sz="2400" i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𝐷</m:t>
                          </m:r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US" sz="2400" i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 dirty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b="0" i="1" dirty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2400" i="1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2400" i="1" dirty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2400" i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≥1−</m:t>
                      </m:r>
                      <m:r>
                        <a:rPr lang="en-US" sz="2400" i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𝜖</m:t>
                      </m:r>
                      <m:r>
                        <a:rPr lang="en-US" sz="2400" b="0" i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</a:rPr>
                        <m:t>/2</m:t>
                      </m:r>
                    </m:oMath>
                  </m:oMathPara>
                </a14:m>
                <a:endPara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r>
                  <a:rPr lang="en-US" sz="2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Efficient: poly(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𝜖</m:t>
                        </m:r>
                      </m:den>
                    </m:f>
                    <m:r>
                      <a:rPr lang="en-US" sz="24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,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)</a:t>
                </a:r>
                <a:r>
                  <a:rPr 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sz="2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time</a:t>
                </a:r>
                <a:endParaRPr 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Rounded 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581400"/>
                <a:ext cx="7772400" cy="2590800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ounded Rectangular Callout 4"/>
              <p:cNvSpPr/>
              <p:nvPr/>
            </p:nvSpPr>
            <p:spPr>
              <a:xfrm>
                <a:off x="3505200" y="2616200"/>
                <a:ext cx="3581400" cy="457200"/>
              </a:xfrm>
              <a:prstGeom prst="wedgeRoundRectCallout">
                <a:avLst>
                  <a:gd name="adj1" fmla="val -26507"/>
                  <a:gd name="adj2" fmla="val 227315"/>
                  <a:gd name="adj3" fmla="val 16667"/>
                </a:avLst>
              </a:prstGeom>
              <a:solidFill>
                <a:schemeClr val="accent1">
                  <a:alpha val="38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e</a:t>
                </a:r>
                <a:r>
                  <a:rPr lang="en-US" sz="24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very distribution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𝐷</m:t>
                    </m:r>
                  </m:oMath>
                </a14:m>
                <a:endParaRPr lang="en-US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" name="Rounded Rectangular Callou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2616200"/>
                <a:ext cx="3581400" cy="457200"/>
              </a:xfrm>
              <a:prstGeom prst="wedgeRoundRectCallout">
                <a:avLst>
                  <a:gd name="adj1" fmla="val -26507"/>
                  <a:gd name="adj2" fmla="val 227315"/>
                  <a:gd name="adj3" fmla="val 16667"/>
                </a:avLst>
              </a:prstGeom>
              <a:blipFill rotWithShape="1">
                <a:blip r:embed="rId5"/>
                <a:stretch>
                  <a:fillRect t="-3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1062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sz="4800" dirty="0" smtClean="0"/>
              <a:t>Classical example</a:t>
            </a:r>
            <a:endParaRPr lang="en-US" sz="4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371600"/>
                <a:ext cx="6324600" cy="452596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 smtClean="0"/>
                  <a:t> halfspaces/linear threshold functions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𝑠𝑖𝑔𝑛</m:t>
                    </m:r>
                    <m:r>
                      <a:rPr lang="en-US" sz="1800" b="0" i="1" smtClean="0">
                        <a:latin typeface="Cambria Math"/>
                      </a:rPr>
                      <m:t>(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b="0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1800" b="0" i="1" smtClean="0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18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/>
                          </a:rPr>
                          <m:t> −</m:t>
                        </m:r>
                        <m:r>
                          <a:rPr lang="en-US" sz="1800" b="0" i="1" smtClean="0">
                            <a:latin typeface="Cambria Math"/>
                          </a:rPr>
                          <m:t>𝜃</m:t>
                        </m:r>
                        <m:r>
                          <a:rPr lang="en-US" sz="1800" b="0" i="1" smtClean="0">
                            <a:latin typeface="Cambria Math"/>
                          </a:rPr>
                          <m:t>) </m:t>
                        </m:r>
                      </m:e>
                    </m:nary>
                  </m:oMath>
                </a14:m>
                <a:r>
                  <a:rPr lang="en-US" sz="1800" dirty="0" smtClean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1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,</m:t>
                    </m:r>
                    <m:r>
                      <a:rPr lang="en-US" sz="1800" b="0" i="1" smtClean="0">
                        <a:latin typeface="Cambria Math"/>
                      </a:rPr>
                      <m:t>𝜃</m:t>
                    </m:r>
                    <m:r>
                      <a:rPr lang="en-US" sz="1800" b="0" i="1" smtClean="0">
                        <a:latin typeface="Cambria Math"/>
                      </a:rPr>
                      <m:t>∈</m:t>
                    </m:r>
                    <m:r>
                      <a:rPr lang="en-US" sz="1800" b="1" i="1" smtClean="0">
                        <a:latin typeface="Cambria Math"/>
                      </a:rPr>
                      <m:t>𝑹</m:t>
                    </m:r>
                  </m:oMath>
                </a14:m>
                <a:endParaRPr lang="en-US" sz="1800" b="1" dirty="0" smtClean="0"/>
              </a:p>
              <a:p>
                <a:pPr lvl="1"/>
                <a:r>
                  <a:rPr lang="en-US" sz="1800" dirty="0" smtClean="0"/>
                  <a:t>equivalent to examples being linearly separable</a:t>
                </a:r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Perceptron algorithm </a:t>
                </a:r>
              </a:p>
              <a:p>
                <a:pPr marL="0" indent="0">
                  <a:buNone/>
                </a:pPr>
                <a:r>
                  <a:rPr lang="en-US" sz="1800" dirty="0" smtClean="0">
                    <a:solidFill>
                      <a:srgbClr val="FFC000"/>
                    </a:solidFill>
                    <a:latin typeface="Berlin Sans FB" pitchFamily="34" charset="0"/>
                  </a:rPr>
                  <a:t>      [Rosenblatt 57; Block 62; </a:t>
                </a:r>
                <a:r>
                  <a:rPr lang="en-US" sz="1800" dirty="0" err="1" smtClean="0">
                    <a:solidFill>
                      <a:srgbClr val="FFC000"/>
                    </a:solidFill>
                    <a:latin typeface="Berlin Sans FB" pitchFamily="34" charset="0"/>
                  </a:rPr>
                  <a:t>Novikoff</a:t>
                </a:r>
                <a:r>
                  <a:rPr lang="en-US" sz="1800" dirty="0" smtClean="0">
                    <a:solidFill>
                      <a:srgbClr val="FFC000"/>
                    </a:solidFill>
                    <a:latin typeface="Berlin Sans FB" pitchFamily="34" charset="0"/>
                  </a:rPr>
                  <a:t> 62]</a:t>
                </a:r>
                <a:endParaRPr lang="en-US" dirty="0" smtClean="0">
                  <a:solidFill>
                    <a:srgbClr val="FFC000"/>
                  </a:solidFill>
                  <a:latin typeface="Berlin Sans FB" pitchFamily="34" charset="0"/>
                </a:endParaRPr>
              </a:p>
              <a:p>
                <a:pPr lvl="1"/>
                <a:r>
                  <a:rPr lang="en-US" dirty="0" smtClean="0"/>
                  <a:t>Start with LTF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/>
                          </a:rPr>
                          <m:t>h</m:t>
                        </m:r>
                      </m:e>
                      <m:sup>
                        <m:r>
                          <a:rPr lang="en-US" b="0" i="0" dirty="0" smtClean="0">
                            <a:latin typeface="Cambria Math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 smtClean="0"/>
                  <a:t> defined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/>
                          </a:rPr>
                          <m:t>𝑤</m:t>
                        </m:r>
                      </m:e>
                      <m:sup>
                        <m:r>
                          <a:rPr lang="en-US" i="1" dirty="0" smtClean="0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i="1" dirty="0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/>
                          </a:rPr>
                          <m:t>0</m:t>
                        </m:r>
                        <m:r>
                          <a:rPr lang="en-US" b="0" i="1" dirty="0" smtClean="0">
                            <a:latin typeface="Cambria Math"/>
                          </a:rPr>
                          <m:t>,0,…,0</m:t>
                        </m:r>
                      </m:e>
                    </m:d>
                    <m:r>
                      <a:rPr lang="en-US" b="0" i="0" dirty="0" smtClean="0">
                        <a:latin typeface="Cambria Math"/>
                      </a:rPr>
                      <m:t>;</m:t>
                    </m:r>
                    <m:sSup>
                      <m:sSup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𝜃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=0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Get a random example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𝑥</m:t>
                    </m:r>
                    <m:r>
                      <a:rPr lang="en-US" i="1" dirty="0" smtClean="0">
                        <a:latin typeface="Cambria Math"/>
                      </a:rPr>
                      <m:t>,ℓ)</m:t>
                    </m:r>
                  </m:oMath>
                </a14:m>
                <a:r>
                  <a:rPr lang="en-US" dirty="0" smtClean="0"/>
                  <a:t>. If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/>
                          </a:rPr>
                          <m:t>h</m:t>
                        </m:r>
                      </m:e>
                      <m:sup>
                        <m:r>
                          <a:rPr lang="en-US" i="1" dirty="0" smtClean="0">
                            <a:latin typeface="Cambria Math"/>
                          </a:rPr>
                          <m:t>𝑡</m:t>
                        </m:r>
                      </m:sup>
                    </m:sSup>
                    <m:d>
                      <m:dPr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=ℓ </m:t>
                    </m:r>
                  </m:oMath>
                </a14:m>
                <a:r>
                  <a:rPr lang="en-US" dirty="0" smtClean="0"/>
                  <a:t> do nothing</a:t>
                </a:r>
              </a:p>
              <a:p>
                <a:pPr lvl="1"/>
                <a:r>
                  <a:rPr lang="en-US" dirty="0" smtClean="0"/>
                  <a:t>Else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dirty="0" smtClean="0"/>
                  <a:t> be LTF defined by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+1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+ℓ⋅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 ;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+1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+ℓ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Gives PAC learning if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 smtClean="0"/>
                  <a:t> has </a:t>
                </a:r>
                <a:r>
                  <a:rPr lang="en-US" dirty="0" smtClean="0"/>
                  <a:t>significant </a:t>
                </a:r>
                <a:r>
                  <a:rPr lang="en-US" dirty="0" smtClean="0"/>
                  <a:t>margin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𝛾</m:t>
                    </m:r>
                  </m:oMath>
                </a14:m>
                <a:r>
                  <a:rPr lang="en-US" dirty="0" smtClean="0"/>
                  <a:t> on the observed data points</a:t>
                </a:r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371600"/>
                <a:ext cx="6324600" cy="4525963"/>
              </a:xfrm>
              <a:blipFill rotWithShape="1">
                <a:blip r:embed="rId3"/>
                <a:stretch>
                  <a:fillRect l="-12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/>
          <p:cNvGrpSpPr/>
          <p:nvPr/>
        </p:nvGrpSpPr>
        <p:grpSpPr>
          <a:xfrm>
            <a:off x="6249958" y="1554163"/>
            <a:ext cx="2898775" cy="3241675"/>
            <a:chOff x="6249958" y="1554163"/>
            <a:chExt cx="2898775" cy="3241675"/>
          </a:xfrm>
        </p:grpSpPr>
        <p:sp>
          <p:nvSpPr>
            <p:cNvPr id="6" name="Text Box 6"/>
            <p:cNvSpPr txBox="1">
              <a:spLocks noChangeAspect="1" noChangeArrowheads="1"/>
            </p:cNvSpPr>
            <p:nvPr/>
          </p:nvSpPr>
          <p:spPr bwMode="auto">
            <a:xfrm>
              <a:off x="6515070" y="4049712"/>
              <a:ext cx="585788" cy="577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7" name="Text Box 7"/>
            <p:cNvSpPr txBox="1">
              <a:spLocks noChangeAspect="1" noChangeArrowheads="1"/>
            </p:cNvSpPr>
            <p:nvPr/>
          </p:nvSpPr>
          <p:spPr bwMode="auto">
            <a:xfrm>
              <a:off x="6249958" y="3113087"/>
              <a:ext cx="588962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3200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8" name="Text Box 8"/>
            <p:cNvSpPr txBox="1">
              <a:spLocks noChangeAspect="1" noChangeArrowheads="1"/>
            </p:cNvSpPr>
            <p:nvPr/>
          </p:nvSpPr>
          <p:spPr bwMode="auto">
            <a:xfrm>
              <a:off x="6591271" y="3751263"/>
              <a:ext cx="585787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3200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9" name="Text Box 9"/>
            <p:cNvSpPr txBox="1">
              <a:spLocks noChangeAspect="1" noChangeArrowheads="1"/>
            </p:cNvSpPr>
            <p:nvPr/>
          </p:nvSpPr>
          <p:spPr bwMode="auto">
            <a:xfrm>
              <a:off x="8561358" y="3581401"/>
              <a:ext cx="587375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10" name="Text Box 10"/>
            <p:cNvSpPr txBox="1">
              <a:spLocks noChangeAspect="1" noChangeArrowheads="1"/>
            </p:cNvSpPr>
            <p:nvPr/>
          </p:nvSpPr>
          <p:spPr bwMode="auto">
            <a:xfrm>
              <a:off x="7980333" y="4216400"/>
              <a:ext cx="588963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3200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11" name="Text Box 11"/>
            <p:cNvSpPr txBox="1">
              <a:spLocks noChangeAspect="1" noChangeArrowheads="1"/>
            </p:cNvSpPr>
            <p:nvPr/>
          </p:nvSpPr>
          <p:spPr bwMode="auto">
            <a:xfrm>
              <a:off x="7173883" y="4192588"/>
              <a:ext cx="588963" cy="577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3200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12" name="Text Box 12"/>
            <p:cNvSpPr txBox="1">
              <a:spLocks noChangeAspect="1" noChangeArrowheads="1"/>
            </p:cNvSpPr>
            <p:nvPr/>
          </p:nvSpPr>
          <p:spPr bwMode="auto">
            <a:xfrm>
              <a:off x="7677202" y="2609850"/>
              <a:ext cx="319087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 dirty="0">
                  <a:solidFill>
                    <a:srgbClr val="0000FF"/>
                  </a:solidFill>
                </a:rPr>
                <a:t>-</a:t>
              </a:r>
            </a:p>
          </p:txBody>
        </p:sp>
        <p:sp>
          <p:nvSpPr>
            <p:cNvPr id="13" name="Text Box 13"/>
            <p:cNvSpPr txBox="1">
              <a:spLocks noChangeAspect="1" noChangeArrowheads="1"/>
            </p:cNvSpPr>
            <p:nvPr/>
          </p:nvSpPr>
          <p:spPr bwMode="auto">
            <a:xfrm>
              <a:off x="7245321" y="1554163"/>
              <a:ext cx="320675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>
                  <a:solidFill>
                    <a:srgbClr val="0000FF"/>
                  </a:solidFill>
                </a:rPr>
                <a:t>-</a:t>
              </a:r>
            </a:p>
          </p:txBody>
        </p:sp>
        <p:sp>
          <p:nvSpPr>
            <p:cNvPr id="14" name="Text Box 14"/>
            <p:cNvSpPr txBox="1">
              <a:spLocks noChangeAspect="1" noChangeArrowheads="1"/>
            </p:cNvSpPr>
            <p:nvPr/>
          </p:nvSpPr>
          <p:spPr bwMode="auto">
            <a:xfrm>
              <a:off x="7751733" y="3778250"/>
              <a:ext cx="4191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15" name="Text Box 15"/>
            <p:cNvSpPr txBox="1">
              <a:spLocks noChangeAspect="1" noChangeArrowheads="1"/>
            </p:cNvSpPr>
            <p:nvPr/>
          </p:nvSpPr>
          <p:spPr bwMode="auto">
            <a:xfrm>
              <a:off x="8778846" y="2466975"/>
              <a:ext cx="3175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>
                  <a:solidFill>
                    <a:srgbClr val="0000FF"/>
                  </a:solidFill>
                </a:rPr>
                <a:t>-</a:t>
              </a:r>
            </a:p>
          </p:txBody>
        </p:sp>
        <p:sp>
          <p:nvSpPr>
            <p:cNvPr id="16" name="Text Box 16"/>
            <p:cNvSpPr txBox="1">
              <a:spLocks noChangeAspect="1" noChangeArrowheads="1"/>
            </p:cNvSpPr>
            <p:nvPr/>
          </p:nvSpPr>
          <p:spPr bwMode="auto">
            <a:xfrm>
              <a:off x="7512021" y="1554163"/>
              <a:ext cx="319087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>
                  <a:solidFill>
                    <a:srgbClr val="0000FF"/>
                  </a:solidFill>
                </a:rPr>
                <a:t>-</a:t>
              </a:r>
            </a:p>
          </p:txBody>
        </p:sp>
        <p:sp>
          <p:nvSpPr>
            <p:cNvPr id="17" name="Text Box 17"/>
            <p:cNvSpPr txBox="1">
              <a:spLocks noChangeAspect="1" noChangeArrowheads="1"/>
            </p:cNvSpPr>
            <p:nvPr/>
          </p:nvSpPr>
          <p:spPr bwMode="auto">
            <a:xfrm>
              <a:off x="6500783" y="2435387"/>
              <a:ext cx="320675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>
                  <a:solidFill>
                    <a:srgbClr val="0000FF"/>
                  </a:solidFill>
                </a:rPr>
                <a:t>-</a:t>
              </a:r>
            </a:p>
          </p:txBody>
        </p:sp>
        <p:sp>
          <p:nvSpPr>
            <p:cNvPr id="18" name="Text Box 18"/>
            <p:cNvSpPr txBox="1">
              <a:spLocks noChangeAspect="1" noChangeArrowheads="1"/>
            </p:cNvSpPr>
            <p:nvPr/>
          </p:nvSpPr>
          <p:spPr bwMode="auto">
            <a:xfrm>
              <a:off x="7512021" y="2079625"/>
              <a:ext cx="319087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>
                  <a:solidFill>
                    <a:srgbClr val="0000FF"/>
                  </a:solidFill>
                </a:rPr>
                <a:t>-</a:t>
              </a:r>
            </a:p>
          </p:txBody>
        </p:sp>
        <p:sp>
          <p:nvSpPr>
            <p:cNvPr id="19" name="Text Box 19"/>
            <p:cNvSpPr txBox="1">
              <a:spLocks noChangeAspect="1" noChangeArrowheads="1"/>
            </p:cNvSpPr>
            <p:nvPr/>
          </p:nvSpPr>
          <p:spPr bwMode="auto">
            <a:xfrm>
              <a:off x="6857971" y="1986124"/>
              <a:ext cx="319087" cy="577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>
                  <a:solidFill>
                    <a:srgbClr val="0000FF"/>
                  </a:solidFill>
                </a:rPr>
                <a:t>-</a:t>
              </a:r>
            </a:p>
          </p:txBody>
        </p:sp>
        <p:sp>
          <p:nvSpPr>
            <p:cNvPr id="20" name="Text Box 20"/>
            <p:cNvSpPr txBox="1">
              <a:spLocks noChangeAspect="1" noChangeArrowheads="1"/>
            </p:cNvSpPr>
            <p:nvPr/>
          </p:nvSpPr>
          <p:spPr bwMode="auto">
            <a:xfrm>
              <a:off x="8696296" y="2884488"/>
              <a:ext cx="320675" cy="577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>
                  <a:solidFill>
                    <a:srgbClr val="0000FF"/>
                  </a:solidFill>
                </a:rPr>
                <a:t>-</a:t>
              </a:r>
            </a:p>
          </p:txBody>
        </p:sp>
        <p:sp>
          <p:nvSpPr>
            <p:cNvPr id="21" name="Text Box 21"/>
            <p:cNvSpPr txBox="1">
              <a:spLocks noChangeAspect="1" noChangeArrowheads="1"/>
            </p:cNvSpPr>
            <p:nvPr/>
          </p:nvSpPr>
          <p:spPr bwMode="auto">
            <a:xfrm>
              <a:off x="8134321" y="2697163"/>
              <a:ext cx="320675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>
                  <a:solidFill>
                    <a:srgbClr val="0000FF"/>
                  </a:solidFill>
                </a:rPr>
                <a:t>-</a:t>
              </a:r>
            </a:p>
          </p:txBody>
        </p:sp>
        <p:sp>
          <p:nvSpPr>
            <p:cNvPr id="22" name="Line 22"/>
            <p:cNvSpPr>
              <a:spLocks noChangeAspect="1" noChangeShapeType="1"/>
            </p:cNvSpPr>
            <p:nvPr/>
          </p:nvSpPr>
          <p:spPr bwMode="auto">
            <a:xfrm>
              <a:off x="6281865" y="2917354"/>
              <a:ext cx="2735106" cy="6919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26"/>
            <p:cNvSpPr txBox="1">
              <a:spLocks noChangeAspect="1" noChangeArrowheads="1"/>
            </p:cNvSpPr>
            <p:nvPr/>
          </p:nvSpPr>
          <p:spPr bwMode="auto">
            <a:xfrm>
              <a:off x="8032721" y="2217738"/>
              <a:ext cx="320675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>
                  <a:solidFill>
                    <a:srgbClr val="0000FF"/>
                  </a:solidFill>
                </a:rPr>
                <a:t>-</a:t>
              </a:r>
            </a:p>
          </p:txBody>
        </p:sp>
        <p:sp>
          <p:nvSpPr>
            <p:cNvPr id="24" name="Text Box 27"/>
            <p:cNvSpPr txBox="1">
              <a:spLocks noChangeAspect="1" noChangeArrowheads="1"/>
            </p:cNvSpPr>
            <p:nvPr/>
          </p:nvSpPr>
          <p:spPr bwMode="auto">
            <a:xfrm>
              <a:off x="6540470" y="3611562"/>
              <a:ext cx="585788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3200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25" name="Text Box 28"/>
            <p:cNvSpPr txBox="1">
              <a:spLocks noChangeAspect="1" noChangeArrowheads="1"/>
            </p:cNvSpPr>
            <p:nvPr/>
          </p:nvSpPr>
          <p:spPr bwMode="auto">
            <a:xfrm>
              <a:off x="6692870" y="3113087"/>
              <a:ext cx="585788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3200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26" name="Text Box 29"/>
            <p:cNvSpPr txBox="1">
              <a:spLocks noChangeAspect="1" noChangeArrowheads="1"/>
            </p:cNvSpPr>
            <p:nvPr/>
          </p:nvSpPr>
          <p:spPr bwMode="auto">
            <a:xfrm>
              <a:off x="7202458" y="3241513"/>
              <a:ext cx="585787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3200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27" name="Text Box 30"/>
            <p:cNvSpPr txBox="1">
              <a:spLocks noChangeAspect="1" noChangeArrowheads="1"/>
            </p:cNvSpPr>
            <p:nvPr/>
          </p:nvSpPr>
          <p:spPr bwMode="auto">
            <a:xfrm>
              <a:off x="8294658" y="4040981"/>
              <a:ext cx="585788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28" name="Text Box 31"/>
            <p:cNvSpPr txBox="1">
              <a:spLocks noChangeAspect="1" noChangeArrowheads="1"/>
            </p:cNvSpPr>
            <p:nvPr/>
          </p:nvSpPr>
          <p:spPr bwMode="auto">
            <a:xfrm>
              <a:off x="8312121" y="2036763"/>
              <a:ext cx="320675" cy="577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>
                  <a:solidFill>
                    <a:srgbClr val="0000FF"/>
                  </a:solidFill>
                </a:rPr>
                <a:t>-</a:t>
              </a:r>
            </a:p>
          </p:txBody>
        </p:sp>
        <p:sp>
          <p:nvSpPr>
            <p:cNvPr id="29" name="Text Box 32"/>
            <p:cNvSpPr txBox="1">
              <a:spLocks noChangeAspect="1" noChangeArrowheads="1"/>
            </p:cNvSpPr>
            <p:nvPr/>
          </p:nvSpPr>
          <p:spPr bwMode="auto">
            <a:xfrm>
              <a:off x="7202458" y="2590962"/>
              <a:ext cx="320675" cy="577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>
                  <a:solidFill>
                    <a:srgbClr val="0000FF"/>
                  </a:solidFill>
                </a:rPr>
                <a:t>-</a:t>
              </a:r>
            </a:p>
          </p:txBody>
        </p:sp>
        <p:sp>
          <p:nvSpPr>
            <p:cNvPr id="30" name="Text Box 34"/>
            <p:cNvSpPr txBox="1">
              <a:spLocks noChangeAspect="1" noChangeArrowheads="1"/>
            </p:cNvSpPr>
            <p:nvPr/>
          </p:nvSpPr>
          <p:spPr bwMode="auto">
            <a:xfrm>
              <a:off x="7215158" y="3581400"/>
              <a:ext cx="4191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w="635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>
                  <a:solidFill>
                    <a:srgbClr val="FF0000"/>
                  </a:solidFill>
                </a:rPr>
                <a:t>+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937895" y="2725105"/>
            <a:ext cx="3077488" cy="1095846"/>
            <a:chOff x="5937895" y="2725105"/>
            <a:chExt cx="3077488" cy="1095846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6327745" y="2725105"/>
              <a:ext cx="2687638" cy="7056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276279" y="3115309"/>
              <a:ext cx="2687638" cy="7056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 rot="738404">
                  <a:off x="5937895" y="2814454"/>
                  <a:ext cx="38985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400" i="1" dirty="0" smtClean="0">
                          <a:latin typeface="Cambria Math"/>
                        </a:rPr>
                        <m:t>𝛾</m:t>
                      </m:r>
                      <m:r>
                        <a:rPr lang="en-US" sz="1400" b="0" i="1" dirty="0" smtClean="0">
                          <a:latin typeface="Cambria Math"/>
                        </a:rPr>
                        <m:t> </m:t>
                      </m:r>
                    </m:oMath>
                  </a14:m>
                  <a:r>
                    <a:rPr lang="en-US" sz="1400" dirty="0" smtClean="0"/>
                    <a:t>{</a:t>
                  </a:r>
                  <a:endParaRPr lang="en-US" sz="1400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738404">
                  <a:off x="5937895" y="2814454"/>
                  <a:ext cx="389850" cy="30777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4054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71180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sz="4400" dirty="0" smtClean="0"/>
              <a:t>Evolution algorithm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63992" y="1683101"/>
                <a:ext cx="5715000" cy="41910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𝑅</m:t>
                    </m:r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- representation class of functions over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𝑋</m:t>
                    </m:r>
                  </m:oMath>
                </a14:m>
                <a:endPara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lvl="1"/>
                <a:r>
                  <a:rPr 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E.g. all linear thresholds 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𝑹</m:t>
                        </m:r>
                      </m:e>
                      <m:sup>
                        <m:r>
                          <a:rPr lang="en-US" sz="20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𝑀</m:t>
                    </m:r>
                  </m:oMath>
                </a14:m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- randomized </a:t>
                </a:r>
                <a:r>
                  <a:rPr lang="en-US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mutation algorithm</a:t>
                </a:r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that given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𝑟</m:t>
                    </m:r>
                    <m:r>
                      <a:rPr lang="en-US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∈</m:t>
                    </m:r>
                    <m:r>
                      <a:rPr lang="en-US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𝑅</m:t>
                    </m:r>
                  </m:oMath>
                </a14:m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outputs (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 </a:t>
                </a:r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random mutation)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∈</m:t>
                    </m:r>
                    <m:r>
                      <a:rPr lang="en-US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𝑅</m:t>
                    </m:r>
                  </m:oMath>
                </a14:m>
                <a:endPara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lvl="1"/>
                <a:r>
                  <a:rPr 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Efficient: poly in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/>
                          </a:rPr>
                          <m:t>𝜖</m:t>
                        </m:r>
                      </m:den>
                    </m:f>
                    <m:r>
                      <a:rPr lang="en-US" sz="20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sz="2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lvl="1"/>
                <a:r>
                  <a:rPr 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E.g. choose a random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and adjust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sz="20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by 0, +1 or -1 randomly</a:t>
                </a:r>
                <a:endPara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3992" y="1683101"/>
                <a:ext cx="5715000" cy="4191000"/>
              </a:xfrm>
              <a:blipFill rotWithShape="1">
                <a:blip r:embed="rId3"/>
                <a:stretch>
                  <a:fillRect l="-1386"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/>
          <p:cNvGrpSpPr/>
          <p:nvPr/>
        </p:nvGrpSpPr>
        <p:grpSpPr>
          <a:xfrm>
            <a:off x="6012662" y="1683101"/>
            <a:ext cx="3094819" cy="3312356"/>
            <a:chOff x="6012662" y="1683101"/>
            <a:chExt cx="3094819" cy="3312356"/>
          </a:xfrm>
        </p:grpSpPr>
        <p:pic>
          <p:nvPicPr>
            <p:cNvPr id="5" name="Picture 6" descr="fly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0785" y="4455843"/>
              <a:ext cx="496380" cy="4297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AutoShape 7"/>
            <p:cNvSpPr>
              <a:spLocks noChangeArrowheads="1"/>
            </p:cNvSpPr>
            <p:nvPr/>
          </p:nvSpPr>
          <p:spPr bwMode="auto">
            <a:xfrm>
              <a:off x="6081724" y="4386806"/>
              <a:ext cx="631625" cy="608651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chemeClr val="accent1">
                  <a:shade val="50000"/>
                  <a:shade val="75000"/>
                  <a:lumMod val="8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AutoShape 9"/>
            <p:cNvSpPr>
              <a:spLocks noChangeArrowheads="1"/>
            </p:cNvSpPr>
            <p:nvPr/>
          </p:nvSpPr>
          <p:spPr bwMode="auto">
            <a:xfrm>
              <a:off x="7192463" y="4344539"/>
              <a:ext cx="686299" cy="643874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chemeClr val="accent1">
                  <a:shade val="50000"/>
                  <a:shade val="75000"/>
                  <a:lumMod val="8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8" name="Picture 10" descr="fly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2457" y="4434005"/>
              <a:ext cx="535227" cy="4649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AutoShape 11"/>
            <p:cNvSpPr>
              <a:spLocks noChangeArrowheads="1"/>
            </p:cNvSpPr>
            <p:nvPr/>
          </p:nvSpPr>
          <p:spPr bwMode="auto">
            <a:xfrm>
              <a:off x="7209728" y="1683101"/>
              <a:ext cx="739534" cy="760813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chemeClr val="accent1">
                  <a:shade val="50000"/>
                  <a:shade val="75000"/>
                  <a:lumMod val="8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2860" tIns="11430" rIns="22860" bIns="11430" anchor="ctr"/>
            <a:lstStyle/>
            <a:p>
              <a:pPr marL="85725" indent="-85725" defTabSz="228600">
                <a:lnSpc>
                  <a:spcPct val="90000"/>
                </a:lnSpc>
                <a:spcBef>
                  <a:spcPct val="20000"/>
                </a:spcBef>
                <a:buSzPct val="65000"/>
                <a:buFont typeface="Wingdings" pitchFamily="2" charset="2"/>
                <a:buNone/>
              </a:pPr>
              <a:r>
                <a:rPr lang="en-US" sz="400">
                  <a:latin typeface="Verdana" pitchFamily="34" charset="0"/>
                </a:rPr>
                <a:t>Hypothesis</a:t>
              </a:r>
            </a:p>
            <a:p>
              <a:pPr marL="85725" indent="-85725" defTabSz="228600">
                <a:lnSpc>
                  <a:spcPct val="90000"/>
                </a:lnSpc>
                <a:spcBef>
                  <a:spcPct val="20000"/>
                </a:spcBef>
                <a:buSzPct val="65000"/>
                <a:buFont typeface="Wingdings" pitchFamily="2" charset="2"/>
                <a:buNone/>
              </a:pPr>
              <a:endParaRPr lang="en-US" sz="400">
                <a:latin typeface="Verdana" pitchFamily="34" charset="0"/>
              </a:endParaRPr>
            </a:p>
            <a:p>
              <a:pPr marL="85725" indent="-85725" defTabSz="228600">
                <a:lnSpc>
                  <a:spcPct val="90000"/>
                </a:lnSpc>
                <a:spcBef>
                  <a:spcPct val="20000"/>
                </a:spcBef>
                <a:buSzPct val="65000"/>
                <a:buFont typeface="Wingdings" pitchFamily="2" charset="2"/>
                <a:buNone/>
              </a:pPr>
              <a:endParaRPr lang="en-US" sz="400">
                <a:latin typeface="Verdana" pitchFamily="34" charset="0"/>
              </a:endParaRPr>
            </a:p>
          </p:txBody>
        </p:sp>
        <p:pic>
          <p:nvPicPr>
            <p:cNvPr id="10" name="Picture 12" descr="fly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1524" y="1774680"/>
              <a:ext cx="597094" cy="5846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Group 13"/>
            <p:cNvGrpSpPr>
              <a:grpSpLocks/>
            </p:cNvGrpSpPr>
            <p:nvPr/>
          </p:nvGrpSpPr>
          <p:grpSpPr bwMode="auto">
            <a:xfrm>
              <a:off x="8297447" y="4344539"/>
              <a:ext cx="703564" cy="618513"/>
              <a:chOff x="3024" y="2592"/>
              <a:chExt cx="480" cy="528"/>
            </a:xfrm>
          </p:grpSpPr>
          <p:sp>
            <p:nvSpPr>
              <p:cNvPr id="18" name="AutoShape 14"/>
              <p:cNvSpPr>
                <a:spLocks noChangeArrowheads="1"/>
              </p:cNvSpPr>
              <p:nvPr/>
            </p:nvSpPr>
            <p:spPr bwMode="auto">
              <a:xfrm>
                <a:off x="3024" y="2592"/>
                <a:ext cx="480" cy="528"/>
              </a:xfrm>
              <a:prstGeom prst="roundRect">
                <a:avLst>
                  <a:gd name="adj" fmla="val 16667"/>
                </a:avLst>
              </a:prstGeom>
              <a:noFill/>
              <a:ln w="9525" algn="ctr">
                <a:solidFill>
                  <a:schemeClr val="accent1">
                    <a:shade val="50000"/>
                    <a:shade val="75000"/>
                    <a:lumMod val="8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19" name="Picture 15" descr="fly2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75" y="2628"/>
                <a:ext cx="379" cy="4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" name="Rectangle 16"/>
            <p:cNvSpPr>
              <a:spLocks noChangeArrowheads="1"/>
            </p:cNvSpPr>
            <p:nvPr/>
          </p:nvSpPr>
          <p:spPr bwMode="auto">
            <a:xfrm>
              <a:off x="6012662" y="2825730"/>
              <a:ext cx="3094819" cy="974968"/>
            </a:xfrm>
            <a:prstGeom prst="rect">
              <a:avLst/>
            </a:prstGeom>
            <a:noFill/>
            <a:ln w="38100" cmpd="dbl" algn="ctr">
              <a:solidFill>
                <a:schemeClr val="accent1">
                  <a:shade val="50000"/>
                  <a:shade val="75000"/>
                  <a:lumMod val="80000"/>
                </a:scheme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2860" tIns="11430" rIns="22860" bIns="11430" anchor="ctr"/>
            <a:lstStyle/>
            <a:p>
              <a:pPr marL="85725" indent="-85725" algn="l" defTabSz="228600">
                <a:lnSpc>
                  <a:spcPct val="90000"/>
                </a:lnSpc>
                <a:spcBef>
                  <a:spcPct val="20000"/>
                </a:spcBef>
                <a:buSzPct val="65000"/>
                <a:buFont typeface="Wingdings" pitchFamily="2" charset="2"/>
                <a:buNone/>
              </a:pPr>
              <a:r>
                <a:rPr lang="en-US" sz="1600" dirty="0" smtClean="0">
                  <a:latin typeface="Verdana" pitchFamily="34" charset="0"/>
                </a:rPr>
                <a:t> Mutation </a:t>
              </a:r>
            </a:p>
            <a:p>
              <a:pPr marL="85725" indent="-85725" algn="l" defTabSz="228600">
                <a:lnSpc>
                  <a:spcPct val="90000"/>
                </a:lnSpc>
                <a:spcBef>
                  <a:spcPct val="20000"/>
                </a:spcBef>
                <a:buSzPct val="65000"/>
                <a:buFont typeface="Wingdings" pitchFamily="2" charset="2"/>
                <a:buNone/>
              </a:pPr>
              <a:r>
                <a:rPr lang="en-US" sz="1600" dirty="0" smtClean="0">
                  <a:latin typeface="Verdana" pitchFamily="34" charset="0"/>
                </a:rPr>
                <a:t> algorithm</a:t>
              </a:r>
              <a:endParaRPr lang="en-US" sz="1600" dirty="0">
                <a:latin typeface="Verdana" pitchFamily="34" charset="0"/>
              </a:endParaRPr>
            </a:p>
          </p:txBody>
        </p:sp>
        <p:pic>
          <p:nvPicPr>
            <p:cNvPr id="13" name="Picture 17" descr="DNA_UV_mutation"/>
            <p:cNvPicPr preferRelativeResize="0"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3078" y="2924354"/>
              <a:ext cx="1034484" cy="815761"/>
            </a:xfrm>
            <a:prstGeom prst="rect">
              <a:avLst/>
            </a:prstGeom>
            <a:noFill/>
            <a:ln w="76200" cmpd="tri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Line 18"/>
            <p:cNvSpPr>
              <a:spLocks noChangeShapeType="1"/>
            </p:cNvSpPr>
            <p:nvPr/>
          </p:nvSpPr>
          <p:spPr bwMode="auto">
            <a:xfrm flipH="1">
              <a:off x="6432786" y="3803516"/>
              <a:ext cx="276246" cy="541023"/>
            </a:xfrm>
            <a:prstGeom prst="line">
              <a:avLst/>
            </a:prstGeom>
            <a:noFill/>
            <a:ln w="38100">
              <a:solidFill>
                <a:schemeClr val="accent1">
                  <a:shade val="50000"/>
                  <a:shade val="75000"/>
                  <a:lumMod val="80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9"/>
            <p:cNvSpPr>
              <a:spLocks noChangeShapeType="1"/>
            </p:cNvSpPr>
            <p:nvPr/>
          </p:nvSpPr>
          <p:spPr bwMode="auto">
            <a:xfrm flipH="1">
              <a:off x="7537770" y="3803516"/>
              <a:ext cx="0" cy="541023"/>
            </a:xfrm>
            <a:prstGeom prst="line">
              <a:avLst/>
            </a:prstGeom>
            <a:noFill/>
            <a:ln w="38100">
              <a:solidFill>
                <a:schemeClr val="accent1">
                  <a:shade val="50000"/>
                  <a:shade val="75000"/>
                  <a:lumMod val="80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20"/>
            <p:cNvSpPr>
              <a:spLocks noChangeShapeType="1"/>
            </p:cNvSpPr>
            <p:nvPr/>
          </p:nvSpPr>
          <p:spPr bwMode="auto">
            <a:xfrm>
              <a:off x="8366509" y="3803516"/>
              <a:ext cx="276246" cy="541023"/>
            </a:xfrm>
            <a:prstGeom prst="line">
              <a:avLst/>
            </a:prstGeom>
            <a:noFill/>
            <a:ln w="38100">
              <a:solidFill>
                <a:schemeClr val="accent1">
                  <a:shade val="50000"/>
                  <a:shade val="75000"/>
                  <a:lumMod val="80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21"/>
            <p:cNvSpPr>
              <a:spLocks noChangeShapeType="1"/>
            </p:cNvSpPr>
            <p:nvPr/>
          </p:nvSpPr>
          <p:spPr bwMode="auto">
            <a:xfrm flipH="1">
              <a:off x="7606832" y="2450959"/>
              <a:ext cx="0" cy="338139"/>
            </a:xfrm>
            <a:prstGeom prst="line">
              <a:avLst/>
            </a:prstGeom>
            <a:noFill/>
            <a:ln w="38100">
              <a:solidFill>
                <a:schemeClr val="accent1">
                  <a:shade val="50000"/>
                  <a:shade val="75000"/>
                  <a:lumMod val="80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5021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2511859" y="4232713"/>
            <a:ext cx="2798152" cy="1377259"/>
          </a:xfrm>
          <a:prstGeom prst="rect">
            <a:avLst/>
          </a:prstGeom>
          <a:solidFill>
            <a:srgbClr val="92D05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749859" y="4232713"/>
            <a:ext cx="762000" cy="1377259"/>
          </a:xfrm>
          <a:prstGeom prst="rect">
            <a:avLst/>
          </a:prstGeom>
          <a:solidFill>
            <a:srgbClr val="92D05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sz="4800" dirty="0" smtClean="0"/>
              <a:t>Selection</a:t>
            </a:r>
            <a:endParaRPr 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1441" y="1134703"/>
                <a:ext cx="5827097" cy="26670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Fitness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𝑃</m:t>
                        </m:r>
                        <m:r>
                          <a:rPr lang="en-US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𝑒𝑟𝑓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𝐷</m:t>
                        </m:r>
                      </m:sub>
                    </m:sSub>
                    <m:r>
                      <a:rPr lang="en-US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en-US" i="1" dirty="0" err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𝑓</m:t>
                    </m:r>
                    <m:r>
                      <a:rPr lang="en-US" i="1" dirty="0" err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,</m:t>
                    </m:r>
                    <m:r>
                      <a:rPr lang="en-US" i="1" dirty="0" err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𝑟</m:t>
                    </m:r>
                    <m:r>
                      <a:rPr lang="en-US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)∈ [−1,1]</m:t>
                    </m:r>
                  </m:oMath>
                </a14:m>
                <a:endParaRPr lang="en-US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lvl="1"/>
                <a:r>
                  <a:rPr lang="en-US" sz="1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Correlation: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18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sz="18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𝐷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18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18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180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80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sz="180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𝑟</m:t>
                        </m:r>
                        <m:d>
                          <m:dPr>
                            <m:ctrlPr>
                              <a:rPr lang="en-US" sz="180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180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sz="1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𝑟</m:t>
                    </m:r>
                    <m:r>
                      <a:rPr lang="en-US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∈</m:t>
                    </m:r>
                    <m:r>
                      <a:rPr lang="en-US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𝑅</m:t>
                    </m:r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sample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𝑀</m:t>
                    </m:r>
                    <m:r>
                      <a:rPr lang="en-US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en-US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𝑟</m:t>
                    </m:r>
                    <m:r>
                      <a:rPr lang="en-US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) </m:t>
                    </m:r>
                    <m:r>
                      <a:rPr lang="en-US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𝑝</m:t>
                    </m:r>
                    <m:r>
                      <a:rPr lang="en-US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times: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Estimate empirical performance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𝑟</m:t>
                    </m:r>
                  </m:oMath>
                </a14:m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and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using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samples: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/>
                              </a:rPr>
                              <m:t>𝑃</m:t>
                            </m:r>
                            <m:r>
                              <a:rPr lang="en-US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/>
                              </a:rPr>
                              <m:t>𝑒𝑟𝑓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 err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𝑓</m:t>
                        </m:r>
                        <m:r>
                          <a:rPr lang="en-US" i="1" dirty="0" err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dirty="0" err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441" y="1134703"/>
                <a:ext cx="5827097" cy="2667000"/>
              </a:xfrm>
              <a:blipFill rotWithShape="1">
                <a:blip r:embed="rId3"/>
                <a:stretch>
                  <a:fillRect l="-1360" t="-31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2143559" y="4232713"/>
            <a:ext cx="0" cy="137160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749859" y="4232713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11859" y="4232713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752055" y="3753478"/>
                <a:ext cx="905852" cy="353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1600" b="0" i="1" dirty="0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600" i="1" dirty="0">
                                  <a:latin typeface="Cambria Math"/>
                                </a:rPr>
                                <m:t>𝑃</m:t>
                              </m:r>
                              <m:r>
                                <a:rPr lang="en-US" sz="1600" b="0" i="1" dirty="0" smtClean="0">
                                  <a:latin typeface="Cambria Math"/>
                                </a:rPr>
                                <m:t>𝑒𝑟𝑓</m:t>
                              </m:r>
                            </m:e>
                          </m:acc>
                        </m:e>
                        <m:sub>
                          <m:r>
                            <a:rPr lang="en-US" sz="1600" i="1" dirty="0">
                              <a:latin typeface="Cambria Math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sz="1600" i="1" dirty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i="1" dirty="0" err="1">
                              <a:latin typeface="Cambria Math"/>
                            </a:rPr>
                            <m:t>𝑓</m:t>
                          </m:r>
                          <m:r>
                            <a:rPr lang="en-US" sz="1600" i="1" dirty="0" err="1">
                              <a:latin typeface="Cambria Math"/>
                            </a:rPr>
                            <m:t>,</m:t>
                          </m:r>
                          <m:r>
                            <a:rPr lang="en-US" sz="1600" b="0" i="1" dirty="0" smtClean="0">
                              <a:latin typeface="Cambria Math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055" y="3753478"/>
                <a:ext cx="905852" cy="353366"/>
              </a:xfrm>
              <a:prstGeom prst="rect">
                <a:avLst/>
              </a:prstGeom>
              <a:blipFill rotWithShape="1">
                <a:blip r:embed="rId4"/>
                <a:stretch>
                  <a:fillRect r="-17450" b="-12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ight Brace 13"/>
          <p:cNvSpPr/>
          <p:nvPr/>
        </p:nvSpPr>
        <p:spPr>
          <a:xfrm rot="5400000">
            <a:off x="1871118" y="5573357"/>
            <a:ext cx="130175" cy="3683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140137" y="5686552"/>
            <a:ext cx="373062" cy="483944"/>
            <a:chOff x="2140137" y="5686552"/>
            <a:chExt cx="373062" cy="483944"/>
          </a:xfrm>
        </p:grpSpPr>
        <p:sp>
          <p:nvSpPr>
            <p:cNvPr id="13" name="Right Brace 12"/>
            <p:cNvSpPr/>
            <p:nvPr/>
          </p:nvSpPr>
          <p:spPr>
            <a:xfrm rot="5400000">
              <a:off x="2259199" y="5567490"/>
              <a:ext cx="130175" cy="3683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2162590" y="5801164"/>
                  <a:ext cx="35060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2590" y="5801164"/>
                  <a:ext cx="350609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771107" y="5801164"/>
                <a:ext cx="350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107" y="5801164"/>
                <a:ext cx="350609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ctagon 18"/>
          <p:cNvSpPr/>
          <p:nvPr/>
        </p:nvSpPr>
        <p:spPr>
          <a:xfrm>
            <a:off x="2292103" y="4386795"/>
            <a:ext cx="152400" cy="137095"/>
          </a:xfrm>
          <a:prstGeom prst="octagon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Octagon 19"/>
          <p:cNvSpPr/>
          <p:nvPr/>
        </p:nvSpPr>
        <p:spPr>
          <a:xfrm>
            <a:off x="1870211" y="5369743"/>
            <a:ext cx="152400" cy="137095"/>
          </a:xfrm>
          <a:prstGeom prst="octagon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Octagon 21"/>
          <p:cNvSpPr/>
          <p:nvPr/>
        </p:nvSpPr>
        <p:spPr>
          <a:xfrm>
            <a:off x="4357511" y="5308847"/>
            <a:ext cx="152400" cy="137095"/>
          </a:xfrm>
          <a:prstGeom prst="octagon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Octagon 22"/>
          <p:cNvSpPr/>
          <p:nvPr/>
        </p:nvSpPr>
        <p:spPr>
          <a:xfrm>
            <a:off x="3062111" y="5141143"/>
            <a:ext cx="152400" cy="137095"/>
          </a:xfrm>
          <a:prstGeom prst="octagon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Octagon 23"/>
          <p:cNvSpPr/>
          <p:nvPr/>
        </p:nvSpPr>
        <p:spPr>
          <a:xfrm>
            <a:off x="2630311" y="5004048"/>
            <a:ext cx="152400" cy="137095"/>
          </a:xfrm>
          <a:prstGeom prst="octagon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Octagon 27"/>
          <p:cNvSpPr/>
          <p:nvPr/>
        </p:nvSpPr>
        <p:spPr>
          <a:xfrm>
            <a:off x="776111" y="5553879"/>
            <a:ext cx="76200" cy="100867"/>
          </a:xfrm>
          <a:prstGeom prst="oct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0" name="Octagon 29"/>
          <p:cNvSpPr/>
          <p:nvPr/>
        </p:nvSpPr>
        <p:spPr>
          <a:xfrm>
            <a:off x="5271911" y="5539590"/>
            <a:ext cx="76200" cy="100867"/>
          </a:xfrm>
          <a:prstGeom prst="octag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23711" y="5653570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-1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5195711" y="5639382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grpSp>
        <p:nvGrpSpPr>
          <p:cNvPr id="7" name="Group 6"/>
          <p:cNvGrpSpPr/>
          <p:nvPr/>
        </p:nvGrpSpPr>
        <p:grpSpPr>
          <a:xfrm>
            <a:off x="547511" y="4615395"/>
            <a:ext cx="6629400" cy="1723355"/>
            <a:chOff x="547511" y="4615395"/>
            <a:chExt cx="6629400" cy="1723355"/>
          </a:xfrm>
        </p:grpSpPr>
        <p:sp>
          <p:nvSpPr>
            <p:cNvPr id="18" name="Octagon 17"/>
            <p:cNvSpPr/>
            <p:nvPr/>
          </p:nvSpPr>
          <p:spPr>
            <a:xfrm>
              <a:off x="1080911" y="4849965"/>
              <a:ext cx="152400" cy="137095"/>
            </a:xfrm>
            <a:prstGeom prst="octagon">
              <a:avLst/>
            </a:prstGeom>
            <a:solidFill>
              <a:schemeClr val="accent1">
                <a:alpha val="3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1" name="Octagon 20"/>
            <p:cNvSpPr/>
            <p:nvPr/>
          </p:nvSpPr>
          <p:spPr>
            <a:xfrm>
              <a:off x="1461911" y="4615395"/>
              <a:ext cx="152400" cy="137095"/>
            </a:xfrm>
            <a:prstGeom prst="octagon">
              <a:avLst/>
            </a:prstGeom>
            <a:solidFill>
              <a:schemeClr val="accent1">
                <a:alpha val="3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547511" y="5604313"/>
              <a:ext cx="5715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ctagon 28"/>
            <p:cNvSpPr/>
            <p:nvPr/>
          </p:nvSpPr>
          <p:spPr>
            <a:xfrm>
              <a:off x="1233311" y="5002365"/>
              <a:ext cx="152400" cy="137095"/>
            </a:xfrm>
            <a:prstGeom prst="octagon">
              <a:avLst/>
            </a:prstGeom>
            <a:solidFill>
              <a:schemeClr val="accent1">
                <a:alpha val="3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652911" y="5692419"/>
              <a:ext cx="1524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Empirical performance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131663" y="4477562"/>
                <a:ext cx="244124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𝑝</m:t>
                    </m:r>
                    <m:r>
                      <a:rPr lang="en-US" b="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b="0" i="0" dirty="0" smtClean="0">
                    <a:latin typeface="+mj-lt"/>
                  </a:rPr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𝑠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are “feasible”</a:t>
                </a:r>
              </a:p>
              <a:p>
                <a:r>
                  <a:rPr lang="en-US" dirty="0"/>
                  <a:t>(</a:t>
                </a:r>
                <a:r>
                  <a:rPr lang="en-US" dirty="0" smtClean="0"/>
                  <a:t>polynomial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, 1/</m:t>
                    </m:r>
                    <m:r>
                      <a:rPr lang="en-US" i="1" dirty="0" smtClean="0">
                        <a:latin typeface="Cambria Math"/>
                      </a:rPr>
                      <m:t>𝜖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663" y="4477562"/>
                <a:ext cx="2441246" cy="646331"/>
              </a:xfrm>
              <a:prstGeom prst="rect">
                <a:avLst/>
              </a:prstGeom>
              <a:blipFill rotWithShape="1">
                <a:blip r:embed="rId7"/>
                <a:stretch>
                  <a:fillRect l="-2250" t="-5660" r="-2000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5986463" y="1020403"/>
            <a:ext cx="3157537" cy="3124200"/>
            <a:chOff x="5986463" y="1020403"/>
            <a:chExt cx="3157537" cy="3124200"/>
          </a:xfrm>
        </p:grpSpPr>
        <p:sp>
          <p:nvSpPr>
            <p:cNvPr id="38" name="Rectangle 27"/>
            <p:cNvSpPr>
              <a:spLocks noChangeArrowheads="1"/>
            </p:cNvSpPr>
            <p:nvPr/>
          </p:nvSpPr>
          <p:spPr bwMode="auto">
            <a:xfrm>
              <a:off x="6078538" y="2163403"/>
              <a:ext cx="2913062" cy="762000"/>
            </a:xfrm>
            <a:prstGeom prst="rect">
              <a:avLst/>
            </a:prstGeom>
            <a:noFill/>
            <a:ln w="28575" algn="ctr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2860" tIns="11430" rIns="22860" bIns="11430" anchor="ctr"/>
            <a:lstStyle/>
            <a:p>
              <a:pPr marL="85725" indent="-85725" defTabSz="228600">
                <a:lnSpc>
                  <a:spcPct val="90000"/>
                </a:lnSpc>
                <a:spcBef>
                  <a:spcPct val="20000"/>
                </a:spcBef>
                <a:buSzPct val="65000"/>
                <a:buFont typeface="Wingdings" pitchFamily="2" charset="2"/>
                <a:buNone/>
              </a:pPr>
              <a:endParaRPr lang="en-US" sz="700">
                <a:solidFill>
                  <a:schemeClr val="accent2"/>
                </a:solidFill>
                <a:latin typeface="Verdana" pitchFamily="34" charset="0"/>
              </a:endParaRPr>
            </a:p>
          </p:txBody>
        </p:sp>
        <p:sp>
          <p:nvSpPr>
            <p:cNvPr id="39" name="Text Box 28"/>
            <p:cNvSpPr txBox="1">
              <a:spLocks noChangeArrowheads="1"/>
            </p:cNvSpPr>
            <p:nvPr/>
          </p:nvSpPr>
          <p:spPr bwMode="auto">
            <a:xfrm>
              <a:off x="6938963" y="2504716"/>
              <a:ext cx="2151062" cy="2555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22860" tIns="11430" rIns="22860" bIns="11430">
              <a:spAutoFit/>
            </a:bodyPr>
            <a:lstStyle>
              <a:lvl1pPr marL="85725" indent="-85725" algn="l" defTabSz="228600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114300" algn="l" defTabSz="228600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228600" algn="l" defTabSz="228600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342900" algn="l" defTabSz="228600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457200" algn="l" defTabSz="228600">
                <a:spcBef>
                  <a:spcPct val="0"/>
                </a:spcBef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914400" defTabSz="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1371600" defTabSz="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1828800" defTabSz="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2286000" defTabSz="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20000"/>
                </a:spcBef>
                <a:buSzPct val="65000"/>
                <a:buFont typeface="Wingdings" pitchFamily="2" charset="2"/>
                <a:buNone/>
              </a:pPr>
              <a:r>
                <a:rPr lang="en-US" sz="1700" dirty="0">
                  <a:latin typeface="Verdana" pitchFamily="34" charset="0"/>
                </a:rPr>
                <a:t>Natural selection</a:t>
              </a:r>
            </a:p>
          </p:txBody>
        </p:sp>
        <p:pic>
          <p:nvPicPr>
            <p:cNvPr id="40" name="Picture 29" descr="frog48"/>
            <p:cNvPicPr>
              <a:picLocks noChangeAspect="1" noChangeArrowheads="1" noCrop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4575" y="2357078"/>
              <a:ext cx="758825" cy="4778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30" descr="fly3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9800" y="1096603"/>
              <a:ext cx="50482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2" name="AutoShape 31"/>
            <p:cNvSpPr>
              <a:spLocks noChangeArrowheads="1"/>
            </p:cNvSpPr>
            <p:nvPr/>
          </p:nvSpPr>
          <p:spPr bwMode="auto">
            <a:xfrm>
              <a:off x="5986463" y="1020403"/>
              <a:ext cx="644525" cy="647700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AutoShape 32"/>
            <p:cNvSpPr>
              <a:spLocks noChangeArrowheads="1"/>
            </p:cNvSpPr>
            <p:nvPr/>
          </p:nvSpPr>
          <p:spPr bwMode="auto">
            <a:xfrm>
              <a:off x="7205663" y="1020403"/>
              <a:ext cx="700087" cy="685800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44" name="Picture 33" descr="fly1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5200" y="1096603"/>
              <a:ext cx="546100" cy="493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45" name="Group 34"/>
            <p:cNvGrpSpPr>
              <a:grpSpLocks/>
            </p:cNvGrpSpPr>
            <p:nvPr/>
          </p:nvGrpSpPr>
          <p:grpSpPr bwMode="auto">
            <a:xfrm>
              <a:off x="8424863" y="1020403"/>
              <a:ext cx="719137" cy="658813"/>
              <a:chOff x="3024" y="2592"/>
              <a:chExt cx="480" cy="528"/>
            </a:xfrm>
          </p:grpSpPr>
          <p:sp>
            <p:nvSpPr>
              <p:cNvPr id="53" name="AutoShape 35"/>
              <p:cNvSpPr>
                <a:spLocks noChangeArrowheads="1"/>
              </p:cNvSpPr>
              <p:nvPr/>
            </p:nvSpPr>
            <p:spPr bwMode="auto">
              <a:xfrm>
                <a:off x="3024" y="2592"/>
                <a:ext cx="480" cy="528"/>
              </a:xfrm>
              <a:prstGeom prst="roundRect">
                <a:avLst>
                  <a:gd name="adj" fmla="val 16667"/>
                </a:avLst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54" name="Picture 36" descr="fly2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75" y="2628"/>
                <a:ext cx="379" cy="456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6" name="Group 37"/>
            <p:cNvGrpSpPr>
              <a:grpSpLocks/>
            </p:cNvGrpSpPr>
            <p:nvPr/>
          </p:nvGrpSpPr>
          <p:grpSpPr bwMode="auto">
            <a:xfrm>
              <a:off x="7162800" y="3458803"/>
              <a:ext cx="719137" cy="658813"/>
              <a:chOff x="3024" y="2592"/>
              <a:chExt cx="480" cy="528"/>
            </a:xfrm>
          </p:grpSpPr>
          <p:sp>
            <p:nvSpPr>
              <p:cNvPr id="51" name="AutoShape 38"/>
              <p:cNvSpPr>
                <a:spLocks noChangeArrowheads="1"/>
              </p:cNvSpPr>
              <p:nvPr/>
            </p:nvSpPr>
            <p:spPr bwMode="auto">
              <a:xfrm>
                <a:off x="3024" y="2592"/>
                <a:ext cx="480" cy="528"/>
              </a:xfrm>
              <a:prstGeom prst="roundRect">
                <a:avLst>
                  <a:gd name="adj" fmla="val 16667"/>
                </a:avLst>
              </a:prstGeom>
              <a:noFill/>
              <a:ln w="9525" algn="ctr">
                <a:noFill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52" name="Picture 39" descr="fly2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75" y="2628"/>
                <a:ext cx="379" cy="4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7" name="Line 40"/>
            <p:cNvSpPr>
              <a:spLocks noChangeShapeType="1"/>
            </p:cNvSpPr>
            <p:nvPr/>
          </p:nvSpPr>
          <p:spPr bwMode="auto">
            <a:xfrm>
              <a:off x="6324600" y="1706203"/>
              <a:ext cx="0" cy="4572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41"/>
            <p:cNvSpPr>
              <a:spLocks noChangeShapeType="1"/>
            </p:cNvSpPr>
            <p:nvPr/>
          </p:nvSpPr>
          <p:spPr bwMode="auto">
            <a:xfrm>
              <a:off x="7543800" y="1706203"/>
              <a:ext cx="0" cy="4572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42"/>
            <p:cNvSpPr>
              <a:spLocks noChangeShapeType="1"/>
            </p:cNvSpPr>
            <p:nvPr/>
          </p:nvSpPr>
          <p:spPr bwMode="auto">
            <a:xfrm>
              <a:off x="8763000" y="1706203"/>
              <a:ext cx="0" cy="4572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43"/>
            <p:cNvSpPr>
              <a:spLocks noChangeShapeType="1"/>
            </p:cNvSpPr>
            <p:nvPr/>
          </p:nvSpPr>
          <p:spPr bwMode="auto">
            <a:xfrm>
              <a:off x="7543800" y="3001603"/>
              <a:ext cx="0" cy="4572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AutoShape 32"/>
            <p:cNvSpPr>
              <a:spLocks noChangeArrowheads="1"/>
            </p:cNvSpPr>
            <p:nvPr/>
          </p:nvSpPr>
          <p:spPr bwMode="auto">
            <a:xfrm>
              <a:off x="7162800" y="3458803"/>
              <a:ext cx="700087" cy="685800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5351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5" grpId="0" animBg="1"/>
      <p:bldP spid="35" grpId="1" animBg="1"/>
      <p:bldP spid="12" grpId="0"/>
      <p:bldP spid="14" grpId="0" animBg="1"/>
      <p:bldP spid="17" grpId="0"/>
      <p:bldP spid="19" grpId="0" animBg="1"/>
      <p:bldP spid="19" grpId="1" animBg="1"/>
      <p:bldP spid="20" grpId="0" animBg="1"/>
      <p:bldP spid="20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8" grpId="0" animBg="1"/>
      <p:bldP spid="30" grpId="0" animBg="1"/>
      <p:bldP spid="31" grpId="0"/>
      <p:bldP spid="32" grpId="0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39889" y="304800"/>
            <a:ext cx="8245475" cy="609600"/>
          </a:xfrm>
        </p:spPr>
        <p:txBody>
          <a:bodyPr/>
          <a:lstStyle/>
          <a:p>
            <a:r>
              <a:rPr lang="en-US" sz="4800" dirty="0" err="1"/>
              <a:t>Evolvability</a:t>
            </a:r>
            <a:endParaRPr 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491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143000"/>
                <a:ext cx="8534400" cy="1295400"/>
              </a:xfrm>
            </p:spPr>
            <p:txBody>
              <a:bodyPr/>
              <a:lstStyle/>
              <a:p>
                <a:pPr marL="342900" indent="-342900">
                  <a:lnSpc>
                    <a:spcPct val="90000"/>
                  </a:lnSpc>
                </a:pPr>
                <a:r>
                  <a:rPr lang="en-US" sz="1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Class of functions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is evolvable over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𝐷</m:t>
                    </m:r>
                  </m:oMath>
                </a14:m>
                <a:r>
                  <a:rPr lang="en-US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if exists an </a:t>
                </a:r>
                <a:r>
                  <a:rPr lang="en-US" sz="1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evolution </a:t>
                </a:r>
                <a:r>
                  <a:rPr lang="en-US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algorithm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en-US" sz="18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𝑅</m:t>
                    </m:r>
                    <m:r>
                      <a:rPr lang="en-US" sz="18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,</m:t>
                    </m:r>
                    <m:r>
                      <a:rPr lang="en-US" sz="18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𝑀</m:t>
                    </m:r>
                    <m:r>
                      <a:rPr lang="en-US" sz="18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and a polynomial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𝑔</m:t>
                    </m:r>
                  </m:oMath>
                </a14:m>
                <a:r>
                  <a:rPr lang="en-US" sz="1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⋅,⋅</m:t>
                    </m:r>
                  </m:oMath>
                </a14:m>
                <a:r>
                  <a:rPr lang="en-US" sz="1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) </a:t>
                </a:r>
                <a:r>
                  <a:rPr lang="en-US" sz="18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s.t.</a:t>
                </a:r>
                <a:endParaRPr 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669925" lvl="1" indent="-325438">
                  <a:lnSpc>
                    <a:spcPct val="90000"/>
                  </a:lnSpc>
                  <a:buFont typeface="Arial" pitchFamily="34" charset="0"/>
                  <a:buNone/>
                </a:pPr>
                <a:r>
                  <a:rPr lang="en-US" sz="1800" dirty="0"/>
                  <a:t> </a:t>
                </a:r>
              </a:p>
            </p:txBody>
          </p:sp>
        </mc:Choice>
        <mc:Fallback xmlns="">
          <p:sp>
            <p:nvSpPr>
              <p:cNvPr id="2949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143000"/>
                <a:ext cx="8534400" cy="1295400"/>
              </a:xfrm>
              <a:blipFill rotWithShape="1">
                <a:blip r:embed="rId3"/>
                <a:stretch>
                  <a:fillRect l="-429"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4916" name="AutoShape 4"/>
              <p:cNvSpPr>
                <a:spLocks noChangeArrowheads="1"/>
              </p:cNvSpPr>
              <p:nvPr/>
            </p:nvSpPr>
            <p:spPr bwMode="auto">
              <a:xfrm>
                <a:off x="685800" y="1981200"/>
                <a:ext cx="8229600" cy="1752600"/>
              </a:xfrm>
              <a:prstGeom prst="flowChartAlternateProcess">
                <a:avLst/>
              </a:prstGeom>
              <a:solidFill>
                <a:schemeClr val="bg2">
                  <a:lumMod val="90000"/>
                </a:schemeClr>
              </a:solidFill>
              <a:ln w="9525" algn="ctr">
                <a:noFill/>
                <a:miter lim="800000"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 lvl="1" algn="l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None/>
                </a:pPr>
                <a:r>
                  <a:rPr lang="en-US" sz="2200" dirty="0" smtClean="0">
                    <a:latin typeface="Verdana" pitchFamily="34" charset="0"/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</a:rPr>
                      <m:t>𝑓</m:t>
                    </m:r>
                    <m:r>
                      <a:rPr lang="en-US" sz="2200" b="0" i="1" smtClean="0">
                        <a:latin typeface="Cambria Math"/>
                      </a:rPr>
                      <m:t>∈</m:t>
                    </m:r>
                    <m:r>
                      <a:rPr lang="en-US" sz="2200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sz="2200" dirty="0" smtClean="0">
                    <a:latin typeface="Verdana" pitchFamily="34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/>
                      </a:rPr>
                      <m:t>𝑟</m:t>
                    </m:r>
                    <m:r>
                      <a:rPr lang="en-US" sz="2200" b="0" i="1" dirty="0" smtClean="0">
                        <a:latin typeface="Cambria Math"/>
                      </a:rPr>
                      <m:t>∈</m:t>
                    </m:r>
                    <m:r>
                      <a:rPr lang="en-US" sz="2200" b="0" i="1" dirty="0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sz="2200" dirty="0" smtClean="0">
                    <a:latin typeface="Verdana" pitchFamily="34" charset="0"/>
                  </a:rPr>
                  <a:t>,</a:t>
                </a:r>
                <a:r>
                  <a:rPr lang="en-US" sz="2200" dirty="0" smtClean="0">
                    <a:latin typeface="Verdana" pitchFamily="34" charset="0"/>
                    <a:sym typeface="Symbol" pitchFamily="18" charset="2"/>
                  </a:rPr>
                  <a:t></a:t>
                </a:r>
                <a:r>
                  <a:rPr lang="en-US" sz="2200" dirty="0">
                    <a:latin typeface="Verdana" pitchFamily="34" charset="0"/>
                  </a:rPr>
                  <a:t>&gt;</a:t>
                </a:r>
                <a:r>
                  <a:rPr lang="en-US" sz="2200" dirty="0" smtClean="0">
                    <a:latin typeface="Verdana" pitchFamily="34" charset="0"/>
                  </a:rPr>
                  <a:t>0 and </a:t>
                </a:r>
                <a:r>
                  <a:rPr lang="en-US" sz="2200" dirty="0">
                    <a:latin typeface="Verdana" pitchFamily="34" charset="0"/>
                  </a:rPr>
                  <a:t>a sequence</a:t>
                </a:r>
              </a:p>
              <a:p>
                <a:pPr lvl="1" algn="l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None/>
                </a:pP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𝑟</m:t>
                    </m:r>
                    <m:r>
                      <a:rPr lang="en-US" sz="2200" i="1" baseline="-25000" dirty="0">
                        <a:latin typeface="Cambria Math"/>
                      </a:rPr>
                      <m:t>0</m:t>
                    </m:r>
                    <m:r>
                      <a:rPr lang="en-US" sz="2200" i="1" dirty="0">
                        <a:latin typeface="Cambria Math"/>
                      </a:rPr>
                      <m:t>=</m:t>
                    </m:r>
                    <m:r>
                      <a:rPr lang="en-US" sz="2200" i="1" dirty="0">
                        <a:latin typeface="Cambria Math"/>
                      </a:rPr>
                      <m:t>𝑟</m:t>
                    </m:r>
                    <m:r>
                      <a:rPr lang="en-US" sz="2200" i="1" dirty="0">
                        <a:latin typeface="Cambria Math"/>
                      </a:rPr>
                      <m:t>,</m:t>
                    </m:r>
                    <m:r>
                      <a:rPr lang="en-US" sz="2200" i="1" dirty="0">
                        <a:latin typeface="Cambria Math"/>
                      </a:rPr>
                      <m:t>𝑟</m:t>
                    </m:r>
                    <m:r>
                      <a:rPr lang="en-US" sz="2200" i="1" baseline="-25000" dirty="0">
                        <a:latin typeface="Cambria Math"/>
                      </a:rPr>
                      <m:t>1</m:t>
                    </m:r>
                    <m:r>
                      <a:rPr lang="en-US" sz="2200" i="1" dirty="0">
                        <a:latin typeface="Cambria Math"/>
                      </a:rPr>
                      <m:t>,</m:t>
                    </m:r>
                    <m:r>
                      <a:rPr lang="en-US" sz="2200" i="1" dirty="0">
                        <a:latin typeface="Cambria Math"/>
                      </a:rPr>
                      <m:t>𝑟</m:t>
                    </m:r>
                    <m:r>
                      <a:rPr lang="en-US" sz="2200" i="1" baseline="-25000" dirty="0">
                        <a:latin typeface="Cambria Math"/>
                      </a:rPr>
                      <m:t>2</m:t>
                    </m:r>
                    <m:r>
                      <a:rPr lang="en-US" sz="2200" i="1" dirty="0">
                        <a:latin typeface="Cambria Math"/>
                      </a:rPr>
                      <m:t>,… </m:t>
                    </m:r>
                  </m:oMath>
                </a14:m>
                <a:r>
                  <a:rPr lang="en-US" sz="2200" dirty="0">
                    <a:latin typeface="Verdana" pitchFamily="34" charset="0"/>
                  </a:rPr>
                  <a:t>where</a:t>
                </a:r>
                <a:r>
                  <a:rPr lang="en-US" sz="2200" baseline="-25000" dirty="0">
                    <a:latin typeface="Verdana" pitchFamily="34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 dirty="0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2200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sz="2200" b="0" i="1" dirty="0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2200" i="1" dirty="0" smtClean="0">
                        <a:latin typeface="Cambria Math"/>
                      </a:rPr>
                      <m:t>←</m:t>
                    </m:r>
                  </m:oMath>
                </a14:m>
                <a:r>
                  <a:rPr lang="en-US" sz="2200" dirty="0" smtClean="0">
                    <a:latin typeface="Verdana" pitchFamily="34" charset="0"/>
                  </a:rPr>
                  <a:t> Select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(</m:t>
                    </m:r>
                    <m:r>
                      <a:rPr lang="en-US" sz="2200" i="1" dirty="0" smtClean="0">
                        <a:latin typeface="Cambria Math"/>
                      </a:rPr>
                      <m:t>𝑅</m:t>
                    </m:r>
                    <m:r>
                      <a:rPr lang="en-US" sz="2200" i="1" dirty="0" smtClean="0">
                        <a:latin typeface="Cambria Math"/>
                      </a:rPr>
                      <m:t>,</m:t>
                    </m:r>
                    <m:r>
                      <a:rPr lang="en-US" sz="2200" i="1" dirty="0" smtClean="0">
                        <a:latin typeface="Cambria Math"/>
                      </a:rPr>
                      <m:t>𝑀</m:t>
                    </m:r>
                    <m:r>
                      <a:rPr lang="en-US" sz="2200" i="1" dirty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2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 dirty="0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220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200" i="1" dirty="0">
                        <a:latin typeface="Cambria Math"/>
                      </a:rPr>
                      <m:t>)</m:t>
                    </m:r>
                  </m:oMath>
                </a14:m>
                <a:endParaRPr lang="en-US" sz="2200" dirty="0">
                  <a:latin typeface="Verdana" pitchFamily="34" charset="0"/>
                </a:endParaRPr>
              </a:p>
              <a:p>
                <a:pPr lvl="1" algn="l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None/>
                </a:pPr>
                <a:r>
                  <a:rPr lang="en-US" sz="2200" dirty="0">
                    <a:latin typeface="Verdana" pitchFamily="34" charset="0"/>
                  </a:rPr>
                  <a:t>it </a:t>
                </a:r>
                <a:r>
                  <a:rPr lang="en-US" sz="2200" dirty="0" smtClean="0">
                    <a:latin typeface="Verdana" pitchFamily="34" charset="0"/>
                  </a:rPr>
                  <a:t>holds: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i="1" dirty="0" smtClean="0">
                            <a:latin typeface="Cambria Math"/>
                          </a:rPr>
                          <m:t>𝑃</m:t>
                        </m:r>
                        <m:r>
                          <a:rPr lang="en-US" sz="2200" b="0" i="1" dirty="0" smtClean="0">
                            <a:latin typeface="Cambria Math"/>
                          </a:rPr>
                          <m:t>𝑒𝑟𝑓</m:t>
                        </m:r>
                      </m:e>
                      <m:sub>
                        <m:r>
                          <a:rPr lang="en-US" sz="2200" i="1" dirty="0" smtClean="0">
                            <a:latin typeface="Cambria Math"/>
                          </a:rPr>
                          <m:t>𝐷</m:t>
                        </m:r>
                      </m:sub>
                    </m:sSub>
                    <m:r>
                      <a:rPr lang="en-US" sz="2200" i="1" dirty="0" smtClean="0">
                        <a:latin typeface="Cambria Math"/>
                      </a:rPr>
                      <m:t>(</m:t>
                    </m:r>
                    <m:r>
                      <a:rPr lang="en-US" sz="2200" i="1" dirty="0" err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sz="2200" dirty="0" smtClean="0">
                    <a:latin typeface="Verdana" pitchFamily="34" charset="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2200" b="0" i="1" dirty="0" smtClean="0">
                            <a:latin typeface="Cambria Math"/>
                          </a:rPr>
                          <m:t>𝑔</m:t>
                        </m:r>
                        <m:d>
                          <m:dPr>
                            <m:ctrlPr>
                              <a:rPr lang="en-US" sz="2200" b="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200" b="0" i="1" dirty="0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sz="2200" b="0" i="1" dirty="0" smtClean="0">
                                <a:latin typeface="Cambria Math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sz="2200" b="0" i="1" dirty="0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200" b="0" i="1" dirty="0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200" b="0" i="1" dirty="0" smtClean="0">
                                    <a:latin typeface="Cambria Math"/>
                                  </a:rPr>
                                  <m:t>𝜖</m:t>
                                </m:r>
                              </m:den>
                            </m:f>
                          </m:e>
                        </m:d>
                      </m:sub>
                    </m:sSub>
                  </m:oMath>
                </a14:m>
                <a:r>
                  <a:rPr lang="en-US" sz="2200" dirty="0" smtClean="0">
                    <a:latin typeface="Verdana" pitchFamily="34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≥1−</m:t>
                    </m:r>
                    <m:r>
                      <a:rPr lang="en-US" sz="2200" i="1" dirty="0" smtClean="0">
                        <a:latin typeface="Cambria Math"/>
                        <a:sym typeface="Symbol" pitchFamily="18" charset="2"/>
                      </a:rPr>
                      <m:t></m:t>
                    </m:r>
                  </m:oMath>
                </a14:m>
                <a:r>
                  <a:rPr lang="en-US" sz="2200" dirty="0" smtClean="0">
                    <a:latin typeface="Verdana" pitchFamily="34" charset="0"/>
                    <a:sym typeface="Symbol" pitchFamily="18" charset="2"/>
                  </a:rPr>
                  <a:t>  </a:t>
                </a:r>
                <a:r>
                  <a:rPr lang="en-US" sz="2200" dirty="0" err="1" smtClean="0">
                    <a:latin typeface="Verdana" pitchFamily="34" charset="0"/>
                    <a:sym typeface="Symbol" pitchFamily="18" charset="2"/>
                  </a:rPr>
                  <a:t>w.h.p</a:t>
                </a:r>
                <a:r>
                  <a:rPr lang="en-US" sz="2200" dirty="0" smtClean="0">
                    <a:latin typeface="Verdana" pitchFamily="34" charset="0"/>
                    <a:sym typeface="Symbol" pitchFamily="18" charset="2"/>
                  </a:rPr>
                  <a:t>.</a:t>
                </a:r>
                <a:endParaRPr lang="en-US" sz="2200" dirty="0">
                  <a:latin typeface="Verdana" pitchFamily="34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94916" name="AutoShap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981200"/>
                <a:ext cx="8229600" cy="1752600"/>
              </a:xfrm>
              <a:prstGeom prst="flowChartAlternateProcess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9525" algn="ctr">
                <a:noFill/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4917" name="Text Box 5"/>
          <p:cNvSpPr txBox="1">
            <a:spLocks noChangeArrowheads="1"/>
          </p:cNvSpPr>
          <p:nvPr/>
        </p:nvSpPr>
        <p:spPr bwMode="auto">
          <a:xfrm>
            <a:off x="609600" y="4419600"/>
            <a:ext cx="822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sz="1800">
              <a:latin typeface="Verdana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4918" name="Rectangle 6"/>
              <p:cNvSpPr>
                <a:spLocks noChangeArrowheads="1"/>
              </p:cNvSpPr>
              <p:nvPr/>
            </p:nvSpPr>
            <p:spPr bwMode="auto">
              <a:xfrm>
                <a:off x="584200" y="3886200"/>
                <a:ext cx="8610600" cy="19050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285750" indent="-285750" algn="l">
                  <a:spcBef>
                    <a:spcPct val="35000"/>
                  </a:spcBef>
                  <a:spcAft>
                    <a:spcPct val="15000"/>
                  </a:spcAft>
                  <a:buClr>
                    <a:schemeClr val="accent2"/>
                  </a:buClr>
                  <a:buFont typeface="Arial" pitchFamily="34" charset="0"/>
                  <a:buChar char="•"/>
                </a:pPr>
                <a:r>
                  <a:rPr lang="en-US" sz="1800" dirty="0" smtClean="0"/>
                  <a:t>Evolvable (</a:t>
                </a:r>
                <a:r>
                  <a:rPr lang="en-US" sz="1800" i="1" dirty="0"/>
                  <a:t>distribution-independently)</a:t>
                </a:r>
              </a:p>
              <a:p>
                <a:pPr marL="630237" lvl="1" indent="-285750" algn="l">
                  <a:spcBef>
                    <a:spcPct val="20000"/>
                  </a:spcBef>
                  <a:buClr>
                    <a:schemeClr val="accent2"/>
                  </a:buClr>
                  <a:buFont typeface="Arial" pitchFamily="34" charset="0"/>
                  <a:buChar char="•"/>
                </a:pPr>
                <a:r>
                  <a:rPr lang="en-US" sz="1800" dirty="0"/>
                  <a:t>Evolvable for all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latin typeface="Cambria Math"/>
                      </a:rPr>
                      <m:t>𝐷</m:t>
                    </m:r>
                  </m:oMath>
                </a14:m>
                <a:r>
                  <a:rPr lang="en-US" sz="1800" dirty="0"/>
                  <a:t> by the same </a:t>
                </a:r>
                <a:r>
                  <a:rPr lang="en-US" sz="1800" dirty="0" smtClean="0"/>
                  <a:t>mutation algorithm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latin typeface="Cambria Math"/>
                      </a:rPr>
                      <m:t>(</m:t>
                    </m:r>
                    <m:r>
                      <a:rPr lang="en-US" sz="1800" b="0" i="1" dirty="0" smtClean="0">
                        <a:latin typeface="Cambria Math"/>
                      </a:rPr>
                      <m:t>𝑅</m:t>
                    </m:r>
                    <m:r>
                      <a:rPr lang="en-US" b="0" i="1" dirty="0" smtClean="0">
                        <a:latin typeface="Cambria Math"/>
                      </a:rPr>
                      <m:t>,</m:t>
                    </m:r>
                    <m:r>
                      <a:rPr lang="en-US" sz="1800" b="0" i="1" dirty="0" smtClean="0">
                        <a:latin typeface="Cambria Math"/>
                      </a:rPr>
                      <m:t>𝑀</m:t>
                    </m:r>
                    <m:r>
                      <a:rPr lang="en-US" sz="1800" b="0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sz="1800" dirty="0" smtClean="0">
                  <a:latin typeface="cmmi7" pitchFamily="34" charset="0"/>
                </a:endParaRPr>
              </a:p>
            </p:txBody>
          </p:sp>
        </mc:Choice>
        <mc:Fallback>
          <p:sp>
            <p:nvSpPr>
              <p:cNvPr id="294918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4200" y="3886200"/>
                <a:ext cx="8610600" cy="1905000"/>
              </a:xfrm>
              <a:prstGeom prst="rect">
                <a:avLst/>
              </a:prstGeom>
              <a:blipFill rotWithShape="1">
                <a:blip r:embed="rId5"/>
                <a:stretch>
                  <a:fillRect l="-496" t="-192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954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6" grpId="0" animBg="1"/>
      <p:bldP spid="294918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 smtClean="0"/>
              <a:t>Limits of </a:t>
            </a:r>
            <a:r>
              <a:rPr lang="en-US" dirty="0" err="1" smtClean="0"/>
              <a:t>evolvability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525963"/>
              </a:xfrm>
            </p:spPr>
            <p:txBody>
              <a:bodyPr/>
              <a:lstStyle/>
              <a:p>
                <a:r>
                  <a:rPr lang="en-US" dirty="0" smtClean="0"/>
                  <a:t>Feedback is restricted to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/>
                              </a:rPr>
                              <m:t>𝑃𝑒𝑟𝑓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 err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𝑓</m:t>
                        </m:r>
                        <m:r>
                          <a:rPr lang="en-US" i="1" dirty="0" err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dirty="0" err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for some polynomial number of samples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525963"/>
              </a:xfrm>
              <a:blipFill rotWithShape="1">
                <a:blip r:embed="rId2"/>
                <a:stretch>
                  <a:fillRect l="-963" t="-674" r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006098" y="5619520"/>
                <a:ext cx="7082618" cy="4186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spcBef>
                    <a:spcPct val="20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000" b="0" i="1" dirty="0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sz="2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20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/>
                              </a:rPr>
                              <m:t>𝑃𝑒𝑟𝑓</m:t>
                            </m:r>
                          </m:e>
                        </m:acc>
                      </m:e>
                      <m:sub>
                        <m:r>
                          <a:rPr lang="en-US" sz="2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sz="20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i="1" dirty="0" err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𝑓</m:t>
                        </m:r>
                        <m:r>
                          <a:rPr lang="en-US" sz="2000" i="1" dirty="0" err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i="1" dirty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 smtClean="0"/>
                  <a:t> evaluated 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𝑠</m:t>
                    </m:r>
                    <m:r>
                      <a:rPr lang="en-US" sz="20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fresh examples</a:t>
                </a:r>
                <a:endParaRPr lang="en-US" sz="20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098" y="5619520"/>
                <a:ext cx="7082618" cy="418641"/>
              </a:xfrm>
              <a:prstGeom prst="rect">
                <a:avLst/>
              </a:prstGeom>
              <a:blipFill rotWithShape="1">
                <a:blip r:embed="rId3"/>
                <a:stretch>
                  <a:fillRect t="-4348" b="-23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3785407" y="4333359"/>
            <a:ext cx="1600200" cy="390525"/>
            <a:chOff x="2016" y="2064"/>
            <a:chExt cx="1008" cy="246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2016" y="2304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329" y="2064"/>
                  <a:ext cx="299" cy="2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  <a:sym typeface="Symbol" pitchFamily="18" charset="2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  <a:sym typeface="Symbol" pitchFamily="18" charset="2"/>
                              </a:rPr>
                              <m:t>𝑞</m:t>
                            </m:r>
                          </m:sub>
                        </m:sSub>
                      </m:oMath>
                    </m:oMathPara>
                  </a14:m>
                  <a:endParaRPr lang="en-US" sz="1800" baseline="-25000" dirty="0"/>
                </a:p>
              </p:txBody>
            </p:sp>
          </mc:Choice>
          <mc:Fallback>
            <p:sp>
              <p:nvSpPr>
                <p:cNvPr id="7" name="Text 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29" y="2064"/>
                  <a:ext cx="299" cy="246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3125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9"/>
          <p:cNvGrpSpPr>
            <a:grpSpLocks/>
          </p:cNvGrpSpPr>
          <p:nvPr/>
        </p:nvGrpSpPr>
        <p:grpSpPr bwMode="auto">
          <a:xfrm>
            <a:off x="3823507" y="3017326"/>
            <a:ext cx="1524000" cy="338138"/>
            <a:chOff x="2016" y="2292"/>
            <a:chExt cx="960" cy="213"/>
          </a:xfrm>
        </p:grpSpPr>
        <p:sp>
          <p:nvSpPr>
            <p:cNvPr id="9" name="Line 10"/>
            <p:cNvSpPr>
              <a:spLocks noChangeShapeType="1"/>
            </p:cNvSpPr>
            <p:nvPr/>
          </p:nvSpPr>
          <p:spPr bwMode="auto">
            <a:xfrm flipH="1">
              <a:off x="2016" y="2496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307" y="2292"/>
                  <a:ext cx="282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07" y="2292"/>
                  <a:ext cx="282" cy="213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2"/>
          <p:cNvGrpSpPr>
            <a:grpSpLocks/>
          </p:cNvGrpSpPr>
          <p:nvPr/>
        </p:nvGrpSpPr>
        <p:grpSpPr bwMode="auto">
          <a:xfrm>
            <a:off x="3785407" y="3342759"/>
            <a:ext cx="1600200" cy="381000"/>
            <a:chOff x="2016" y="2064"/>
            <a:chExt cx="1008" cy="240"/>
          </a:xfrm>
        </p:grpSpPr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2016" y="2304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331" y="2064"/>
                  <a:ext cx="294" cy="2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0" i="1" dirty="0" smtClean="0">
                                <a:latin typeface="Cambria Math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/>
                                <a:sym typeface="Symbol" pitchFamily="18" charset="2"/>
                              </a:rPr>
                              <m:t>h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/>
                                <a:sym typeface="Symbol" pitchFamily="18" charset="2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800" baseline="-25000" dirty="0"/>
                </a:p>
              </p:txBody>
            </p:sp>
          </mc:Choice>
          <mc:Fallback>
            <p:sp>
              <p:nvSpPr>
                <p:cNvPr id="1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31" y="2064"/>
                  <a:ext cx="294" cy="22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667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5"/>
          <p:cNvGrpSpPr>
            <a:grpSpLocks/>
          </p:cNvGrpSpPr>
          <p:nvPr/>
        </p:nvGrpSpPr>
        <p:grpSpPr bwMode="auto">
          <a:xfrm>
            <a:off x="3823507" y="3712651"/>
            <a:ext cx="1524000" cy="338138"/>
            <a:chOff x="2016" y="2292"/>
            <a:chExt cx="960" cy="213"/>
          </a:xfrm>
        </p:grpSpPr>
        <p:sp>
          <p:nvSpPr>
            <p:cNvPr id="15" name="Line 16"/>
            <p:cNvSpPr>
              <a:spLocks noChangeShapeType="1"/>
            </p:cNvSpPr>
            <p:nvPr/>
          </p:nvSpPr>
          <p:spPr bwMode="auto">
            <a:xfrm flipH="1">
              <a:off x="2016" y="2496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2304" y="2292"/>
                  <a:ext cx="285" cy="2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6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04" y="2292"/>
                  <a:ext cx="285" cy="213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4547407" y="4169846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" name="Group 19"/>
          <p:cNvGrpSpPr>
            <a:grpSpLocks/>
          </p:cNvGrpSpPr>
          <p:nvPr/>
        </p:nvGrpSpPr>
        <p:grpSpPr bwMode="auto">
          <a:xfrm>
            <a:off x="3823507" y="4690551"/>
            <a:ext cx="1524000" cy="357188"/>
            <a:chOff x="2016" y="2284"/>
            <a:chExt cx="960" cy="225"/>
          </a:xfrm>
        </p:grpSpPr>
        <p:sp>
          <p:nvSpPr>
            <p:cNvPr id="19" name="Line 20"/>
            <p:cNvSpPr>
              <a:spLocks noChangeShapeType="1"/>
            </p:cNvSpPr>
            <p:nvPr/>
          </p:nvSpPr>
          <p:spPr bwMode="auto">
            <a:xfrm flipH="1">
              <a:off x="2016" y="2496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296" y="2284"/>
                  <a:ext cx="284" cy="2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𝑞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20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96" y="2284"/>
                  <a:ext cx="284" cy="22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1695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2"/>
          <p:cNvGrpSpPr>
            <a:grpSpLocks/>
          </p:cNvGrpSpPr>
          <p:nvPr/>
        </p:nvGrpSpPr>
        <p:grpSpPr bwMode="auto">
          <a:xfrm>
            <a:off x="3785407" y="2645855"/>
            <a:ext cx="1600200" cy="381001"/>
            <a:chOff x="2016" y="2064"/>
            <a:chExt cx="1008" cy="240"/>
          </a:xfrm>
        </p:grpSpPr>
        <p:sp>
          <p:nvSpPr>
            <p:cNvPr id="22" name="Line 23"/>
            <p:cNvSpPr>
              <a:spLocks noChangeShapeType="1"/>
            </p:cNvSpPr>
            <p:nvPr/>
          </p:nvSpPr>
          <p:spPr bwMode="auto">
            <a:xfrm>
              <a:off x="2016" y="2304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2332" y="2064"/>
                  <a:ext cx="291" cy="22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Sz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  <a:sym typeface="Symbol" pitchFamily="18" charset="2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800" baseline="-25000" dirty="0"/>
                </a:p>
              </p:txBody>
            </p:sp>
          </mc:Choice>
          <mc:Fallback>
            <p:sp>
              <p:nvSpPr>
                <p:cNvPr id="23" name="Text 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32" y="2064"/>
                  <a:ext cx="291" cy="22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1667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CC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TextBox 23"/>
          <p:cNvSpPr txBox="1"/>
          <p:nvPr/>
        </p:nvSpPr>
        <p:spPr>
          <a:xfrm>
            <a:off x="1531685" y="4709601"/>
            <a:ext cx="2087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learning algorithm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5615596" y="2827624"/>
            <a:ext cx="2486115" cy="2729517"/>
            <a:chOff x="5487789" y="1248578"/>
            <a:chExt cx="2486115" cy="2729517"/>
          </a:xfrm>
        </p:grpSpPr>
        <p:pic>
          <p:nvPicPr>
            <p:cNvPr id="26" name="Picture 2" descr="C:\Research\Talks\11.11 SQ and evolvability\crystal-ball.gif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7789" y="1248578"/>
              <a:ext cx="2486115" cy="22724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5792780" y="3315221"/>
                  <a:ext cx="2005613" cy="6628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SzTx/>
                    <a:buFontTx/>
                    <a:buNone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/>
                                </a:rPr>
                                <m:t>𝑃𝑒𝑟𝑓</m:t>
                              </m:r>
                            </m:e>
                          </m:acc>
                        </m:e>
                        <m:sub>
                          <m:r>
                            <a:rPr lang="en-US" i="1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/>
                            </a:rPr>
                            <m:t>𝐷</m:t>
                          </m:r>
                        </m:sub>
                      </m:sSub>
                    </m:oMath>
                  </a14:m>
                  <a:r>
                    <a:rPr lang="en-US" dirty="0" smtClean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𝑠</m:t>
                      </m:r>
                    </m:oMath>
                  </a14:m>
                  <a:r>
                    <a:rPr lang="en-US" dirty="0" smtClean="0"/>
                    <a:t>) </a:t>
                  </a:r>
                  <a:r>
                    <a:rPr lang="en-US" dirty="0"/>
                    <a:t>oracle</a:t>
                  </a:r>
                </a:p>
                <a:p>
                  <a:endParaRPr lang="en-US" dirty="0"/>
                </a:p>
              </p:txBody>
            </p:sp>
          </mc:Choice>
          <mc:Fallback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2780" y="3315221"/>
                  <a:ext cx="2005613" cy="662874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27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8" name="Picture 7" descr="C:\Users\vitaly\Pictures\Picture2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329" y="2922071"/>
            <a:ext cx="1620078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06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" grpId="0" animBg="1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1144519" y="990600"/>
            <a:ext cx="6096000" cy="3657600"/>
          </a:xfrm>
          <a:prstGeom prst="ellipse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PAC learnable</a:t>
            </a:r>
          </a:p>
          <a:p>
            <a:pPr algn="ctr"/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Oval 14"/>
              <p:cNvSpPr/>
              <p:nvPr/>
            </p:nvSpPr>
            <p:spPr>
              <a:xfrm>
                <a:off x="1744594" y="1600200"/>
                <a:ext cx="4895850" cy="2870716"/>
              </a:xfrm>
              <a:prstGeom prst="ellipse">
                <a:avLst/>
              </a:prstGeom>
              <a:solidFill>
                <a:srgbClr val="FFC000">
                  <a:alpha val="38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Learnable with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2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sz="2200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/>
                          </a:rPr>
                          <m:t>𝑃𝑒𝑟𝑓</m:t>
                        </m:r>
                      </m:e>
                    </m:acc>
                  </m:oMath>
                </a14:m>
                <a:r>
                  <a:rPr lang="en-US" sz="22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oracle = CSQ learnable</a:t>
                </a:r>
              </a:p>
              <a:p>
                <a:pPr algn="ctr"/>
                <a:endParaRPr lang="en-US" sz="22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sz="2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sz="22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sz="2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ctr"/>
                <a:endParaRPr lang="en-US" sz="2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5" name="Oval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594" y="1600200"/>
                <a:ext cx="4895850" cy="2870716"/>
              </a:xfrm>
              <a:prstGeom prst="ellipse">
                <a:avLst/>
              </a:prstGeom>
              <a:blipFill rotWithShape="1">
                <a:blip r:embed="rId3"/>
                <a:stretch>
                  <a:fillRect r="-7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76200"/>
                <a:ext cx="8229600" cy="838200"/>
              </a:xfrm>
            </p:spPr>
            <p:txBody>
              <a:bodyPr/>
              <a:lstStyle/>
              <a:p>
                <a:r>
                  <a:rPr lang="en-US" dirty="0" smtClean="0"/>
                  <a:t>Evolvable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⊆</m:t>
                    </m:r>
                  </m:oMath>
                </a14:m>
                <a:r>
                  <a:rPr lang="en-US" dirty="0" smtClean="0"/>
                  <a:t> CSQ learnable</a:t>
                </a:r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76200"/>
                <a:ext cx="8229600" cy="838200"/>
              </a:xfrm>
              <a:blipFill rotWithShape="1">
                <a:blip r:embed="rId4"/>
                <a:stretch>
                  <a:fillRect l="-2741" b="-26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586068" y="4783667"/>
                <a:ext cx="5727017" cy="19868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Correlational Statistical Query:</a:t>
                </a:r>
              </a:p>
              <a:p>
                <a:r>
                  <a:rPr lang="en-US" dirty="0" smtClean="0"/>
                  <a:t>To query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h</m:t>
                    </m:r>
                  </m:oMath>
                </a14:m>
                <a:r>
                  <a:rPr lang="en-US" dirty="0" smtClean="0"/>
                  <a:t> CSQ oracle responds with any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𝑣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𝑬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𝐷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dirty="0" smtClean="0">
                                <a:latin typeface="Cambria Math"/>
                              </a:rPr>
                              <m:t>h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)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/>
                      </a:rPr>
                      <m:t>≤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/>
                      </a:rPr>
                      <m:t>τ</m:t>
                    </m:r>
                  </m:oMath>
                </a14:m>
                <a:r>
                  <a:rPr lang="en-US" b="0" dirty="0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𝜏</m:t>
                    </m:r>
                    <m:r>
                      <a:rPr lang="en-US" b="0" i="1" smtClean="0">
                        <a:latin typeface="Cambria Math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𝑝𝑜𝑙𝑦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𝜖</m:t>
                                </m:r>
                              </m:den>
                            </m:f>
                          </m:e>
                        </m:d>
                      </m:den>
                    </m:f>
                  </m:oMath>
                </a14:m>
                <a:endParaRPr lang="en-US" b="0" dirty="0" smtClean="0"/>
              </a:p>
              <a:p>
                <a:r>
                  <a:rPr lang="en-US" dirty="0" smtClean="0"/>
                  <a:t>Learning by Distances [Ben-</a:t>
                </a:r>
                <a:r>
                  <a:rPr lang="en-US" dirty="0" err="1" smtClean="0"/>
                  <a:t>David,Itai,Kushilevitz</a:t>
                </a:r>
                <a:r>
                  <a:rPr lang="en-US" dirty="0" smtClean="0"/>
                  <a:t> ‘90]</a:t>
                </a:r>
              </a:p>
              <a:p>
                <a:r>
                  <a:rPr lang="en-US" b="0" dirty="0" smtClean="0"/>
                  <a:t>Restriction of SQ model by Kearns [93]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068" y="4783667"/>
                <a:ext cx="5727017" cy="1986891"/>
              </a:xfrm>
              <a:prstGeom prst="rect">
                <a:avLst/>
              </a:prstGeom>
              <a:blipFill rotWithShape="1">
                <a:blip r:embed="rId5"/>
                <a:stretch>
                  <a:fillRect l="-851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/>
          <p:cNvSpPr/>
          <p:nvPr/>
        </p:nvSpPr>
        <p:spPr>
          <a:xfrm>
            <a:off x="2363719" y="2667000"/>
            <a:ext cx="3657600" cy="1600200"/>
          </a:xfrm>
          <a:prstGeom prst="ellipse">
            <a:avLst/>
          </a:prstGeom>
          <a:solidFill>
            <a:schemeClr val="accent5">
              <a:lumMod val="60000"/>
              <a:lumOff val="40000"/>
              <a:alpha val="38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Evolvable</a:t>
            </a:r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9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&#10;\usepackage{amsmath}&#10;\usepackage{amssymb}&#10;\newcommand{\E}{{\mathbf E}}&#10;\pagestyle{empty}&#10;\begin{document}&#10;\begin{align*}&#10;\E_D[\psi(x,f(x))] &amp;= \E_D\left[\psi(x,-1)\frac{1-f(x)}{2} +&#10;\psi(x,1)\frac{1+f(x)}{2}\right] \\&amp;= \E_D\left[\frac{\psi(x,1)-\psi(x,-1)}{2}f(x)\right] +&#10;\E_D\left[\frac{\psi(x,1)+\psi(x,-1)}{2}\right]\ &#10;\end{align*}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TIMEOUT" val="(none)"/>
  <p:tag name="BOXWIDTH" val="354"/>
  <p:tag name="BOXHEIGHT" val="370"/>
  <p:tag name="BOXFONT" val="10"/>
  <p:tag name="BOXWRAP" val="False"/>
  <p:tag name="WORKAROUNDTRANSPARENCYBUG" val="False"/>
  <p:tag name="ALLOWFONTSUBSTITUTION" val="False"/>
  <p:tag name="BITMAPFORMAT" val="bmpmono"/>
  <p:tag name="ORIGWIDTH" val="325"/>
  <p:tag name="PICTUREFILESIZE" val="3790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solidFill>
          <a:schemeClr val="accent1">
            <a:alpha val="38000"/>
          </a:schemeClr>
        </a:solidFill>
      </a:spPr>
      <a:bodyPr rtlCol="0" anchor="ctr"/>
      <a:lstStyle>
        <a:defPPr>
          <a:defRPr sz="2400" dirty="0" smtClean="0">
            <a:solidFill>
              <a:schemeClr val="tx1">
                <a:lumMod val="85000"/>
                <a:lumOff val="15000"/>
              </a:schemeClr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21935</TotalTime>
  <Words>1757</Words>
  <Application>Microsoft Office PowerPoint</Application>
  <PresentationFormat>On-screen Show (4:3)</PresentationFormat>
  <Paragraphs>284</Paragraphs>
  <Slides>19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Executive</vt:lpstr>
      <vt:lpstr>On the power and the limits of evolvability</vt:lpstr>
      <vt:lpstr>Learning from examples vs evolvability</vt:lpstr>
      <vt:lpstr>The core model: PAC [Valiant 84]</vt:lpstr>
      <vt:lpstr>Classical example</vt:lpstr>
      <vt:lpstr>Evolution algorithm</vt:lpstr>
      <vt:lpstr>Selection</vt:lpstr>
      <vt:lpstr>Evolvability</vt:lpstr>
      <vt:lpstr>Limits of evolvability</vt:lpstr>
      <vt:lpstr>Evolvable ⊆ CSQ learnable</vt:lpstr>
      <vt:lpstr>CSQ learnable ⊆ Evolvable [F. 08]</vt:lpstr>
      <vt:lpstr>Proof outline</vt:lpstr>
      <vt:lpstr>From comparisons to mutations</vt:lpstr>
      <vt:lpstr>Simulating CSQ_&gt; algorithm</vt:lpstr>
      <vt:lpstr>CSQ learnable ≡ Evolvable [F.08; F. 09]</vt:lpstr>
      <vt:lpstr>PowerPoint Presentation</vt:lpstr>
      <vt:lpstr>Perceptron in SQ</vt:lpstr>
      <vt:lpstr>If D is fixed then SQ≡CSQ</vt:lpstr>
      <vt:lpstr>Distribution-independent CSQ</vt:lpstr>
      <vt:lpstr>Further directions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Evolvability of Linear Threshold Functions</dc:title>
  <dc:creator>vitaly</dc:creator>
  <cp:lastModifiedBy>VITALY</cp:lastModifiedBy>
  <cp:revision>307</cp:revision>
  <dcterms:created xsi:type="dcterms:W3CDTF">2011-07-04T02:51:15Z</dcterms:created>
  <dcterms:modified xsi:type="dcterms:W3CDTF">2014-03-17T06:15:37Z</dcterms:modified>
</cp:coreProperties>
</file>