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30" r:id="rId2"/>
    <p:sldId id="339" r:id="rId3"/>
    <p:sldId id="331" r:id="rId4"/>
    <p:sldId id="332" r:id="rId5"/>
    <p:sldId id="333" r:id="rId6"/>
    <p:sldId id="335" r:id="rId7"/>
    <p:sldId id="334" r:id="rId8"/>
    <p:sldId id="337" r:id="rId9"/>
    <p:sldId id="340" r:id="rId10"/>
    <p:sldId id="341" r:id="rId11"/>
    <p:sldId id="345" r:id="rId12"/>
    <p:sldId id="346" r:id="rId13"/>
    <p:sldId id="336" r:id="rId14"/>
    <p:sldId id="317" r:id="rId15"/>
    <p:sldId id="342" r:id="rId16"/>
    <p:sldId id="34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1515"/>
    <a:srgbClr val="F16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91" autoAdjust="0"/>
    <p:restoredTop sz="94637" autoAdjust="0"/>
  </p:normalViewPr>
  <p:slideViewPr>
    <p:cSldViewPr snapToGrid="0">
      <p:cViewPr>
        <p:scale>
          <a:sx n="87" d="100"/>
          <a:sy n="87" d="100"/>
        </p:scale>
        <p:origin x="-7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404" y="-72"/>
      </p:cViewPr>
      <p:guideLst>
        <p:guide orient="horz" pos="2880"/>
        <p:guide pos="2160"/>
      </p:guideLst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363A-41ED-4518-B5C8-AA261CB581C8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0D91-53B2-4139-BEF0-5238FC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71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5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2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9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9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4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5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0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9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7121F5-651C-4D48-9504-2FC1F84099A5}" type="datetimeFigureOut">
              <a:rPr lang="en-US" smtClean="0"/>
              <a:t>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9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Trebuchet MS" pitchFamily="34" charset="0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0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23.gif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4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43.gif"/><Relationship Id="rId16" Type="http://schemas.openxmlformats.org/officeDocument/2006/relationships/image" Target="../media/image6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0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image" Target="../media/image530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0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6.png"/><Relationship Id="rId3" Type="http://schemas.openxmlformats.org/officeDocument/2006/relationships/image" Target="../media/image11.wmf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4" Type="http://schemas.openxmlformats.org/officeDocument/2006/relationships/image" Target="../media/image22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3.png"/><Relationship Id="rId3" Type="http://schemas.openxmlformats.org/officeDocument/2006/relationships/image" Target="../media/image20.png"/><Relationship Id="rId12" Type="http://schemas.openxmlformats.org/officeDocument/2006/relationships/image" Target="../media/image2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15" Type="http://schemas.openxmlformats.org/officeDocument/2006/relationships/image" Target="../media/image35.png"/><Relationship Id="rId10" Type="http://schemas.openxmlformats.org/officeDocument/2006/relationships/image" Target="../media/image36.png"/><Relationship Id="rId9" Type="http://schemas.openxmlformats.org/officeDocument/2006/relationships/image" Target="../media/image31.png"/><Relationship Id="rId14" Type="http://schemas.openxmlformats.org/officeDocument/2006/relationships/image" Target="../media/image2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762000"/>
            <a:ext cx="7848600" cy="1828800"/>
          </a:xfrm>
        </p:spPr>
        <p:txBody>
          <a:bodyPr/>
          <a:lstStyle/>
          <a:p>
            <a:pPr algn="ctr"/>
            <a:r>
              <a:rPr lang="en-US" sz="3600" dirty="0"/>
              <a:t>Sample Complexity Bounds on Differentially Private </a:t>
            </a:r>
            <a:r>
              <a:rPr lang="en-US" sz="3600" dirty="0" smtClean="0"/>
              <a:t>Learning via Communication Complexity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345909"/>
            <a:ext cx="7132122" cy="1226091"/>
          </a:xfrm>
        </p:spPr>
        <p:txBody>
          <a:bodyPr>
            <a:noAutofit/>
          </a:bodyPr>
          <a:lstStyle/>
          <a:p>
            <a:pPr algn="l"/>
            <a:r>
              <a:rPr lang="en-US" b="1" dirty="0" err="1" smtClean="0"/>
              <a:t>Vitaly</a:t>
            </a:r>
            <a:r>
              <a:rPr lang="en-US" b="1" dirty="0" smtClean="0"/>
              <a:t> Feldman </a:t>
            </a:r>
            <a:r>
              <a:rPr lang="en-US" b="1" dirty="0"/>
              <a:t>		David Xiao</a:t>
            </a:r>
            <a:endParaRPr lang="en-US" dirty="0"/>
          </a:p>
          <a:p>
            <a:pPr algn="l"/>
            <a:r>
              <a:rPr lang="en-US" dirty="0" smtClean="0"/>
              <a:t>IBM </a:t>
            </a:r>
            <a:r>
              <a:rPr lang="en-US" dirty="0"/>
              <a:t>Research </a:t>
            </a:r>
            <a:r>
              <a:rPr lang="en-US" dirty="0" smtClean="0"/>
              <a:t>– </a:t>
            </a:r>
            <a:r>
              <a:rPr lang="en-US" dirty="0" err="1" smtClean="0"/>
              <a:t>Almaden</a:t>
            </a:r>
            <a:r>
              <a:rPr lang="en-US" dirty="0"/>
              <a:t>	CNRS, </a:t>
            </a:r>
            <a:r>
              <a:rPr lang="en-US" dirty="0" err="1"/>
              <a:t>Universite</a:t>
            </a:r>
            <a:r>
              <a:rPr lang="en-US" dirty="0"/>
              <a:t> Paris </a:t>
            </a:r>
            <a:r>
              <a:rPr lang="en-US" dirty="0" smtClean="0"/>
              <a:t>7</a:t>
            </a:r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5603248"/>
            <a:ext cx="1776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2F5897">
                    <a:lumMod val="75000"/>
                  </a:srgbClr>
                </a:solidFill>
              </a:rPr>
              <a:t>ITA, 2015</a:t>
            </a:r>
            <a:endParaRPr lang="en-US" sz="2800" dirty="0">
              <a:solidFill>
                <a:srgbClr val="2F5897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55498" y="916415"/>
                <a:ext cx="8153400" cy="2436385"/>
              </a:xfrm>
              <a:prstGeom prst="rect">
                <a:avLst/>
              </a:prstGeom>
              <a:solidFill>
                <a:srgbClr val="00B0F0">
                  <a:alpha val="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∀</m:t>
                    </m:r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𝑓</m:t>
                    </m:r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and distr.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∃</m:t>
                    </m:r>
                    <m:r>
                      <a:rPr lang="en-US" sz="24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h</m:t>
                    </m:r>
                    <m:r>
                      <a:rPr lang="en-US" sz="24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24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s.t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.   </m:t>
                    </m:r>
                    <m:r>
                      <a:rPr lang="en-US" sz="24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4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≤1/4</m:t>
                    </m:r>
                  </m:oMath>
                </a14:m>
                <a:endPara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:endPara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:endPara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∀</m:t>
                    </m:r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𝑓</m:t>
                    </m:r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distribution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𝐡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240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s.t.</a:t>
                </a:r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∀</m:t>
                    </m:r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𝑥</m:t>
                    </m:r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𝑋</m:t>
                    </m:r>
                  </m:oMath>
                </a14:m>
                <a:endPara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h</m:t>
                          </m:r>
                          <m:r>
                            <a:rPr lang="en-US" sz="24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lim>
                      </m:limLow>
                      <m:r>
                        <a:rPr lang="en-US" sz="24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≠</m:t>
                          </m:r>
                          <m:r>
                            <a:rPr lang="en-US" sz="2400" i="1">
                              <a:solidFill>
                                <a:prstClr val="black">
                                  <a:lumMod val="65000"/>
                                  <a:lumOff val="35000"/>
                                </a:prst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>
                                      <a:lumMod val="65000"/>
                                      <a:lumOff val="35000"/>
                                    </a:prst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mbria Math"/>
                        </a:rPr>
                        <m:t>≤1/4</m:t>
                      </m:r>
                    </m:oMath>
                  </m:oMathPara>
                </a14:m>
                <a:endPara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98" y="916415"/>
                <a:ext cx="8153400" cy="2436385"/>
              </a:xfrm>
              <a:prstGeom prst="rect">
                <a:avLst/>
              </a:prstGeom>
              <a:blipFill rotWithShape="1">
                <a:blip r:embed="rId2"/>
                <a:stretch>
                  <a:fillRect t="-1500" b="-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covers to CC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962400" y="1600200"/>
            <a:ext cx="3068068" cy="533400"/>
            <a:chOff x="3962400" y="1600200"/>
            <a:chExt cx="3068068" cy="533400"/>
          </a:xfrm>
        </p:grpSpPr>
        <p:sp>
          <p:nvSpPr>
            <p:cNvPr id="4" name="Left-Right Arrow 3"/>
            <p:cNvSpPr/>
            <p:nvPr/>
          </p:nvSpPr>
          <p:spPr>
            <a:xfrm rot="5400000">
              <a:off x="3886200" y="1676400"/>
              <a:ext cx="533400" cy="381000"/>
            </a:xfrm>
            <a:prstGeom prst="leftRightArrow">
              <a:avLst>
                <a:gd name="adj1" fmla="val 30000"/>
                <a:gd name="adj2" fmla="val 35000"/>
              </a:avLst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95800" y="1689854"/>
              <a:ext cx="2534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von Neumann </a:t>
              </a:r>
              <a:r>
                <a:rPr lang="en-US" dirty="0" err="1" smtClean="0"/>
                <a:t>minimax</a:t>
              </a:r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84389" y="3646019"/>
            <a:ext cx="736634" cy="529449"/>
            <a:chOff x="2183974" y="2751845"/>
            <a:chExt cx="736634" cy="529449"/>
          </a:xfrm>
        </p:grpSpPr>
        <p:pic>
          <p:nvPicPr>
            <p:cNvPr id="13" name="Picture 4" descr="C:\Dropbox\Research\Talks\14.06 PrivatePACsampling\pige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974" y="2751845"/>
              <a:ext cx="571280" cy="412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534798" y="2911962"/>
                  <a:ext cx="385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798" y="2911962"/>
                  <a:ext cx="38581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32198" y="5704630"/>
                <a:ext cx="40841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∀</m:t>
                    </m:r>
                    <m:r>
                      <a:rPr lang="en-US" i="1" smtClean="0">
                        <a:latin typeface="Cambria Math"/>
                      </a:rPr>
                      <m:t>𝑓</m:t>
                    </m:r>
                    <m:r>
                      <a:rPr lang="en-US" i="1" smtClean="0">
                        <a:latin typeface="Cambria Math"/>
                      </a:rPr>
                      <m:t>∈</m:t>
                    </m:r>
                    <m:r>
                      <a:rPr lang="en-US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≤1/4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198" y="5704630"/>
                <a:ext cx="4084195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5845554" y="5282182"/>
            <a:ext cx="1138250" cy="401465"/>
            <a:chOff x="5845554" y="5651514"/>
            <a:chExt cx="1138250" cy="401465"/>
          </a:xfrm>
        </p:grpSpPr>
        <p:sp>
          <p:nvSpPr>
            <p:cNvPr id="15" name="Down Arrow 14"/>
            <p:cNvSpPr/>
            <p:nvPr/>
          </p:nvSpPr>
          <p:spPr>
            <a:xfrm>
              <a:off x="5845554" y="5651514"/>
              <a:ext cx="457200" cy="304800"/>
            </a:xfrm>
            <a:prstGeom prst="downArrow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275212" y="5683647"/>
                  <a:ext cx="7085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h</m:t>
                        </m:r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212" y="5683647"/>
                  <a:ext cx="70859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89154" y="5593729"/>
                <a:ext cx="17536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  <m:r>
                          <a:rPr lang="en-US" b="0" i="1" smtClean="0">
                            <a:latin typeface="Cambria Math"/>
                          </a:rPr>
                          <m:t>𝐻</m:t>
                        </m:r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54" y="5593729"/>
                <a:ext cx="175368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778" t="-10000" r="-6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C:\Dropbox\Research\Talks\14.06 PrivatePACsampling\woman.jp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36" y="3552935"/>
            <a:ext cx="1452390" cy="145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Callout 19"/>
              <p:cNvSpPr/>
              <p:nvPr/>
            </p:nvSpPr>
            <p:spPr>
              <a:xfrm>
                <a:off x="139700" y="3228700"/>
                <a:ext cx="1250950" cy="648469"/>
              </a:xfrm>
              <a:prstGeom prst="wedgeEllipseCallout">
                <a:avLst>
                  <a:gd name="adj1" fmla="val 54461"/>
                  <a:gd name="adj2" fmla="val 29657"/>
                </a:avLst>
              </a:prstGeom>
              <a:solidFill>
                <a:srgbClr val="C00000">
                  <a:alpha val="2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/>
                        </a:rPr>
                        <m:t>𝑓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h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/>
                        </a:rPr>
                        <m:t>∼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𝐡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0" name="Oval Callout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3228700"/>
                <a:ext cx="1250950" cy="648469"/>
              </a:xfrm>
              <a:prstGeom prst="wedgeEllipseCallout">
                <a:avLst>
                  <a:gd name="adj1" fmla="val 54461"/>
                  <a:gd name="adj2" fmla="val 29657"/>
                </a:avLst>
              </a:prstGeom>
              <a:blipFill rotWithShape="1">
                <a:blip r:embed="rId9"/>
                <a:stretch>
                  <a:fillRect b="-64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653936" y="3485380"/>
            <a:ext cx="2503458" cy="1536412"/>
            <a:chOff x="5653936" y="3485380"/>
            <a:chExt cx="2503458" cy="1536412"/>
          </a:xfrm>
        </p:grpSpPr>
        <p:pic>
          <p:nvPicPr>
            <p:cNvPr id="7" name="Picture 3" descr="C:\Dropbox\Research\Talks\14.06 PrivatePACsampling\occupations_matador.gif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3936" y="3552935"/>
              <a:ext cx="1369120" cy="1468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Callout 20"/>
                <p:cNvSpPr/>
                <p:nvPr/>
              </p:nvSpPr>
              <p:spPr>
                <a:xfrm>
                  <a:off x="7115994" y="3485380"/>
                  <a:ext cx="1041400" cy="380999"/>
                </a:xfrm>
                <a:prstGeom prst="wedgeEllipseCallout">
                  <a:avLst>
                    <a:gd name="adj1" fmla="val -59366"/>
                    <a:gd name="adj2" fmla="val 42575"/>
                  </a:avLst>
                </a:prstGeom>
                <a:solidFill>
                  <a:srgbClr val="C00000">
                    <a:alpha val="2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Callout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994" y="3485380"/>
                  <a:ext cx="1041400" cy="380999"/>
                </a:xfrm>
                <a:prstGeom prst="wedgeEllipseCallout">
                  <a:avLst>
                    <a:gd name="adj1" fmla="val -59366"/>
                    <a:gd name="adj2" fmla="val 42575"/>
                  </a:avLst>
                </a:prstGeom>
                <a:blipFill rotWithShape="1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30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833 L 0.09288 0.00602 L 0.12431 0.03796 C 0.14149 0.0456 0.15104 0.02893 0.17778 0.02893 C 0.20834 0.02893 0.20643 0.04907 0.22361 0.04143 L 0.2908 0.01505 L 0.32396 -0.0169 " pathEditMode="relative" rAng="0" ptsTypes="FAffFA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98" y="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/>
      <p:bldP spid="19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covers to CC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1760248" y="1772634"/>
                <a:ext cx="5292136" cy="6858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 smtClean="0">
                        <a:solidFill>
                          <a:schemeClr val="tx1"/>
                        </a:solidFill>
                        <a:latin typeface="Cambria Math"/>
                      </a:rPr>
                      <m:t>COVER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𝐶𝐶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Eval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−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48" y="1772634"/>
                <a:ext cx="5292136" cy="6858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1760247" y="3095748"/>
                <a:ext cx="5837981" cy="6858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R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COVER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𝐶𝐶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→,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pub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Eval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−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247" y="3095748"/>
                <a:ext cx="5837981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833605" y="4464133"/>
                <a:ext cx="7515738" cy="1166750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𝐶𝐶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→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Eval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m:t>−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𝐶𝐶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→,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pub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Eval</m:t>
                          </m:r>
                          <m:r>
                            <m:rPr>
                              <m:nor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m:t>−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loglog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N 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91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]</a:t>
                </a: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05" y="4464133"/>
                <a:ext cx="7515738" cy="116675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92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ropbox\Research\Talks\14.06 PrivatePACsampling\cookbook-clipart-215x220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207" y="150076"/>
            <a:ext cx="1671493" cy="171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bound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57526" y="1079703"/>
                <a:ext cx="7957131" cy="2196898"/>
              </a:xfrm>
              <a:prstGeom prst="rect">
                <a:avLst/>
              </a:prstGeom>
              <a:solidFill>
                <a:srgbClr val="00B0F0">
                  <a:alpha val="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Information theory </a:t>
                </a:r>
                <a:r>
                  <a:rPr lang="en-US" sz="2400" dirty="0">
                    <a:solidFill>
                      <a:srgbClr val="9C5252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400" dirty="0" smtClean="0">
                    <a:solidFill>
                      <a:srgbClr val="9C5252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BJKS 02]</a:t>
                </a:r>
                <a:endPara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457200" lvl="0" indent="-457200"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Find hard distribution </a:t>
                </a:r>
                <a:r>
                  <a:rPr 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over </a:t>
                </a:r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inputs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Eval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457200" lvl="0" indent="-457200"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Low communication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low </a:t>
                </a:r>
                <a:r>
                  <a:rPr 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(mutual) information</a:t>
                </a:r>
                <a:endParaRPr lang="en-US" sz="240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457200" lvl="0" indent="-457200">
                  <a:spcBef>
                    <a:spcPct val="20000"/>
                  </a:spcBef>
                  <a:buFont typeface="+mj-lt"/>
                  <a:buAutoNum type="arabicPeriod"/>
                </a:pPr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Low information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2400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large </a:t>
                </a:r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error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26" y="1079703"/>
                <a:ext cx="7957131" cy="2196898"/>
              </a:xfrm>
              <a:prstGeom prst="rect">
                <a:avLst/>
              </a:prstGeom>
              <a:blipFill rotWithShape="1">
                <a:blip r:embed="rId3"/>
                <a:stretch>
                  <a:fillRect l="-11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5022391" y="3734715"/>
            <a:ext cx="3198087" cy="1762123"/>
            <a:chOff x="378548" y="1143000"/>
            <a:chExt cx="3198087" cy="1762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Flowchart: Connector 6"/>
                <p:cNvSpPr/>
                <p:nvPr/>
              </p:nvSpPr>
              <p:spPr>
                <a:xfrm>
                  <a:off x="1905000" y="1143000"/>
                  <a:ext cx="228600" cy="228600"/>
                </a:xfrm>
                <a:prstGeom prst="flowChartConnector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∅</m:t>
                            </m:r>
                          </m:sub>
                        </m:sSub>
                      </m:oMath>
                    </m:oMathPara>
                  </a14:m>
                  <a:endParaRPr 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Flowchart: Connector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1143000"/>
                  <a:ext cx="228600" cy="228600"/>
                </a:xfrm>
                <a:prstGeom prst="flowChartConnector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Flowchart: Connector 7"/>
                <p:cNvSpPr/>
                <p:nvPr/>
              </p:nvSpPr>
              <p:spPr>
                <a:xfrm>
                  <a:off x="1371600" y="1489075"/>
                  <a:ext cx="228600" cy="228600"/>
                </a:xfrm>
                <a:prstGeom prst="flowChartConnector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1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Flowchart: Connector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1489075"/>
                  <a:ext cx="228600" cy="228600"/>
                </a:xfrm>
                <a:prstGeom prst="flowChartConnector">
                  <a:avLst/>
                </a:prstGeom>
                <a:blipFill rotWithShape="1">
                  <a:blip r:embed="rId6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Flowchart: Connector 8"/>
                <p:cNvSpPr/>
                <p:nvPr/>
              </p:nvSpPr>
              <p:spPr>
                <a:xfrm>
                  <a:off x="2438400" y="1489075"/>
                  <a:ext cx="228600" cy="228600"/>
                </a:xfrm>
                <a:prstGeom prst="flowChartConnector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1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Flowchart: Connector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489075"/>
                  <a:ext cx="228600" cy="228600"/>
                </a:xfrm>
                <a:prstGeom prst="flowChartConnector">
                  <a:avLst/>
                </a:prstGeom>
                <a:blipFill rotWithShape="1">
                  <a:blip r:embed="rId7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Flowchart: Connector 9"/>
                <p:cNvSpPr/>
                <p:nvPr/>
              </p:nvSpPr>
              <p:spPr>
                <a:xfrm>
                  <a:off x="1192865" y="2271713"/>
                  <a:ext cx="290513" cy="266700"/>
                </a:xfrm>
                <a:prstGeom prst="flowChartConnector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sz="105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..1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Flowchart: Connector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865" y="2271713"/>
                  <a:ext cx="290513" cy="266700"/>
                </a:xfrm>
                <a:prstGeom prst="flowChartConnector">
                  <a:avLst/>
                </a:prstGeom>
                <a:blipFill rotWithShape="1">
                  <a:blip r:embed="rId8"/>
                  <a:stretch>
                    <a:fillRect l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Flowchart: Connector 10"/>
                <p:cNvSpPr/>
                <p:nvPr/>
              </p:nvSpPr>
              <p:spPr>
                <a:xfrm>
                  <a:off x="1954865" y="2271713"/>
                  <a:ext cx="290513" cy="266700"/>
                </a:xfrm>
                <a:prstGeom prst="flowChartConnector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1..0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Flowchart: Connector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865" y="2271713"/>
                  <a:ext cx="290513" cy="266700"/>
                </a:xfrm>
                <a:prstGeom prst="flowChartConnector">
                  <a:avLst/>
                </a:prstGeom>
                <a:blipFill rotWithShape="1">
                  <a:blip r:embed="rId9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Flowchart: Connector 11"/>
                <p:cNvSpPr/>
                <p:nvPr/>
              </p:nvSpPr>
              <p:spPr>
                <a:xfrm>
                  <a:off x="3114535" y="2271713"/>
                  <a:ext cx="290513" cy="266700"/>
                </a:xfrm>
                <a:prstGeom prst="flowChartConnector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1..1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Flowchart: Connector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535" y="2271713"/>
                  <a:ext cx="290513" cy="266700"/>
                </a:xfrm>
                <a:prstGeom prst="flowChartConnector">
                  <a:avLst/>
                </a:prstGeom>
                <a:blipFill rotWithShape="1">
                  <a:blip r:embed="rId10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7" idx="3"/>
              <a:endCxn id="8" idx="7"/>
            </p:cNvCxnSpPr>
            <p:nvPr/>
          </p:nvCxnSpPr>
          <p:spPr>
            <a:xfrm flipH="1">
              <a:off x="1566722" y="1338122"/>
              <a:ext cx="371756" cy="184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5"/>
              <a:endCxn id="9" idx="1"/>
            </p:cNvCxnSpPr>
            <p:nvPr/>
          </p:nvCxnSpPr>
          <p:spPr>
            <a:xfrm>
              <a:off x="2100122" y="1338122"/>
              <a:ext cx="371756" cy="184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59465" y="2176321"/>
              <a:ext cx="290513" cy="362092"/>
              <a:chOff x="804722" y="2176321"/>
              <a:chExt cx="290513" cy="3620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Flowchart: Connector 43"/>
                  <p:cNvSpPr/>
                  <p:nvPr/>
                </p:nvSpPr>
                <p:spPr>
                  <a:xfrm>
                    <a:off x="804722" y="2271713"/>
                    <a:ext cx="290513" cy="266700"/>
                  </a:xfrm>
                  <a:prstGeom prst="flowChartConnector">
                    <a:avLst/>
                  </a:prstGeom>
                  <a:solidFill>
                    <a:schemeClr val="accent1">
                      <a:alpha val="38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i="1" smtClean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05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5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050" b="0" i="1" smtClean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..0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Flowchart: Connector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22" y="2271713"/>
                    <a:ext cx="290513" cy="266700"/>
                  </a:xfrm>
                  <a:prstGeom prst="flowChartConnector">
                    <a:avLst/>
                  </a:prstGeom>
                  <a:blipFill rotWithShape="1">
                    <a:blip r:embed="rId11"/>
                    <a:stretch>
                      <a:fillRect l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/>
              <p:cNvCxnSpPr/>
              <p:nvPr/>
            </p:nvCxnSpPr>
            <p:spPr>
              <a:xfrm flipH="1">
                <a:off x="966365" y="2176321"/>
                <a:ext cx="128870" cy="922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Arrow Connector 15"/>
            <p:cNvCxnSpPr/>
            <p:nvPr/>
          </p:nvCxnSpPr>
          <p:spPr>
            <a:xfrm flipH="1">
              <a:off x="2100121" y="2176321"/>
              <a:ext cx="128870" cy="92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12" idx="0"/>
            </p:cNvCxnSpPr>
            <p:nvPr/>
          </p:nvCxnSpPr>
          <p:spPr>
            <a:xfrm>
              <a:off x="3131062" y="2168313"/>
              <a:ext cx="128730" cy="10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192865" y="2170729"/>
              <a:ext cx="128730" cy="10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1257230" y="1671567"/>
              <a:ext cx="128870" cy="92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335864" y="1671567"/>
              <a:ext cx="128870" cy="92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566722" y="1671567"/>
              <a:ext cx="128730" cy="10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667000" y="1671567"/>
              <a:ext cx="128730" cy="10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338121" y="1971675"/>
              <a:ext cx="1474135" cy="9525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592970" y="2795584"/>
              <a:ext cx="276789" cy="9524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1604822" y="2414587"/>
              <a:ext cx="262079" cy="1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78548" y="2681282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0..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48" y="2681282"/>
                  <a:ext cx="226078" cy="22383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622" r="-18919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728545" y="2681282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0..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45" y="2681282"/>
                  <a:ext cx="226078" cy="22383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8421" r="-18421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1078542" y="2681282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0.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.10</m:t>
                            </m:r>
                          </m:sub>
                        </m:sSub>
                      </m:oMath>
                    </m:oMathPara>
                  </a14:m>
                  <a:endPara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542" y="2681282"/>
                  <a:ext cx="226078" cy="22383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1622" r="-18919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1428539" y="2681282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0.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.11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539" y="2681282"/>
                  <a:ext cx="226078" cy="223838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8919" r="-21622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1874044" y="2681285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..0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044" y="2681285"/>
                  <a:ext cx="226078" cy="223838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8919" r="-18919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2193270" y="2681285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..0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270" y="2681285"/>
                  <a:ext cx="226078" cy="22383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21622" r="-16216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3031330" y="2681281"/>
                  <a:ext cx="228461" cy="223841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..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1330" y="2681281"/>
                  <a:ext cx="228461" cy="22384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8421" r="-15789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350557" y="2681282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..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557" y="2681282"/>
                  <a:ext cx="226078" cy="22383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21622" r="-16216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1728506" y="2814632"/>
              <a:ext cx="71719" cy="0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44" idx="4"/>
              <a:endCxn id="26" idx="0"/>
            </p:cNvCxnSpPr>
            <p:nvPr/>
          </p:nvCxnSpPr>
          <p:spPr>
            <a:xfrm flipH="1">
              <a:off x="491587" y="2538413"/>
              <a:ext cx="313135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44" idx="4"/>
              <a:endCxn id="27" idx="0"/>
            </p:cNvCxnSpPr>
            <p:nvPr/>
          </p:nvCxnSpPr>
          <p:spPr>
            <a:xfrm>
              <a:off x="804722" y="2538413"/>
              <a:ext cx="36862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0" idx="4"/>
              <a:endCxn id="28" idx="0"/>
            </p:cNvCxnSpPr>
            <p:nvPr/>
          </p:nvCxnSpPr>
          <p:spPr>
            <a:xfrm flipH="1">
              <a:off x="1191581" y="2538413"/>
              <a:ext cx="146541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0" idx="4"/>
              <a:endCxn id="29" idx="0"/>
            </p:cNvCxnSpPr>
            <p:nvPr/>
          </p:nvCxnSpPr>
          <p:spPr>
            <a:xfrm>
              <a:off x="1338122" y="2538413"/>
              <a:ext cx="203456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1958155" y="2547944"/>
              <a:ext cx="146541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104696" y="2547944"/>
              <a:ext cx="203456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12" idx="4"/>
              <a:endCxn id="33" idx="0"/>
            </p:cNvCxnSpPr>
            <p:nvPr/>
          </p:nvCxnSpPr>
          <p:spPr>
            <a:xfrm>
              <a:off x="3259792" y="2538413"/>
              <a:ext cx="203804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2" idx="4"/>
              <a:endCxn id="32" idx="0"/>
            </p:cNvCxnSpPr>
            <p:nvPr/>
          </p:nvCxnSpPr>
          <p:spPr>
            <a:xfrm flipH="1">
              <a:off x="3145561" y="2538413"/>
              <a:ext cx="114231" cy="142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2419348" y="2405063"/>
              <a:ext cx="546102" cy="1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ight Arrow 48"/>
          <p:cNvSpPr/>
          <p:nvPr/>
        </p:nvSpPr>
        <p:spPr>
          <a:xfrm>
            <a:off x="4179905" y="4555163"/>
            <a:ext cx="512372" cy="794364"/>
          </a:xfrm>
          <a:prstGeom prst="rightArrow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5929609" y="5737163"/>
                <a:ext cx="14959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/>
                        </a:rPr>
                        <m:t>LDIM</m:t>
                      </m:r>
                      <m:r>
                        <a:rPr lang="en-US" i="1" dirty="0" smtClean="0">
                          <a:latin typeface="Cambria Math"/>
                        </a:rPr>
                        <m:t>(</m:t>
                      </m:r>
                      <m:r>
                        <a:rPr lang="en-US" i="1" dirty="0" smtClean="0">
                          <a:latin typeface="Cambria Math"/>
                        </a:rPr>
                        <m:t>𝐶</m:t>
                      </m:r>
                      <m:r>
                        <a:rPr lang="en-US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r>
                  <a:rPr lang="en-US" dirty="0"/>
                  <a:t>m</a:t>
                </a:r>
                <a:r>
                  <a:rPr lang="en-US" dirty="0" smtClean="0"/>
                  <a:t>istake tree</a:t>
                </a:r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609" y="5737163"/>
                <a:ext cx="1495922" cy="646331"/>
              </a:xfrm>
              <a:prstGeom prst="rect">
                <a:avLst/>
              </a:prstGeom>
              <a:blipFill rotWithShape="1">
                <a:blip r:embed="rId20"/>
                <a:stretch>
                  <a:fillRect l="-3673" r="-285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1023256" y="3771693"/>
            <a:ext cx="2089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Augmented Index</a:t>
            </a:r>
          </a:p>
          <a:p>
            <a:r>
              <a:rPr lang="en-US" dirty="0">
                <a:solidFill>
                  <a:srgbClr val="9C5252">
                    <a:lumMod val="75000"/>
                  </a:srgbClr>
                </a:solidFill>
                <a:latin typeface="Berlin Sans FB" panose="020E0602020502020306" pitchFamily="34" charset="0"/>
              </a:rPr>
              <a:t>[</a:t>
            </a:r>
            <a:r>
              <a:rPr lang="en-US" dirty="0" smtClean="0">
                <a:solidFill>
                  <a:srgbClr val="9C5252">
                    <a:lumMod val="75000"/>
                  </a:srgbClr>
                </a:solidFill>
                <a:latin typeface="Berlin Sans FB" panose="020E0602020502020306" pitchFamily="34" charset="0"/>
              </a:rPr>
              <a:t>BJKK 04</a:t>
            </a:r>
            <a:r>
              <a:rPr lang="en-US" dirty="0" smtClean="0"/>
              <a:t>,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Berlin Sans FB" panose="020E0602020502020306" pitchFamily="34" charset="0"/>
              </a:rPr>
              <a:t>BIPW 10</a:t>
            </a:r>
            <a:r>
              <a:rPr lang="en-US" dirty="0" smtClean="0"/>
              <a:t>]</a:t>
            </a:r>
            <a:endParaRPr lang="en-US" dirty="0"/>
          </a:p>
        </p:txBody>
      </p: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63548"/>
              </p:ext>
            </p:extLst>
          </p:nvPr>
        </p:nvGraphicFramePr>
        <p:xfrm>
          <a:off x="457526" y="4677372"/>
          <a:ext cx="337457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57"/>
                <a:gridCol w="337457"/>
                <a:gridCol w="337457"/>
                <a:gridCol w="337457"/>
                <a:gridCol w="337457"/>
                <a:gridCol w="337457"/>
                <a:gridCol w="337457"/>
                <a:gridCol w="337457"/>
                <a:gridCol w="337457"/>
                <a:gridCol w="337457"/>
              </a:tblGrid>
              <a:tr h="35717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78840"/>
              </p:ext>
            </p:extLst>
          </p:nvPr>
        </p:nvGraphicFramePr>
        <p:xfrm>
          <a:off x="457525" y="5213943"/>
          <a:ext cx="16872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57"/>
                <a:gridCol w="337457"/>
                <a:gridCol w="337457"/>
                <a:gridCol w="337457"/>
                <a:gridCol w="337457"/>
              </a:tblGrid>
              <a:tr h="357179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5" name="Straight Arrow Connector 54"/>
          <p:cNvCxnSpPr/>
          <p:nvPr/>
        </p:nvCxnSpPr>
        <p:spPr>
          <a:xfrm flipH="1" flipV="1">
            <a:off x="2318657" y="5211093"/>
            <a:ext cx="10886" cy="464167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17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9" grpId="0" animBg="1"/>
      <p:bldP spid="50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results: upper bounds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33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0" dirty="0" smtClean="0"/>
                  <a:t>Relaxed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𝛽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-differential privacy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SCDP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Thr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16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log</m:t>
                    </m:r>
                    <m:r>
                      <a:rPr lang="en-US" i="1">
                        <a:latin typeface="Cambria Math"/>
                      </a:rPr>
                      <m:t> (1/</m:t>
                    </m:r>
                    <m:r>
                      <a:rPr lang="en-US" i="1">
                        <a:latin typeface="Cambria Math"/>
                      </a:rPr>
                      <m:t>𝛽</m:t>
                    </m:r>
                    <m:r>
                      <a:rPr lang="en-US" i="1">
                        <a:latin typeface="Cambria Math"/>
                      </a:rPr>
                      <m:t>))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BNS 13b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334000"/>
              </a:xfrm>
              <a:blipFill rotWithShape="1">
                <a:blip r:embed="rId2"/>
                <a:stretch>
                  <a:fillRect l="-1111" t="-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914400" y="1752600"/>
                <a:ext cx="7162800" cy="16002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𝛽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-differentially private if for any two data sets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0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’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Δ</m:t>
                    </m:r>
                    <m:d>
                      <m:dPr>
                        <m:ctrlPr>
                          <a:rPr lang="en-US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20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0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∀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range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,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⋅</m:t>
                      </m:r>
                      <m:limLow>
                        <m:limLowPr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en-US" sz="20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52600"/>
                <a:ext cx="7162800" cy="16002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1066800" y="4514850"/>
                <a:ext cx="6705600" cy="15240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SCDP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Line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(1/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 </a:t>
                </a:r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An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efficient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-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DP 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algo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that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Line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 (1/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𝛽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)/(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𝛼𝜖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examples</a:t>
                </a: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14850"/>
                <a:ext cx="6705600" cy="1524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97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open problems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9906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Characterization </a:t>
                </a:r>
                <a:r>
                  <a:rPr lang="en-US" sz="2000" dirty="0" smtClean="0"/>
                  <a:t>in terms of communication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1600" dirty="0" smtClean="0"/>
                  <a:t>Tools </a:t>
                </a:r>
                <a:r>
                  <a:rPr lang="en-US" sz="1600" dirty="0" smtClean="0"/>
                  <a:t>from </a:t>
                </a:r>
                <a:r>
                  <a:rPr lang="en-US" sz="1600" dirty="0" smtClean="0"/>
                  <a:t>information theory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sz="1600" dirty="0" smtClean="0"/>
                  <a:t>Additional applications</a:t>
                </a:r>
                <a:endParaRPr lang="en-US" sz="1600" dirty="0" smtClean="0"/>
              </a:p>
              <a:p>
                <a:pPr marL="857250" lvl="1" indent="-457200">
                  <a:buFont typeface="+mj-lt"/>
                  <a:buAutoNum type="arabicPeriod"/>
                </a:pPr>
                <a:endParaRPr lang="en-US" sz="1600" dirty="0" smtClean="0"/>
              </a:p>
              <a:p>
                <a:pPr>
                  <a:buFontTx/>
                  <a:buChar char="¿"/>
                </a:pP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Is </a:t>
                </a:r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sample complexity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-diff. private learning different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VCDIM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?</a:t>
                </a:r>
              </a:p>
              <a:p>
                <a:pPr>
                  <a:buFontTx/>
                  <a:buChar char="¿"/>
                </a:pP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What is the sample complexity of efficient DP learning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sSubSup>
                      <m:sSubSup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buFontTx/>
                  <a:buChar char="¿"/>
                </a:pPr>
                <a:endParaRPr lang="en-US" sz="20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990600"/>
                <a:ext cx="8229600" cy="5334000"/>
              </a:xfrm>
              <a:blipFill rotWithShape="1">
                <a:blip r:embed="rId2"/>
                <a:stretch>
                  <a:fillRect l="-741" t="-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4744224"/>
            <a:ext cx="760413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89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LDIM to </a:t>
            </a:r>
            <a:r>
              <a:rPr lang="en-US" dirty="0" err="1" smtClean="0"/>
              <a:t>AugIndex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4610100" y="1105781"/>
                <a:ext cx="416594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Mistake tree over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</a:t>
                </a:r>
                <a:r>
                  <a:rPr lang="en-US" dirty="0" smtClean="0"/>
                  <a:t>n the right subtree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b="0" dirty="0" smtClean="0"/>
              </a:p>
              <a:p>
                <a:r>
                  <a:rPr lang="en-US" b="0" dirty="0" smtClean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    left         …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⇒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1105781"/>
                <a:ext cx="4165949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1170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711700" y="2405063"/>
                <a:ext cx="41294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LDIM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 smtClean="0"/>
                  <a:t> max {depth of a complete </a:t>
                </a:r>
              </a:p>
              <a:p>
                <a:r>
                  <a:rPr lang="en-US" dirty="0"/>
                  <a:t>	 </a:t>
                </a:r>
                <a:r>
                  <a:rPr lang="en-US" dirty="0" smtClean="0"/>
                  <a:t>   tree </a:t>
                </a:r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700" y="2405063"/>
                <a:ext cx="41294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5660" r="-295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633120" y="3987800"/>
                <a:ext cx="4016036" cy="12477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Augmented Index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[BJKK04,BIPW10]</a:t>
                </a:r>
                <a:r>
                  <a:rPr lang="en-US" dirty="0" smtClean="0"/>
                  <a:t>:</a:t>
                </a:r>
              </a:p>
              <a:p>
                <a:r>
                  <a:rPr lang="en-US" b="0" dirty="0" smtClean="0"/>
                  <a:t>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×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</a:rPr>
                          <m:t>⋃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b="0" i="0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AugIndex</m:t>
                    </m:r>
                    <m:r>
                      <a:rPr lang="en-US" b="0" i="0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𝑧</m:t>
                    </m:r>
                    <m:r>
                      <a:rPr lang="en-US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𝑧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→,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pub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AugIndex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[MNSW98]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20" y="3987800"/>
                <a:ext cx="4016036" cy="1247714"/>
              </a:xfrm>
              <a:prstGeom prst="rect">
                <a:avLst/>
              </a:prstGeom>
              <a:blipFill rotWithShape="1">
                <a:blip r:embed="rId4"/>
                <a:stretch>
                  <a:fillRect l="-1366" t="-2927" r="-607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 90"/>
          <p:cNvGrpSpPr/>
          <p:nvPr/>
        </p:nvGrpSpPr>
        <p:grpSpPr>
          <a:xfrm>
            <a:off x="646334" y="1187450"/>
            <a:ext cx="3198087" cy="1762123"/>
            <a:chOff x="378548" y="1143000"/>
            <a:chExt cx="3198087" cy="1762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Flowchart: Connector 3"/>
                <p:cNvSpPr/>
                <p:nvPr/>
              </p:nvSpPr>
              <p:spPr>
                <a:xfrm>
                  <a:off x="1905000" y="1143000"/>
                  <a:ext cx="228600" cy="228600"/>
                </a:xfrm>
                <a:prstGeom prst="flowChartConnector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∅</m:t>
                            </m:r>
                          </m:sub>
                        </m:sSub>
                      </m:oMath>
                    </m:oMathPara>
                  </a14:m>
                  <a:endParaRPr lang="en-US" sz="11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Flowchart: Connector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1143000"/>
                  <a:ext cx="228600" cy="228600"/>
                </a:xfrm>
                <a:prstGeom prst="flowChartConnector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Flowchart: Connector 4"/>
                <p:cNvSpPr/>
                <p:nvPr/>
              </p:nvSpPr>
              <p:spPr>
                <a:xfrm>
                  <a:off x="1371600" y="1489075"/>
                  <a:ext cx="228600" cy="228600"/>
                </a:xfrm>
                <a:prstGeom prst="flowChartConnector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1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" name="Flowchart: Connector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1489075"/>
                  <a:ext cx="228600" cy="228600"/>
                </a:xfrm>
                <a:prstGeom prst="flowChartConnector">
                  <a:avLst/>
                </a:prstGeom>
                <a:blipFill rotWithShape="1">
                  <a:blip r:embed="rId6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Flowchart: Connector 5"/>
                <p:cNvSpPr/>
                <p:nvPr/>
              </p:nvSpPr>
              <p:spPr>
                <a:xfrm>
                  <a:off x="2438400" y="1489075"/>
                  <a:ext cx="228600" cy="228600"/>
                </a:xfrm>
                <a:prstGeom prst="flowChartConnector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12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Flowchart: Connector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1489075"/>
                  <a:ext cx="228600" cy="228600"/>
                </a:xfrm>
                <a:prstGeom prst="flowChartConnector">
                  <a:avLst/>
                </a:prstGeom>
                <a:blipFill rotWithShape="1">
                  <a:blip r:embed="rId7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Flowchart: Connector 10"/>
                <p:cNvSpPr/>
                <p:nvPr/>
              </p:nvSpPr>
              <p:spPr>
                <a:xfrm>
                  <a:off x="1192865" y="2271713"/>
                  <a:ext cx="290513" cy="266700"/>
                </a:xfrm>
                <a:prstGeom prst="flowChartConnector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sz="105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..1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Flowchart: Connector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865" y="2271713"/>
                  <a:ext cx="290513" cy="266700"/>
                </a:xfrm>
                <a:prstGeom prst="flowChartConnector">
                  <a:avLst/>
                </a:prstGeom>
                <a:blipFill rotWithShape="1">
                  <a:blip r:embed="rId8"/>
                  <a:stretch>
                    <a:fillRect l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Flowchart: Connector 11"/>
                <p:cNvSpPr/>
                <p:nvPr/>
              </p:nvSpPr>
              <p:spPr>
                <a:xfrm>
                  <a:off x="1954865" y="2271713"/>
                  <a:ext cx="290513" cy="266700"/>
                </a:xfrm>
                <a:prstGeom prst="flowChartConnector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1..0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Flowchart: Connector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865" y="2271713"/>
                  <a:ext cx="290513" cy="266700"/>
                </a:xfrm>
                <a:prstGeom prst="flowChartConnector">
                  <a:avLst/>
                </a:prstGeom>
                <a:blipFill rotWithShape="1">
                  <a:blip r:embed="rId9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Flowchart: Connector 12"/>
                <p:cNvSpPr/>
                <p:nvPr/>
              </p:nvSpPr>
              <p:spPr>
                <a:xfrm>
                  <a:off x="3114535" y="2271713"/>
                  <a:ext cx="290513" cy="266700"/>
                </a:xfrm>
                <a:prstGeom prst="flowChartConnector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105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1..1</m:t>
                            </m:r>
                          </m:sub>
                        </m:sSub>
                      </m:oMath>
                    </m:oMathPara>
                  </a14:m>
                  <a:endParaRPr lang="en-US" sz="1050" dirty="0">
                    <a:solidFill>
                      <a:prstClr val="black">
                        <a:lumMod val="85000"/>
                        <a:lumOff val="15000"/>
                      </a:prst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Flowchart: Connector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4535" y="2271713"/>
                  <a:ext cx="290513" cy="266700"/>
                </a:xfrm>
                <a:prstGeom prst="flowChartConnector">
                  <a:avLst/>
                </a:prstGeom>
                <a:blipFill rotWithShape="1">
                  <a:blip r:embed="rId10"/>
                  <a:stretch>
                    <a:fillRect l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>
              <a:stCxn id="4" idx="3"/>
              <a:endCxn id="5" idx="7"/>
            </p:cNvCxnSpPr>
            <p:nvPr/>
          </p:nvCxnSpPr>
          <p:spPr>
            <a:xfrm flipH="1">
              <a:off x="1566722" y="1338122"/>
              <a:ext cx="371756" cy="184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4" idx="5"/>
              <a:endCxn id="6" idx="1"/>
            </p:cNvCxnSpPr>
            <p:nvPr/>
          </p:nvCxnSpPr>
          <p:spPr>
            <a:xfrm>
              <a:off x="2100122" y="1338122"/>
              <a:ext cx="371756" cy="184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659465" y="2176321"/>
              <a:ext cx="290513" cy="362092"/>
              <a:chOff x="804722" y="2176321"/>
              <a:chExt cx="290513" cy="36209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Flowchart: Connector 6"/>
                  <p:cNvSpPr/>
                  <p:nvPr/>
                </p:nvSpPr>
                <p:spPr>
                  <a:xfrm>
                    <a:off x="804722" y="2271713"/>
                    <a:ext cx="290513" cy="266700"/>
                  </a:xfrm>
                  <a:prstGeom prst="flowChartConnector">
                    <a:avLst/>
                  </a:prstGeom>
                  <a:solidFill>
                    <a:schemeClr val="accent1">
                      <a:alpha val="38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50" i="1" smtClean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05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 sz="105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05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0</m:t>
                              </m:r>
                              <m:r>
                                <a:rPr lang="en-US" sz="1050" b="0" i="1" smtClean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/>
                                </a:rPr>
                                <m:t>..0</m:t>
                              </m:r>
                            </m:sub>
                          </m:sSub>
                        </m:oMath>
                      </m:oMathPara>
                    </a14:m>
                    <a:endParaRPr lang="en-US" sz="105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Flowchart: Connector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4722" y="2271713"/>
                    <a:ext cx="290513" cy="266700"/>
                  </a:xfrm>
                  <a:prstGeom prst="flowChartConnector">
                    <a:avLst/>
                  </a:prstGeom>
                  <a:blipFill rotWithShape="1">
                    <a:blip r:embed="rId11"/>
                    <a:stretch>
                      <a:fillRect l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 flipH="1">
                <a:off x="966365" y="2176321"/>
                <a:ext cx="128870" cy="922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 flipH="1">
              <a:off x="2100121" y="2176321"/>
              <a:ext cx="128870" cy="92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3" idx="0"/>
            </p:cNvCxnSpPr>
            <p:nvPr/>
          </p:nvCxnSpPr>
          <p:spPr>
            <a:xfrm>
              <a:off x="3131062" y="2168313"/>
              <a:ext cx="128730" cy="10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1192865" y="2170729"/>
              <a:ext cx="128730" cy="10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1257230" y="1671567"/>
              <a:ext cx="128870" cy="92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>
              <a:off x="2335864" y="1671567"/>
              <a:ext cx="128870" cy="9221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566722" y="1671567"/>
              <a:ext cx="128730" cy="10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2667000" y="1671567"/>
              <a:ext cx="128730" cy="10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338121" y="1971675"/>
              <a:ext cx="1474135" cy="9525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592970" y="2795584"/>
              <a:ext cx="276789" cy="9524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604822" y="2414587"/>
              <a:ext cx="262079" cy="1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78548" y="2681282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0..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</m:t>
                            </m:r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48" y="2681282"/>
                  <a:ext cx="226078" cy="22383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1622" r="-18919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728545" y="2681282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0..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545" y="2681282"/>
                  <a:ext cx="226078" cy="223838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8421" r="-18421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1078542" y="2681282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0.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.10</m:t>
                            </m:r>
                          </m:sub>
                        </m:sSub>
                      </m:oMath>
                    </m:oMathPara>
                  </a14:m>
                  <a:endPara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542" y="2681282"/>
                  <a:ext cx="226078" cy="223838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21622" r="-18919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1428539" y="2681282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0.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.11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539" y="2681282"/>
                  <a:ext cx="226078" cy="223838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18919" r="-21622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1874044" y="2681285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..0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044" y="2681285"/>
                  <a:ext cx="226078" cy="223838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8919" r="-18919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2193270" y="2681285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..0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270" y="2681285"/>
                  <a:ext cx="226078" cy="22383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21622" r="-16216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3031330" y="2681281"/>
                  <a:ext cx="228461" cy="223841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..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1330" y="2681281"/>
                  <a:ext cx="228461" cy="223841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8421" r="-15789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3350557" y="2681282"/>
                  <a:ext cx="226078" cy="223838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3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  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900" i="1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..</m:t>
                            </m:r>
                            <m:r>
                              <a:rPr lang="en-US" sz="900" b="0" i="1" smtClean="0">
                                <a:solidFill>
                                  <a:prstClr val="black">
                                    <a:lumMod val="85000"/>
                                    <a:lumOff val="15000"/>
                                  </a:prstClr>
                                </a:solidFill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0557" y="2681282"/>
                  <a:ext cx="226078" cy="223838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21622" r="-16216" b="-27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>
              <a:off x="1728506" y="2814632"/>
              <a:ext cx="71719" cy="0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7" idx="4"/>
              <a:endCxn id="35" idx="0"/>
            </p:cNvCxnSpPr>
            <p:nvPr/>
          </p:nvCxnSpPr>
          <p:spPr>
            <a:xfrm flipH="1">
              <a:off x="491587" y="2538413"/>
              <a:ext cx="313135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7" idx="4"/>
              <a:endCxn id="37" idx="0"/>
            </p:cNvCxnSpPr>
            <p:nvPr/>
          </p:nvCxnSpPr>
          <p:spPr>
            <a:xfrm>
              <a:off x="804722" y="2538413"/>
              <a:ext cx="36862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1" idx="4"/>
              <a:endCxn id="38" idx="0"/>
            </p:cNvCxnSpPr>
            <p:nvPr/>
          </p:nvCxnSpPr>
          <p:spPr>
            <a:xfrm flipH="1">
              <a:off x="1191581" y="2538413"/>
              <a:ext cx="146541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11" idx="4"/>
              <a:endCxn id="39" idx="0"/>
            </p:cNvCxnSpPr>
            <p:nvPr/>
          </p:nvCxnSpPr>
          <p:spPr>
            <a:xfrm>
              <a:off x="1338122" y="2538413"/>
              <a:ext cx="203456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1958155" y="2547944"/>
              <a:ext cx="146541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104696" y="2547944"/>
              <a:ext cx="203456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3" idx="4"/>
              <a:endCxn id="43" idx="0"/>
            </p:cNvCxnSpPr>
            <p:nvPr/>
          </p:nvCxnSpPr>
          <p:spPr>
            <a:xfrm>
              <a:off x="3259792" y="2538413"/>
              <a:ext cx="203804" cy="14286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13" idx="4"/>
              <a:endCxn id="42" idx="0"/>
            </p:cNvCxnSpPr>
            <p:nvPr/>
          </p:nvCxnSpPr>
          <p:spPr>
            <a:xfrm flipH="1">
              <a:off x="3145561" y="2538413"/>
              <a:ext cx="114231" cy="1428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2419348" y="2405063"/>
              <a:ext cx="546102" cy="1"/>
            </a:xfrm>
            <a:prstGeom prst="line">
              <a:avLst/>
            </a:prstGeom>
            <a:ln w="508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1834508" y="3029169"/>
            <a:ext cx="592547" cy="467757"/>
            <a:chOff x="1834508" y="3029169"/>
            <a:chExt cx="592547" cy="467757"/>
          </a:xfrm>
        </p:grpSpPr>
        <p:cxnSp>
          <p:nvCxnSpPr>
            <p:cNvPr id="93" name="Straight Arrow Connector 92"/>
            <p:cNvCxnSpPr/>
            <p:nvPr/>
          </p:nvCxnSpPr>
          <p:spPr>
            <a:xfrm flipH="1" flipV="1">
              <a:off x="1834508" y="3029169"/>
              <a:ext cx="212284" cy="196850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988858" y="3127594"/>
                  <a:ext cx="4381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858" y="3127594"/>
                  <a:ext cx="438197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" name="Group 102"/>
          <p:cNvGrpSpPr/>
          <p:nvPr/>
        </p:nvGrpSpPr>
        <p:grpSpPr>
          <a:xfrm>
            <a:off x="535054" y="1320330"/>
            <a:ext cx="925597" cy="425437"/>
            <a:chOff x="535054" y="1320330"/>
            <a:chExt cx="925597" cy="425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535054" y="1320330"/>
                  <a:ext cx="815288" cy="4254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sub>
                      </m:sSub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54" y="1320330"/>
                  <a:ext cx="815288" cy="425437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/>
            <p:cNvCxnSpPr/>
            <p:nvPr/>
          </p:nvCxnSpPr>
          <p:spPr>
            <a:xfrm>
              <a:off x="1222409" y="1567003"/>
              <a:ext cx="238242" cy="0"/>
            </a:xfrm>
            <a:prstGeom prst="straightConnector1">
              <a:avLst/>
            </a:prstGeom>
            <a:ln w="2222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425784" y="4095234"/>
                <a:ext cx="2397131" cy="1116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Reduction: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  <m:r>
                      <a:rPr lang="en-US" b="0" i="1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;</m:t>
                    </m:r>
                  </m:oMath>
                </a14:m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i="1" dirty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sub>
                    </m:sSub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𝑖</m:t>
                                      </m:r>
                                      <m:r>
                                        <a:rPr lang="en-US" i="1" dirty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784" y="4095234"/>
                <a:ext cx="2397131" cy="1116972"/>
              </a:xfrm>
              <a:prstGeom prst="rect">
                <a:avLst/>
              </a:prstGeom>
              <a:blipFill rotWithShape="1">
                <a:blip r:embed="rId22"/>
                <a:stretch>
                  <a:fillRect l="-2036"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573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DI covers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𝐷</m:t>
                    </m:r>
                    <m:r>
                      <a:rPr lang="en-US" sz="2000" i="1" dirty="0" smtClean="0">
                        <a:latin typeface="Cambria Math"/>
                      </a:rPr>
                      <m:t>, </m:t>
                    </m:r>
                    <m:r>
                      <a:rPr lang="en-US" sz="200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 smtClean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/>
                          </a:rPr>
                          <m:t>𝐺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i="1" dirty="0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h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  </m:t>
                    </m:r>
                    <m:r>
                      <a:rPr lang="en-US" sz="2000" b="0" i="1" dirty="0" smtClean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𝑓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≤1/4}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000" dirty="0" smtClean="0"/>
                  <a:t> is a PAC learning algorithm: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  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000" dirty="0" smtClean="0"/>
                  <a:t> drawn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 smtClean="0"/>
                  <a:t> and labeled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i="0" dirty="0" smtClean="0"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000" b="0" i="1" dirty="0" smtClean="0">
                            <a:latin typeface="Cambria Math"/>
                          </a:rPr>
                          <m:t>𝑆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𝐴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𝐴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𝑆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𝑓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≥3/4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1-diff. privacy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examples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 i="0" dirty="0"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000" b="0" i="1" dirty="0" smtClean="0">
                              <a:latin typeface="Cambria Math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dirty="0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dirty="0" smtClean="0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𝑓</m:t>
                    </m:r>
                    <m:r>
                      <a:rPr lang="en-US" sz="2000" b="0" i="0" dirty="0" smtClean="0"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2000" dirty="0" smtClean="0"/>
                  <a:t> and a set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𝐻</m:t>
                    </m:r>
                    <m:r>
                      <a:rPr lang="en-US" sz="20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/>
                  <a:t> samples of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∈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𝐻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𝑒𝑟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2000" i="1" dirty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 dirty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≥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000" dirty="0" smtClean="0"/>
                  <a:t> has a randomized DI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 smtClean="0"/>
                  <a:t>-cover of size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sz="20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0" dirty="0" smtClean="0"/>
                  <a:t>Implies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P</m:t>
                    </m:r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RDIM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𝑂</m:t>
                    </m:r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</a:rPr>
                      <m:t>𝑛</m:t>
                    </m:r>
                    <m:r>
                      <a:rPr lang="en-US" sz="2000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latin typeface="Cambria Math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1988820" y="5286375"/>
                <a:ext cx="5181600" cy="6858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 smtClean="0">
                        <a:solidFill>
                          <a:schemeClr val="tx1"/>
                        </a:solidFill>
                        <a:latin typeface="Cambria Math"/>
                      </a:rPr>
                      <m:t>PRDIM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SCDP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[BNS13a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20" y="5286375"/>
                <a:ext cx="51816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913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1950" y="1200150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Learner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i.i.d. examples: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×{0,1}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PAC model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V 84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]</a:t>
                </a:r>
                <a:r>
                  <a:rPr lang="en-US" dirty="0" smtClean="0"/>
                  <a:t>: </a:t>
                </a:r>
              </a:p>
              <a:p>
                <a:pPr marL="0" indent="0">
                  <a:buNone/>
                </a:pPr>
                <a:r>
                  <a:rPr lang="en-US" dirty="0" smtClean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∼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unknown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b="0" i="1" dirty="0" smtClean="0">
                        <a:latin typeface="Cambria Math"/>
                      </a:rPr>
                      <m:t>∈</m:t>
                    </m:r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200150"/>
                <a:ext cx="8229600" cy="4525963"/>
              </a:xfrm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914400" y="3886200"/>
                <a:ext cx="6858000" cy="16002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𝐶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𝐷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&gt;0, 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given examples, with 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prob.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≥3/4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𝑒𝑟𝑟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Pr</m:t>
                        </m:r>
                      </m:e>
                      <m:lim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∼</m:t>
                        </m:r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≠</m:t>
                        </m:r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86200"/>
                <a:ext cx="6858000" cy="1600200"/>
              </a:xfrm>
              <a:prstGeom prst="roundRect">
                <a:avLst/>
              </a:prstGeom>
              <a:blipFill rotWithShape="1">
                <a:blip r:embed="rId4"/>
                <a:stretch>
                  <a:fillRect l="-2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Learning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0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Each example is created from</a:t>
                </a:r>
              </a:p>
              <a:p>
                <a:pPr marL="0" indent="0">
                  <a:buNone/>
                </a:pPr>
                <a:r>
                  <a:rPr lang="en-US" dirty="0"/>
                  <a:t>p</a:t>
                </a:r>
                <a:r>
                  <a:rPr lang="en-US" dirty="0" smtClean="0"/>
                  <a:t>ersonal data of an individual</a:t>
                </a:r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(GTTCACG…TC, “YES”)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Differential Privacy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Berlin Sans FB" pitchFamily="34" charset="0"/>
                  </a:rPr>
                  <a:t>[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itchFamily="34" charset="0"/>
                  </a:rPr>
                  <a:t>DMNS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Berlin Sans FB" pitchFamily="34" charset="0"/>
                  </a:rPr>
                  <a:t>06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itchFamily="34" charset="0"/>
                  </a:rPr>
                  <a:t>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:\Dropbox\Research\Talks\13.10 Submodular learning\medical_record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040219"/>
            <a:ext cx="3143250" cy="176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673395" y="3733800"/>
                <a:ext cx="7924800" cy="22860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(Randomized) algorithm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𝛼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-differentially private if </a:t>
                </a:r>
              </a:p>
              <a:p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any two data sets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’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Δ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𝑆</m:t>
                        </m:r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</a:p>
              <a:p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∀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⊆</m:t>
                      </m:r>
                      <m:r>
                        <m:rPr>
                          <m:sty m:val="p"/>
                        </m:rP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range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,  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⋅</m:t>
                      </m:r>
                      <m:limLow>
                        <m:limLow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2400" b="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95" y="3733800"/>
                <a:ext cx="7924800" cy="22860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40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cost of privacy?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dirty="0" smtClean="0">
                        <a:latin typeface="Cambria Math"/>
                      </a:rPr>
                      <m:t>SCDP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sample complexity of PAC learning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𝜖</m:t>
                    </m:r>
                    <m:r>
                      <a:rPr lang="en-US" i="1" dirty="0" smtClean="0">
                        <a:latin typeface="Cambria Math"/>
                      </a:rPr>
                      <m:t>=1/4</m:t>
                    </m:r>
                  </m:oMath>
                </a14:m>
                <a:r>
                  <a:rPr lang="en-US" dirty="0" smtClean="0"/>
                  <a:t> 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-differential privacy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429500" y="2450812"/>
                <a:ext cx="1143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/>
                        </a:rPr>
                        <m:t>log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sz="14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14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KLNRS 08</a:t>
                </a:r>
                <a:r>
                  <a:rPr lang="en-US" sz="14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]</a:t>
                </a:r>
                <a:endParaRPr lang="en-US" dirty="0">
                  <a:solidFill>
                    <a:schemeClr val="accent2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450812"/>
                <a:ext cx="1143000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604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81000" y="2707007"/>
            <a:ext cx="7467600" cy="493393"/>
            <a:chOff x="381000" y="2707007"/>
            <a:chExt cx="7467600" cy="493393"/>
          </a:xfrm>
        </p:grpSpPr>
        <p:grpSp>
          <p:nvGrpSpPr>
            <p:cNvPr id="6" name="Group 5"/>
            <p:cNvGrpSpPr/>
            <p:nvPr/>
          </p:nvGrpSpPr>
          <p:grpSpPr>
            <a:xfrm>
              <a:off x="381000" y="2743200"/>
              <a:ext cx="7467600" cy="457200"/>
              <a:chOff x="381000" y="2743200"/>
              <a:chExt cx="7467600" cy="4572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914400" y="3194566"/>
                <a:ext cx="6934200" cy="5834"/>
              </a:xfrm>
              <a:prstGeom prst="line">
                <a:avLst/>
              </a:prstGeom>
              <a:ln w="63500" cap="rnd"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381000" y="2743200"/>
                    <a:ext cx="118705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VCDIM</m:t>
                        </m:r>
                      </m:oMath>
                    </a14:m>
                    <a:r>
                      <a:rPr lang="en-US" dirty="0" smtClean="0"/>
                      <a:t>(</a:t>
                    </a:r>
                    <a14:m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𝐶</m:t>
                        </m:r>
                      </m:oMath>
                    </a14:m>
                    <a:r>
                      <a:rPr lang="en-US" dirty="0" smtClean="0"/>
                      <a:t>)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1000" y="2743200"/>
                    <a:ext cx="118705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836" r="-3608" b="-229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038600" y="2707007"/>
                  <a:ext cx="1121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dirty="0">
                            <a:latin typeface="Cambria Math"/>
                          </a:rPr>
                          <m:t>SCDP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2707007"/>
                  <a:ext cx="112133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Oval 10"/>
          <p:cNvSpPr/>
          <p:nvPr/>
        </p:nvSpPr>
        <p:spPr>
          <a:xfrm>
            <a:off x="7848599" y="3112532"/>
            <a:ext cx="152401" cy="16406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950375" y="2150517"/>
                <a:ext cx="156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Thr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375" y="2150517"/>
                <a:ext cx="15621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vitaly\AppData\Local\Microsoft\Windows\Temporary Internet Files\Content.IE5\2YWPLWMG\MC900053962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526635"/>
            <a:ext cx="586051" cy="5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762197" y="3670300"/>
                <a:ext cx="6318846" cy="2313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Point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s</m:t>
                    </m:r>
                  </m:oMath>
                </a14:m>
                <a:r>
                  <a:rPr lang="en-US" dirty="0" smtClean="0"/>
                  <a:t>: 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𝐼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0" smtClean="0">
                        <a:latin typeface="Cambria Math"/>
                      </a:rPr>
                      <m:t>}; </m:t>
                    </m:r>
                    <m:r>
                      <a:rPr lang="en-US" b="0" i="1" smtClean="0">
                        <a:latin typeface="Cambria Math"/>
                      </a:rPr>
                      <m:t>𝐼𝑁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SCDP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dirty="0" smtClean="0">
                            <a:latin typeface="Cambria Math"/>
                          </a:rPr>
                          <m:t>Point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s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𝑂</m:t>
                    </m:r>
                    <m:r>
                      <a:rPr lang="en-US" b="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b="1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F 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09, BKN 10]</a:t>
                </a:r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Thr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1,…,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/>
                      </a:rPr>
                      <m:t>;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Thr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𝐺𝑇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>
                        <a:latin typeface="Cambria Math"/>
                      </a:rPr>
                      <m:t>};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VCDIM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Thr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Thr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7" y="3670300"/>
                <a:ext cx="6318846" cy="2313262"/>
              </a:xfrm>
              <a:prstGeom prst="rect">
                <a:avLst/>
              </a:prstGeom>
              <a:blipFill rotWithShape="1">
                <a:blip r:embed="rId8"/>
                <a:stretch>
                  <a:fillRect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53" name="Group 2052"/>
          <p:cNvGrpSpPr/>
          <p:nvPr/>
        </p:nvGrpSpPr>
        <p:grpSpPr>
          <a:xfrm>
            <a:off x="1893656" y="3870326"/>
            <a:ext cx="1476375" cy="4098"/>
            <a:chOff x="1952625" y="4029740"/>
            <a:chExt cx="1476375" cy="4098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1952625" y="4029740"/>
              <a:ext cx="561975" cy="4098"/>
            </a:xfrm>
            <a:prstGeom prst="line">
              <a:avLst/>
            </a:prstGeom>
            <a:ln w="635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731425" y="4029740"/>
              <a:ext cx="697575" cy="0"/>
            </a:xfrm>
            <a:prstGeom prst="line">
              <a:avLst/>
            </a:prstGeom>
            <a:ln w="635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584913" y="4029740"/>
              <a:ext cx="82087" cy="0"/>
            </a:xfrm>
            <a:prstGeom prst="line">
              <a:avLst/>
            </a:prstGeom>
            <a:ln w="635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2" name="Group 2051"/>
          <p:cNvGrpSpPr/>
          <p:nvPr/>
        </p:nvGrpSpPr>
        <p:grpSpPr>
          <a:xfrm>
            <a:off x="1893656" y="4984750"/>
            <a:ext cx="1476375" cy="4098"/>
            <a:chOff x="1671637" y="5105400"/>
            <a:chExt cx="1476375" cy="4098"/>
          </a:xfrm>
        </p:grpSpPr>
        <p:cxnSp>
          <p:nvCxnSpPr>
            <p:cNvPr id="30" name="Straight Connector 29"/>
            <p:cNvCxnSpPr/>
            <p:nvPr/>
          </p:nvCxnSpPr>
          <p:spPr>
            <a:xfrm flipV="1">
              <a:off x="1671637" y="5105400"/>
              <a:ext cx="561975" cy="4098"/>
            </a:xfrm>
            <a:prstGeom prst="line">
              <a:avLst/>
            </a:prstGeom>
            <a:ln w="635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86000" y="5105400"/>
              <a:ext cx="862012" cy="0"/>
            </a:xfrm>
            <a:prstGeom prst="line">
              <a:avLst/>
            </a:prstGeom>
            <a:ln w="635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67350" y="2376737"/>
            <a:ext cx="1562100" cy="678338"/>
            <a:chOff x="5467350" y="2376737"/>
            <a:chExt cx="1562100" cy="678338"/>
          </a:xfrm>
        </p:grpSpPr>
        <p:sp>
          <p:nvSpPr>
            <p:cNvPr id="13" name="Not Equal 12"/>
            <p:cNvSpPr/>
            <p:nvPr/>
          </p:nvSpPr>
          <p:spPr>
            <a:xfrm>
              <a:off x="6057900" y="2814062"/>
              <a:ext cx="381000" cy="241013"/>
            </a:xfrm>
            <a:prstGeom prst="mathNotEqual">
              <a:avLst/>
            </a:prstGeom>
            <a:solidFill>
              <a:srgbClr val="FF1515">
                <a:alpha val="6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467350" y="2376737"/>
                  <a:ext cx="1562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/>
                          </a:rPr>
                          <m:t>Point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s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50" y="2376737"/>
                  <a:ext cx="1562100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304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11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results: lower bounds</a:t>
            </a:r>
            <a:endParaRPr lang="en-US" dirty="0"/>
          </a:p>
        </p:txBody>
      </p:sp>
      <p:sp>
        <p:nvSpPr>
          <p:cNvPr id="10" name="Not Equal 9"/>
          <p:cNvSpPr/>
          <p:nvPr/>
        </p:nvSpPr>
        <p:spPr>
          <a:xfrm>
            <a:off x="1905000" y="1735740"/>
            <a:ext cx="381000" cy="241013"/>
          </a:xfrm>
          <a:prstGeom prst="mathNotEqual">
            <a:avLst/>
          </a:prstGeom>
          <a:solidFill>
            <a:srgbClr val="FF1515">
              <a:alpha val="6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348050" y="1282700"/>
                <a:ext cx="1562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Thr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050" y="1282700"/>
                <a:ext cx="156210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C:\Users\vitaly\AppData\Local\Microsoft\Windows\Temporary Internet Files\Content.IE5\2YWPLWMG\MC90005396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72" y="1304300"/>
            <a:ext cx="586051" cy="57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97132" y="1615985"/>
                <a:ext cx="12362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/>
                        </a:rPr>
                        <m:t>LDIM</m:t>
                      </m:r>
                      <m:r>
                        <a:rPr lang="en-US" sz="2000" i="1" dirty="0">
                          <a:latin typeface="Cambria Math"/>
                        </a:rPr>
                        <m:t>(</m:t>
                      </m:r>
                      <m:r>
                        <a:rPr lang="en-US" sz="2000" i="1" dirty="0">
                          <a:latin typeface="Cambria Math"/>
                        </a:rPr>
                        <m:t>𝐶</m:t>
                      </m:r>
                      <m:r>
                        <a:rPr lang="en-US" sz="20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132" y="1615985"/>
                <a:ext cx="1236299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69882" y="2657385"/>
                <a:ext cx="77739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LDIM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n-US" dirty="0" err="1" smtClean="0"/>
                  <a:t>Littlestone’s</a:t>
                </a:r>
                <a:r>
                  <a:rPr lang="en-US" dirty="0" smtClean="0"/>
                  <a:t> dimension. Number of mistakes in online </a:t>
                </a:r>
                <a:r>
                  <a:rPr lang="en-US" dirty="0" smtClean="0"/>
                  <a:t>learning 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82" y="2657385"/>
                <a:ext cx="7773923" cy="923330"/>
              </a:xfrm>
              <a:prstGeom prst="rect">
                <a:avLst/>
              </a:prstGeom>
              <a:blipFill rotWithShape="1">
                <a:blip r:embed="rId9"/>
                <a:stretch>
                  <a:fillRect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362875" y="1304300"/>
            <a:ext cx="8394364" cy="893978"/>
            <a:chOff x="362875" y="1304300"/>
            <a:chExt cx="8394364" cy="89397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896275" y="2122078"/>
              <a:ext cx="6934200" cy="0"/>
            </a:xfrm>
            <a:prstGeom prst="line">
              <a:avLst/>
            </a:prstGeom>
            <a:ln w="63500" cap="rnd"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411375" y="1372490"/>
                  <a:ext cx="134586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/>
                          </a:rPr>
                          <m:t>log</m:t>
                        </m:r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/>
                </a:p>
                <a:p>
                  <a:r>
                    <a:rPr lang="en-US" sz="1600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[</a:t>
                  </a:r>
                  <a:r>
                    <a:rPr lang="en-US" sz="1600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KLNRS 08</a:t>
                  </a:r>
                  <a:r>
                    <a:rPr lang="en-US" sz="1600" dirty="0" smtClean="0">
                      <a:solidFill>
                        <a:schemeClr val="accent2">
                          <a:lumMod val="75000"/>
                        </a:schemeClr>
                      </a:solidFill>
                      <a:latin typeface="Berlin Sans FB" panose="020E0602020502020306" pitchFamily="34" charset="0"/>
                    </a:rPr>
                    <a:t>]</a:t>
                  </a:r>
                  <a:endParaRPr lang="en-US" sz="2000" dirty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375" y="1372490"/>
                  <a:ext cx="1345864" cy="646331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715" b="-122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62875" y="1664878"/>
                  <a:ext cx="129881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/>
                        </a:rPr>
                        <m:t>VC</m:t>
                      </m:r>
                      <m:r>
                        <m:rPr>
                          <m:sty m:val="p"/>
                        </m:rPr>
                        <a:rPr lang="en-US" sz="2000" i="0" dirty="0" smtClean="0">
                          <a:latin typeface="Cambria Math"/>
                        </a:rPr>
                        <m:t>DIM</m:t>
                      </m:r>
                    </m:oMath>
                  </a14:m>
                  <a:r>
                    <a:rPr lang="en-US" sz="2000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</a:rPr>
                        <m:t>𝐶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875" y="1664878"/>
                  <a:ext cx="1298817" cy="40011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9091" r="-3756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733783" y="1615985"/>
                  <a:ext cx="12234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 dirty="0">
                            <a:latin typeface="Cambria Math"/>
                          </a:rPr>
                          <m:t>SCDP</m:t>
                        </m:r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2000" i="1" dirty="0">
                            <a:latin typeface="Cambria Math"/>
                          </a:rPr>
                          <m:t>𝐶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3783" y="1615985"/>
                  <a:ext cx="1223476" cy="40011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7830474" y="2034210"/>
              <a:ext cx="152401" cy="164068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830225" y="1304300"/>
                  <a:ext cx="1562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Point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0225" y="1304300"/>
                  <a:ext cx="156210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Not Equal 16"/>
            <p:cNvSpPr/>
            <p:nvPr/>
          </p:nvSpPr>
          <p:spPr>
            <a:xfrm>
              <a:off x="6401725" y="1716252"/>
              <a:ext cx="381000" cy="241013"/>
            </a:xfrm>
            <a:prstGeom prst="mathNotEqual">
              <a:avLst/>
            </a:prstGeom>
            <a:solidFill>
              <a:srgbClr val="FF1515">
                <a:alpha val="6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417225" y="1304300"/>
            <a:ext cx="1562100" cy="616857"/>
            <a:chOff x="3417225" y="1304300"/>
            <a:chExt cx="1562100" cy="616857"/>
          </a:xfrm>
        </p:grpSpPr>
        <p:sp>
          <p:nvSpPr>
            <p:cNvPr id="18" name="Not Equal 17"/>
            <p:cNvSpPr/>
            <p:nvPr/>
          </p:nvSpPr>
          <p:spPr>
            <a:xfrm>
              <a:off x="4007775" y="1680144"/>
              <a:ext cx="381000" cy="241013"/>
            </a:xfrm>
            <a:prstGeom prst="mathNotEqual">
              <a:avLst/>
            </a:prstGeom>
            <a:solidFill>
              <a:srgbClr val="FF1515">
                <a:alpha val="6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417225" y="1304300"/>
                  <a:ext cx="1562100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Line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7225" y="1304300"/>
                  <a:ext cx="1562100" cy="390748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Oval 13"/>
          <p:cNvSpPr/>
          <p:nvPr/>
        </p:nvSpPr>
        <p:spPr>
          <a:xfrm>
            <a:off x="3081599" y="2034210"/>
            <a:ext cx="152401" cy="164068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7258" y="5079162"/>
                <a:ext cx="8359981" cy="991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Line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𝑋</m:t>
                    </m:r>
                    <m:r>
                      <a:rPr lang="en-US" i="1" dirty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1" i="1" dirty="0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sub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Line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∃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such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that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=1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iff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i="1">
                        <a:latin typeface="Cambria Math"/>
                      </a:rPr>
                      <m:t>𝑎𝑥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mod</m:t>
                    </m:r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LDIM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Line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=2;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SCDP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Line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Θ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log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8" y="5079162"/>
                <a:ext cx="8359981" cy="991425"/>
              </a:xfrm>
              <a:prstGeom prst="rect">
                <a:avLst/>
              </a:prstGeom>
              <a:blipFill rotWithShape="1">
                <a:blip r:embed="rId13"/>
                <a:stretch>
                  <a:fillRect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97258" y="3547974"/>
                <a:ext cx="4696157" cy="1531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Corollaries: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SCDP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Thr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𝜃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L 87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]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H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smtClean="0"/>
                  <a:t>linear separators </a:t>
                </a:r>
                <a:r>
                  <a:rPr lang="en-US" dirty="0"/>
                  <a:t>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i="1" dirty="0">
                                <a:latin typeface="Cambria Math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/>
                      </a:rPr>
                      <m:t>SCDP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𝑑</m:t>
                            </m:r>
                          </m:sup>
                        </m:sSubSup>
                      </m:e>
                    </m:d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Ω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MT 94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8" y="3547974"/>
                <a:ext cx="4696157" cy="1531188"/>
              </a:xfrm>
              <a:prstGeom prst="rect">
                <a:avLst/>
              </a:prstGeom>
              <a:blipFill rotWithShape="1">
                <a:blip r:embed="rId14"/>
                <a:stretch>
                  <a:fillRect l="-1038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0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5" grpId="0"/>
      <p:bldP spid="14" grpId="0" animBg="1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results: characterization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114800"/>
                <a:ext cx="8229600" cy="12954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Eval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r>
                      <a:rPr lang="en-US" b="0" i="1" dirty="0" smtClean="0">
                        <a:latin typeface="Cambria Math"/>
                      </a:rPr>
                      <m:t>:</m:t>
                    </m:r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r>
                      <a:rPr lang="en-US" b="0" i="1" dirty="0" smtClean="0">
                        <a:latin typeface="Cambria Math"/>
                      </a:rPr>
                      <m:t>×</m:t>
                    </m:r>
                    <m:r>
                      <a:rPr lang="en-US" b="0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w</a:t>
                </a:r>
                <a:r>
                  <a:rPr lang="en-US" dirty="0" smtClean="0"/>
                  <a:t>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Eval</m:t>
                    </m:r>
                    <m:r>
                      <m:rPr>
                        <m:nor/>
                      </m:rPr>
                      <a:rPr lang="en-US" dirty="0"/>
                      <m:t>−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Private coins: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Eval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Public </a:t>
                </a:r>
                <a:r>
                  <a:rPr lang="en-US" dirty="0"/>
                  <a:t>coins: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𝐶𝐶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pub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Eval</m:t>
                        </m:r>
                        <m:r>
                          <m:rPr>
                            <m:nor/>
                          </m:rPr>
                          <a:rPr lang="en-US" dirty="0"/>
                          <m:t>−</m:t>
                        </m:r>
                        <m:r>
                          <a:rPr lang="en-US" i="1" dirty="0">
                            <a:latin typeface="Cambria Math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114800"/>
                <a:ext cx="8229600" cy="1295400"/>
              </a:xfrm>
              <a:blipFill rotWithShape="1">
                <a:blip r:embed="rId2"/>
                <a:stretch>
                  <a:fillRect l="-741" t="-7512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277725" y="1347457"/>
            <a:ext cx="744713" cy="529449"/>
            <a:chOff x="2183974" y="2751845"/>
            <a:chExt cx="744713" cy="529449"/>
          </a:xfrm>
        </p:grpSpPr>
        <p:pic>
          <p:nvPicPr>
            <p:cNvPr id="3076" name="Picture 4" descr="C:\Dropbox\Research\Talks\14.06 PrivatePACsampling\pige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3974" y="2751845"/>
              <a:ext cx="571280" cy="412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534798" y="2911962"/>
                  <a:ext cx="3938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4798" y="2911962"/>
                  <a:ext cx="39388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10813" y="3555039"/>
                <a:ext cx="3811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≤1/4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13" y="3555039"/>
                <a:ext cx="381187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924169" y="3132591"/>
            <a:ext cx="813353" cy="401465"/>
            <a:chOff x="5924169" y="3132591"/>
            <a:chExt cx="813353" cy="401465"/>
          </a:xfrm>
        </p:grpSpPr>
        <p:sp>
          <p:nvSpPr>
            <p:cNvPr id="10" name="Down Arrow 9"/>
            <p:cNvSpPr/>
            <p:nvPr/>
          </p:nvSpPr>
          <p:spPr>
            <a:xfrm>
              <a:off x="5924169" y="3132591"/>
              <a:ext cx="457200" cy="304800"/>
            </a:xfrm>
            <a:prstGeom prst="downArrow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353827" y="3164724"/>
                  <a:ext cx="3836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827" y="3164724"/>
                  <a:ext cx="383695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12"/>
              <p:cNvSpPr/>
              <p:nvPr/>
            </p:nvSpPr>
            <p:spPr>
              <a:xfrm>
                <a:off x="1837084" y="5557157"/>
                <a:ext cx="5292136" cy="6858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SCDP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𝐶𝐶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→,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pub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Eval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</a:rPr>
                              <m:t>−</m:t>
                            </m:r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084" y="5557157"/>
                <a:ext cx="5292136" cy="685800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247650" y="895350"/>
            <a:ext cx="2289091" cy="2075928"/>
            <a:chOff x="247650" y="895350"/>
            <a:chExt cx="2289091" cy="2075928"/>
          </a:xfrm>
        </p:grpSpPr>
        <p:grpSp>
          <p:nvGrpSpPr>
            <p:cNvPr id="14" name="Group 13"/>
            <p:cNvGrpSpPr/>
            <p:nvPr/>
          </p:nvGrpSpPr>
          <p:grpSpPr>
            <a:xfrm>
              <a:off x="779551" y="1034012"/>
              <a:ext cx="1757190" cy="1937266"/>
              <a:chOff x="779551" y="1034012"/>
              <a:chExt cx="1757190" cy="1937266"/>
            </a:xfrm>
          </p:grpSpPr>
          <p:pic>
            <p:nvPicPr>
              <p:cNvPr id="3074" name="Picture 2" descr="C:\Dropbox\Research\Talks\14.06 PrivatePACsampling\woman.jpg"/>
              <p:cNvPicPr>
                <a:picLocks noChangeAspect="1" noChangeArrowheads="1"/>
              </p:cNvPicPr>
              <p:nvPr/>
            </p:nvPicPr>
            <p:blipFill>
              <a:blip r:embed="rId1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84351" y="1034012"/>
                <a:ext cx="1452390" cy="14523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/>
              <p:cNvSpPr txBox="1"/>
              <p:nvPr/>
            </p:nvSpPr>
            <p:spPr>
              <a:xfrm>
                <a:off x="1354264" y="2601946"/>
                <a:ext cx="7553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Alicia</a:t>
                </a:r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79551" y="1415012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Callout 14"/>
                <p:cNvSpPr/>
                <p:nvPr/>
              </p:nvSpPr>
              <p:spPr>
                <a:xfrm>
                  <a:off x="247650" y="895350"/>
                  <a:ext cx="1041400" cy="380999"/>
                </a:xfrm>
                <a:prstGeom prst="wedgeEllipseCallout">
                  <a:avLst>
                    <a:gd name="adj1" fmla="val 59537"/>
                    <a:gd name="adj2" fmla="val 49242"/>
                  </a:avLst>
                </a:prstGeom>
                <a:solidFill>
                  <a:srgbClr val="C00000">
                    <a:alpha val="2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Callout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650" y="895350"/>
                  <a:ext cx="1041400" cy="380999"/>
                </a:xfrm>
                <a:prstGeom prst="wedgeEllipseCallout">
                  <a:avLst>
                    <a:gd name="adj1" fmla="val 59537"/>
                    <a:gd name="adj2" fmla="val 49242"/>
                  </a:avLst>
                </a:prstGeom>
                <a:blipFill rotWithShape="1">
                  <a:blip r:embed="rId13"/>
                  <a:stretch>
                    <a:fillRect b="-1290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656351" y="1034012"/>
            <a:ext cx="2501043" cy="1939811"/>
            <a:chOff x="5656351" y="1027661"/>
            <a:chExt cx="2501043" cy="1939811"/>
          </a:xfrm>
        </p:grpSpPr>
        <p:pic>
          <p:nvPicPr>
            <p:cNvPr id="3075" name="Picture 3" descr="C:\Dropbox\Research\Talks\14.06 PrivatePACsampling\occupations_matador.gif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32551" y="1034012"/>
              <a:ext cx="1369120" cy="1468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5656351" y="2598140"/>
              <a:ext cx="992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Roberto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Callout 18"/>
                <p:cNvSpPr/>
                <p:nvPr/>
              </p:nvSpPr>
              <p:spPr>
                <a:xfrm>
                  <a:off x="7115994" y="1027661"/>
                  <a:ext cx="1041400" cy="380999"/>
                </a:xfrm>
                <a:prstGeom prst="wedgeEllipseCallout">
                  <a:avLst>
                    <a:gd name="adj1" fmla="val -59366"/>
                    <a:gd name="adj2" fmla="val 42575"/>
                  </a:avLst>
                </a:prstGeom>
                <a:solidFill>
                  <a:srgbClr val="C00000">
                    <a:alpha val="27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/>
                          </a:rPr>
                          <m:t>𝑋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Callout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994" y="1027661"/>
                  <a:ext cx="1041400" cy="380999"/>
                </a:xfrm>
                <a:prstGeom prst="wedgeEllipseCallout">
                  <a:avLst>
                    <a:gd name="adj1" fmla="val -59366"/>
                    <a:gd name="adj2" fmla="val 42575"/>
                  </a:avLst>
                </a:prstGeom>
                <a:blipFill rotWithShape="1"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78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0.01574 L 0.0658 -0.02476 C 0.07986 -0.01574 0.10087 0.00579 0.12274 0.00579 C 0.14774 0.00579 0.15885 -0.02569 0.17343 -0.0331 L 0.22343 0.0132 L 0.26788 -0.02476 L 0.31718 -0.01643 " pathEditMode="relative" rAng="0" ptsTypes="FffFAAF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-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6653"/>
                <a:ext cx="8229600" cy="5638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000" b="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Distributional assumptions/Label </a:t>
                </a:r>
                <a:r>
                  <a:rPr lang="en-US" sz="2000" dirty="0" smtClean="0"/>
                  <a:t>privacy </a:t>
                </a:r>
                <a:r>
                  <a:rPr lang="en-US" sz="2000" dirty="0" smtClean="0"/>
                  <a:t>only/Count only labeled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2000" b="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sz="2000" dirty="0" smtClean="0">
                            <a:latin typeface="Cambria Math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/>
                          </a:rPr>
                          <m:t>DIM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CH 11, BNS 15]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sz="2000" dirty="0" smtClean="0">
                  <a:solidFill>
                    <a:schemeClr val="accent2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Characterization </a:t>
                </a:r>
                <a:r>
                  <a:rPr lang="en-US" sz="2000" dirty="0" smtClean="0"/>
                  <a:t>in terms of </a:t>
                </a:r>
                <a:r>
                  <a:rPr lang="en-US" sz="2000" dirty="0" smtClean="0"/>
                  <a:t>distribution independent covers:</a:t>
                </a:r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/>
                      </a:rPr>
                      <m:t>SCDP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/>
                      </a:rPr>
                      <m:t>Θ</m:t>
                    </m:r>
                    <m:d>
                      <m:dPr>
                        <m:ctrlPr>
                          <a:rPr lang="en-US" sz="2000" i="1" dirty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/>
                          </a:rPr>
                          <m:t>R</m:t>
                        </m:r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/>
                          </a:rPr>
                          <m:t>COVER</m:t>
                        </m:r>
                        <m:d>
                          <m:d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0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BNS 13a]</a:t>
                </a:r>
                <a:endParaRPr lang="en-US" sz="2000" dirty="0">
                  <a:solidFill>
                    <a:schemeClr val="accent2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6653"/>
                <a:ext cx="8229600" cy="5638800"/>
              </a:xfrm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66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Distribution-independent covers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-covers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over </a:t>
                </a:r>
                <a:r>
                  <a:rPr lang="en-US" dirty="0"/>
                  <a:t>distr.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∃</m:t>
                    </m:r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∈</m:t>
                    </m:r>
                    <m:r>
                      <a:rPr lang="en-US" i="1" dirty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.   </m:t>
                    </m:r>
                    <m:r>
                      <a:rPr lang="en-US" i="1" dirty="0">
                        <a:latin typeface="Cambria Math"/>
                      </a:rPr>
                      <m:t>𝑒𝑟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i="1" dirty="0">
                        <a:latin typeface="Cambria Math"/>
                      </a:rPr>
                      <m:t>≤</m:t>
                    </m:r>
                    <m:r>
                      <a:rPr lang="en-US" i="1" dirty="0">
                        <a:latin typeface="Cambria Math"/>
                      </a:rPr>
                      <m:t>𝜖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COVER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min</m:t>
                    </m:r>
                    <m:d>
                      <m:dPr>
                        <m:begChr m:val="{"/>
                        <m:endChr m:val="|"/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  <m:r>
                          <a:rPr lang="en-US" dirty="0">
                            <a:latin typeface="Cambria Math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𝐻</m:t>
                            </m:r>
                          </m:e>
                        </m:d>
                        <m:r>
                          <a:rPr lang="en-US" b="0" i="1" dirty="0" smtClean="0">
                            <a:latin typeface="Cambria Math"/>
                          </a:rPr>
                          <m:t>   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 </m:t>
                    </m:r>
                    <m:r>
                      <a:rPr lang="en-US" b="0" i="1" dirty="0" smtClean="0">
                        <a:latin typeface="Cambria Math"/>
                      </a:rPr>
                      <m:t>𝐻</m:t>
                    </m:r>
                    <m:r>
                      <a:rPr lang="en-US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is DI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 1/4</m:t>
                    </m:r>
                  </m:oMath>
                </a14:m>
                <a:r>
                  <a:rPr lang="en-US" dirty="0" smtClean="0"/>
                  <a:t>-cover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b="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0" lvl="0" indent="0">
                  <a:buNone/>
                </a:pPr>
                <a:endParaRPr lang="en-US" dirty="0" smtClean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 smtClean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Proof</a:t>
                </a:r>
                <a:r>
                  <a:rPr lang="en-US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: exponential mechanism </a:t>
                </a:r>
                <a:r>
                  <a:rPr lang="en-US" dirty="0">
                    <a:solidFill>
                      <a:srgbClr val="9C5252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dirty="0" smtClean="0">
                    <a:solidFill>
                      <a:srgbClr val="9C5252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MT 07</a:t>
                </a:r>
                <a:r>
                  <a:rPr lang="en-US" dirty="0" smtClean="0">
                    <a:solidFill>
                      <a:srgbClr val="9C5252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]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680554" y="4633605"/>
                <a:ext cx="7073900" cy="622300"/>
              </a:xfrm>
              <a:prstGeom prst="rect">
                <a:avLst/>
              </a:prstGeom>
              <a:solidFill>
                <a:schemeClr val="accent1"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Thm:</a:t>
                </a:r>
                <a14:m>
                  <m:oMath xmlns:m="http://schemas.openxmlformats.org/officeDocument/2006/math">
                    <m:r>
                      <a:rPr lang="en-US" sz="24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SCDP</m:t>
                    </m:r>
                    <m:d>
                      <m:dPr>
                        <m:ctrlPr>
                          <a:rPr lang="en-US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O</m:t>
                    </m:r>
                    <m:r>
                      <a:rPr lang="en-US" sz="2400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COVER</m:t>
                    </m:r>
                    <m:d>
                      <m:dPr>
                        <m:ctrlPr>
                          <a:rPr lang="en-US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i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US" sz="2400" dirty="0">
                    <a:solidFill>
                      <a:srgbClr val="9C5252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400" dirty="0" smtClean="0">
                    <a:solidFill>
                      <a:srgbClr val="9C5252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KLNRS 08</a:t>
                </a:r>
                <a:r>
                  <a:rPr lang="en-US" sz="2400" dirty="0">
                    <a:solidFill>
                      <a:srgbClr val="9C5252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, </a:t>
                </a:r>
                <a:r>
                  <a:rPr lang="en-US" sz="2400" dirty="0" smtClean="0">
                    <a:solidFill>
                      <a:srgbClr val="9C5252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BKN 10</a:t>
                </a:r>
                <a:r>
                  <a:rPr lang="en-US" sz="2400" dirty="0" smtClean="0">
                    <a:solidFill>
                      <a:srgbClr val="9C5252">
                        <a:lumMod val="75000"/>
                      </a:srgbClr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2400" dirty="0">
                  <a:solidFill>
                    <a:srgbClr val="9C5252">
                      <a:lumMod val="75000"/>
                    </a:srgbClr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54" y="4633605"/>
                <a:ext cx="7073900" cy="622300"/>
              </a:xfrm>
              <a:prstGeom prst="rect">
                <a:avLst/>
              </a:prstGeom>
              <a:blipFill rotWithShape="1">
                <a:blip r:embed="rId3"/>
                <a:stretch>
                  <a:fillRect l="-1379" b="-98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/>
              <p:cNvSpPr/>
              <p:nvPr/>
            </p:nvSpPr>
            <p:spPr>
              <a:xfrm>
                <a:off x="680554" y="1817914"/>
                <a:ext cx="7679674" cy="1338943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distribution-independent (DI)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-cover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</a:t>
                </a:r>
              </a:p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distr.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-covers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over distr.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54" y="1817914"/>
                <a:ext cx="7679674" cy="1338943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77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30183" y="1034143"/>
                <a:ext cx="8528760" cy="5135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Trebuchet MS" pitchFamily="34" charset="0"/>
                  <a:buChar char="–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/>
                      </a:rPr>
                      <m:t>𝚷</m:t>
                    </m:r>
                  </m:oMath>
                </a14:m>
                <a:r>
                  <a:rPr lang="en-US" dirty="0" smtClean="0"/>
                  <a:t> be a distribution over sets of </a:t>
                </a:r>
                <a:r>
                  <a:rPr lang="en-US" dirty="0" smtClean="0"/>
                  <a:t>hypotheses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size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𝚷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</a:rPr>
                              <m:t>𝐻</m:t>
                            </m:r>
                            <m:r>
                              <a:rPr lang="en-US" i="1">
                                <a:latin typeface="Cambria Math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supp</m:t>
                            </m:r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1">
                                <a:latin typeface="Cambria Math"/>
                              </a:rPr>
                              <m:t>𝚷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𝐻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R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tx1"/>
                        </a:solidFill>
                        <a:latin typeface="Cambria Math"/>
                      </a:rPr>
                      <m:t>COVER</m:t>
                    </m:r>
                    <m:d>
                      <m:d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/>
                      </a:rPr>
                      <m:t>min</m:t>
                    </m:r>
                    <m:d>
                      <m:dPr>
                        <m:begChr m:val="{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log</m:t>
                        </m:r>
                        <m:r>
                          <a:rPr lang="en-US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size</m:t>
                        </m:r>
                        <m:d>
                          <m:dPr>
                            <m:ctrlPr>
                              <a:rPr lang="en-US" b="0" i="0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>
                                <a:latin typeface="Cambria Math"/>
                              </a:rPr>
                              <m:t>𝚷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   </m:t>
                    </m:r>
                    <m:r>
                      <a:rPr lang="en-US" b="1" smtClean="0">
                        <a:latin typeface="Cambria Math"/>
                      </a:rPr>
                      <m:t>𝚷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 DI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-</a:t>
                </a:r>
                <a:r>
                  <a:rPr lang="en-US" dirty="0" smtClean="0"/>
                  <a:t>cover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  <a:p>
                <a:pPr marL="0" indent="0">
                  <a:buFont typeface="Arial" pitchFamily="34" charset="0"/>
                  <a:buNone/>
                </a:pPr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83" y="1034143"/>
                <a:ext cx="8528760" cy="5135563"/>
              </a:xfrm>
              <a:prstGeom prst="rect">
                <a:avLst/>
              </a:prstGeom>
              <a:blipFill rotWithShape="1">
                <a:blip r:embed="rId2"/>
                <a:stretch>
                  <a:fillRect l="-1144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Randomized DI covers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2030383" y="5172354"/>
                <a:ext cx="5181600" cy="6858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R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COVER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SCDP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BNS 13a</a:t>
                </a:r>
                <a:r>
                  <a:rPr lang="en-US" sz="2400" dirty="0" smtClean="0">
                    <a:solidFill>
                      <a:schemeClr val="accent2">
                        <a:lumMod val="75000"/>
                      </a:schemeClr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383" y="5172354"/>
                <a:ext cx="51816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r="-235" b="-35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ounded Rectangle 6"/>
              <p:cNvSpPr/>
              <p:nvPr/>
            </p:nvSpPr>
            <p:spPr>
              <a:xfrm>
                <a:off x="892628" y="1892865"/>
                <a:ext cx="7135783" cy="1328058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b="1" smtClean="0">
                        <a:solidFill>
                          <a:schemeClr val="tx1"/>
                        </a:solidFill>
                        <a:latin typeface="Cambria Math"/>
                      </a:rPr>
                      <m:t>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DI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𝛿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-cover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∀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∼</m:t>
                              </m:r>
                              <m:r>
                                <a:rPr lang="en-US" sz="2400" b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𝜖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tx1"/>
                                  </a:solidFill>
                                </a:rPr>
                                <m:t>-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tx1"/>
                                  </a:solidFill>
                                </a:rPr>
                                <m:t>covers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tx1"/>
                                  </a:solidFill>
                                </a:rPr>
                                <m:t>over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≥1−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28" y="1892865"/>
                <a:ext cx="7135783" cy="1328058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42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8000"/>
          </a:schemeClr>
        </a:solidFill>
      </a:spPr>
      <a:bodyPr rtlCol="0" anchor="ctr"/>
      <a:lstStyle>
        <a:defPPr>
          <a:defRPr sz="24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51676</TotalTime>
  <Words>1925</Words>
  <Application>Microsoft Office PowerPoint</Application>
  <PresentationFormat>On-screen Show (4:3)</PresentationFormat>
  <Paragraphs>234</Paragraphs>
  <Slides>16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1_Executive</vt:lpstr>
      <vt:lpstr>Sample Complexity Bounds on Differentially Private Learning via Communication Complexity</vt:lpstr>
      <vt:lpstr>Learning model</vt:lpstr>
      <vt:lpstr>Privacy </vt:lpstr>
      <vt:lpstr>What is the cost of privacy?</vt:lpstr>
      <vt:lpstr>Our results: lower bounds</vt:lpstr>
      <vt:lpstr>Our results: characterization</vt:lpstr>
      <vt:lpstr>Related results</vt:lpstr>
      <vt:lpstr>Distribution-independent covers</vt:lpstr>
      <vt:lpstr>Randomized DI covers</vt:lpstr>
      <vt:lpstr>From covers to CC</vt:lpstr>
      <vt:lpstr>From covers to CC</vt:lpstr>
      <vt:lpstr>Lower bound tools</vt:lpstr>
      <vt:lpstr>Our results: upper bounds</vt:lpstr>
      <vt:lpstr>Conclusions and open problems</vt:lpstr>
      <vt:lpstr>From LDIM to AugIndex</vt:lpstr>
      <vt:lpstr>Randomized DI covers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Evolvability of Linear Threshold Functions</dc:title>
  <dc:creator>vitaly</dc:creator>
  <cp:lastModifiedBy>vitaly</cp:lastModifiedBy>
  <cp:revision>862</cp:revision>
  <dcterms:created xsi:type="dcterms:W3CDTF">2011-07-04T02:51:15Z</dcterms:created>
  <dcterms:modified xsi:type="dcterms:W3CDTF">2015-02-06T04:45:53Z</dcterms:modified>
</cp:coreProperties>
</file>