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57" r:id="rId2"/>
    <p:sldId id="293" r:id="rId3"/>
    <p:sldId id="258" r:id="rId4"/>
    <p:sldId id="259" r:id="rId5"/>
    <p:sldId id="263" r:id="rId6"/>
    <p:sldId id="261" r:id="rId7"/>
    <p:sldId id="260" r:id="rId8"/>
    <p:sldId id="262" r:id="rId9"/>
    <p:sldId id="289" r:id="rId10"/>
    <p:sldId id="299" r:id="rId11"/>
    <p:sldId id="298" r:id="rId12"/>
    <p:sldId id="290" r:id="rId13"/>
    <p:sldId id="267" r:id="rId14"/>
    <p:sldId id="296" r:id="rId15"/>
    <p:sldId id="269" r:id="rId16"/>
    <p:sldId id="294" r:id="rId17"/>
    <p:sldId id="270" r:id="rId18"/>
    <p:sldId id="271" r:id="rId19"/>
    <p:sldId id="272" r:id="rId20"/>
    <p:sldId id="273" r:id="rId21"/>
    <p:sldId id="274" r:id="rId22"/>
    <p:sldId id="291" r:id="rId23"/>
    <p:sldId id="277" r:id="rId24"/>
    <p:sldId id="276" r:id="rId25"/>
    <p:sldId id="295" r:id="rId26"/>
    <p:sldId id="278" r:id="rId27"/>
    <p:sldId id="292" r:id="rId28"/>
    <p:sldId id="284" r:id="rId29"/>
    <p:sldId id="280" r:id="rId30"/>
    <p:sldId id="28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08" autoAdjust="0"/>
    <p:restoredTop sz="83811" autoAdjust="0"/>
  </p:normalViewPr>
  <p:slideViewPr>
    <p:cSldViewPr snapToGrid="0" showGuides="1">
      <p:cViewPr varScale="1">
        <p:scale>
          <a:sx n="102" d="100"/>
          <a:sy n="102" d="100"/>
        </p:scale>
        <p:origin x="972" y="114"/>
      </p:cViewPr>
      <p:guideLst>
        <p:guide orient="horz" pos="2160"/>
        <p:guide pos="28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70E5A8-1452-4D6D-A9B4-2713003FF554}" type="datetimeFigureOut">
              <a:rPr lang="en-US" smtClean="0"/>
              <a:t>2/18/2017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41948-AC13-4FEC-A083-979B262A9360}" type="slidenum">
              <a:rPr lang="en-US" smtClean="0"/>
              <a:t>‹#›</a:t>
            </a:fld>
            <a:endParaRPr lang="en-US"/>
          </a:p>
        </p:txBody>
      </p:sp>
    </p:spTree>
    <p:extLst>
      <p:ext uri="{BB962C8B-B14F-4D97-AF65-F5344CB8AC3E}">
        <p14:creationId xmlns:p14="http://schemas.microsoft.com/office/powerpoint/2010/main" val="1797546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25000" dirty="0"/>
          </a:p>
        </p:txBody>
      </p:sp>
      <p:sp>
        <p:nvSpPr>
          <p:cNvPr id="4" name="Slide Number Placeholder 3"/>
          <p:cNvSpPr>
            <a:spLocks noGrp="1"/>
          </p:cNvSpPr>
          <p:nvPr>
            <p:ph type="sldNum" sz="quarter" idx="10"/>
          </p:nvPr>
        </p:nvSpPr>
        <p:spPr/>
        <p:txBody>
          <a:bodyPr/>
          <a:lstStyle/>
          <a:p>
            <a:fld id="{81110D91-53B2-4139-BEF0-5238FC36548F}"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8292191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SCO the goal is to optimize</a:t>
            </a:r>
            <a:r>
              <a:rPr lang="en-US" baseline="0" dirty="0" smtClean="0"/>
              <a:t> the expected function. Generalizes convex problems in ML/statistics</a:t>
            </a:r>
            <a:endParaRPr lang="en-US" dirty="0"/>
          </a:p>
        </p:txBody>
      </p:sp>
      <p:sp>
        <p:nvSpPr>
          <p:cNvPr id="4" name="Slide Number Placeholder 3"/>
          <p:cNvSpPr>
            <a:spLocks noGrp="1"/>
          </p:cNvSpPr>
          <p:nvPr>
            <p:ph type="sldNum" sz="quarter" idx="10"/>
          </p:nvPr>
        </p:nvSpPr>
        <p:spPr/>
        <p:txBody>
          <a:bodyPr/>
          <a:lstStyle/>
          <a:p>
            <a:fld id="{81110D91-53B2-4139-BEF0-5238FC36548F}" type="slidenum">
              <a:rPr lang="en-US" smtClean="0"/>
              <a:t>13</a:t>
            </a:fld>
            <a:endParaRPr lang="en-US"/>
          </a:p>
        </p:txBody>
      </p:sp>
    </p:spTree>
    <p:extLst>
      <p:ext uri="{BB962C8B-B14F-4D97-AF65-F5344CB8AC3E}">
        <p14:creationId xmlns:p14="http://schemas.microsoft.com/office/powerpoint/2010/main" val="2137542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E41948-AC13-4FEC-A083-979B262A9360}" type="slidenum">
              <a:rPr lang="en-US" smtClean="0"/>
              <a:t>15</a:t>
            </a:fld>
            <a:endParaRPr lang="en-US"/>
          </a:p>
        </p:txBody>
      </p:sp>
    </p:spTree>
    <p:extLst>
      <p:ext uri="{BB962C8B-B14F-4D97-AF65-F5344CB8AC3E}">
        <p14:creationId xmlns:p14="http://schemas.microsoft.com/office/powerpoint/2010/main" val="1091885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Global approximate oracle behaves like the true</a:t>
            </a:r>
            <a:r>
              <a:rPr lang="en-US" baseline="0" dirty="0" smtClean="0"/>
              <a:t> oracle over the whole domain: linear approximation of f at every point is \eta close to the true one</a:t>
            </a:r>
          </a:p>
          <a:p>
            <a:r>
              <a:rPr lang="en-US" baseline="0" dirty="0" smtClean="0"/>
              <a:t>The assumption on F imply that the gradients of functions in the support of D are uniformly bounded. This can be related to a bound on the variance</a:t>
            </a:r>
            <a:endParaRPr lang="en-US" dirty="0"/>
          </a:p>
        </p:txBody>
      </p:sp>
      <p:sp>
        <p:nvSpPr>
          <p:cNvPr id="4" name="Slide Number Placeholder 3"/>
          <p:cNvSpPr>
            <a:spLocks noGrp="1"/>
          </p:cNvSpPr>
          <p:nvPr>
            <p:ph type="sldNum" sz="quarter" idx="10"/>
          </p:nvPr>
        </p:nvSpPr>
        <p:spPr/>
        <p:txBody>
          <a:bodyPr/>
          <a:lstStyle/>
          <a:p>
            <a:fld id="{81110D91-53B2-4139-BEF0-5238FC36548F}" type="slidenum">
              <a:rPr lang="en-US" smtClean="0"/>
              <a:t>17</a:t>
            </a:fld>
            <a:endParaRPr lang="en-US"/>
          </a:p>
        </p:txBody>
      </p:sp>
    </p:spTree>
    <p:extLst>
      <p:ext uri="{BB962C8B-B14F-4D97-AF65-F5344CB8AC3E}">
        <p14:creationId xmlns:p14="http://schemas.microsoft.com/office/powerpoint/2010/main" val="961823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abstract the gradient estimation problem to estimation of mean vector.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problem can be thought of as reducing high-dimensional concentration to one-dimensional.</a:t>
            </a:r>
          </a:p>
          <a:p>
            <a:endParaRPr lang="en-US" dirty="0"/>
          </a:p>
        </p:txBody>
      </p:sp>
      <p:sp>
        <p:nvSpPr>
          <p:cNvPr id="4" name="Slide Number Placeholder 3"/>
          <p:cNvSpPr>
            <a:spLocks noGrp="1"/>
          </p:cNvSpPr>
          <p:nvPr>
            <p:ph type="sldNum" sz="quarter" idx="10"/>
          </p:nvPr>
        </p:nvSpPr>
        <p:spPr/>
        <p:txBody>
          <a:bodyPr/>
          <a:lstStyle/>
          <a:p>
            <a:fld id="{81110D91-53B2-4139-BEF0-5238FC36548F}" type="slidenum">
              <a:rPr lang="en-US" smtClean="0"/>
              <a:t>18</a:t>
            </a:fld>
            <a:endParaRPr lang="en-US"/>
          </a:p>
        </p:txBody>
      </p:sp>
    </p:spTree>
    <p:extLst>
      <p:ext uri="{BB962C8B-B14F-4D97-AF65-F5344CB8AC3E}">
        <p14:creationId xmlns:p14="http://schemas.microsoft.com/office/powerpoint/2010/main" val="2298803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\ell_2 mean</a:t>
            </a:r>
            <a:r>
              <a:rPr lang="en-US" baseline="0" dirty="0" smtClean="0"/>
              <a:t> estimation</a:t>
            </a:r>
            <a:endParaRPr lang="en-US" dirty="0" smtClean="0"/>
          </a:p>
          <a:p>
            <a:r>
              <a:rPr lang="en-US" dirty="0" smtClean="0"/>
              <a:t>Improvement from \eps/\</a:t>
            </a:r>
            <a:r>
              <a:rPr lang="en-US" dirty="0" err="1" smtClean="0"/>
              <a:t>sqrt</a:t>
            </a:r>
            <a:r>
              <a:rPr lang="en-US" dirty="0" smtClean="0"/>
              <a:t> d matching sample</a:t>
            </a:r>
            <a:r>
              <a:rPr lang="en-US" baseline="0" dirty="0" smtClean="0"/>
              <a:t> complexity</a:t>
            </a:r>
            <a:r>
              <a:rPr lang="en-US" dirty="0" smtClean="0"/>
              <a:t>.</a:t>
            </a:r>
            <a:endParaRPr lang="en-US" dirty="0"/>
          </a:p>
        </p:txBody>
      </p:sp>
      <p:sp>
        <p:nvSpPr>
          <p:cNvPr id="4" name="Slide Number Placeholder 3"/>
          <p:cNvSpPr>
            <a:spLocks noGrp="1"/>
          </p:cNvSpPr>
          <p:nvPr>
            <p:ph type="sldNum" sz="quarter" idx="10"/>
          </p:nvPr>
        </p:nvSpPr>
        <p:spPr/>
        <p:txBody>
          <a:bodyPr/>
          <a:lstStyle/>
          <a:p>
            <a:fld id="{81110D91-53B2-4139-BEF0-5238FC36548F}" type="slidenum">
              <a:rPr lang="en-US" smtClean="0"/>
              <a:t>19</a:t>
            </a:fld>
            <a:endParaRPr lang="en-US"/>
          </a:p>
        </p:txBody>
      </p:sp>
    </p:spTree>
    <p:extLst>
      <p:ext uri="{BB962C8B-B14F-4D97-AF65-F5344CB8AC3E}">
        <p14:creationId xmlns:p14="http://schemas.microsoft.com/office/powerpoint/2010/main" val="790851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Tight upper</a:t>
            </a:r>
            <a:r>
              <a:rPr lang="en-US" baseline="0" dirty="0" smtClean="0"/>
              <a:t> and lower bounds. </a:t>
            </a:r>
            <a:r>
              <a:rPr lang="en-US" dirty="0" smtClean="0"/>
              <a:t>SQ estimation complexity (1/\tau^2) matches sample complexity for \</a:t>
            </a:r>
            <a:r>
              <a:rPr lang="en-US" dirty="0" err="1" smtClean="0"/>
              <a:t>ell_q</a:t>
            </a:r>
            <a:r>
              <a:rPr lang="en-US" dirty="0" smtClean="0"/>
              <a:t> norm up</a:t>
            </a:r>
            <a:r>
              <a:rPr lang="en-US" baseline="0" dirty="0" smtClean="0"/>
              <a:t> to log d factor.</a:t>
            </a:r>
          </a:p>
          <a:p>
            <a:r>
              <a:rPr lang="en-US" baseline="0" dirty="0" smtClean="0"/>
              <a:t>For any norm the estimation complexity if at most d/\epsilon^2</a:t>
            </a:r>
          </a:p>
          <a:p>
            <a:r>
              <a:rPr lang="en-US" baseline="0" dirty="0" smtClean="0"/>
              <a:t>The problem is open for most </a:t>
            </a:r>
            <a:r>
              <a:rPr lang="en-US" baseline="0" dirty="0" smtClean="0"/>
              <a:t>norms</a:t>
            </a:r>
          </a:p>
          <a:p>
            <a:r>
              <a:rPr lang="en-US" baseline="0" dirty="0" smtClean="0"/>
              <a:t>Norms for which SQ complexity is known to be different from information theoretic complexity are hard to compute norms such nuclear tensor norms</a:t>
            </a:r>
            <a:endParaRPr lang="en-US" dirty="0"/>
          </a:p>
        </p:txBody>
      </p:sp>
      <p:sp>
        <p:nvSpPr>
          <p:cNvPr id="4" name="Slide Number Placeholder 3"/>
          <p:cNvSpPr>
            <a:spLocks noGrp="1"/>
          </p:cNvSpPr>
          <p:nvPr>
            <p:ph type="sldNum" sz="quarter" idx="10"/>
          </p:nvPr>
        </p:nvSpPr>
        <p:spPr/>
        <p:txBody>
          <a:bodyPr/>
          <a:lstStyle/>
          <a:p>
            <a:fld id="{56E41948-AC13-4FEC-A083-979B262A9360}" type="slidenum">
              <a:rPr lang="en-US" smtClean="0"/>
              <a:t>20</a:t>
            </a:fld>
            <a:endParaRPr lang="en-US"/>
          </a:p>
        </p:txBody>
      </p:sp>
    </p:spTree>
    <p:extLst>
      <p:ext uri="{BB962C8B-B14F-4D97-AF65-F5344CB8AC3E}">
        <p14:creationId xmlns:p14="http://schemas.microsoft.com/office/powerpoint/2010/main" val="1247165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Corollaries from plugging the approximate gradient into standard</a:t>
            </a:r>
            <a:r>
              <a:rPr lang="en-US" baseline="0" dirty="0" smtClean="0"/>
              <a:t> gradient based algorithms</a:t>
            </a:r>
            <a:endParaRPr lang="en-US" dirty="0" smtClean="0"/>
          </a:p>
        </p:txBody>
      </p:sp>
      <p:sp>
        <p:nvSpPr>
          <p:cNvPr id="4" name="Slide Number Placeholder 3"/>
          <p:cNvSpPr>
            <a:spLocks noGrp="1"/>
          </p:cNvSpPr>
          <p:nvPr>
            <p:ph type="sldNum" sz="quarter" idx="10"/>
          </p:nvPr>
        </p:nvSpPr>
        <p:spPr/>
        <p:txBody>
          <a:bodyPr/>
          <a:lstStyle/>
          <a:p>
            <a:fld id="{81110D91-53B2-4139-BEF0-5238FC36548F}" type="slidenum">
              <a:rPr lang="en-US" smtClean="0"/>
              <a:t>21</a:t>
            </a:fld>
            <a:endParaRPr lang="en-US"/>
          </a:p>
        </p:txBody>
      </p:sp>
    </p:spTree>
    <p:extLst>
      <p:ext uri="{BB962C8B-B14F-4D97-AF65-F5344CB8AC3E}">
        <p14:creationId xmlns:p14="http://schemas.microsoft.com/office/powerpoint/2010/main" val="22313233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110D91-53B2-4139-BEF0-5238FC36548F}" type="slidenum">
              <a:rPr lang="en-US" smtClean="0"/>
              <a:t>22</a:t>
            </a:fld>
            <a:endParaRPr lang="en-US"/>
          </a:p>
        </p:txBody>
      </p:sp>
    </p:spTree>
    <p:extLst>
      <p:ext uri="{BB962C8B-B14F-4D97-AF65-F5344CB8AC3E}">
        <p14:creationId xmlns:p14="http://schemas.microsoft.com/office/powerpoint/2010/main" val="42108865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110D91-53B2-4139-BEF0-5238FC36548F}" type="slidenum">
              <a:rPr lang="en-US" smtClean="0"/>
              <a:t>23</a:t>
            </a:fld>
            <a:endParaRPr lang="en-US"/>
          </a:p>
        </p:txBody>
      </p:sp>
    </p:spTree>
    <p:extLst>
      <p:ext uri="{BB962C8B-B14F-4D97-AF65-F5344CB8AC3E}">
        <p14:creationId xmlns:p14="http://schemas.microsoft.com/office/powerpoint/2010/main" val="14363594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Several other</a:t>
            </a:r>
            <a:r>
              <a:rPr lang="en-US" baseline="0" dirty="0" smtClean="0"/>
              <a:t> notions of dimension and analysis techniques are known</a:t>
            </a:r>
            <a:endParaRPr lang="en-US" dirty="0" smtClean="0"/>
          </a:p>
          <a:p>
            <a:r>
              <a:rPr lang="en-US" dirty="0" smtClean="0"/>
              <a:t>In </a:t>
            </a:r>
            <a:r>
              <a:rPr lang="en-US" dirty="0" smtClean="0"/>
              <a:t>this talk a simple SQ dimension </a:t>
            </a:r>
            <a:r>
              <a:rPr lang="en-US" dirty="0" smtClean="0"/>
              <a:t>for decision problems that</a:t>
            </a:r>
            <a:r>
              <a:rPr lang="en-US" baseline="0" dirty="0" smtClean="0"/>
              <a:t> </a:t>
            </a:r>
            <a:r>
              <a:rPr lang="en-US" baseline="0" dirty="0" smtClean="0"/>
              <a:t>suffices for k-SAT</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81110D91-53B2-4139-BEF0-5238FC36548F}" type="slidenum">
              <a:rPr lang="en-US" smtClean="0"/>
              <a:t>24</a:t>
            </a:fld>
            <a:endParaRPr lang="en-US"/>
          </a:p>
        </p:txBody>
      </p:sp>
    </p:spTree>
    <p:extLst>
      <p:ext uri="{BB962C8B-B14F-4D97-AF65-F5344CB8AC3E}">
        <p14:creationId xmlns:p14="http://schemas.microsoft.com/office/powerpoint/2010/main" val="340251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110D91-53B2-4139-BEF0-5238FC36548F}" type="slidenum">
              <a:rPr lang="en-US" smtClean="0"/>
              <a:t>3</a:t>
            </a:fld>
            <a:endParaRPr lang="en-US"/>
          </a:p>
        </p:txBody>
      </p:sp>
    </p:spTree>
    <p:extLst>
      <p:ext uri="{BB962C8B-B14F-4D97-AF65-F5344CB8AC3E}">
        <p14:creationId xmlns:p14="http://schemas.microsoft.com/office/powerpoint/2010/main" val="39610953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be used for various other classes of CSPs</a:t>
            </a:r>
            <a:r>
              <a:rPr lang="en-US" baseline="0" dirty="0" smtClean="0"/>
              <a:t>  and gives tight lower bounds</a:t>
            </a:r>
          </a:p>
          <a:p>
            <a:r>
              <a:rPr lang="en-US" dirty="0" smtClean="0"/>
              <a:t>Lower bound</a:t>
            </a:r>
            <a:r>
              <a:rPr lang="en-US" baseline="0" dirty="0" smtClean="0"/>
              <a:t> holds against other algorithmic approaches that are SQ implementable</a:t>
            </a:r>
            <a:endParaRPr lang="en-US" dirty="0"/>
          </a:p>
        </p:txBody>
      </p:sp>
      <p:sp>
        <p:nvSpPr>
          <p:cNvPr id="4" name="Slide Number Placeholder 3"/>
          <p:cNvSpPr>
            <a:spLocks noGrp="1"/>
          </p:cNvSpPr>
          <p:nvPr>
            <p:ph type="sldNum" sz="quarter" idx="10"/>
          </p:nvPr>
        </p:nvSpPr>
        <p:spPr/>
        <p:txBody>
          <a:bodyPr/>
          <a:lstStyle/>
          <a:p>
            <a:fld id="{81110D91-53B2-4139-BEF0-5238FC36548F}" type="slidenum">
              <a:rPr lang="en-US" smtClean="0"/>
              <a:t>26</a:t>
            </a:fld>
            <a:endParaRPr lang="en-US"/>
          </a:p>
        </p:txBody>
      </p:sp>
    </p:spTree>
    <p:extLst>
      <p:ext uri="{BB962C8B-B14F-4D97-AF65-F5344CB8AC3E}">
        <p14:creationId xmlns:p14="http://schemas.microsoft.com/office/powerpoint/2010/main" val="15151559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110D91-53B2-4139-BEF0-5238FC36548F}" type="slidenum">
              <a:rPr lang="en-US" smtClean="0"/>
              <a:t>27</a:t>
            </a:fld>
            <a:endParaRPr lang="en-US"/>
          </a:p>
        </p:txBody>
      </p:sp>
    </p:spTree>
    <p:extLst>
      <p:ext uri="{BB962C8B-B14F-4D97-AF65-F5344CB8AC3E}">
        <p14:creationId xmlns:p14="http://schemas.microsoft.com/office/powerpoint/2010/main" val="579076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known approaches enforcing linear structure makes</a:t>
            </a:r>
            <a:r>
              <a:rPr lang="en-US" baseline="0" dirty="0" smtClean="0"/>
              <a:t> the model too rich. </a:t>
            </a:r>
            <a:r>
              <a:rPr lang="en-US" baseline="0" dirty="0" err="1" smtClean="0"/>
              <a:t>Overfits</a:t>
            </a:r>
            <a:r>
              <a:rPr lang="en-US" baseline="0" dirty="0" smtClean="0"/>
              <a:t> since the number of given clauses is too small. Hence lower bounds only hold against relaxations that are not efficient from the point of view of sample complexity.</a:t>
            </a:r>
          </a:p>
          <a:p>
            <a:r>
              <a:rPr lang="en-US" baseline="0" dirty="0" smtClean="0"/>
              <a:t>In SQ lower bounds low SQC complexity ensures that there is no overfitting. The lower bound shows that models that are efficient from both computational and statistical points of view are not rich enough to express the CSPs</a:t>
            </a:r>
          </a:p>
          <a:p>
            <a:r>
              <a:rPr lang="en-US" baseline="0" dirty="0" smtClean="0"/>
              <a:t>The results </a:t>
            </a:r>
            <a:r>
              <a:rPr lang="en-US" baseline="0" smtClean="0"/>
              <a:t>are incomparable/complementary.</a:t>
            </a:r>
            <a:endParaRPr lang="en-US" baseline="0" dirty="0" smtClean="0"/>
          </a:p>
        </p:txBody>
      </p:sp>
      <p:sp>
        <p:nvSpPr>
          <p:cNvPr id="4" name="Slide Number Placeholder 3"/>
          <p:cNvSpPr>
            <a:spLocks noGrp="1"/>
          </p:cNvSpPr>
          <p:nvPr>
            <p:ph type="sldNum" sz="quarter" idx="10"/>
          </p:nvPr>
        </p:nvSpPr>
        <p:spPr/>
        <p:txBody>
          <a:bodyPr/>
          <a:lstStyle/>
          <a:p>
            <a:fld id="{56E41948-AC13-4FEC-A083-979B262A9360}" type="slidenum">
              <a:rPr lang="en-US" smtClean="0"/>
              <a:t>28</a:t>
            </a:fld>
            <a:endParaRPr lang="en-US"/>
          </a:p>
        </p:txBody>
      </p:sp>
    </p:spTree>
    <p:extLst>
      <p:ext uri="{BB962C8B-B14F-4D97-AF65-F5344CB8AC3E}">
        <p14:creationId xmlns:p14="http://schemas.microsoft.com/office/powerpoint/2010/main" val="13233539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approach to get lower bounds in a different</a:t>
            </a:r>
            <a:r>
              <a:rPr lang="en-US" baseline="0" dirty="0" smtClean="0"/>
              <a:t> context.</a:t>
            </a:r>
          </a:p>
          <a:p>
            <a:r>
              <a:rPr lang="en-US" baseline="0" dirty="0" smtClean="0"/>
              <a:t>A_PAR is the </a:t>
            </a:r>
            <a:r>
              <a:rPr lang="en-US" baseline="0" dirty="0" err="1" smtClean="0"/>
              <a:t>Hadamard</a:t>
            </a:r>
            <a:r>
              <a:rPr lang="en-US" baseline="0" dirty="0" smtClean="0"/>
              <a:t> matrix.</a:t>
            </a:r>
          </a:p>
          <a:p>
            <a:r>
              <a:rPr lang="en-US" baseline="0" dirty="0" smtClean="0"/>
              <a:t>Provides a proof of Forster’s result: breakthrough on a problem open for 15 years. Follows easily from results known 5 years earlier</a:t>
            </a:r>
          </a:p>
          <a:p>
            <a:r>
              <a:rPr lang="en-US" baseline="0" dirty="0" smtClean="0"/>
              <a:t>Heavy lifting done by the BFKV algorithm.</a:t>
            </a:r>
          </a:p>
          <a:p>
            <a:endParaRPr lang="en-US" dirty="0"/>
          </a:p>
        </p:txBody>
      </p:sp>
      <p:sp>
        <p:nvSpPr>
          <p:cNvPr id="4" name="Slide Number Placeholder 3"/>
          <p:cNvSpPr>
            <a:spLocks noGrp="1"/>
          </p:cNvSpPr>
          <p:nvPr>
            <p:ph type="sldNum" sz="quarter" idx="10"/>
          </p:nvPr>
        </p:nvSpPr>
        <p:spPr/>
        <p:txBody>
          <a:bodyPr/>
          <a:lstStyle/>
          <a:p>
            <a:fld id="{56E41948-AC13-4FEC-A083-979B262A9360}" type="slidenum">
              <a:rPr lang="en-US" smtClean="0"/>
              <a:t>29</a:t>
            </a:fld>
            <a:endParaRPr lang="en-US"/>
          </a:p>
        </p:txBody>
      </p:sp>
    </p:spTree>
    <p:extLst>
      <p:ext uri="{BB962C8B-B14F-4D97-AF65-F5344CB8AC3E}">
        <p14:creationId xmlns:p14="http://schemas.microsoft.com/office/powerpoint/2010/main" val="1160803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a:t>
            </a:r>
            <a:r>
              <a:rPr lang="en-US" baseline="0" dirty="0" smtClean="0"/>
              <a:t> </a:t>
            </a:r>
            <a:r>
              <a:rPr lang="en-US" baseline="0" dirty="0" err="1" smtClean="0"/>
              <a:t>kCSPs</a:t>
            </a:r>
            <a:r>
              <a:rPr lang="en-US" baseline="0" dirty="0" smtClean="0"/>
              <a:t> be solved using convex programming? Only need to rule out relaxations for which the convex optimization problem can be solved efficiently. The complexity depends on K, F,  and alpha</a:t>
            </a:r>
            <a:endParaRPr lang="en-US" dirty="0"/>
          </a:p>
        </p:txBody>
      </p:sp>
      <p:sp>
        <p:nvSpPr>
          <p:cNvPr id="4" name="Slide Number Placeholder 3"/>
          <p:cNvSpPr>
            <a:spLocks noGrp="1"/>
          </p:cNvSpPr>
          <p:nvPr>
            <p:ph type="sldNum" sz="quarter" idx="10"/>
          </p:nvPr>
        </p:nvSpPr>
        <p:spPr/>
        <p:txBody>
          <a:bodyPr/>
          <a:lstStyle/>
          <a:p>
            <a:fld id="{81110D91-53B2-4139-BEF0-5238FC36548F}" type="slidenum">
              <a:rPr lang="en-US" smtClean="0"/>
              <a:t>4</a:t>
            </a:fld>
            <a:endParaRPr lang="en-US"/>
          </a:p>
        </p:txBody>
      </p:sp>
    </p:spTree>
    <p:extLst>
      <p:ext uri="{BB962C8B-B14F-4D97-AF65-F5344CB8AC3E}">
        <p14:creationId xmlns:p14="http://schemas.microsoft.com/office/powerpoint/2010/main" val="2285913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Convex relaxation </a:t>
            </a:r>
            <a:r>
              <a:rPr lang="en-US" dirty="0" smtClean="0"/>
              <a:t>is</a:t>
            </a:r>
            <a:r>
              <a:rPr lang="en-US" baseline="0" dirty="0" smtClean="0"/>
              <a:t> a reduction from stochastic k-SAT and stochastic convex optimization</a:t>
            </a:r>
            <a:endParaRPr lang="en-US" dirty="0" smtClean="0"/>
          </a:p>
          <a:p>
            <a:r>
              <a:rPr lang="en-US" dirty="0" smtClean="0"/>
              <a:t>If</a:t>
            </a:r>
            <a:r>
              <a:rPr lang="en-US" baseline="0" dirty="0" smtClean="0"/>
              <a:t> for</a:t>
            </a:r>
            <a:r>
              <a:rPr lang="en-US" dirty="0" smtClean="0"/>
              <a:t> </a:t>
            </a:r>
            <a:r>
              <a:rPr lang="en-US" dirty="0" smtClean="0"/>
              <a:t>(F,K,\alpha) </a:t>
            </a:r>
            <a:r>
              <a:rPr lang="en-US" dirty="0" smtClean="0"/>
              <a:t>the upper bound for SCO is lower than the lower bound for k-SAT then obtain a contradiction</a:t>
            </a:r>
            <a:endParaRPr lang="en-US" dirty="0"/>
          </a:p>
        </p:txBody>
      </p:sp>
      <p:sp>
        <p:nvSpPr>
          <p:cNvPr id="4" name="Slide Number Placeholder 3"/>
          <p:cNvSpPr>
            <a:spLocks noGrp="1"/>
          </p:cNvSpPr>
          <p:nvPr>
            <p:ph type="sldNum" sz="quarter" idx="10"/>
          </p:nvPr>
        </p:nvSpPr>
        <p:spPr/>
        <p:txBody>
          <a:bodyPr/>
          <a:lstStyle/>
          <a:p>
            <a:fld id="{81110D91-53B2-4139-BEF0-5238FC36548F}" type="slidenum">
              <a:rPr lang="en-US" smtClean="0"/>
              <a:t>5</a:t>
            </a:fld>
            <a:endParaRPr lang="en-US"/>
          </a:p>
        </p:txBody>
      </p:sp>
    </p:spTree>
    <p:extLst>
      <p:ext uri="{BB962C8B-B14F-4D97-AF65-F5344CB8AC3E}">
        <p14:creationId xmlns:p14="http://schemas.microsoft.com/office/powerpoint/2010/main" val="916550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Many more lower</a:t>
            </a:r>
            <a:r>
              <a:rPr lang="en-US" baseline="0" dirty="0" smtClean="0"/>
              <a:t> bounds of this type can be easily obtained</a:t>
            </a:r>
            <a:r>
              <a:rPr lang="en-US" dirty="0" smtClean="0"/>
              <a:t>: different norms, exploit smoothness</a:t>
            </a:r>
            <a:r>
              <a:rPr lang="en-US" baseline="0" dirty="0" smtClean="0"/>
              <a:t> and/or </a:t>
            </a:r>
            <a:r>
              <a:rPr lang="en-US" dirty="0" smtClean="0"/>
              <a:t>strong convexity</a:t>
            </a:r>
          </a:p>
          <a:p>
            <a:endParaRPr lang="en-US" dirty="0"/>
          </a:p>
        </p:txBody>
      </p:sp>
      <p:sp>
        <p:nvSpPr>
          <p:cNvPr id="4" name="Slide Number Placeholder 3"/>
          <p:cNvSpPr>
            <a:spLocks noGrp="1"/>
          </p:cNvSpPr>
          <p:nvPr>
            <p:ph type="sldNum" sz="quarter" idx="10"/>
          </p:nvPr>
        </p:nvSpPr>
        <p:spPr/>
        <p:txBody>
          <a:bodyPr/>
          <a:lstStyle/>
          <a:p>
            <a:fld id="{81110D91-53B2-4139-BEF0-5238FC36548F}" type="slidenum">
              <a:rPr lang="en-US" smtClean="0"/>
              <a:t>8</a:t>
            </a:fld>
            <a:endParaRPr lang="en-US"/>
          </a:p>
        </p:txBody>
      </p:sp>
    </p:spTree>
    <p:extLst>
      <p:ext uri="{BB962C8B-B14F-4D97-AF65-F5344CB8AC3E}">
        <p14:creationId xmlns:p14="http://schemas.microsoft.com/office/powerpoint/2010/main" val="3361424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Replace </a:t>
            </a:r>
            <a:r>
              <a:rPr lang="en-US" dirty="0" err="1" smtClean="0"/>
              <a:t>i.i.d</a:t>
            </a:r>
            <a:r>
              <a:rPr lang="en-US" dirty="0" smtClean="0"/>
              <a:t>.</a:t>
            </a:r>
            <a:r>
              <a:rPr lang="en-US" baseline="0" dirty="0" smtClean="0"/>
              <a:t> inputs from D </a:t>
            </a:r>
            <a:r>
              <a:rPr lang="en-US" baseline="0" dirty="0" smtClean="0"/>
              <a:t>with oracle access to </a:t>
            </a:r>
            <a:r>
              <a:rPr lang="en-US" baseline="0" dirty="0" smtClean="0"/>
              <a:t>D. </a:t>
            </a:r>
            <a:r>
              <a:rPr lang="en-US" baseline="0" dirty="0" smtClean="0"/>
              <a:t>The oracle approximately evaluates average of any function with range [-1,1]</a:t>
            </a:r>
          </a:p>
          <a:p>
            <a:endParaRPr lang="en-US" baseline="0" dirty="0" smtClean="0"/>
          </a:p>
        </p:txBody>
      </p:sp>
      <p:sp>
        <p:nvSpPr>
          <p:cNvPr id="4" name="Slide Number Placeholder 3"/>
          <p:cNvSpPr>
            <a:spLocks noGrp="1"/>
          </p:cNvSpPr>
          <p:nvPr>
            <p:ph type="sldNum" sz="quarter" idx="10"/>
          </p:nvPr>
        </p:nvSpPr>
        <p:spPr/>
        <p:txBody>
          <a:bodyPr/>
          <a:lstStyle/>
          <a:p>
            <a:fld id="{56E41948-AC13-4FEC-A083-979B262A9360}"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854556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Replace </a:t>
            </a:r>
            <a:r>
              <a:rPr lang="en-US" dirty="0" err="1" smtClean="0"/>
              <a:t>i.i.d</a:t>
            </a:r>
            <a:r>
              <a:rPr lang="en-US" dirty="0" smtClean="0"/>
              <a:t>.</a:t>
            </a:r>
            <a:r>
              <a:rPr lang="en-US" baseline="0" dirty="0" smtClean="0"/>
              <a:t> inputs from D </a:t>
            </a:r>
            <a:r>
              <a:rPr lang="en-US" baseline="0" dirty="0" smtClean="0"/>
              <a:t>with oracle access to </a:t>
            </a:r>
            <a:r>
              <a:rPr lang="en-US" baseline="0" dirty="0" smtClean="0"/>
              <a:t>D. </a:t>
            </a:r>
            <a:r>
              <a:rPr lang="en-US" baseline="0" dirty="0" smtClean="0"/>
              <a:t>The oracle approximately evaluates average of any function with range [-1,1]</a:t>
            </a:r>
          </a:p>
          <a:p>
            <a:endParaRPr lang="en-US" baseline="0" dirty="0" smtClean="0"/>
          </a:p>
        </p:txBody>
      </p:sp>
      <p:sp>
        <p:nvSpPr>
          <p:cNvPr id="4" name="Slide Number Placeholder 3"/>
          <p:cNvSpPr>
            <a:spLocks noGrp="1"/>
          </p:cNvSpPr>
          <p:nvPr>
            <p:ph type="sldNum" sz="quarter" idx="10"/>
          </p:nvPr>
        </p:nvSpPr>
        <p:spPr/>
        <p:txBody>
          <a:bodyPr/>
          <a:lstStyle/>
          <a:p>
            <a:fld id="{56E41948-AC13-4FEC-A083-979B262A9360}"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1045769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Replace </a:t>
            </a:r>
            <a:r>
              <a:rPr lang="en-US" dirty="0" err="1" smtClean="0"/>
              <a:t>i.i.d</a:t>
            </a:r>
            <a:r>
              <a:rPr lang="en-US" dirty="0" smtClean="0"/>
              <a:t>.</a:t>
            </a:r>
            <a:r>
              <a:rPr lang="en-US" baseline="0" dirty="0" smtClean="0"/>
              <a:t> inputs from D </a:t>
            </a:r>
            <a:r>
              <a:rPr lang="en-US" baseline="0" dirty="0" smtClean="0"/>
              <a:t>with oracle access to </a:t>
            </a:r>
            <a:r>
              <a:rPr lang="en-US" baseline="0" dirty="0" smtClean="0"/>
              <a:t>D. </a:t>
            </a:r>
            <a:r>
              <a:rPr lang="en-US" baseline="0" dirty="0" smtClean="0"/>
              <a:t>The oracle approximately evaluates average of any function with range [-1,1]</a:t>
            </a:r>
          </a:p>
          <a:p>
            <a:endParaRPr lang="en-US" baseline="0" dirty="0" smtClean="0"/>
          </a:p>
        </p:txBody>
      </p:sp>
      <p:sp>
        <p:nvSpPr>
          <p:cNvPr id="4" name="Slide Number Placeholder 3"/>
          <p:cNvSpPr>
            <a:spLocks noGrp="1"/>
          </p:cNvSpPr>
          <p:nvPr>
            <p:ph type="sldNum" sz="quarter" idx="10"/>
          </p:nvPr>
        </p:nvSpPr>
        <p:spPr/>
        <p:txBody>
          <a:bodyPr/>
          <a:lstStyle/>
          <a:p>
            <a:fld id="{56E41948-AC13-4FEC-A083-979B262A9360}"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2036010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110D91-53B2-4139-BEF0-5238FC36548F}" type="slidenum">
              <a:rPr lang="en-US" smtClean="0"/>
              <a:t>12</a:t>
            </a:fld>
            <a:endParaRPr lang="en-US"/>
          </a:p>
        </p:txBody>
      </p:sp>
    </p:spTree>
    <p:extLst>
      <p:ext uri="{BB962C8B-B14F-4D97-AF65-F5344CB8AC3E}">
        <p14:creationId xmlns:p14="http://schemas.microsoft.com/office/powerpoint/2010/main" val="1214401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37121F5-651C-4D48-9504-2FC1F84099A5}" type="datetimeFigureOut">
              <a:rPr lang="en-US" smtClean="0">
                <a:solidFill>
                  <a:prstClr val="black">
                    <a:lumMod val="65000"/>
                    <a:lumOff val="35000"/>
                  </a:prstClr>
                </a:solidFill>
              </a:rPr>
              <a:pPr/>
              <a:t>2/18/2017</a:t>
            </a:fld>
            <a:endParaRPr lang="en-US">
              <a:solidFill>
                <a:prstClr val="black">
                  <a:lumMod val="65000"/>
                  <a:lumOff val="35000"/>
                </a:prstClr>
              </a:solidFill>
            </a:endParaRPr>
          </a:p>
        </p:txBody>
      </p:sp>
      <p:sp>
        <p:nvSpPr>
          <p:cNvPr id="8" name="Slide Number Placeholder 7"/>
          <p:cNvSpPr>
            <a:spLocks noGrp="1"/>
          </p:cNvSpPr>
          <p:nvPr>
            <p:ph type="sldNum" sz="quarter" idx="11"/>
          </p:nvPr>
        </p:nvSpPr>
        <p:spPr/>
        <p:txBody>
          <a:bodyPr/>
          <a:lstStyle/>
          <a:p>
            <a:fld id="{A181E20F-A149-435A-AAED-9B72456F0623}"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9" name="Footer Placeholder 8"/>
          <p:cNvSpPr>
            <a:spLocks noGrp="1"/>
          </p:cNvSpPr>
          <p:nvPr>
            <p:ph type="ftr" sz="quarter" idx="12"/>
          </p:nvPr>
        </p:nvSpPr>
        <p:spPr/>
        <p:txBody>
          <a:bodyPr/>
          <a:lstStyle/>
          <a:p>
            <a:endParaRPr lang="en-US">
              <a:solidFill>
                <a:prstClr val="black">
                  <a:lumMod val="65000"/>
                  <a:lumOff val="35000"/>
                </a:prstClr>
              </a:solidFill>
            </a:endParaRPr>
          </a:p>
        </p:txBody>
      </p:sp>
    </p:spTree>
    <p:extLst>
      <p:ext uri="{BB962C8B-B14F-4D97-AF65-F5344CB8AC3E}">
        <p14:creationId xmlns:p14="http://schemas.microsoft.com/office/powerpoint/2010/main" val="19359461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37121F5-651C-4D48-9504-2FC1F84099A5}"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81E20F-A149-435A-AAED-9B72456F0623}" type="slidenum">
              <a:rPr lang="en-US" smtClean="0"/>
              <a:t>‹#›</a:t>
            </a:fld>
            <a:endParaRPr lang="en-US"/>
          </a:p>
        </p:txBody>
      </p:sp>
    </p:spTree>
    <p:extLst>
      <p:ext uri="{BB962C8B-B14F-4D97-AF65-F5344CB8AC3E}">
        <p14:creationId xmlns:p14="http://schemas.microsoft.com/office/powerpoint/2010/main" val="115414386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762000"/>
          </a:xfrm>
          <a:prstGeom prst="rect">
            <a:avLst/>
          </a:prstGeom>
        </p:spPr>
        <p:txBody>
          <a:bodyPr vert="horz" lIns="91440" tIns="45720" rIns="91440" bIns="45720" rtlCol="0" anchor="b">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990600"/>
            <a:ext cx="8229600" cy="51355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37121F5-651C-4D48-9504-2FC1F84099A5}" type="datetimeFigureOut">
              <a:rPr lang="en-US" smtClean="0">
                <a:solidFill>
                  <a:prstClr val="black">
                    <a:lumMod val="65000"/>
                    <a:lumOff val="35000"/>
                  </a:prstClr>
                </a:solidFill>
              </a:rPr>
              <a:pPr/>
              <a:t>2/18/2017</a:t>
            </a:fld>
            <a:endParaRPr lang="en-US">
              <a:solidFill>
                <a:prstClr val="black">
                  <a:lumMod val="65000"/>
                  <a:lumOff val="35000"/>
                </a:prstClr>
              </a:solidFill>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solidFill>
                <a:prstClr val="black">
                  <a:lumMod val="65000"/>
                  <a:lumOff val="35000"/>
                </a:prstClr>
              </a:solidFill>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181E20F-A149-435A-AAED-9B72456F0623}"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059184157"/>
      </p:ext>
    </p:extLst>
  </p:cSld>
  <p:clrMap bg1="lt1" tx1="dk1" bg2="lt2" tx2="dk2" accent1="accent1" accent2="accent2" accent3="accent3" accent4="accent4" accent5="accent5" accent6="accent6" hlink="hlink" folHlink="folHlink"/>
  <p:sldLayoutIdLst>
    <p:sldLayoutId id="2147483673" r:id="rId1"/>
    <p:sldLayoutId id="2147483674" r:id="rId2"/>
  </p:sldLayoutIdLst>
  <p:timing>
    <p:tnLst>
      <p:par>
        <p:cTn id="1" dur="indefinite" restart="never" nodeType="tmRoot"/>
      </p:par>
    </p:tnLst>
  </p:timing>
  <p:txStyles>
    <p:titleStyle>
      <a:lvl1pPr algn="l" defTabSz="914400" rtl="0" eaLnBrk="1" latinLnBrk="0" hangingPunct="1">
        <a:lnSpc>
          <a:spcPts val="5800"/>
        </a:lnSpc>
        <a:spcBef>
          <a:spcPct val="0"/>
        </a:spcBef>
        <a:buNone/>
        <a:defRPr sz="36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65000"/>
              <a:lumOff val="35000"/>
            </a:schemeClr>
          </a:solidFill>
          <a:latin typeface="+mj-lt"/>
          <a:ea typeface="+mn-ea"/>
          <a:cs typeface="+mn-cs"/>
        </a:defRPr>
      </a:lvl1pPr>
      <a:lvl2pPr marL="742950" indent="-285750" algn="l" defTabSz="914400" rtl="0" eaLnBrk="1" latinLnBrk="0" hangingPunct="1">
        <a:spcBef>
          <a:spcPct val="20000"/>
        </a:spcBef>
        <a:buFont typeface="Trebuchet MS" pitchFamily="34" charset="0"/>
        <a:buChar char="–"/>
        <a:defRPr sz="2000" kern="1200">
          <a:solidFill>
            <a:schemeClr val="tx1">
              <a:lumMod val="65000"/>
              <a:lumOff val="35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65000"/>
              <a:lumOff val="35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65000"/>
              <a:lumOff val="35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65000"/>
              <a:lumOff val="35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00.png"/><Relationship Id="rId18" Type="http://schemas.openxmlformats.org/officeDocument/2006/relationships/image" Target="../media/image35.png"/><Relationship Id="rId3" Type="http://schemas.openxmlformats.org/officeDocument/2006/relationships/image" Target="../media/image190.png"/><Relationship Id="rId21" Type="http://schemas.openxmlformats.org/officeDocument/2006/relationships/image" Target="../media/image28.png"/><Relationship Id="rId7" Type="http://schemas.openxmlformats.org/officeDocument/2006/relationships/image" Target="../media/image26.png"/><Relationship Id="rId12" Type="http://schemas.openxmlformats.org/officeDocument/2006/relationships/image" Target="../media/image20.gif"/><Relationship Id="rId17" Type="http://schemas.openxmlformats.org/officeDocument/2006/relationships/image" Target="../media/image34.png"/><Relationship Id="rId2" Type="http://schemas.openxmlformats.org/officeDocument/2006/relationships/notesSlide" Target="../notesSlides/notesSlide7.xml"/><Relationship Id="rId20"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1300.png"/><Relationship Id="rId11" Type="http://schemas.openxmlformats.org/officeDocument/2006/relationships/image" Target="../media/image19.png"/><Relationship Id="rId10" Type="http://schemas.openxmlformats.org/officeDocument/2006/relationships/image" Target="../media/image271.png"/><Relationship Id="rId4" Type="http://schemas.openxmlformats.org/officeDocument/2006/relationships/image" Target="../media/image25.png"/><Relationship Id="rId9" Type="http://schemas.openxmlformats.org/officeDocument/2006/relationships/image" Target="../media/image27.png"/></Relationships>
</file>

<file path=ppt/slides/_rels/slide11.xml.rels><?xml version="1.0" encoding="UTF-8" standalone="yes"?>
<Relationships xmlns="http://schemas.openxmlformats.org/package/2006/relationships"><Relationship Id="rId8" Type="http://schemas.openxmlformats.org/officeDocument/2006/relationships/image" Target="../media/image1500.png"/><Relationship Id="rId18" Type="http://schemas.openxmlformats.org/officeDocument/2006/relationships/image" Target="../media/image35.png"/><Relationship Id="rId3" Type="http://schemas.openxmlformats.org/officeDocument/2006/relationships/image" Target="../media/image190.png"/><Relationship Id="rId21" Type="http://schemas.openxmlformats.org/officeDocument/2006/relationships/image" Target="../media/image31.png"/><Relationship Id="rId7" Type="http://schemas.openxmlformats.org/officeDocument/2006/relationships/image" Target="../media/image26.png"/><Relationship Id="rId12" Type="http://schemas.openxmlformats.org/officeDocument/2006/relationships/image" Target="../media/image20.gif"/><Relationship Id="rId17" Type="http://schemas.openxmlformats.org/officeDocument/2006/relationships/image" Target="../media/image34.png"/><Relationship Id="rId2" Type="http://schemas.openxmlformats.org/officeDocument/2006/relationships/notesSlide" Target="../notesSlides/notesSlide8.xml"/><Relationship Id="rId20"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1300.png"/><Relationship Id="rId11" Type="http://schemas.openxmlformats.org/officeDocument/2006/relationships/image" Target="../media/image19.png"/><Relationship Id="rId10" Type="http://schemas.openxmlformats.org/officeDocument/2006/relationships/image" Target="../media/image271.png"/><Relationship Id="rId4" Type="http://schemas.openxmlformats.org/officeDocument/2006/relationships/image" Target="../media/image25.png"/><Relationship Id="rId9" Type="http://schemas.openxmlformats.org/officeDocument/2006/relationships/image" Target="../media/image27.png"/></Relationships>
</file>

<file path=ppt/slides/_rels/slide1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0.png"/><Relationship Id="rId7" Type="http://schemas.openxmlformats.org/officeDocument/2006/relationships/image" Target="../media/image32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29.png"/><Relationship Id="rId10"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8" Type="http://schemas.openxmlformats.org/officeDocument/2006/relationships/image" Target="../media/image360.png"/><Relationship Id="rId3" Type="http://schemas.openxmlformats.org/officeDocument/2006/relationships/image" Target="../media/image320.png"/><Relationship Id="rId7" Type="http://schemas.openxmlformats.org/officeDocument/2006/relationships/image" Target="../media/image6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31.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3" Type="http://schemas.openxmlformats.org/officeDocument/2006/relationships/image" Target="../media/image38.png"/><Relationship Id="rId7" Type="http://schemas.openxmlformats.org/officeDocument/2006/relationships/image" Target="../media/image20.gif"/><Relationship Id="rId12" Type="http://schemas.openxmlformats.org/officeDocument/2006/relationships/image" Target="../media/image4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5.png"/><Relationship Id="rId5" Type="http://schemas.openxmlformats.org/officeDocument/2006/relationships/image" Target="../media/image40.png"/><Relationship Id="rId10" Type="http://schemas.openxmlformats.org/officeDocument/2006/relationships/image" Target="../media/image44.png"/><Relationship Id="rId4" Type="http://schemas.openxmlformats.org/officeDocument/2006/relationships/image" Target="../media/image39.png"/><Relationship Id="rId9" Type="http://schemas.openxmlformats.org/officeDocument/2006/relationships/image" Target="../media/image43.png"/><Relationship Id="rId14" Type="http://schemas.openxmlformats.org/officeDocument/2006/relationships/image" Target="../media/image48.png"/></Relationships>
</file>

<file path=ppt/slides/_rels/slide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s>
</file>

<file path=ppt/slides/_rels/slide1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00.png"/></Relationships>
</file>

<file path=ppt/slides/_rels/slide19.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430.png"/><Relationship Id="rId4" Type="http://schemas.openxmlformats.org/officeDocument/2006/relationships/image" Target="../media/image420.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22.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10.png"/><Relationship Id="rId7" Type="http://schemas.openxmlformats.org/officeDocument/2006/relationships/image" Target="../media/image6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51.png"/><Relationship Id="rId5" Type="http://schemas.openxmlformats.org/officeDocument/2006/relationships/image" Target="../media/image330.png"/><Relationship Id="rId10"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49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60.png"/></Relationships>
</file>

<file path=ppt/slides/_rels/slide2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2.png"/><Relationship Id="rId7" Type="http://schemas.openxmlformats.org/officeDocument/2006/relationships/image" Target="../media/image74.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670.png"/><Relationship Id="rId4" Type="http://schemas.openxmlformats.org/officeDocument/2006/relationships/image" Target="../media/image660.png"/><Relationship Id="rId9" Type="http://schemas.openxmlformats.org/officeDocument/2006/relationships/image" Target="../media/image76.png"/></Relationships>
</file>

<file path=ppt/slides/_rels/slide2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27.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10.png"/><Relationship Id="rId7" Type="http://schemas.openxmlformats.org/officeDocument/2006/relationships/image" Target="../media/image8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51.png"/><Relationship Id="rId5" Type="http://schemas.openxmlformats.org/officeDocument/2006/relationships/image" Target="../media/image29.png"/><Relationship Id="rId10"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57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29.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540.png"/><Relationship Id="rId4" Type="http://schemas.openxmlformats.org/officeDocument/2006/relationships/image" Target="../media/image580.png"/></Relationships>
</file>

<file path=ppt/slides/_rels/slide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52.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0.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7.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image" Target="../media/image17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19" Type="http://schemas.openxmlformats.org/officeDocument/2006/relationships/image" Target="../media/image27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1540" y="2548000"/>
            <a:ext cx="10285477" cy="2250243"/>
          </a:xfrm>
        </p:spPr>
        <p:txBody>
          <a:bodyPr/>
          <a:lstStyle/>
          <a:p>
            <a:pPr algn="ctr"/>
            <a:r>
              <a:rPr lang="en-US" sz="3600" dirty="0"/>
              <a:t> Lower bounds against convex </a:t>
            </a:r>
            <a:r>
              <a:rPr lang="en-US" sz="3600" dirty="0" smtClean="0"/>
              <a:t>relaxations</a:t>
            </a:r>
            <a:r>
              <a:rPr lang="en-US" sz="3200" dirty="0" smtClean="0"/>
              <a:t/>
            </a:r>
            <a:br>
              <a:rPr lang="en-US" sz="3200" dirty="0" smtClean="0"/>
            </a:br>
            <a:r>
              <a:rPr lang="en-US" sz="3200" dirty="0" smtClean="0"/>
              <a:t>via statistical query complexity</a:t>
            </a:r>
            <a:endParaRPr lang="en-US" sz="3200" dirty="0"/>
          </a:p>
        </p:txBody>
      </p:sp>
      <p:sp>
        <p:nvSpPr>
          <p:cNvPr id="5" name="TextBox 4"/>
          <p:cNvSpPr txBox="1"/>
          <p:nvPr/>
        </p:nvSpPr>
        <p:spPr>
          <a:xfrm>
            <a:off x="450807" y="4899742"/>
            <a:ext cx="8242386" cy="1600438"/>
          </a:xfrm>
          <a:prstGeom prst="rect">
            <a:avLst/>
          </a:prstGeom>
          <a:noFill/>
        </p:spPr>
        <p:txBody>
          <a:bodyPr wrap="square" rtlCol="0">
            <a:spAutoFit/>
          </a:bodyPr>
          <a:lstStyle/>
          <a:p>
            <a:r>
              <a:rPr lang="en-US" dirty="0" smtClean="0"/>
              <a:t>Based on:</a:t>
            </a:r>
          </a:p>
          <a:p>
            <a:pPr marL="228600" indent="-228600">
              <a:buFont typeface="+mj-lt"/>
              <a:buAutoNum type="arabicPeriod"/>
            </a:pPr>
            <a:r>
              <a:rPr lang="en-US" sz="1600" b="1" dirty="0" smtClean="0"/>
              <a:t>V. F.</a:t>
            </a:r>
            <a:r>
              <a:rPr lang="en-US" sz="1600" dirty="0" smtClean="0"/>
              <a:t>, Will Perkins, Santosh </a:t>
            </a:r>
            <a:r>
              <a:rPr lang="en-US" sz="1600" dirty="0" err="1" smtClean="0"/>
              <a:t>Vempala</a:t>
            </a:r>
            <a:r>
              <a:rPr lang="en-US" sz="1600" dirty="0" smtClean="0"/>
              <a:t>. </a:t>
            </a:r>
            <a:r>
              <a:rPr lang="en-US" sz="1600" i="1" dirty="0"/>
              <a:t>On the Complexity of Random Satisfiability Problems with Planted </a:t>
            </a:r>
            <a:r>
              <a:rPr lang="en-US" sz="1600" i="1" dirty="0" smtClean="0"/>
              <a:t>Solutions.</a:t>
            </a:r>
            <a:r>
              <a:rPr lang="en-US" sz="1600" dirty="0" smtClean="0"/>
              <a:t> STOC 2015</a:t>
            </a:r>
          </a:p>
          <a:p>
            <a:pPr marL="228600" indent="-228600">
              <a:buFont typeface="+mj-lt"/>
              <a:buAutoNum type="arabicPeriod"/>
            </a:pPr>
            <a:r>
              <a:rPr lang="en-US" sz="1600" b="1" dirty="0" smtClean="0"/>
              <a:t>V. F.</a:t>
            </a:r>
            <a:r>
              <a:rPr lang="en-US" sz="1600" dirty="0" smtClean="0"/>
              <a:t>, Cristobal Guzman, Santosh </a:t>
            </a:r>
            <a:r>
              <a:rPr lang="en-US" sz="1600" dirty="0" err="1" smtClean="0"/>
              <a:t>Vempala</a:t>
            </a:r>
            <a:r>
              <a:rPr lang="en-US" sz="1600" dirty="0"/>
              <a:t>. </a:t>
            </a:r>
            <a:r>
              <a:rPr lang="en-US" sz="1600" i="1" dirty="0"/>
              <a:t>Statistical Query Algorithms for Stochastic Convex </a:t>
            </a:r>
            <a:r>
              <a:rPr lang="en-US" sz="1600" i="1" dirty="0" smtClean="0"/>
              <a:t>Optimization</a:t>
            </a:r>
            <a:r>
              <a:rPr lang="en-US" sz="1600" dirty="0"/>
              <a:t>. </a:t>
            </a:r>
            <a:r>
              <a:rPr lang="en-US" sz="1600" dirty="0" smtClean="0"/>
              <a:t>SODA 2017</a:t>
            </a:r>
          </a:p>
          <a:p>
            <a:pPr marL="228600" indent="-228600">
              <a:buFont typeface="+mj-lt"/>
              <a:buAutoNum type="arabicPeriod"/>
            </a:pPr>
            <a:r>
              <a:rPr lang="en-US" sz="1600" b="1" dirty="0" smtClean="0"/>
              <a:t>V. F</a:t>
            </a:r>
            <a:r>
              <a:rPr lang="en-US" sz="1600" dirty="0" smtClean="0"/>
              <a:t>. </a:t>
            </a:r>
            <a:r>
              <a:rPr lang="en-US" sz="1600" i="1" dirty="0" smtClean="0"/>
              <a:t>A </a:t>
            </a:r>
            <a:r>
              <a:rPr lang="en-US" sz="1600" i="1" dirty="0"/>
              <a:t>General Characterization of the Statistical Query </a:t>
            </a:r>
            <a:r>
              <a:rPr lang="en-US" sz="1600" i="1" dirty="0" smtClean="0"/>
              <a:t>Complexity</a:t>
            </a:r>
            <a:r>
              <a:rPr lang="en-US" sz="1600" dirty="0" smtClean="0"/>
              <a:t>. </a:t>
            </a:r>
            <a:r>
              <a:rPr lang="en-US" sz="1600" dirty="0" err="1" smtClean="0"/>
              <a:t>arXiv</a:t>
            </a:r>
            <a:r>
              <a:rPr lang="en-US" sz="1600" dirty="0" smtClean="0"/>
              <a:t> 2016</a:t>
            </a:r>
            <a:endParaRPr lang="en-US" sz="1600" dirty="0"/>
          </a:p>
        </p:txBody>
      </p:sp>
      <p:sp>
        <p:nvSpPr>
          <p:cNvPr id="10" name="Rectangle 9"/>
          <p:cNvSpPr/>
          <p:nvPr/>
        </p:nvSpPr>
        <p:spPr>
          <a:xfrm>
            <a:off x="3149621" y="5058636"/>
            <a:ext cx="3665959" cy="904863"/>
          </a:xfrm>
          <a:prstGeom prst="rect">
            <a:avLst/>
          </a:prstGeom>
        </p:spPr>
        <p:txBody>
          <a:bodyPr wrap="square">
            <a:spAutoFit/>
          </a:bodyPr>
          <a:lstStyle/>
          <a:p>
            <a:pPr lvl="0">
              <a:spcBef>
                <a:spcPct val="20000"/>
              </a:spcBef>
            </a:pPr>
            <a:r>
              <a:rPr lang="en-US" sz="2400" b="1" dirty="0">
                <a:solidFill>
                  <a:prstClr val="black">
                    <a:tint val="75000"/>
                  </a:prstClr>
                </a:solidFill>
              </a:rPr>
              <a:t> </a:t>
            </a:r>
            <a:r>
              <a:rPr lang="en-US" sz="2400" b="1" dirty="0">
                <a:solidFill>
                  <a:prstClr val="black">
                    <a:lumMod val="65000"/>
                    <a:lumOff val="35000"/>
                  </a:prstClr>
                </a:solidFill>
              </a:rPr>
              <a:t>Vitaly Feldman  </a:t>
            </a:r>
            <a:r>
              <a:rPr lang="en-US" sz="2400" b="1" dirty="0">
                <a:solidFill>
                  <a:prstClr val="black">
                    <a:tint val="75000"/>
                  </a:prstClr>
                </a:solidFill>
              </a:rPr>
              <a:t>	</a:t>
            </a:r>
            <a:endParaRPr lang="en-US" sz="2400" b="1" dirty="0" smtClean="0">
              <a:solidFill>
                <a:prstClr val="black">
                  <a:tint val="75000"/>
                </a:prstClr>
              </a:solidFill>
            </a:endParaRPr>
          </a:p>
          <a:p>
            <a:pPr lvl="0">
              <a:spcBef>
                <a:spcPct val="20000"/>
              </a:spcBef>
            </a:pPr>
            <a:r>
              <a:rPr lang="en-US" sz="2400" dirty="0" smtClean="0">
                <a:solidFill>
                  <a:prstClr val="black">
                    <a:tint val="75000"/>
                  </a:prstClr>
                </a:solidFill>
              </a:rPr>
              <a:t>IBM </a:t>
            </a:r>
            <a:r>
              <a:rPr lang="en-US" sz="2400" dirty="0">
                <a:solidFill>
                  <a:prstClr val="black">
                    <a:tint val="75000"/>
                  </a:prstClr>
                </a:solidFill>
              </a:rPr>
              <a:t>Research – </a:t>
            </a:r>
            <a:r>
              <a:rPr lang="en-US" sz="2400" dirty="0" err="1">
                <a:solidFill>
                  <a:prstClr val="black">
                    <a:tint val="75000"/>
                  </a:prstClr>
                </a:solidFill>
              </a:rPr>
              <a:t>Almaden</a:t>
            </a:r>
            <a:endParaRPr lang="en-US" dirty="0"/>
          </a:p>
        </p:txBody>
      </p:sp>
      <p:pic>
        <p:nvPicPr>
          <p:cNvPr id="3" name="Picture 2"/>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73088" y="0"/>
            <a:ext cx="6677404" cy="3705959"/>
          </a:xfrm>
          <a:prstGeom prst="rect">
            <a:avLst/>
          </a:prstGeom>
        </p:spPr>
      </p:pic>
      <p:sp>
        <p:nvSpPr>
          <p:cNvPr id="4" name="Freeform 3"/>
          <p:cNvSpPr/>
          <p:nvPr/>
        </p:nvSpPr>
        <p:spPr>
          <a:xfrm>
            <a:off x="6776113" y="893928"/>
            <a:ext cx="1173708" cy="839338"/>
          </a:xfrm>
          <a:custGeom>
            <a:avLst/>
            <a:gdLst>
              <a:gd name="connsiteX0" fmla="*/ 0 w 1173708"/>
              <a:gd name="connsiteY0" fmla="*/ 839338 h 839338"/>
              <a:gd name="connsiteX1" fmla="*/ 750627 w 1173708"/>
              <a:gd name="connsiteY1" fmla="*/ 416257 h 839338"/>
              <a:gd name="connsiteX2" fmla="*/ 1173708 w 1173708"/>
              <a:gd name="connsiteY2" fmla="*/ 0 h 839338"/>
              <a:gd name="connsiteX3" fmla="*/ 1173708 w 1173708"/>
              <a:gd name="connsiteY3" fmla="*/ 0 h 839338"/>
            </a:gdLst>
            <a:ahLst/>
            <a:cxnLst>
              <a:cxn ang="0">
                <a:pos x="connsiteX0" y="connsiteY0"/>
              </a:cxn>
              <a:cxn ang="0">
                <a:pos x="connsiteX1" y="connsiteY1"/>
              </a:cxn>
              <a:cxn ang="0">
                <a:pos x="connsiteX2" y="connsiteY2"/>
              </a:cxn>
              <a:cxn ang="0">
                <a:pos x="connsiteX3" y="connsiteY3"/>
              </a:cxn>
            </a:cxnLst>
            <a:rect l="l" t="t" r="r" b="b"/>
            <a:pathLst>
              <a:path w="1173708" h="839338">
                <a:moveTo>
                  <a:pt x="0" y="839338"/>
                </a:moveTo>
                <a:cubicBezTo>
                  <a:pt x="277504" y="697742"/>
                  <a:pt x="555009" y="556147"/>
                  <a:pt x="750627" y="416257"/>
                </a:cubicBezTo>
                <a:cubicBezTo>
                  <a:pt x="946245" y="276367"/>
                  <a:pt x="1173708" y="0"/>
                  <a:pt x="1173708" y="0"/>
                </a:cubicBezTo>
                <a:lnTo>
                  <a:pt x="1173708" y="0"/>
                </a:lnTo>
              </a:path>
            </a:pathLst>
          </a:custGeom>
          <a:noFill/>
          <a:ln w="3175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rot="225284">
            <a:off x="1646437" y="1015841"/>
            <a:ext cx="682388" cy="777922"/>
          </a:xfrm>
          <a:custGeom>
            <a:avLst/>
            <a:gdLst>
              <a:gd name="connsiteX0" fmla="*/ 682388 w 682388"/>
              <a:gd name="connsiteY0" fmla="*/ 777922 h 777922"/>
              <a:gd name="connsiteX1" fmla="*/ 211540 w 682388"/>
              <a:gd name="connsiteY1" fmla="*/ 443552 h 777922"/>
              <a:gd name="connsiteX2" fmla="*/ 0 w 682388"/>
              <a:gd name="connsiteY2" fmla="*/ 0 h 777922"/>
            </a:gdLst>
            <a:ahLst/>
            <a:cxnLst>
              <a:cxn ang="0">
                <a:pos x="connsiteX0" y="connsiteY0"/>
              </a:cxn>
              <a:cxn ang="0">
                <a:pos x="connsiteX1" y="connsiteY1"/>
              </a:cxn>
              <a:cxn ang="0">
                <a:pos x="connsiteX2" y="connsiteY2"/>
              </a:cxn>
            </a:cxnLst>
            <a:rect l="l" t="t" r="r" b="b"/>
            <a:pathLst>
              <a:path w="682388" h="777922">
                <a:moveTo>
                  <a:pt x="682388" y="777922"/>
                </a:moveTo>
                <a:cubicBezTo>
                  <a:pt x="503829" y="675564"/>
                  <a:pt x="325271" y="573206"/>
                  <a:pt x="211540" y="443552"/>
                </a:cubicBezTo>
                <a:cubicBezTo>
                  <a:pt x="97809" y="313898"/>
                  <a:pt x="30707" y="76200"/>
                  <a:pt x="0" y="0"/>
                </a:cubicBezTo>
              </a:path>
            </a:pathLst>
          </a:cu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4216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queries </a:t>
            </a:r>
            <a:r>
              <a:rPr lang="en-US" sz="3200" dirty="0">
                <a:latin typeface="Berlin Sans FB" panose="020E0602020502020306" pitchFamily="34" charset="0"/>
              </a:rPr>
              <a:t>[Kearns </a:t>
            </a:r>
            <a:r>
              <a:rPr lang="en-US" sz="3200" dirty="0" smtClean="0">
                <a:latin typeface="Berlin Sans FB" panose="020E0602020502020306" pitchFamily="34" charset="0"/>
              </a:rPr>
              <a:t>‘93</a:t>
            </a:r>
            <a:r>
              <a:rPr lang="en-US" sz="3200" dirty="0">
                <a:latin typeface="Berlin Sans FB" panose="020E0602020502020306" pitchFamily="34" charset="0"/>
              </a:rPr>
              <a:t>]</a:t>
            </a:r>
            <a:endParaRPr lang="en-US" dirty="0">
              <a:latin typeface="Berlin Sans FB" panose="020E0602020502020306" pitchFamily="34" charset="0"/>
            </a:endParaRPr>
          </a:p>
        </p:txBody>
      </p:sp>
      <mc:AlternateContent xmlns:mc="http://schemas.openxmlformats.org/markup-compatibility/2006" xmlns:a14="http://schemas.microsoft.com/office/drawing/2010/main">
        <mc:Choice Requires="a14">
          <p:sp>
            <p:nvSpPr>
              <p:cNvPr id="4" name="Rectangle 3"/>
              <p:cNvSpPr/>
              <p:nvPr/>
            </p:nvSpPr>
            <p:spPr>
              <a:xfrm>
                <a:off x="1173481" y="3798574"/>
                <a:ext cx="6934200" cy="858633"/>
              </a:xfrm>
              <a:prstGeom prst="rect">
                <a:avLst/>
              </a:prstGeom>
            </p:spPr>
            <p:txBody>
              <a:bodyPr wrap="square">
                <a:spAutoFit/>
              </a:bodyPr>
              <a:lstStyle/>
              <a:p>
                <a:pPr algn="ctr">
                  <a:spcBef>
                    <a:spcPct val="20000"/>
                  </a:spcBef>
                </a:pPr>
                <a:r>
                  <a:rPr lang="en-US" sz="2000" i="1" dirty="0" smtClean="0">
                    <a:solidFill>
                      <a:prstClr val="black"/>
                    </a:solidFill>
                    <a:latin typeface="Cambria Math"/>
                  </a:rPr>
                  <a:t>		</a:t>
                </a:r>
                <a:r>
                  <a:rPr lang="en-US" sz="2000" i="1" dirty="0">
                    <a:solidFill>
                      <a:prstClr val="black"/>
                    </a:solidFill>
                    <a:latin typeface="Cambria Math"/>
                  </a:rPr>
                  <a:t> </a:t>
                </a:r>
                <a:r>
                  <a:rPr lang="en-US" sz="2000" dirty="0">
                    <a:solidFill>
                      <a:prstClr val="black"/>
                    </a:solidFill>
                    <a:latin typeface="Cambria Math"/>
                  </a:rPr>
                  <a:t>	</a:t>
                </a:r>
                <a:r>
                  <a:rPr lang="en-US" sz="2000" dirty="0" smtClean="0">
                    <a:solidFill>
                      <a:prstClr val="black"/>
                    </a:solidFill>
                    <a:latin typeface="Cambria Math"/>
                  </a:rPr>
                  <a:t>	</a:t>
                </a:r>
                <a14:m>
                  <m:oMath xmlns:m="http://schemas.openxmlformats.org/officeDocument/2006/math">
                    <m:d>
                      <m:dPr>
                        <m:begChr m:val="|"/>
                        <m:endChr m:val="|"/>
                        <m:ctrlPr>
                          <a:rPr lang="en-US" sz="2400" b="0" i="1" smtClean="0">
                            <a:solidFill>
                              <a:prstClr val="black"/>
                            </a:solidFill>
                            <a:latin typeface="Cambria Math" panose="02040503050406030204" pitchFamily="18" charset="0"/>
                          </a:rPr>
                        </m:ctrlPr>
                      </m:dPr>
                      <m:e>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𝑣</m:t>
                            </m:r>
                          </m:e>
                          <m:sub>
                            <m:r>
                              <a:rPr lang="en-US" sz="2400" i="1">
                                <a:solidFill>
                                  <a:prstClr val="black"/>
                                </a:solidFill>
                                <a:latin typeface="Cambria Math"/>
                              </a:rPr>
                              <m:t>1</m:t>
                            </m:r>
                          </m:sub>
                        </m:sSub>
                        <m:r>
                          <a:rPr lang="en-US" sz="2400" b="0" i="1" smtClean="0">
                            <a:solidFill>
                              <a:prstClr val="black"/>
                            </a:solidFill>
                            <a:latin typeface="Cambria Math" panose="02040503050406030204" pitchFamily="18" charset="0"/>
                          </a:rPr>
                          <m:t>−</m:t>
                        </m:r>
                        <m:sSub>
                          <m:sSubPr>
                            <m:ctrlPr>
                              <a:rPr lang="en-US" sz="2400" i="1">
                                <a:solidFill>
                                  <a:prstClr val="black"/>
                                </a:solidFill>
                                <a:latin typeface="Cambria Math" panose="02040503050406030204" pitchFamily="18" charset="0"/>
                              </a:rPr>
                            </m:ctrlPr>
                          </m:sSubPr>
                          <m:e>
                            <m:r>
                              <a:rPr lang="en-US" sz="2400" b="1">
                                <a:solidFill>
                                  <a:prstClr val="black"/>
                                </a:solidFill>
                                <a:latin typeface="Cambria Math"/>
                              </a:rPr>
                              <m:t>𝐄</m:t>
                            </m:r>
                          </m:e>
                          <m:sub>
                            <m:r>
                              <a:rPr lang="en-US" sz="2400" i="1">
                                <a:solidFill>
                                  <a:prstClr val="black"/>
                                </a:solidFill>
                                <a:latin typeface="Cambria Math"/>
                              </a:rPr>
                              <m:t>𝑥</m:t>
                            </m:r>
                            <m:r>
                              <a:rPr lang="en-US" sz="2400" i="1">
                                <a:solidFill>
                                  <a:prstClr val="black"/>
                                </a:solidFill>
                                <a:latin typeface="Cambria Math"/>
                              </a:rPr>
                              <m:t>∼</m:t>
                            </m:r>
                            <m:r>
                              <a:rPr lang="en-US" sz="2400" i="1">
                                <a:solidFill>
                                  <a:prstClr val="black"/>
                                </a:solidFill>
                                <a:latin typeface="Cambria Math"/>
                              </a:rPr>
                              <m:t>𝐷</m:t>
                            </m:r>
                          </m:sub>
                        </m:sSub>
                        <m:d>
                          <m:dPr>
                            <m:begChr m:val="["/>
                            <m:endChr m:val="]"/>
                            <m:ctrlPr>
                              <a:rPr lang="en-US" sz="2400" i="1">
                                <a:solidFill>
                                  <a:prstClr val="black"/>
                                </a:solidFill>
                                <a:latin typeface="Cambria Math" panose="02040503050406030204" pitchFamily="18" charset="0"/>
                              </a:rPr>
                            </m:ctrlPr>
                          </m:dPr>
                          <m:e>
                            <m:sSub>
                              <m:sSubPr>
                                <m:ctrlPr>
                                  <a:rPr lang="en-US" sz="2400" i="1" dirty="0">
                                    <a:solidFill>
                                      <a:prstClr val="black"/>
                                    </a:solidFill>
                                    <a:latin typeface="Cambria Math" panose="02040503050406030204" pitchFamily="18" charset="0"/>
                                  </a:rPr>
                                </m:ctrlPr>
                              </m:sSubPr>
                              <m:e>
                                <m:r>
                                  <a:rPr lang="en-US" sz="2000" i="1" dirty="0">
                                    <a:solidFill>
                                      <a:prstClr val="black"/>
                                    </a:solidFill>
                                    <a:latin typeface="Cambria Math" panose="02040503050406030204" pitchFamily="18" charset="0"/>
                                    <a:sym typeface="Symbol" pitchFamily="18" charset="2"/>
                                  </a:rPr>
                                  <m:t>𝜙</m:t>
                                </m:r>
                              </m:e>
                              <m:sub>
                                <m:r>
                                  <a:rPr lang="en-US" sz="2400" i="1" dirty="0">
                                    <a:solidFill>
                                      <a:prstClr val="black"/>
                                    </a:solidFill>
                                    <a:latin typeface="Cambria Math"/>
                                  </a:rPr>
                                  <m:t>1</m:t>
                                </m:r>
                              </m:sub>
                            </m:sSub>
                            <m:d>
                              <m:dPr>
                                <m:ctrlPr>
                                  <a:rPr lang="en-US" sz="2400" i="1" dirty="0">
                                    <a:solidFill>
                                      <a:prstClr val="black"/>
                                    </a:solidFill>
                                    <a:latin typeface="Cambria Math" panose="02040503050406030204" pitchFamily="18" charset="0"/>
                                  </a:rPr>
                                </m:ctrlPr>
                              </m:dPr>
                              <m:e>
                                <m:r>
                                  <a:rPr lang="en-US" sz="2400" i="1" dirty="0">
                                    <a:solidFill>
                                      <a:prstClr val="black"/>
                                    </a:solidFill>
                                    <a:latin typeface="Cambria Math"/>
                                  </a:rPr>
                                  <m:t>𝑥</m:t>
                                </m:r>
                              </m:e>
                            </m:d>
                          </m:e>
                        </m:d>
                      </m:e>
                    </m:d>
                    <m:r>
                      <a:rPr lang="en-US" sz="2400" b="0" i="1" dirty="0" smtClean="0">
                        <a:solidFill>
                          <a:prstClr val="black"/>
                        </a:solidFill>
                        <a:latin typeface="Cambria Math" panose="02040503050406030204" pitchFamily="18" charset="0"/>
                      </a:rPr>
                      <m:t>≤</m:t>
                    </m:r>
                    <m:r>
                      <a:rPr lang="en-US" sz="2400" i="1" dirty="0" smtClean="0">
                        <a:solidFill>
                          <a:prstClr val="black"/>
                        </a:solidFill>
                        <a:latin typeface="Cambria Math" panose="02040503050406030204" pitchFamily="18" charset="0"/>
                      </a:rPr>
                      <m:t>𝜏</m:t>
                    </m:r>
                  </m:oMath>
                </a14:m>
                <a:endParaRPr lang="en-US" sz="2000" dirty="0" smtClean="0">
                  <a:solidFill>
                    <a:prstClr val="black"/>
                  </a:solidFill>
                </a:endParaRPr>
              </a:p>
              <a:p>
                <a:pPr algn="ctr">
                  <a:spcBef>
                    <a:spcPct val="20000"/>
                  </a:spcBef>
                </a:pPr>
                <a:r>
                  <a:rPr lang="en-US" sz="2000" dirty="0" smtClean="0">
                    <a:solidFill>
                      <a:prstClr val="black"/>
                    </a:solidFill>
                  </a:rPr>
                  <a:t> 	</a:t>
                </a:r>
                <a14:m>
                  <m:oMath xmlns:m="http://schemas.openxmlformats.org/officeDocument/2006/math">
                    <m:r>
                      <a:rPr lang="en-US" sz="2000" i="1">
                        <a:solidFill>
                          <a:prstClr val="black"/>
                        </a:solidFill>
                        <a:latin typeface="Cambria Math" panose="02040503050406030204" pitchFamily="18" charset="0"/>
                      </a:rPr>
                      <m:t>𝜏</m:t>
                    </m:r>
                  </m:oMath>
                </a14:m>
                <a:r>
                  <a:rPr lang="en-US" sz="2000" dirty="0">
                    <a:solidFill>
                      <a:prstClr val="black"/>
                    </a:solidFill>
                  </a:rPr>
                  <a:t> is tolerance of the query; </a:t>
                </a:r>
                <a14:m>
                  <m:oMath xmlns:m="http://schemas.openxmlformats.org/officeDocument/2006/math">
                    <m:r>
                      <a:rPr lang="en-US" sz="2000" b="0" i="1" smtClean="0">
                        <a:solidFill>
                          <a:prstClr val="black"/>
                        </a:solidFill>
                        <a:latin typeface="Cambria Math" panose="02040503050406030204" pitchFamily="18" charset="0"/>
                      </a:rPr>
                      <m:t>𝜏</m:t>
                    </m:r>
                    <m:r>
                      <a:rPr lang="en-US" sz="2000" b="0" i="1" smtClean="0">
                        <a:solidFill>
                          <a:prstClr val="black"/>
                        </a:solidFill>
                        <a:latin typeface="Cambria Math" panose="02040503050406030204" pitchFamily="18" charset="0"/>
                      </a:rPr>
                      <m:t>=1/</m:t>
                    </m:r>
                    <m:rad>
                      <m:radPr>
                        <m:degHide m:val="on"/>
                        <m:ctrlPr>
                          <a:rPr lang="en-US" sz="2000" b="0" i="1" smtClean="0">
                            <a:solidFill>
                              <a:prstClr val="black"/>
                            </a:solidFill>
                            <a:latin typeface="Cambria Math" panose="02040503050406030204" pitchFamily="18" charset="0"/>
                          </a:rPr>
                        </m:ctrlPr>
                      </m:radPr>
                      <m:deg/>
                      <m:e>
                        <m:r>
                          <a:rPr lang="en-US" sz="2000" i="1">
                            <a:solidFill>
                              <a:prstClr val="black"/>
                            </a:solidFill>
                            <a:latin typeface="Cambria Math" panose="02040503050406030204" pitchFamily="18" charset="0"/>
                          </a:rPr>
                          <m:t>𝑚</m:t>
                        </m:r>
                      </m:e>
                    </m:rad>
                  </m:oMath>
                </a14:m>
                <a:endParaRPr lang="en-US" sz="2000" dirty="0" smtClean="0">
                  <a:solidFill>
                    <a:prstClr val="black"/>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1173481" y="3798574"/>
                <a:ext cx="6934200" cy="858633"/>
              </a:xfrm>
              <a:prstGeom prst="rect">
                <a:avLst/>
              </a:prstGeom>
              <a:blipFill rotWithShape="0">
                <a:blip r:embed="rId3"/>
                <a:stretch>
                  <a:fillRect b="-8511"/>
                </a:stretch>
              </a:blipFill>
            </p:spPr>
            <p:txBody>
              <a:bodyPr/>
              <a:lstStyle/>
              <a:p>
                <a:r>
                  <a:rPr lang="en-US">
                    <a:noFill/>
                  </a:rPr>
                  <a:t> </a:t>
                </a:r>
              </a:p>
            </p:txBody>
          </p:sp>
        </mc:Fallback>
      </mc:AlternateContent>
      <p:grpSp>
        <p:nvGrpSpPr>
          <p:cNvPr id="5" name="Group 6"/>
          <p:cNvGrpSpPr>
            <a:grpSpLocks/>
          </p:cNvGrpSpPr>
          <p:nvPr/>
        </p:nvGrpSpPr>
        <p:grpSpPr bwMode="auto">
          <a:xfrm>
            <a:off x="3599695" y="2602071"/>
            <a:ext cx="1600200" cy="390525"/>
            <a:chOff x="2016" y="2064"/>
            <a:chExt cx="1008" cy="246"/>
          </a:xfrm>
        </p:grpSpPr>
        <p:sp>
          <p:nvSpPr>
            <p:cNvPr id="6" name="Line 7"/>
            <p:cNvSpPr>
              <a:spLocks noChangeShapeType="1"/>
            </p:cNvSpPr>
            <p:nvPr/>
          </p:nvSpPr>
          <p:spPr bwMode="auto">
            <a:xfrm>
              <a:off x="2016" y="2304"/>
              <a:ext cx="100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mc:AlternateContent xmlns:mc="http://schemas.openxmlformats.org/markup-compatibility/2006" xmlns:a14="http://schemas.microsoft.com/office/drawing/2010/main">
          <mc:Choice Requires="a14">
            <p:sp>
              <p:nvSpPr>
                <p:cNvPr id="7" name="Text Box 8"/>
                <p:cNvSpPr txBox="1">
                  <a:spLocks noChangeArrowheads="1"/>
                </p:cNvSpPr>
                <p:nvPr/>
              </p:nvSpPr>
              <p:spPr bwMode="auto">
                <a:xfrm>
                  <a:off x="2324" y="2064"/>
                  <a:ext cx="312" cy="246"/>
                </a:xfrm>
                <a:prstGeom prst="rect">
                  <a:avLst/>
                </a:prstGeom>
                <a:noFill/>
                <a:ln>
                  <a:noFill/>
                </a:ln>
                <a:effectLst/>
                <a:extLst>
                  <a:ext uri="{909E8E84-426E-40DD-AFC4-6F175D3DCCD1}">
                    <a14:hiddenFill>
                      <a:solidFill>
                        <a:srgbClr val="99CCFF"/>
                      </a:solidFill>
                    </a14:hiddenFill>
                  </a:ext>
                  <a:ext uri="{91240B29-F687-4F45-9708-019B960494DF}">
                    <a14:hiddenLine w="9525" algn="ctr">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lgn="ctr">
                    <a:spcBef>
                      <a:spcPct val="0"/>
                    </a:spcBef>
                  </a:pPr>
                  <a14:m>
                    <m:oMathPara xmlns:m="http://schemas.openxmlformats.org/officeDocument/2006/math">
                      <m:oMathParaPr>
                        <m:jc m:val="centerGroup"/>
                      </m:oMathParaPr>
                      <m:oMath xmlns:m="http://schemas.openxmlformats.org/officeDocument/2006/math">
                        <m:sSub>
                          <m:sSubPr>
                            <m:ctrlPr>
                              <a:rPr lang="en-US" i="1" dirty="0" smtClean="0">
                                <a:solidFill>
                                  <a:prstClr val="black"/>
                                </a:solidFill>
                                <a:latin typeface="Cambria Math" panose="02040503050406030204" pitchFamily="18" charset="0"/>
                                <a:sym typeface="Symbol" pitchFamily="18" charset="2"/>
                              </a:rPr>
                            </m:ctrlPr>
                          </m:sSubPr>
                          <m:e>
                            <m:r>
                              <a:rPr lang="en-US" i="1" dirty="0">
                                <a:solidFill>
                                  <a:prstClr val="black"/>
                                </a:solidFill>
                                <a:latin typeface="Cambria Math" panose="02040503050406030204" pitchFamily="18" charset="0"/>
                                <a:sym typeface="Symbol" pitchFamily="18" charset="2"/>
                              </a:rPr>
                              <m:t>𝜙</m:t>
                            </m:r>
                          </m:e>
                          <m:sub>
                            <m:r>
                              <a:rPr lang="en-US" b="0" i="1" dirty="0" smtClean="0">
                                <a:solidFill>
                                  <a:prstClr val="black"/>
                                </a:solidFill>
                                <a:latin typeface="Cambria Math" panose="02040503050406030204" pitchFamily="18" charset="0"/>
                                <a:sym typeface="Symbol" pitchFamily="18" charset="2"/>
                              </a:rPr>
                              <m:t>𝑞</m:t>
                            </m:r>
                          </m:sub>
                        </m:sSub>
                      </m:oMath>
                    </m:oMathPara>
                  </a14:m>
                  <a:endParaRPr lang="en-US" baseline="-25000" dirty="0">
                    <a:solidFill>
                      <a:prstClr val="black"/>
                    </a:solidFill>
                  </a:endParaRPr>
                </a:p>
              </p:txBody>
            </p:sp>
          </mc:Choice>
          <mc:Fallback xmlns="">
            <p:sp>
              <p:nvSpPr>
                <p:cNvPr id="7" name="Text Box 8"/>
                <p:cNvSpPr txBox="1">
                  <a:spLocks noRot="1" noChangeAspect="1" noMove="1" noResize="1" noEditPoints="1" noAdjustHandles="1" noChangeArrowheads="1" noChangeShapeType="1" noTextEdit="1"/>
                </p:cNvSpPr>
                <p:nvPr/>
              </p:nvSpPr>
              <p:spPr bwMode="auto">
                <a:xfrm>
                  <a:off x="2324" y="2064"/>
                  <a:ext cx="312" cy="246"/>
                </a:xfrm>
                <a:prstGeom prst="rect">
                  <a:avLst/>
                </a:prstGeom>
                <a:blipFill rotWithShape="0">
                  <a:blip r:embed="rId4"/>
                  <a:stretch>
                    <a:fillRect l="-2469" b="-7813"/>
                  </a:stretch>
                </a:blip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grpSp>
        <p:nvGrpSpPr>
          <p:cNvPr id="8" name="Group 9"/>
          <p:cNvGrpSpPr>
            <a:grpSpLocks/>
          </p:cNvGrpSpPr>
          <p:nvPr/>
        </p:nvGrpSpPr>
        <p:grpSpPr bwMode="auto">
          <a:xfrm>
            <a:off x="3637795" y="1286038"/>
            <a:ext cx="1524000" cy="338138"/>
            <a:chOff x="2016" y="2292"/>
            <a:chExt cx="960" cy="213"/>
          </a:xfrm>
        </p:grpSpPr>
        <p:sp>
          <p:nvSpPr>
            <p:cNvPr id="9" name="Line 10"/>
            <p:cNvSpPr>
              <a:spLocks noChangeShapeType="1"/>
            </p:cNvSpPr>
            <p:nvPr/>
          </p:nvSpPr>
          <p:spPr bwMode="auto">
            <a:xfrm flipH="1">
              <a:off x="2016" y="2496"/>
              <a:ext cx="96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mc:AlternateContent xmlns:mc="http://schemas.openxmlformats.org/markup-compatibility/2006" xmlns:a14="http://schemas.microsoft.com/office/drawing/2010/main">
          <mc:Choice Requires="a14">
            <p:sp>
              <p:nvSpPr>
                <p:cNvPr id="10" name="Text Box 11"/>
                <p:cNvSpPr txBox="1">
                  <a:spLocks noChangeArrowheads="1"/>
                </p:cNvSpPr>
                <p:nvPr/>
              </p:nvSpPr>
              <p:spPr bwMode="auto">
                <a:xfrm>
                  <a:off x="2307" y="2292"/>
                  <a:ext cx="282" cy="213"/>
                </a:xfrm>
                <a:prstGeom prst="rect">
                  <a:avLst/>
                </a:prstGeom>
                <a:noFill/>
                <a:ln>
                  <a:noFill/>
                </a:ln>
                <a:effectLst/>
                <a:extLst>
                  <a:ext uri="{909E8E84-426E-40DD-AFC4-6F175D3DCCD1}">
                    <a14:hiddenFill>
                      <a:solidFill>
                        <a:srgbClr val="99CCFF"/>
                      </a:solidFill>
                    </a14:hiddenFill>
                  </a:ext>
                  <a:ext uri="{91240B29-F687-4F45-9708-019B960494DF}">
                    <a14:hiddenLine w="9525" algn="ctr">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lgn="ctr">
                    <a:spcBef>
                      <a:spcPct val="0"/>
                    </a:spcBef>
                  </a:pPr>
                  <a14:m>
                    <m:oMathPara xmlns:m="http://schemas.openxmlformats.org/officeDocument/2006/math">
                      <m:oMathParaPr>
                        <m:jc m:val="centerGroup"/>
                      </m:oMathParaPr>
                      <m:oMath xmlns:m="http://schemas.openxmlformats.org/officeDocument/2006/math">
                        <m:sSub>
                          <m:sSubPr>
                            <m:ctrlPr>
                              <a:rPr lang="en-US" sz="1600" i="1" smtClean="0">
                                <a:solidFill>
                                  <a:prstClr val="black"/>
                                </a:solidFill>
                                <a:latin typeface="Cambria Math" panose="02040503050406030204" pitchFamily="18" charset="0"/>
                              </a:rPr>
                            </m:ctrlPr>
                          </m:sSubPr>
                          <m:e>
                            <m:r>
                              <a:rPr lang="en-US" sz="1600" i="1" smtClean="0">
                                <a:solidFill>
                                  <a:prstClr val="black"/>
                                </a:solidFill>
                                <a:latin typeface="Cambria Math"/>
                              </a:rPr>
                              <m:t>𝑣</m:t>
                            </m:r>
                          </m:e>
                          <m:sub>
                            <m:r>
                              <a:rPr lang="en-US" sz="1600" i="1" smtClean="0">
                                <a:solidFill>
                                  <a:prstClr val="black"/>
                                </a:solidFill>
                                <a:latin typeface="Cambria Math"/>
                              </a:rPr>
                              <m:t>1</m:t>
                            </m:r>
                          </m:sub>
                        </m:sSub>
                      </m:oMath>
                    </m:oMathPara>
                  </a14:m>
                  <a:endParaRPr lang="en-US" sz="1600" dirty="0">
                    <a:solidFill>
                      <a:prstClr val="black"/>
                    </a:solidFill>
                  </a:endParaRPr>
                </a:p>
              </p:txBody>
            </p:sp>
          </mc:Choice>
          <mc:Fallback xmlns="">
            <p:sp>
              <p:nvSpPr>
                <p:cNvPr id="40" name="Text Box 11"/>
                <p:cNvSpPr txBox="1">
                  <a:spLocks noRot="1" noChangeAspect="1" noMove="1" noResize="1" noEditPoints="1" noAdjustHandles="1" noChangeArrowheads="1" noChangeShapeType="1" noTextEdit="1"/>
                </p:cNvSpPr>
                <p:nvPr/>
              </p:nvSpPr>
              <p:spPr bwMode="auto">
                <a:xfrm>
                  <a:off x="2307" y="2292"/>
                  <a:ext cx="282" cy="213"/>
                </a:xfrm>
                <a:prstGeom prst="rect">
                  <a:avLst/>
                </a:prstGeom>
                <a:blipFill rotWithShape="1">
                  <a:blip r:embed="rId6"/>
                  <a:stretch>
                    <a:fillRect/>
                  </a:stretch>
                </a:blip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grpSp>
        <p:nvGrpSpPr>
          <p:cNvPr id="11" name="Group 12"/>
          <p:cNvGrpSpPr>
            <a:grpSpLocks/>
          </p:cNvGrpSpPr>
          <p:nvPr/>
        </p:nvGrpSpPr>
        <p:grpSpPr bwMode="auto">
          <a:xfrm>
            <a:off x="3599695" y="1611471"/>
            <a:ext cx="1600200" cy="381000"/>
            <a:chOff x="2016" y="2064"/>
            <a:chExt cx="1008" cy="240"/>
          </a:xfrm>
        </p:grpSpPr>
        <p:sp>
          <p:nvSpPr>
            <p:cNvPr id="12" name="Line 13"/>
            <p:cNvSpPr>
              <a:spLocks noChangeShapeType="1"/>
            </p:cNvSpPr>
            <p:nvPr/>
          </p:nvSpPr>
          <p:spPr bwMode="auto">
            <a:xfrm>
              <a:off x="2016" y="2304"/>
              <a:ext cx="100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mc:AlternateContent xmlns:mc="http://schemas.openxmlformats.org/markup-compatibility/2006" xmlns:a14="http://schemas.microsoft.com/office/drawing/2010/main">
          <mc:Choice Requires="a14">
            <p:sp>
              <p:nvSpPr>
                <p:cNvPr id="13" name="Text Box 14"/>
                <p:cNvSpPr txBox="1">
                  <a:spLocks noChangeArrowheads="1"/>
                </p:cNvSpPr>
                <p:nvPr/>
              </p:nvSpPr>
              <p:spPr bwMode="auto">
                <a:xfrm>
                  <a:off x="2322" y="2064"/>
                  <a:ext cx="312" cy="229"/>
                </a:xfrm>
                <a:prstGeom prst="rect">
                  <a:avLst/>
                </a:prstGeom>
                <a:noFill/>
                <a:ln>
                  <a:noFill/>
                </a:ln>
                <a:effectLst/>
                <a:extLst>
                  <a:ext uri="{909E8E84-426E-40DD-AFC4-6F175D3DCCD1}">
                    <a14:hiddenFill>
                      <a:solidFill>
                        <a:srgbClr val="99CCFF"/>
                      </a:solidFill>
                    </a14:hiddenFill>
                  </a:ext>
                  <a:ext uri="{91240B29-F687-4F45-9708-019B960494DF}">
                    <a14:hiddenLine w="9525" algn="ctr">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lgn="ctr">
                    <a:spcBef>
                      <a:spcPct val="0"/>
                    </a:spcBef>
                  </a:pPr>
                  <a14:m>
                    <m:oMathPara xmlns:m="http://schemas.openxmlformats.org/officeDocument/2006/math">
                      <m:oMathParaPr>
                        <m:jc m:val="centerGroup"/>
                      </m:oMathParaPr>
                      <m:oMath xmlns:m="http://schemas.openxmlformats.org/officeDocument/2006/math">
                        <m:sSub>
                          <m:sSubPr>
                            <m:ctrlPr>
                              <a:rPr lang="en-US" i="1" dirty="0" smtClean="0">
                                <a:solidFill>
                                  <a:prstClr val="black"/>
                                </a:solidFill>
                                <a:latin typeface="Cambria Math" panose="02040503050406030204" pitchFamily="18" charset="0"/>
                                <a:sym typeface="Symbol" pitchFamily="18" charset="2"/>
                              </a:rPr>
                            </m:ctrlPr>
                          </m:sSubPr>
                          <m:e>
                            <m:r>
                              <a:rPr lang="en-US" i="1" dirty="0">
                                <a:solidFill>
                                  <a:prstClr val="black"/>
                                </a:solidFill>
                                <a:latin typeface="Cambria Math" panose="02040503050406030204" pitchFamily="18" charset="0"/>
                                <a:sym typeface="Symbol" pitchFamily="18" charset="2"/>
                              </a:rPr>
                              <m:t>𝜙</m:t>
                            </m:r>
                          </m:e>
                          <m:sub>
                            <m:r>
                              <a:rPr lang="en-US" i="1" dirty="0" smtClean="0">
                                <a:solidFill>
                                  <a:prstClr val="black"/>
                                </a:solidFill>
                                <a:latin typeface="Cambria Math"/>
                                <a:sym typeface="Symbol" pitchFamily="18" charset="2"/>
                              </a:rPr>
                              <m:t>2</m:t>
                            </m:r>
                          </m:sub>
                        </m:sSub>
                      </m:oMath>
                    </m:oMathPara>
                  </a14:m>
                  <a:endParaRPr lang="en-US" baseline="-25000" dirty="0">
                    <a:solidFill>
                      <a:prstClr val="black"/>
                    </a:solidFill>
                  </a:endParaRPr>
                </a:p>
              </p:txBody>
            </p:sp>
          </mc:Choice>
          <mc:Fallback xmlns="">
            <p:sp>
              <p:nvSpPr>
                <p:cNvPr id="13" name="Text Box 14"/>
                <p:cNvSpPr txBox="1">
                  <a:spLocks noRot="1" noChangeAspect="1" noMove="1" noResize="1" noEditPoints="1" noAdjustHandles="1" noChangeArrowheads="1" noChangeShapeType="1" noTextEdit="1"/>
                </p:cNvSpPr>
                <p:nvPr/>
              </p:nvSpPr>
              <p:spPr bwMode="auto">
                <a:xfrm>
                  <a:off x="2322" y="2064"/>
                  <a:ext cx="312" cy="229"/>
                </a:xfrm>
                <a:prstGeom prst="rect">
                  <a:avLst/>
                </a:prstGeom>
                <a:blipFill rotWithShape="0">
                  <a:blip r:embed="rId7"/>
                  <a:stretch>
                    <a:fillRect l="-2469" b="-15000"/>
                  </a:stretch>
                </a:blip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grpSp>
        <p:nvGrpSpPr>
          <p:cNvPr id="14" name="Group 15"/>
          <p:cNvGrpSpPr>
            <a:grpSpLocks/>
          </p:cNvGrpSpPr>
          <p:nvPr/>
        </p:nvGrpSpPr>
        <p:grpSpPr bwMode="auto">
          <a:xfrm>
            <a:off x="3637795" y="1981363"/>
            <a:ext cx="1524000" cy="338138"/>
            <a:chOff x="2016" y="2292"/>
            <a:chExt cx="960" cy="213"/>
          </a:xfrm>
        </p:grpSpPr>
        <p:sp>
          <p:nvSpPr>
            <p:cNvPr id="15" name="Line 16"/>
            <p:cNvSpPr>
              <a:spLocks noChangeShapeType="1"/>
            </p:cNvSpPr>
            <p:nvPr/>
          </p:nvSpPr>
          <p:spPr bwMode="auto">
            <a:xfrm flipH="1">
              <a:off x="2016" y="2496"/>
              <a:ext cx="96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mc:AlternateContent xmlns:mc="http://schemas.openxmlformats.org/markup-compatibility/2006" xmlns:a14="http://schemas.microsoft.com/office/drawing/2010/main">
          <mc:Choice Requires="a14">
            <p:sp>
              <p:nvSpPr>
                <p:cNvPr id="16" name="Text Box 17"/>
                <p:cNvSpPr txBox="1">
                  <a:spLocks noChangeArrowheads="1"/>
                </p:cNvSpPr>
                <p:nvPr/>
              </p:nvSpPr>
              <p:spPr bwMode="auto">
                <a:xfrm>
                  <a:off x="2304" y="2292"/>
                  <a:ext cx="285" cy="213"/>
                </a:xfrm>
                <a:prstGeom prst="rect">
                  <a:avLst/>
                </a:prstGeom>
                <a:noFill/>
                <a:ln>
                  <a:noFill/>
                </a:ln>
                <a:effectLst/>
                <a:extLst>
                  <a:ext uri="{909E8E84-426E-40DD-AFC4-6F175D3DCCD1}">
                    <a14:hiddenFill>
                      <a:solidFill>
                        <a:srgbClr val="99CCFF"/>
                      </a:solidFill>
                    </a14:hiddenFill>
                  </a:ext>
                  <a:ext uri="{91240B29-F687-4F45-9708-019B960494DF}">
                    <a14:hiddenLine w="9525" algn="ctr">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lgn="ctr">
                    <a:spcBef>
                      <a:spcPct val="0"/>
                    </a:spcBef>
                  </a:pPr>
                  <a14:m>
                    <m:oMathPara xmlns:m="http://schemas.openxmlformats.org/officeDocument/2006/math">
                      <m:oMathParaPr>
                        <m:jc m:val="centerGroup"/>
                      </m:oMathParaPr>
                      <m:oMath xmlns:m="http://schemas.openxmlformats.org/officeDocument/2006/math">
                        <m:sSub>
                          <m:sSubPr>
                            <m:ctrlPr>
                              <a:rPr lang="en-US" sz="1600" i="1" smtClean="0">
                                <a:solidFill>
                                  <a:prstClr val="black"/>
                                </a:solidFill>
                                <a:latin typeface="Cambria Math" panose="02040503050406030204" pitchFamily="18" charset="0"/>
                              </a:rPr>
                            </m:ctrlPr>
                          </m:sSubPr>
                          <m:e>
                            <m:r>
                              <a:rPr lang="en-US" sz="1600" i="1" smtClean="0">
                                <a:solidFill>
                                  <a:prstClr val="black"/>
                                </a:solidFill>
                                <a:latin typeface="Cambria Math"/>
                              </a:rPr>
                              <m:t>𝑣</m:t>
                            </m:r>
                          </m:e>
                          <m:sub>
                            <m:r>
                              <a:rPr lang="en-US" sz="1600" i="1" smtClean="0">
                                <a:solidFill>
                                  <a:prstClr val="black"/>
                                </a:solidFill>
                                <a:latin typeface="Cambria Math"/>
                              </a:rPr>
                              <m:t>2</m:t>
                            </m:r>
                          </m:sub>
                        </m:sSub>
                      </m:oMath>
                    </m:oMathPara>
                  </a14:m>
                  <a:endParaRPr lang="en-US" sz="1600" dirty="0">
                    <a:solidFill>
                      <a:prstClr val="black"/>
                    </a:solidFill>
                  </a:endParaRPr>
                </a:p>
              </p:txBody>
            </p:sp>
          </mc:Choice>
          <mc:Fallback xmlns="">
            <p:sp>
              <p:nvSpPr>
                <p:cNvPr id="46" name="Text Box 17"/>
                <p:cNvSpPr txBox="1">
                  <a:spLocks noRot="1" noChangeAspect="1" noMove="1" noResize="1" noEditPoints="1" noAdjustHandles="1" noChangeArrowheads="1" noChangeShapeType="1" noTextEdit="1"/>
                </p:cNvSpPr>
                <p:nvPr/>
              </p:nvSpPr>
              <p:spPr bwMode="auto">
                <a:xfrm>
                  <a:off x="2304" y="2292"/>
                  <a:ext cx="285" cy="213"/>
                </a:xfrm>
                <a:prstGeom prst="rect">
                  <a:avLst/>
                </a:prstGeom>
                <a:blipFill rotWithShape="1">
                  <a:blip r:embed="rId8"/>
                  <a:stretch>
                    <a:fillRect/>
                  </a:stretch>
                </a:blip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sp>
        <p:nvSpPr>
          <p:cNvPr id="17" name="Line 18"/>
          <p:cNvSpPr>
            <a:spLocks noChangeShapeType="1"/>
          </p:cNvSpPr>
          <p:nvPr/>
        </p:nvSpPr>
        <p:spPr bwMode="auto">
          <a:xfrm>
            <a:off x="4361695" y="2438558"/>
            <a:ext cx="0" cy="30480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grpSp>
        <p:nvGrpSpPr>
          <p:cNvPr id="18" name="Group 19"/>
          <p:cNvGrpSpPr>
            <a:grpSpLocks/>
          </p:cNvGrpSpPr>
          <p:nvPr/>
        </p:nvGrpSpPr>
        <p:grpSpPr bwMode="auto">
          <a:xfrm>
            <a:off x="3637795" y="2959263"/>
            <a:ext cx="1524000" cy="357188"/>
            <a:chOff x="2016" y="2284"/>
            <a:chExt cx="960" cy="225"/>
          </a:xfrm>
        </p:grpSpPr>
        <p:sp>
          <p:nvSpPr>
            <p:cNvPr id="19" name="Line 20"/>
            <p:cNvSpPr>
              <a:spLocks noChangeShapeType="1"/>
            </p:cNvSpPr>
            <p:nvPr/>
          </p:nvSpPr>
          <p:spPr bwMode="auto">
            <a:xfrm flipH="1">
              <a:off x="2016" y="2496"/>
              <a:ext cx="96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mc:AlternateContent xmlns:mc="http://schemas.openxmlformats.org/markup-compatibility/2006" xmlns:a14="http://schemas.microsoft.com/office/drawing/2010/main">
          <mc:Choice Requires="a14">
            <p:sp>
              <p:nvSpPr>
                <p:cNvPr id="20" name="Text Box 21"/>
                <p:cNvSpPr txBox="1">
                  <a:spLocks noChangeArrowheads="1"/>
                </p:cNvSpPr>
                <p:nvPr/>
              </p:nvSpPr>
              <p:spPr bwMode="auto">
                <a:xfrm>
                  <a:off x="2296" y="2284"/>
                  <a:ext cx="284" cy="225"/>
                </a:xfrm>
                <a:prstGeom prst="rect">
                  <a:avLst/>
                </a:prstGeom>
                <a:noFill/>
                <a:ln>
                  <a:noFill/>
                </a:ln>
                <a:effectLst/>
                <a:extLst>
                  <a:ext uri="{909E8E84-426E-40DD-AFC4-6F175D3DCCD1}">
                    <a14:hiddenFill>
                      <a:solidFill>
                        <a:srgbClr val="99CCFF"/>
                      </a:solidFill>
                    </a14:hiddenFill>
                  </a:ext>
                  <a:ext uri="{91240B29-F687-4F45-9708-019B960494DF}">
                    <a14:hiddenLine w="9525" algn="ctr">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lgn="ctr">
                    <a:spcBef>
                      <a:spcPct val="0"/>
                    </a:spcBef>
                  </a:pPr>
                  <a14:m>
                    <m:oMathPara xmlns:m="http://schemas.openxmlformats.org/officeDocument/2006/math">
                      <m:oMathParaPr>
                        <m:jc m:val="centerGroup"/>
                      </m:oMathParaPr>
                      <m:oMath xmlns:m="http://schemas.openxmlformats.org/officeDocument/2006/math">
                        <m:sSub>
                          <m:sSubPr>
                            <m:ctrlPr>
                              <a:rPr lang="en-US" sz="1600" i="1" smtClean="0">
                                <a:solidFill>
                                  <a:prstClr val="black"/>
                                </a:solidFill>
                                <a:latin typeface="Cambria Math" panose="02040503050406030204" pitchFamily="18" charset="0"/>
                              </a:rPr>
                            </m:ctrlPr>
                          </m:sSubPr>
                          <m:e>
                            <m:r>
                              <a:rPr lang="en-US" sz="1600" i="1" smtClean="0">
                                <a:solidFill>
                                  <a:prstClr val="black"/>
                                </a:solidFill>
                                <a:latin typeface="Cambria Math"/>
                              </a:rPr>
                              <m:t>𝑣</m:t>
                            </m:r>
                          </m:e>
                          <m:sub>
                            <m:r>
                              <a:rPr lang="en-US" sz="1600" b="0" i="1" smtClean="0">
                                <a:solidFill>
                                  <a:prstClr val="black"/>
                                </a:solidFill>
                                <a:latin typeface="Cambria Math" panose="02040503050406030204" pitchFamily="18" charset="0"/>
                              </a:rPr>
                              <m:t>𝑞</m:t>
                            </m:r>
                          </m:sub>
                        </m:sSub>
                      </m:oMath>
                    </m:oMathPara>
                  </a14:m>
                  <a:endParaRPr lang="en-US" sz="1600" dirty="0">
                    <a:solidFill>
                      <a:prstClr val="black"/>
                    </a:solidFill>
                  </a:endParaRPr>
                </a:p>
              </p:txBody>
            </p:sp>
          </mc:Choice>
          <mc:Fallback xmlns="">
            <p:sp>
              <p:nvSpPr>
                <p:cNvPr id="20" name="Text Box 21"/>
                <p:cNvSpPr txBox="1">
                  <a:spLocks noRot="1" noChangeAspect="1" noMove="1" noResize="1" noEditPoints="1" noAdjustHandles="1" noChangeArrowheads="1" noChangeShapeType="1" noTextEdit="1"/>
                </p:cNvSpPr>
                <p:nvPr/>
              </p:nvSpPr>
              <p:spPr bwMode="auto">
                <a:xfrm>
                  <a:off x="2296" y="2284"/>
                  <a:ext cx="284" cy="225"/>
                </a:xfrm>
                <a:prstGeom prst="rect">
                  <a:avLst/>
                </a:prstGeom>
                <a:blipFill rotWithShape="0">
                  <a:blip r:embed="rId9"/>
                  <a:stretch>
                    <a:fillRect b="-3390"/>
                  </a:stretch>
                </a:blip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grpSp>
        <p:nvGrpSpPr>
          <p:cNvPr id="21" name="Group 22"/>
          <p:cNvGrpSpPr>
            <a:grpSpLocks/>
          </p:cNvGrpSpPr>
          <p:nvPr/>
        </p:nvGrpSpPr>
        <p:grpSpPr bwMode="auto">
          <a:xfrm>
            <a:off x="3599695" y="914567"/>
            <a:ext cx="1600200" cy="381001"/>
            <a:chOff x="2016" y="2064"/>
            <a:chExt cx="1008" cy="240"/>
          </a:xfrm>
        </p:grpSpPr>
        <p:sp>
          <p:nvSpPr>
            <p:cNvPr id="22" name="Line 23"/>
            <p:cNvSpPr>
              <a:spLocks noChangeShapeType="1"/>
            </p:cNvSpPr>
            <p:nvPr/>
          </p:nvSpPr>
          <p:spPr bwMode="auto">
            <a:xfrm>
              <a:off x="2016" y="2304"/>
              <a:ext cx="100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mc:AlternateContent xmlns:mc="http://schemas.openxmlformats.org/markup-compatibility/2006" xmlns:a14="http://schemas.microsoft.com/office/drawing/2010/main">
          <mc:Choice Requires="a14">
            <p:sp>
              <p:nvSpPr>
                <p:cNvPr id="23" name="Text Box 24"/>
                <p:cNvSpPr txBox="1">
                  <a:spLocks noChangeArrowheads="1"/>
                </p:cNvSpPr>
                <p:nvPr/>
              </p:nvSpPr>
              <p:spPr bwMode="auto">
                <a:xfrm>
                  <a:off x="2324" y="2064"/>
                  <a:ext cx="309" cy="229"/>
                </a:xfrm>
                <a:prstGeom prst="rect">
                  <a:avLst/>
                </a:prstGeom>
                <a:noFill/>
                <a:ln>
                  <a:noFill/>
                </a:ln>
                <a:effectLst/>
                <a:extLst>
                  <a:ext uri="{909E8E84-426E-40DD-AFC4-6F175D3DCCD1}">
                    <a14:hiddenFill>
                      <a:solidFill>
                        <a:srgbClr val="99CCFF"/>
                      </a:solidFill>
                    </a14:hiddenFill>
                  </a:ext>
                  <a:ext uri="{91240B29-F687-4F45-9708-019B960494DF}">
                    <a14:hiddenLine w="9525" algn="ctr">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lgn="ctr">
                    <a:spcBef>
                      <a:spcPct val="0"/>
                    </a:spcBef>
                  </a:pPr>
                  <a14:m>
                    <m:oMathPara xmlns:m="http://schemas.openxmlformats.org/officeDocument/2006/math">
                      <m:oMathParaPr>
                        <m:jc m:val="centerGroup"/>
                      </m:oMathParaPr>
                      <m:oMath xmlns:m="http://schemas.openxmlformats.org/officeDocument/2006/math">
                        <m:sSub>
                          <m:sSubPr>
                            <m:ctrlPr>
                              <a:rPr lang="en-US" i="1" dirty="0" smtClean="0">
                                <a:solidFill>
                                  <a:prstClr val="black"/>
                                </a:solidFill>
                                <a:latin typeface="Cambria Math" panose="02040503050406030204" pitchFamily="18" charset="0"/>
                                <a:sym typeface="Symbol" pitchFamily="18" charset="2"/>
                              </a:rPr>
                            </m:ctrlPr>
                          </m:sSubPr>
                          <m:e>
                            <m:r>
                              <a:rPr lang="en-US" b="0" i="1" dirty="0" smtClean="0">
                                <a:solidFill>
                                  <a:prstClr val="black"/>
                                </a:solidFill>
                                <a:latin typeface="Cambria Math" panose="02040503050406030204" pitchFamily="18" charset="0"/>
                                <a:sym typeface="Symbol" pitchFamily="18" charset="2"/>
                              </a:rPr>
                              <m:t>𝜙</m:t>
                            </m:r>
                          </m:e>
                          <m:sub>
                            <m:r>
                              <a:rPr lang="en-US" i="1" dirty="0" smtClean="0">
                                <a:solidFill>
                                  <a:prstClr val="black"/>
                                </a:solidFill>
                                <a:latin typeface="Cambria Math"/>
                                <a:sym typeface="Symbol" pitchFamily="18" charset="2"/>
                              </a:rPr>
                              <m:t>1</m:t>
                            </m:r>
                          </m:sub>
                        </m:sSub>
                      </m:oMath>
                    </m:oMathPara>
                  </a14:m>
                  <a:endParaRPr lang="en-US" baseline="-25000" dirty="0">
                    <a:solidFill>
                      <a:prstClr val="black"/>
                    </a:solidFill>
                  </a:endParaRPr>
                </a:p>
              </p:txBody>
            </p:sp>
          </mc:Choice>
          <mc:Fallback xmlns="">
            <p:sp>
              <p:nvSpPr>
                <p:cNvPr id="23" name="Text Box 24"/>
                <p:cNvSpPr txBox="1">
                  <a:spLocks noRot="1" noChangeAspect="1" noMove="1" noResize="1" noEditPoints="1" noAdjustHandles="1" noChangeArrowheads="1" noChangeShapeType="1" noTextEdit="1"/>
                </p:cNvSpPr>
                <p:nvPr/>
              </p:nvSpPr>
              <p:spPr bwMode="auto">
                <a:xfrm>
                  <a:off x="2324" y="2064"/>
                  <a:ext cx="309" cy="229"/>
                </a:xfrm>
                <a:prstGeom prst="rect">
                  <a:avLst/>
                </a:prstGeom>
                <a:blipFill rotWithShape="0">
                  <a:blip r:embed="rId10"/>
                  <a:stretch>
                    <a:fillRect l="-2500" b="-15000"/>
                  </a:stretch>
                </a:blip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sp>
        <p:nvSpPr>
          <p:cNvPr id="24" name="TextBox 23"/>
          <p:cNvSpPr txBox="1"/>
          <p:nvPr/>
        </p:nvSpPr>
        <p:spPr>
          <a:xfrm>
            <a:off x="877297" y="2965584"/>
            <a:ext cx="1582484" cy="369332"/>
          </a:xfrm>
          <a:prstGeom prst="rect">
            <a:avLst/>
          </a:prstGeom>
          <a:noFill/>
        </p:spPr>
        <p:txBody>
          <a:bodyPr wrap="none" rtlCol="0">
            <a:spAutoFit/>
          </a:bodyPr>
          <a:lstStyle/>
          <a:p>
            <a:r>
              <a:rPr lang="en-US" dirty="0" smtClean="0">
                <a:solidFill>
                  <a:prstClr val="black"/>
                </a:solidFill>
              </a:rPr>
              <a:t> SQ algorithm</a:t>
            </a:r>
            <a:endParaRPr lang="en-US" dirty="0">
              <a:solidFill>
                <a:prstClr val="black"/>
              </a:solidFill>
            </a:endParaRPr>
          </a:p>
        </p:txBody>
      </p:sp>
      <p:pic>
        <p:nvPicPr>
          <p:cNvPr id="31" name="Picture 2" descr="C:\Dropbox\Research\Talks\14.06 AdaptiveSQ\Woman Using a Computer.svg.med.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flipH="1">
            <a:off x="1173481" y="1372863"/>
            <a:ext cx="1219282" cy="1471963"/>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Group 36"/>
          <p:cNvGrpSpPr/>
          <p:nvPr/>
        </p:nvGrpSpPr>
        <p:grpSpPr>
          <a:xfrm>
            <a:off x="5429884" y="1096336"/>
            <a:ext cx="2677797" cy="2743751"/>
            <a:chOff x="5487789" y="1248578"/>
            <a:chExt cx="2677797" cy="2743751"/>
          </a:xfrm>
        </p:grpSpPr>
        <p:pic>
          <p:nvPicPr>
            <p:cNvPr id="38" name="Picture 2" descr="C:\Research\Talks\11.11 SQ and evolvability\crystal-ball.gif"/>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87789" y="1248578"/>
              <a:ext cx="2486115" cy="227242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9" name="TextBox 38"/>
                <p:cNvSpPr txBox="1"/>
                <p:nvPr/>
              </p:nvSpPr>
              <p:spPr>
                <a:xfrm>
                  <a:off x="5620506" y="3315221"/>
                  <a:ext cx="2545080" cy="677108"/>
                </a:xfrm>
                <a:prstGeom prst="rect">
                  <a:avLst/>
                </a:prstGeom>
                <a:noFill/>
              </p:spPr>
              <p:txBody>
                <a:bodyPr wrap="square" rtlCol="0">
                  <a:spAutoFit/>
                </a:bodyPr>
                <a:lstStyle/>
                <a:p>
                  <a:pPr algn="ctr">
                    <a:spcBef>
                      <a:spcPct val="0"/>
                    </a:spcBef>
                  </a:pPr>
                  <a14:m>
                    <m:oMath xmlns:m="http://schemas.openxmlformats.org/officeDocument/2006/math">
                      <m:r>
                        <m:rPr>
                          <m:sty m:val="p"/>
                        </m:rPr>
                        <a:rPr lang="en-US" sz="2000" dirty="0" smtClean="0">
                          <a:solidFill>
                            <a:srgbClr val="C00000"/>
                          </a:solidFill>
                          <a:latin typeface="Cambria Math"/>
                        </a:rPr>
                        <m:t>STA</m:t>
                      </m:r>
                      <m:sSub>
                        <m:sSubPr>
                          <m:ctrlPr>
                            <a:rPr lang="en-US" sz="2000" i="1" dirty="0" smtClean="0">
                              <a:solidFill>
                                <a:srgbClr val="C00000"/>
                              </a:solidFill>
                              <a:latin typeface="Cambria Math" panose="02040503050406030204" pitchFamily="18" charset="0"/>
                            </a:rPr>
                          </m:ctrlPr>
                        </m:sSubPr>
                        <m:e>
                          <m:r>
                            <m:rPr>
                              <m:sty m:val="p"/>
                            </m:rPr>
                            <a:rPr lang="en-US" sz="2000" dirty="0" smtClean="0">
                              <a:solidFill>
                                <a:srgbClr val="C00000"/>
                              </a:solidFill>
                              <a:latin typeface="Cambria Math"/>
                            </a:rPr>
                            <m:t>T</m:t>
                          </m:r>
                        </m:e>
                        <m:sub>
                          <m:r>
                            <a:rPr lang="en-US" sz="2000" i="1" dirty="0" smtClean="0">
                              <a:solidFill>
                                <a:srgbClr val="C00000"/>
                              </a:solidFill>
                              <a:latin typeface="Cambria Math"/>
                            </a:rPr>
                            <m:t>𝐷</m:t>
                          </m:r>
                        </m:sub>
                      </m:sSub>
                      <m:r>
                        <a:rPr lang="en-US" sz="2000" i="1" smtClean="0">
                          <a:solidFill>
                            <a:srgbClr val="C00000"/>
                          </a:solidFill>
                          <a:latin typeface="Cambria Math"/>
                        </a:rPr>
                        <m:t>(</m:t>
                      </m:r>
                      <m:r>
                        <a:rPr lang="en-US" sz="2000" i="1" smtClean="0">
                          <a:solidFill>
                            <a:srgbClr val="C00000"/>
                          </a:solidFill>
                          <a:latin typeface="Cambria Math"/>
                        </a:rPr>
                        <m:t>𝜏</m:t>
                      </m:r>
                      <m:r>
                        <a:rPr lang="en-US" sz="2000" i="1" smtClean="0">
                          <a:solidFill>
                            <a:srgbClr val="C00000"/>
                          </a:solidFill>
                          <a:latin typeface="Cambria Math"/>
                        </a:rPr>
                        <m:t>)</m:t>
                      </m:r>
                    </m:oMath>
                  </a14:m>
                  <a:r>
                    <a:rPr lang="en-US" sz="2000" dirty="0" smtClean="0">
                      <a:solidFill>
                        <a:srgbClr val="C00000"/>
                      </a:solidFill>
                    </a:rPr>
                    <a:t> oracle</a:t>
                  </a:r>
                </a:p>
                <a:p>
                  <a:pPr algn="ctr">
                    <a:spcBef>
                      <a:spcPct val="0"/>
                    </a:spcBef>
                  </a:pPr>
                  <a:endParaRPr lang="en-US" dirty="0" smtClean="0">
                    <a:solidFill>
                      <a:prstClr val="black"/>
                    </a:solidFill>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5620506" y="3315221"/>
                  <a:ext cx="2545080" cy="677108"/>
                </a:xfrm>
                <a:prstGeom prst="rect">
                  <a:avLst/>
                </a:prstGeom>
                <a:blipFill rotWithShape="0">
                  <a:blip r:embed="rId17"/>
                  <a:stretch>
                    <a:fillRect t="-6306"/>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0" name="Oval 39"/>
              <p:cNvSpPr/>
              <p:nvPr/>
            </p:nvSpPr>
            <p:spPr>
              <a:xfrm>
                <a:off x="6315601" y="2396648"/>
                <a:ext cx="714679" cy="6934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i="1" dirty="0" smtClean="0">
                          <a:solidFill>
                            <a:prstClr val="black">
                              <a:lumMod val="85000"/>
                              <a:lumOff val="15000"/>
                            </a:prstClr>
                          </a:solidFill>
                          <a:latin typeface="Cambria Math"/>
                        </a:rPr>
                        <m:t> </m:t>
                      </m:r>
                      <m:r>
                        <a:rPr lang="en-US" sz="3200" i="1" dirty="0" smtClean="0">
                          <a:solidFill>
                            <a:prstClr val="black">
                              <a:lumMod val="85000"/>
                              <a:lumOff val="15000"/>
                            </a:prstClr>
                          </a:solidFill>
                          <a:latin typeface="Cambria Math"/>
                        </a:rPr>
                        <m:t>𝐷</m:t>
                      </m:r>
                    </m:oMath>
                  </m:oMathPara>
                </a14:m>
                <a:endParaRPr lang="en-US" sz="3200" dirty="0" smtClean="0">
                  <a:solidFill>
                    <a:prstClr val="black">
                      <a:lumMod val="85000"/>
                      <a:lumOff val="15000"/>
                    </a:prstClr>
                  </a:solidFill>
                </a:endParaRPr>
              </a:p>
            </p:txBody>
          </p:sp>
        </mc:Choice>
        <mc:Fallback xmlns="">
          <p:sp>
            <p:nvSpPr>
              <p:cNvPr id="40" name="Oval 39"/>
              <p:cNvSpPr>
                <a:spLocks noRot="1" noChangeAspect="1" noMove="1" noResize="1" noEditPoints="1" noAdjustHandles="1" noChangeArrowheads="1" noChangeShapeType="1" noTextEdit="1"/>
              </p:cNvSpPr>
              <p:nvPr/>
            </p:nvSpPr>
            <p:spPr>
              <a:xfrm>
                <a:off x="6315601" y="2396648"/>
                <a:ext cx="714679" cy="693420"/>
              </a:xfrm>
              <a:prstGeom prst="ellipse">
                <a:avLst/>
              </a:prstGeom>
              <a:blipFill rotWithShape="0">
                <a:blip r:embed="rId18"/>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2515853" y="3808601"/>
                <a:ext cx="218559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000" i="1" dirty="0">
                              <a:solidFill>
                                <a:prstClr val="black"/>
                              </a:solidFill>
                              <a:latin typeface="Cambria Math" panose="02040503050406030204" pitchFamily="18" charset="0"/>
                              <a:sym typeface="Symbol" pitchFamily="18" charset="2"/>
                            </a:rPr>
                            <m:t>𝜙</m:t>
                          </m:r>
                        </m:e>
                        <m:sub>
                          <m:r>
                            <a:rPr lang="en-US" sz="2400" i="1">
                              <a:solidFill>
                                <a:prstClr val="black"/>
                              </a:solidFill>
                              <a:latin typeface="Cambria Math"/>
                            </a:rPr>
                            <m:t>1</m:t>
                          </m:r>
                        </m:sub>
                      </m:sSub>
                      <m:r>
                        <a:rPr lang="en-US" sz="2400" i="1">
                          <a:solidFill>
                            <a:prstClr val="black"/>
                          </a:solidFill>
                          <a:latin typeface="Cambria Math"/>
                        </a:rPr>
                        <m:t>:</m:t>
                      </m:r>
                      <m:r>
                        <a:rPr lang="en-US" sz="2400" i="1">
                          <a:solidFill>
                            <a:prstClr val="black"/>
                          </a:solidFill>
                          <a:latin typeface="Cambria Math"/>
                        </a:rPr>
                        <m:t>𝑋</m:t>
                      </m:r>
                      <m:r>
                        <a:rPr lang="en-US" sz="2400" i="1">
                          <a:solidFill>
                            <a:prstClr val="black"/>
                          </a:solidFill>
                          <a:latin typeface="Cambria Math"/>
                        </a:rPr>
                        <m:t>→</m:t>
                      </m:r>
                      <m:d>
                        <m:dPr>
                          <m:begChr m:val="["/>
                          <m:endChr m:val="]"/>
                          <m:ctrlPr>
                            <a:rPr lang="en-US" sz="2400" i="1">
                              <a:solidFill>
                                <a:prstClr val="black"/>
                              </a:solidFill>
                              <a:latin typeface="Cambria Math" panose="02040503050406030204" pitchFamily="18" charset="0"/>
                            </a:rPr>
                          </m:ctrlPr>
                        </m:dPr>
                        <m:e>
                          <m:r>
                            <a:rPr lang="en-US" sz="2400" i="1">
                              <a:solidFill>
                                <a:prstClr val="black"/>
                              </a:solidFill>
                              <a:latin typeface="Cambria Math"/>
                            </a:rPr>
                            <m:t>−1,1</m:t>
                          </m:r>
                        </m:e>
                      </m:d>
                    </m:oMath>
                  </m:oMathPara>
                </a14:m>
                <a:endParaRPr lang="en-US" dirty="0">
                  <a:solidFill>
                    <a:prstClr val="black"/>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2515853" y="3808601"/>
                <a:ext cx="2185598" cy="461665"/>
              </a:xfrm>
              <a:prstGeom prst="rect">
                <a:avLst/>
              </a:prstGeom>
              <a:blipFill rotWithShape="0">
                <a:blip r:embed="rId20"/>
                <a:stretch>
                  <a:fillRect b="-105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Rectangular Callout 31"/>
              <p:cNvSpPr/>
              <p:nvPr/>
            </p:nvSpPr>
            <p:spPr>
              <a:xfrm>
                <a:off x="1157042" y="5028423"/>
                <a:ext cx="7088817" cy="840710"/>
              </a:xfrm>
              <a:prstGeom prst="wedgeRectCallout">
                <a:avLst>
                  <a:gd name="adj1" fmla="val -29011"/>
                  <a:gd name="adj2" fmla="val -50129"/>
                </a:avLst>
              </a:prstGeom>
              <a:solidFill>
                <a:srgbClr val="92D05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0" dirty="0" smtClean="0">
                    <a:solidFill>
                      <a:srgbClr val="C00000"/>
                    </a:solidFill>
                  </a:rPr>
                  <a:t>Problem </a:t>
                </a:r>
                <a14:m>
                  <m:oMath xmlns:m="http://schemas.openxmlformats.org/officeDocument/2006/math">
                    <m:r>
                      <a:rPr lang="en-US" sz="1600" b="0" i="1" dirty="0" smtClean="0">
                        <a:solidFill>
                          <a:srgbClr val="C00000"/>
                        </a:solidFill>
                        <a:latin typeface="Cambria Math" panose="02040503050406030204" pitchFamily="18" charset="0"/>
                      </a:rPr>
                      <m:t>𝑃</m:t>
                    </m:r>
                    <m:r>
                      <a:rPr lang="en-US" sz="1600" b="0" i="1" dirty="0" smtClean="0">
                        <a:solidFill>
                          <a:srgbClr val="C00000"/>
                        </a:solidFill>
                        <a:latin typeface="Cambria Math" panose="02040503050406030204" pitchFamily="18" charset="0"/>
                      </a:rPr>
                      <m:t>∈</m:t>
                    </m:r>
                    <m:r>
                      <m:rPr>
                        <m:sty m:val="p"/>
                      </m:rPr>
                      <a:rPr lang="en-US" sz="1600" dirty="0" smtClean="0">
                        <a:solidFill>
                          <a:srgbClr val="C00000"/>
                        </a:solidFill>
                        <a:latin typeface="Cambria Math"/>
                      </a:rPr>
                      <m:t>SQC</m:t>
                    </m:r>
                    <m:r>
                      <m:rPr>
                        <m:sty m:val="p"/>
                      </m:rPr>
                      <a:rPr lang="en-US" sz="1600" b="0" i="0" dirty="0" smtClean="0">
                        <a:solidFill>
                          <a:srgbClr val="C00000"/>
                        </a:solidFill>
                        <a:latin typeface="Cambria Math" panose="02040503050406030204" pitchFamily="18" charset="0"/>
                      </a:rPr>
                      <m:t>ompl</m:t>
                    </m:r>
                    <m:d>
                      <m:dPr>
                        <m:ctrlPr>
                          <a:rPr lang="en-US" sz="1600" i="1" dirty="0">
                            <a:solidFill>
                              <a:srgbClr val="C00000"/>
                            </a:solidFill>
                            <a:latin typeface="Cambria Math" panose="02040503050406030204" pitchFamily="18" charset="0"/>
                          </a:rPr>
                        </m:ctrlPr>
                      </m:dPr>
                      <m:e>
                        <m:r>
                          <a:rPr lang="en-US" sz="1600" i="1" dirty="0">
                            <a:solidFill>
                              <a:srgbClr val="C00000"/>
                            </a:solidFill>
                            <a:latin typeface="Cambria Math"/>
                          </a:rPr>
                          <m:t>𝑞</m:t>
                        </m:r>
                        <m:r>
                          <a:rPr lang="en-US" sz="1600" i="1" dirty="0">
                            <a:solidFill>
                              <a:srgbClr val="C00000"/>
                            </a:solidFill>
                            <a:latin typeface="Cambria Math"/>
                          </a:rPr>
                          <m:t>, </m:t>
                        </m:r>
                        <m:r>
                          <a:rPr lang="en-US" sz="1600" i="1" dirty="0">
                            <a:solidFill>
                              <a:srgbClr val="C00000"/>
                            </a:solidFill>
                            <a:latin typeface="Cambria Math"/>
                          </a:rPr>
                          <m:t>𝑚</m:t>
                        </m:r>
                      </m:e>
                    </m:d>
                  </m:oMath>
                </a14:m>
                <a:r>
                  <a:rPr lang="en-US" sz="1600" dirty="0">
                    <a:solidFill>
                      <a:srgbClr val="C00000"/>
                    </a:solidFill>
                  </a:rPr>
                  <a:t>: </a:t>
                </a:r>
              </a:p>
              <a:p>
                <a:r>
                  <a:rPr lang="en-US" sz="1600" dirty="0" smtClean="0">
                    <a:solidFill>
                      <a:schemeClr val="tx1"/>
                    </a:solidFill>
                  </a:rPr>
                  <a:t>If exists </a:t>
                </a:r>
                <a:r>
                  <a:rPr lang="en-US" sz="1600" dirty="0">
                    <a:solidFill>
                      <a:schemeClr val="tx1"/>
                    </a:solidFill>
                  </a:rPr>
                  <a:t>a SQ algorithm that </a:t>
                </a:r>
                <a:r>
                  <a:rPr lang="en-US" sz="1600" dirty="0" smtClean="0">
                    <a:solidFill>
                      <a:schemeClr val="tx1"/>
                    </a:solidFill>
                  </a:rPr>
                  <a:t>solves </a:t>
                </a:r>
                <a14:m>
                  <m:oMath xmlns:m="http://schemas.openxmlformats.org/officeDocument/2006/math">
                    <m:r>
                      <a:rPr lang="en-US" sz="1600" b="0" i="1" smtClean="0">
                        <a:solidFill>
                          <a:schemeClr val="tx1"/>
                        </a:solidFill>
                        <a:latin typeface="Cambria Math" panose="02040503050406030204" pitchFamily="18" charset="0"/>
                      </a:rPr>
                      <m:t>𝑃</m:t>
                    </m:r>
                  </m:oMath>
                </a14:m>
                <a:r>
                  <a:rPr lang="en-US" sz="1600" dirty="0" smtClean="0">
                    <a:solidFill>
                      <a:schemeClr val="tx1"/>
                    </a:solidFill>
                  </a:rPr>
                  <a:t> using </a:t>
                </a:r>
                <a14:m>
                  <m:oMath xmlns:m="http://schemas.openxmlformats.org/officeDocument/2006/math">
                    <m:r>
                      <a:rPr lang="en-US" sz="1600" i="1">
                        <a:solidFill>
                          <a:schemeClr val="tx1"/>
                        </a:solidFill>
                        <a:latin typeface="Cambria Math"/>
                      </a:rPr>
                      <m:t>𝑞</m:t>
                    </m:r>
                  </m:oMath>
                </a14:m>
                <a:r>
                  <a:rPr lang="en-US" sz="1600" dirty="0">
                    <a:solidFill>
                      <a:schemeClr val="tx1"/>
                    </a:solidFill>
                  </a:rPr>
                  <a:t> queries to </a:t>
                </a:r>
                <a14:m>
                  <m:oMath xmlns:m="http://schemas.openxmlformats.org/officeDocument/2006/math">
                    <m:sSub>
                      <m:sSubPr>
                        <m:ctrlPr>
                          <a:rPr lang="en-US" sz="1600" i="1">
                            <a:solidFill>
                              <a:schemeClr val="tx1"/>
                            </a:solidFill>
                            <a:latin typeface="Cambria Math" panose="02040503050406030204" pitchFamily="18" charset="0"/>
                          </a:rPr>
                        </m:ctrlPr>
                      </m:sSubPr>
                      <m:e>
                        <m:r>
                          <m:rPr>
                            <m:sty m:val="p"/>
                          </m:rPr>
                          <a:rPr lang="en-US" sz="1600">
                            <a:solidFill>
                              <a:schemeClr val="tx1"/>
                            </a:solidFill>
                            <a:latin typeface="Cambria Math"/>
                          </a:rPr>
                          <m:t>STAT</m:t>
                        </m:r>
                      </m:e>
                      <m:sub>
                        <m:r>
                          <a:rPr lang="en-US" sz="1600" i="1">
                            <a:solidFill>
                              <a:schemeClr val="tx1"/>
                            </a:solidFill>
                            <a:latin typeface="Cambria Math" panose="02040503050406030204" pitchFamily="18" charset="0"/>
                          </a:rPr>
                          <m:t>𝐷</m:t>
                        </m:r>
                      </m:sub>
                    </m:sSub>
                    <m:r>
                      <a:rPr lang="en-US" sz="1600" i="1">
                        <a:solidFill>
                          <a:schemeClr val="tx1"/>
                        </a:solidFill>
                        <a:latin typeface="Cambria Math"/>
                      </a:rPr>
                      <m:t>(</m:t>
                    </m:r>
                    <m:r>
                      <a:rPr lang="en-US" sz="1600" i="1">
                        <a:solidFill>
                          <a:schemeClr val="tx1"/>
                        </a:solidFill>
                        <a:latin typeface="Cambria Math"/>
                      </a:rPr>
                      <m:t>𝜏</m:t>
                    </m:r>
                    <m:r>
                      <a:rPr lang="en-US" sz="1600" i="1">
                        <a:solidFill>
                          <a:schemeClr val="tx1"/>
                        </a:solidFill>
                        <a:latin typeface="Cambria Math"/>
                      </a:rPr>
                      <m:t>=1/</m:t>
                    </m:r>
                    <m:rad>
                      <m:radPr>
                        <m:degHide m:val="on"/>
                        <m:ctrlPr>
                          <a:rPr lang="en-US" sz="1600" i="1">
                            <a:solidFill>
                              <a:schemeClr val="tx1"/>
                            </a:solidFill>
                            <a:latin typeface="Cambria Math" panose="02040503050406030204" pitchFamily="18" charset="0"/>
                          </a:rPr>
                        </m:ctrlPr>
                      </m:radPr>
                      <m:deg/>
                      <m:e>
                        <m:r>
                          <a:rPr lang="en-US" sz="1600" i="1">
                            <a:solidFill>
                              <a:schemeClr val="tx1"/>
                            </a:solidFill>
                            <a:latin typeface="Cambria Math"/>
                          </a:rPr>
                          <m:t>𝑚</m:t>
                        </m:r>
                      </m:e>
                    </m:rad>
                    <m:r>
                      <a:rPr lang="en-US" sz="1600" i="1">
                        <a:solidFill>
                          <a:schemeClr val="tx1"/>
                        </a:solidFill>
                        <a:latin typeface="Cambria Math"/>
                      </a:rPr>
                      <m:t>)</m:t>
                    </m:r>
                  </m:oMath>
                </a14:m>
                <a:endParaRPr lang="en-US" sz="1600" dirty="0">
                  <a:solidFill>
                    <a:schemeClr val="tx1"/>
                  </a:solidFill>
                </a:endParaRPr>
              </a:p>
            </p:txBody>
          </p:sp>
        </mc:Choice>
        <mc:Fallback>
          <p:sp>
            <p:nvSpPr>
              <p:cNvPr id="32" name="Rectangular Callout 31"/>
              <p:cNvSpPr>
                <a:spLocks noRot="1" noChangeAspect="1" noMove="1" noResize="1" noEditPoints="1" noAdjustHandles="1" noChangeArrowheads="1" noChangeShapeType="1" noTextEdit="1"/>
              </p:cNvSpPr>
              <p:nvPr/>
            </p:nvSpPr>
            <p:spPr>
              <a:xfrm>
                <a:off x="1157042" y="5028423"/>
                <a:ext cx="7088817" cy="840710"/>
              </a:xfrm>
              <a:prstGeom prst="wedgeRectCallout">
                <a:avLst>
                  <a:gd name="adj1" fmla="val -29011"/>
                  <a:gd name="adj2" fmla="val -50129"/>
                </a:avLst>
              </a:prstGeom>
              <a:blipFill rotWithShape="0">
                <a:blip r:embed="rId21"/>
                <a:stretch>
                  <a:fillRect l="-429"/>
                </a:stretch>
              </a:blipFill>
            </p:spPr>
            <p:txBody>
              <a:bodyPr/>
              <a:lstStyle/>
              <a:p>
                <a:r>
                  <a:rPr lang="en-US">
                    <a:noFill/>
                  </a:rPr>
                  <a:t> </a:t>
                </a:r>
              </a:p>
            </p:txBody>
          </p:sp>
        </mc:Fallback>
      </mc:AlternateContent>
    </p:spTree>
    <p:extLst>
      <p:ext uri="{BB962C8B-B14F-4D97-AF65-F5344CB8AC3E}">
        <p14:creationId xmlns:p14="http://schemas.microsoft.com/office/powerpoint/2010/main" val="3278765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right)">
                                      <p:cBhvr>
                                        <p:cTn id="22" dur="500"/>
                                        <p:tgtEl>
                                          <p:spTgt spid="8"/>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right)">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down)">
                                      <p:cBhvr>
                                        <p:cTn id="39" dur="500"/>
                                        <p:tgtEl>
                                          <p:spTgt spid="5"/>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down)">
                                      <p:cBhvr>
                                        <p:cTn id="42" dur="500"/>
                                        <p:tgtEl>
                                          <p:spTgt spid="17"/>
                                        </p:tgtEl>
                                      </p:cBhvr>
                                    </p:animEffect>
                                  </p:childTnLst>
                                </p:cTn>
                              </p:par>
                              <p:par>
                                <p:cTn id="43" presetID="22" presetClass="entr" presetSubtype="4"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down)">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animBg="1"/>
      <p:bldP spid="24" grpId="0"/>
      <p:bldP spid="40" grpId="0" animBg="1"/>
      <p:bldP spid="26" grpId="0"/>
      <p:bldP spid="3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queries </a:t>
            </a:r>
            <a:r>
              <a:rPr lang="en-US" sz="3200" dirty="0">
                <a:latin typeface="Berlin Sans FB" panose="020E0602020502020306" pitchFamily="34" charset="0"/>
              </a:rPr>
              <a:t>[Kearns </a:t>
            </a:r>
            <a:r>
              <a:rPr lang="en-US" sz="3200" dirty="0" smtClean="0">
                <a:latin typeface="Berlin Sans FB" panose="020E0602020502020306" pitchFamily="34" charset="0"/>
              </a:rPr>
              <a:t>‘93</a:t>
            </a:r>
            <a:r>
              <a:rPr lang="en-US" sz="3200" dirty="0">
                <a:latin typeface="Berlin Sans FB" panose="020E0602020502020306" pitchFamily="34" charset="0"/>
              </a:rPr>
              <a:t>]</a:t>
            </a:r>
            <a:endParaRPr lang="en-US" dirty="0">
              <a:latin typeface="Berlin Sans FB" panose="020E0602020502020306" pitchFamily="34" charset="0"/>
            </a:endParaRPr>
          </a:p>
        </p:txBody>
      </p:sp>
      <mc:AlternateContent xmlns:mc="http://schemas.openxmlformats.org/markup-compatibility/2006" xmlns:a14="http://schemas.microsoft.com/office/drawing/2010/main">
        <mc:Choice Requires="a14">
          <p:sp>
            <p:nvSpPr>
              <p:cNvPr id="4" name="Rectangle 3"/>
              <p:cNvSpPr/>
              <p:nvPr/>
            </p:nvSpPr>
            <p:spPr>
              <a:xfrm>
                <a:off x="1173481" y="3798574"/>
                <a:ext cx="6934200" cy="858633"/>
              </a:xfrm>
              <a:prstGeom prst="rect">
                <a:avLst/>
              </a:prstGeom>
            </p:spPr>
            <p:txBody>
              <a:bodyPr wrap="square">
                <a:spAutoFit/>
              </a:bodyPr>
              <a:lstStyle/>
              <a:p>
                <a:pPr algn="ctr">
                  <a:spcBef>
                    <a:spcPct val="20000"/>
                  </a:spcBef>
                </a:pPr>
                <a:r>
                  <a:rPr lang="en-US" sz="2000" i="1" dirty="0" smtClean="0">
                    <a:solidFill>
                      <a:prstClr val="black"/>
                    </a:solidFill>
                    <a:latin typeface="Cambria Math"/>
                  </a:rPr>
                  <a:t>		</a:t>
                </a:r>
                <a:r>
                  <a:rPr lang="en-US" sz="2000" i="1" dirty="0">
                    <a:solidFill>
                      <a:prstClr val="black"/>
                    </a:solidFill>
                    <a:latin typeface="Cambria Math"/>
                  </a:rPr>
                  <a:t> </a:t>
                </a:r>
                <a:r>
                  <a:rPr lang="en-US" sz="2000" dirty="0">
                    <a:solidFill>
                      <a:prstClr val="black"/>
                    </a:solidFill>
                    <a:latin typeface="Cambria Math"/>
                  </a:rPr>
                  <a:t>	</a:t>
                </a:r>
                <a:r>
                  <a:rPr lang="en-US" sz="2000" dirty="0" smtClean="0">
                    <a:solidFill>
                      <a:prstClr val="black"/>
                    </a:solidFill>
                    <a:latin typeface="Cambria Math"/>
                  </a:rPr>
                  <a:t>	</a:t>
                </a:r>
                <a14:m>
                  <m:oMath xmlns:m="http://schemas.openxmlformats.org/officeDocument/2006/math">
                    <m:d>
                      <m:dPr>
                        <m:begChr m:val="|"/>
                        <m:endChr m:val="|"/>
                        <m:ctrlPr>
                          <a:rPr lang="en-US" sz="2400" b="0" i="1" smtClean="0">
                            <a:solidFill>
                              <a:prstClr val="black"/>
                            </a:solidFill>
                            <a:latin typeface="Cambria Math" panose="02040503050406030204" pitchFamily="18" charset="0"/>
                          </a:rPr>
                        </m:ctrlPr>
                      </m:dPr>
                      <m:e>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𝑣</m:t>
                            </m:r>
                          </m:e>
                          <m:sub>
                            <m:r>
                              <a:rPr lang="en-US" sz="2400" i="1">
                                <a:solidFill>
                                  <a:prstClr val="black"/>
                                </a:solidFill>
                                <a:latin typeface="Cambria Math"/>
                              </a:rPr>
                              <m:t>1</m:t>
                            </m:r>
                          </m:sub>
                        </m:sSub>
                        <m:r>
                          <a:rPr lang="en-US" sz="2400" b="0" i="1" smtClean="0">
                            <a:solidFill>
                              <a:prstClr val="black"/>
                            </a:solidFill>
                            <a:latin typeface="Cambria Math" panose="02040503050406030204" pitchFamily="18" charset="0"/>
                          </a:rPr>
                          <m:t>−</m:t>
                        </m:r>
                        <m:sSub>
                          <m:sSubPr>
                            <m:ctrlPr>
                              <a:rPr lang="en-US" sz="2400" i="1">
                                <a:solidFill>
                                  <a:prstClr val="black"/>
                                </a:solidFill>
                                <a:latin typeface="Cambria Math" panose="02040503050406030204" pitchFamily="18" charset="0"/>
                              </a:rPr>
                            </m:ctrlPr>
                          </m:sSubPr>
                          <m:e>
                            <m:r>
                              <a:rPr lang="en-US" sz="2400" b="1">
                                <a:solidFill>
                                  <a:prstClr val="black"/>
                                </a:solidFill>
                                <a:latin typeface="Cambria Math"/>
                              </a:rPr>
                              <m:t>𝐄</m:t>
                            </m:r>
                          </m:e>
                          <m:sub>
                            <m:r>
                              <a:rPr lang="en-US" sz="2400" i="1">
                                <a:solidFill>
                                  <a:prstClr val="black"/>
                                </a:solidFill>
                                <a:latin typeface="Cambria Math"/>
                              </a:rPr>
                              <m:t>𝑥</m:t>
                            </m:r>
                            <m:r>
                              <a:rPr lang="en-US" sz="2400" i="1">
                                <a:solidFill>
                                  <a:prstClr val="black"/>
                                </a:solidFill>
                                <a:latin typeface="Cambria Math"/>
                              </a:rPr>
                              <m:t>∼</m:t>
                            </m:r>
                            <m:r>
                              <a:rPr lang="en-US" sz="2400" i="1">
                                <a:solidFill>
                                  <a:prstClr val="black"/>
                                </a:solidFill>
                                <a:latin typeface="Cambria Math"/>
                              </a:rPr>
                              <m:t>𝐷</m:t>
                            </m:r>
                          </m:sub>
                        </m:sSub>
                        <m:d>
                          <m:dPr>
                            <m:begChr m:val="["/>
                            <m:endChr m:val="]"/>
                            <m:ctrlPr>
                              <a:rPr lang="en-US" sz="2400" i="1">
                                <a:solidFill>
                                  <a:prstClr val="black"/>
                                </a:solidFill>
                                <a:latin typeface="Cambria Math" panose="02040503050406030204" pitchFamily="18" charset="0"/>
                              </a:rPr>
                            </m:ctrlPr>
                          </m:dPr>
                          <m:e>
                            <m:sSub>
                              <m:sSubPr>
                                <m:ctrlPr>
                                  <a:rPr lang="en-US" sz="2400" i="1" dirty="0">
                                    <a:solidFill>
                                      <a:prstClr val="black"/>
                                    </a:solidFill>
                                    <a:latin typeface="Cambria Math" panose="02040503050406030204" pitchFamily="18" charset="0"/>
                                  </a:rPr>
                                </m:ctrlPr>
                              </m:sSubPr>
                              <m:e>
                                <m:r>
                                  <a:rPr lang="en-US" sz="2000" i="1" dirty="0">
                                    <a:solidFill>
                                      <a:prstClr val="black"/>
                                    </a:solidFill>
                                    <a:latin typeface="Cambria Math" panose="02040503050406030204" pitchFamily="18" charset="0"/>
                                    <a:sym typeface="Symbol" pitchFamily="18" charset="2"/>
                                  </a:rPr>
                                  <m:t>𝜙</m:t>
                                </m:r>
                              </m:e>
                              <m:sub>
                                <m:r>
                                  <a:rPr lang="en-US" sz="2400" i="1" dirty="0">
                                    <a:solidFill>
                                      <a:prstClr val="black"/>
                                    </a:solidFill>
                                    <a:latin typeface="Cambria Math"/>
                                  </a:rPr>
                                  <m:t>1</m:t>
                                </m:r>
                              </m:sub>
                            </m:sSub>
                            <m:d>
                              <m:dPr>
                                <m:ctrlPr>
                                  <a:rPr lang="en-US" sz="2400" i="1" dirty="0">
                                    <a:solidFill>
                                      <a:prstClr val="black"/>
                                    </a:solidFill>
                                    <a:latin typeface="Cambria Math" panose="02040503050406030204" pitchFamily="18" charset="0"/>
                                  </a:rPr>
                                </m:ctrlPr>
                              </m:dPr>
                              <m:e>
                                <m:r>
                                  <a:rPr lang="en-US" sz="2400" i="1" dirty="0">
                                    <a:solidFill>
                                      <a:prstClr val="black"/>
                                    </a:solidFill>
                                    <a:latin typeface="Cambria Math"/>
                                  </a:rPr>
                                  <m:t>𝑥</m:t>
                                </m:r>
                              </m:e>
                            </m:d>
                          </m:e>
                        </m:d>
                      </m:e>
                    </m:d>
                    <m:r>
                      <a:rPr lang="en-US" sz="2400" b="0" i="1" dirty="0" smtClean="0">
                        <a:solidFill>
                          <a:prstClr val="black"/>
                        </a:solidFill>
                        <a:latin typeface="Cambria Math" panose="02040503050406030204" pitchFamily="18" charset="0"/>
                      </a:rPr>
                      <m:t>≤</m:t>
                    </m:r>
                    <m:r>
                      <a:rPr lang="en-US" sz="2400" i="1" dirty="0" smtClean="0">
                        <a:solidFill>
                          <a:prstClr val="black"/>
                        </a:solidFill>
                        <a:latin typeface="Cambria Math" panose="02040503050406030204" pitchFamily="18" charset="0"/>
                      </a:rPr>
                      <m:t>𝜏</m:t>
                    </m:r>
                  </m:oMath>
                </a14:m>
                <a:endParaRPr lang="en-US" sz="2000" dirty="0" smtClean="0">
                  <a:solidFill>
                    <a:prstClr val="black"/>
                  </a:solidFill>
                </a:endParaRPr>
              </a:p>
              <a:p>
                <a:pPr algn="ctr">
                  <a:spcBef>
                    <a:spcPct val="20000"/>
                  </a:spcBef>
                </a:pPr>
                <a:r>
                  <a:rPr lang="en-US" sz="2000" dirty="0" smtClean="0">
                    <a:solidFill>
                      <a:prstClr val="black"/>
                    </a:solidFill>
                  </a:rPr>
                  <a:t> 	</a:t>
                </a:r>
                <a14:m>
                  <m:oMath xmlns:m="http://schemas.openxmlformats.org/officeDocument/2006/math">
                    <m:r>
                      <a:rPr lang="en-US" sz="2000" i="1">
                        <a:solidFill>
                          <a:prstClr val="black"/>
                        </a:solidFill>
                        <a:latin typeface="Cambria Math" panose="02040503050406030204" pitchFamily="18" charset="0"/>
                      </a:rPr>
                      <m:t>𝜏</m:t>
                    </m:r>
                  </m:oMath>
                </a14:m>
                <a:r>
                  <a:rPr lang="en-US" sz="2000" dirty="0">
                    <a:solidFill>
                      <a:prstClr val="black"/>
                    </a:solidFill>
                  </a:rPr>
                  <a:t> is tolerance of the query; </a:t>
                </a:r>
                <a14:m>
                  <m:oMath xmlns:m="http://schemas.openxmlformats.org/officeDocument/2006/math">
                    <m:r>
                      <a:rPr lang="en-US" sz="2000" b="0" i="1" smtClean="0">
                        <a:solidFill>
                          <a:prstClr val="black"/>
                        </a:solidFill>
                        <a:latin typeface="Cambria Math" panose="02040503050406030204" pitchFamily="18" charset="0"/>
                      </a:rPr>
                      <m:t>𝜏</m:t>
                    </m:r>
                    <m:r>
                      <a:rPr lang="en-US" sz="2000" b="0" i="1" smtClean="0">
                        <a:solidFill>
                          <a:prstClr val="black"/>
                        </a:solidFill>
                        <a:latin typeface="Cambria Math" panose="02040503050406030204" pitchFamily="18" charset="0"/>
                      </a:rPr>
                      <m:t>=1/</m:t>
                    </m:r>
                    <m:rad>
                      <m:radPr>
                        <m:degHide m:val="on"/>
                        <m:ctrlPr>
                          <a:rPr lang="en-US" sz="2000" b="0" i="1" smtClean="0">
                            <a:solidFill>
                              <a:prstClr val="black"/>
                            </a:solidFill>
                            <a:latin typeface="Cambria Math" panose="02040503050406030204" pitchFamily="18" charset="0"/>
                          </a:rPr>
                        </m:ctrlPr>
                      </m:radPr>
                      <m:deg/>
                      <m:e>
                        <m:r>
                          <a:rPr lang="en-US" sz="2000" i="1">
                            <a:solidFill>
                              <a:prstClr val="black"/>
                            </a:solidFill>
                            <a:latin typeface="Cambria Math" panose="02040503050406030204" pitchFamily="18" charset="0"/>
                          </a:rPr>
                          <m:t>𝑚</m:t>
                        </m:r>
                      </m:e>
                    </m:rad>
                  </m:oMath>
                </a14:m>
                <a:endParaRPr lang="en-US" sz="2000" dirty="0" smtClean="0">
                  <a:solidFill>
                    <a:prstClr val="black"/>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1173481" y="3798574"/>
                <a:ext cx="6934200" cy="858633"/>
              </a:xfrm>
              <a:prstGeom prst="rect">
                <a:avLst/>
              </a:prstGeom>
              <a:blipFill rotWithShape="0">
                <a:blip r:embed="rId3"/>
                <a:stretch>
                  <a:fillRect b="-8511"/>
                </a:stretch>
              </a:blipFill>
            </p:spPr>
            <p:txBody>
              <a:bodyPr/>
              <a:lstStyle/>
              <a:p>
                <a:r>
                  <a:rPr lang="en-US">
                    <a:noFill/>
                  </a:rPr>
                  <a:t> </a:t>
                </a:r>
              </a:p>
            </p:txBody>
          </p:sp>
        </mc:Fallback>
      </mc:AlternateContent>
      <p:grpSp>
        <p:nvGrpSpPr>
          <p:cNvPr id="5" name="Group 6"/>
          <p:cNvGrpSpPr>
            <a:grpSpLocks/>
          </p:cNvGrpSpPr>
          <p:nvPr/>
        </p:nvGrpSpPr>
        <p:grpSpPr bwMode="auto">
          <a:xfrm>
            <a:off x="3599695" y="2602071"/>
            <a:ext cx="1600200" cy="390525"/>
            <a:chOff x="2016" y="2064"/>
            <a:chExt cx="1008" cy="246"/>
          </a:xfrm>
        </p:grpSpPr>
        <p:sp>
          <p:nvSpPr>
            <p:cNvPr id="6" name="Line 7"/>
            <p:cNvSpPr>
              <a:spLocks noChangeShapeType="1"/>
            </p:cNvSpPr>
            <p:nvPr/>
          </p:nvSpPr>
          <p:spPr bwMode="auto">
            <a:xfrm>
              <a:off x="2016" y="2304"/>
              <a:ext cx="100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mc:AlternateContent xmlns:mc="http://schemas.openxmlformats.org/markup-compatibility/2006" xmlns:a14="http://schemas.microsoft.com/office/drawing/2010/main">
          <mc:Choice Requires="a14">
            <p:sp>
              <p:nvSpPr>
                <p:cNvPr id="7" name="Text Box 8"/>
                <p:cNvSpPr txBox="1">
                  <a:spLocks noChangeArrowheads="1"/>
                </p:cNvSpPr>
                <p:nvPr/>
              </p:nvSpPr>
              <p:spPr bwMode="auto">
                <a:xfrm>
                  <a:off x="2324" y="2064"/>
                  <a:ext cx="312" cy="246"/>
                </a:xfrm>
                <a:prstGeom prst="rect">
                  <a:avLst/>
                </a:prstGeom>
                <a:noFill/>
                <a:ln>
                  <a:noFill/>
                </a:ln>
                <a:effectLst/>
                <a:extLst>
                  <a:ext uri="{909E8E84-426E-40DD-AFC4-6F175D3DCCD1}">
                    <a14:hiddenFill>
                      <a:solidFill>
                        <a:srgbClr val="99CCFF"/>
                      </a:solidFill>
                    </a14:hiddenFill>
                  </a:ext>
                  <a:ext uri="{91240B29-F687-4F45-9708-019B960494DF}">
                    <a14:hiddenLine w="9525" algn="ctr">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lgn="ctr">
                    <a:spcBef>
                      <a:spcPct val="0"/>
                    </a:spcBef>
                  </a:pPr>
                  <a14:m>
                    <m:oMathPara xmlns:m="http://schemas.openxmlformats.org/officeDocument/2006/math">
                      <m:oMathParaPr>
                        <m:jc m:val="centerGroup"/>
                      </m:oMathParaPr>
                      <m:oMath xmlns:m="http://schemas.openxmlformats.org/officeDocument/2006/math">
                        <m:sSub>
                          <m:sSubPr>
                            <m:ctrlPr>
                              <a:rPr lang="en-US" i="1" dirty="0" smtClean="0">
                                <a:solidFill>
                                  <a:prstClr val="black"/>
                                </a:solidFill>
                                <a:latin typeface="Cambria Math" panose="02040503050406030204" pitchFamily="18" charset="0"/>
                                <a:sym typeface="Symbol" pitchFamily="18" charset="2"/>
                              </a:rPr>
                            </m:ctrlPr>
                          </m:sSubPr>
                          <m:e>
                            <m:r>
                              <a:rPr lang="en-US" i="1" dirty="0">
                                <a:solidFill>
                                  <a:prstClr val="black"/>
                                </a:solidFill>
                                <a:latin typeface="Cambria Math" panose="02040503050406030204" pitchFamily="18" charset="0"/>
                                <a:sym typeface="Symbol" pitchFamily="18" charset="2"/>
                              </a:rPr>
                              <m:t>𝜙</m:t>
                            </m:r>
                          </m:e>
                          <m:sub>
                            <m:r>
                              <a:rPr lang="en-US" b="0" i="1" dirty="0" smtClean="0">
                                <a:solidFill>
                                  <a:prstClr val="black"/>
                                </a:solidFill>
                                <a:latin typeface="Cambria Math" panose="02040503050406030204" pitchFamily="18" charset="0"/>
                                <a:sym typeface="Symbol" pitchFamily="18" charset="2"/>
                              </a:rPr>
                              <m:t>𝑞</m:t>
                            </m:r>
                          </m:sub>
                        </m:sSub>
                      </m:oMath>
                    </m:oMathPara>
                  </a14:m>
                  <a:endParaRPr lang="en-US" baseline="-25000" dirty="0">
                    <a:solidFill>
                      <a:prstClr val="black"/>
                    </a:solidFill>
                  </a:endParaRPr>
                </a:p>
              </p:txBody>
            </p:sp>
          </mc:Choice>
          <mc:Fallback xmlns="">
            <p:sp>
              <p:nvSpPr>
                <p:cNvPr id="7" name="Text Box 8"/>
                <p:cNvSpPr txBox="1">
                  <a:spLocks noRot="1" noChangeAspect="1" noMove="1" noResize="1" noEditPoints="1" noAdjustHandles="1" noChangeArrowheads="1" noChangeShapeType="1" noTextEdit="1"/>
                </p:cNvSpPr>
                <p:nvPr/>
              </p:nvSpPr>
              <p:spPr bwMode="auto">
                <a:xfrm>
                  <a:off x="2324" y="2064"/>
                  <a:ext cx="312" cy="246"/>
                </a:xfrm>
                <a:prstGeom prst="rect">
                  <a:avLst/>
                </a:prstGeom>
                <a:blipFill rotWithShape="0">
                  <a:blip r:embed="rId4"/>
                  <a:stretch>
                    <a:fillRect l="-2469" b="-7813"/>
                  </a:stretch>
                </a:blip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grpSp>
        <p:nvGrpSpPr>
          <p:cNvPr id="8" name="Group 9"/>
          <p:cNvGrpSpPr>
            <a:grpSpLocks/>
          </p:cNvGrpSpPr>
          <p:nvPr/>
        </p:nvGrpSpPr>
        <p:grpSpPr bwMode="auto">
          <a:xfrm>
            <a:off x="3637795" y="1286038"/>
            <a:ext cx="1524000" cy="338138"/>
            <a:chOff x="2016" y="2292"/>
            <a:chExt cx="960" cy="213"/>
          </a:xfrm>
        </p:grpSpPr>
        <p:sp>
          <p:nvSpPr>
            <p:cNvPr id="9" name="Line 10"/>
            <p:cNvSpPr>
              <a:spLocks noChangeShapeType="1"/>
            </p:cNvSpPr>
            <p:nvPr/>
          </p:nvSpPr>
          <p:spPr bwMode="auto">
            <a:xfrm flipH="1">
              <a:off x="2016" y="2496"/>
              <a:ext cx="96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mc:AlternateContent xmlns:mc="http://schemas.openxmlformats.org/markup-compatibility/2006" xmlns:a14="http://schemas.microsoft.com/office/drawing/2010/main">
          <mc:Choice Requires="a14">
            <p:sp>
              <p:nvSpPr>
                <p:cNvPr id="10" name="Text Box 11"/>
                <p:cNvSpPr txBox="1">
                  <a:spLocks noChangeArrowheads="1"/>
                </p:cNvSpPr>
                <p:nvPr/>
              </p:nvSpPr>
              <p:spPr bwMode="auto">
                <a:xfrm>
                  <a:off x="2307" y="2292"/>
                  <a:ext cx="282" cy="213"/>
                </a:xfrm>
                <a:prstGeom prst="rect">
                  <a:avLst/>
                </a:prstGeom>
                <a:noFill/>
                <a:ln>
                  <a:noFill/>
                </a:ln>
                <a:effectLst/>
                <a:extLst>
                  <a:ext uri="{909E8E84-426E-40DD-AFC4-6F175D3DCCD1}">
                    <a14:hiddenFill>
                      <a:solidFill>
                        <a:srgbClr val="99CCFF"/>
                      </a:solidFill>
                    </a14:hiddenFill>
                  </a:ext>
                  <a:ext uri="{91240B29-F687-4F45-9708-019B960494DF}">
                    <a14:hiddenLine w="9525" algn="ctr">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lgn="ctr">
                    <a:spcBef>
                      <a:spcPct val="0"/>
                    </a:spcBef>
                  </a:pPr>
                  <a14:m>
                    <m:oMathPara xmlns:m="http://schemas.openxmlformats.org/officeDocument/2006/math">
                      <m:oMathParaPr>
                        <m:jc m:val="centerGroup"/>
                      </m:oMathParaPr>
                      <m:oMath xmlns:m="http://schemas.openxmlformats.org/officeDocument/2006/math">
                        <m:sSub>
                          <m:sSubPr>
                            <m:ctrlPr>
                              <a:rPr lang="en-US" sz="1600" i="1" smtClean="0">
                                <a:solidFill>
                                  <a:prstClr val="black"/>
                                </a:solidFill>
                                <a:latin typeface="Cambria Math" panose="02040503050406030204" pitchFamily="18" charset="0"/>
                              </a:rPr>
                            </m:ctrlPr>
                          </m:sSubPr>
                          <m:e>
                            <m:r>
                              <a:rPr lang="en-US" sz="1600" i="1" smtClean="0">
                                <a:solidFill>
                                  <a:prstClr val="black"/>
                                </a:solidFill>
                                <a:latin typeface="Cambria Math"/>
                              </a:rPr>
                              <m:t>𝑣</m:t>
                            </m:r>
                          </m:e>
                          <m:sub>
                            <m:r>
                              <a:rPr lang="en-US" sz="1600" i="1" smtClean="0">
                                <a:solidFill>
                                  <a:prstClr val="black"/>
                                </a:solidFill>
                                <a:latin typeface="Cambria Math"/>
                              </a:rPr>
                              <m:t>1</m:t>
                            </m:r>
                          </m:sub>
                        </m:sSub>
                      </m:oMath>
                    </m:oMathPara>
                  </a14:m>
                  <a:endParaRPr lang="en-US" sz="1600" dirty="0">
                    <a:solidFill>
                      <a:prstClr val="black"/>
                    </a:solidFill>
                  </a:endParaRPr>
                </a:p>
              </p:txBody>
            </p:sp>
          </mc:Choice>
          <mc:Fallback xmlns="">
            <p:sp>
              <p:nvSpPr>
                <p:cNvPr id="40" name="Text Box 11"/>
                <p:cNvSpPr txBox="1">
                  <a:spLocks noRot="1" noChangeAspect="1" noMove="1" noResize="1" noEditPoints="1" noAdjustHandles="1" noChangeArrowheads="1" noChangeShapeType="1" noTextEdit="1"/>
                </p:cNvSpPr>
                <p:nvPr/>
              </p:nvSpPr>
              <p:spPr bwMode="auto">
                <a:xfrm>
                  <a:off x="2307" y="2292"/>
                  <a:ext cx="282" cy="213"/>
                </a:xfrm>
                <a:prstGeom prst="rect">
                  <a:avLst/>
                </a:prstGeom>
                <a:blipFill rotWithShape="1">
                  <a:blip r:embed="rId6"/>
                  <a:stretch>
                    <a:fillRect/>
                  </a:stretch>
                </a:blip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grpSp>
        <p:nvGrpSpPr>
          <p:cNvPr id="11" name="Group 12"/>
          <p:cNvGrpSpPr>
            <a:grpSpLocks/>
          </p:cNvGrpSpPr>
          <p:nvPr/>
        </p:nvGrpSpPr>
        <p:grpSpPr bwMode="auto">
          <a:xfrm>
            <a:off x="3599695" y="1611471"/>
            <a:ext cx="1600200" cy="381000"/>
            <a:chOff x="2016" y="2064"/>
            <a:chExt cx="1008" cy="240"/>
          </a:xfrm>
        </p:grpSpPr>
        <p:sp>
          <p:nvSpPr>
            <p:cNvPr id="12" name="Line 13"/>
            <p:cNvSpPr>
              <a:spLocks noChangeShapeType="1"/>
            </p:cNvSpPr>
            <p:nvPr/>
          </p:nvSpPr>
          <p:spPr bwMode="auto">
            <a:xfrm>
              <a:off x="2016" y="2304"/>
              <a:ext cx="100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mc:AlternateContent xmlns:mc="http://schemas.openxmlformats.org/markup-compatibility/2006" xmlns:a14="http://schemas.microsoft.com/office/drawing/2010/main">
          <mc:Choice Requires="a14">
            <p:sp>
              <p:nvSpPr>
                <p:cNvPr id="13" name="Text Box 14"/>
                <p:cNvSpPr txBox="1">
                  <a:spLocks noChangeArrowheads="1"/>
                </p:cNvSpPr>
                <p:nvPr/>
              </p:nvSpPr>
              <p:spPr bwMode="auto">
                <a:xfrm>
                  <a:off x="2322" y="2064"/>
                  <a:ext cx="312" cy="229"/>
                </a:xfrm>
                <a:prstGeom prst="rect">
                  <a:avLst/>
                </a:prstGeom>
                <a:noFill/>
                <a:ln>
                  <a:noFill/>
                </a:ln>
                <a:effectLst/>
                <a:extLst>
                  <a:ext uri="{909E8E84-426E-40DD-AFC4-6F175D3DCCD1}">
                    <a14:hiddenFill>
                      <a:solidFill>
                        <a:srgbClr val="99CCFF"/>
                      </a:solidFill>
                    </a14:hiddenFill>
                  </a:ext>
                  <a:ext uri="{91240B29-F687-4F45-9708-019B960494DF}">
                    <a14:hiddenLine w="9525" algn="ctr">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lgn="ctr">
                    <a:spcBef>
                      <a:spcPct val="0"/>
                    </a:spcBef>
                  </a:pPr>
                  <a14:m>
                    <m:oMathPara xmlns:m="http://schemas.openxmlformats.org/officeDocument/2006/math">
                      <m:oMathParaPr>
                        <m:jc m:val="centerGroup"/>
                      </m:oMathParaPr>
                      <m:oMath xmlns:m="http://schemas.openxmlformats.org/officeDocument/2006/math">
                        <m:sSub>
                          <m:sSubPr>
                            <m:ctrlPr>
                              <a:rPr lang="en-US" i="1" dirty="0" smtClean="0">
                                <a:solidFill>
                                  <a:prstClr val="black"/>
                                </a:solidFill>
                                <a:latin typeface="Cambria Math" panose="02040503050406030204" pitchFamily="18" charset="0"/>
                                <a:sym typeface="Symbol" pitchFamily="18" charset="2"/>
                              </a:rPr>
                            </m:ctrlPr>
                          </m:sSubPr>
                          <m:e>
                            <m:r>
                              <a:rPr lang="en-US" i="1" dirty="0">
                                <a:solidFill>
                                  <a:prstClr val="black"/>
                                </a:solidFill>
                                <a:latin typeface="Cambria Math" panose="02040503050406030204" pitchFamily="18" charset="0"/>
                                <a:sym typeface="Symbol" pitchFamily="18" charset="2"/>
                              </a:rPr>
                              <m:t>𝜙</m:t>
                            </m:r>
                          </m:e>
                          <m:sub>
                            <m:r>
                              <a:rPr lang="en-US" i="1" dirty="0" smtClean="0">
                                <a:solidFill>
                                  <a:prstClr val="black"/>
                                </a:solidFill>
                                <a:latin typeface="Cambria Math"/>
                                <a:sym typeface="Symbol" pitchFamily="18" charset="2"/>
                              </a:rPr>
                              <m:t>2</m:t>
                            </m:r>
                          </m:sub>
                        </m:sSub>
                      </m:oMath>
                    </m:oMathPara>
                  </a14:m>
                  <a:endParaRPr lang="en-US" baseline="-25000" dirty="0">
                    <a:solidFill>
                      <a:prstClr val="black"/>
                    </a:solidFill>
                  </a:endParaRPr>
                </a:p>
              </p:txBody>
            </p:sp>
          </mc:Choice>
          <mc:Fallback xmlns="">
            <p:sp>
              <p:nvSpPr>
                <p:cNvPr id="13" name="Text Box 14"/>
                <p:cNvSpPr txBox="1">
                  <a:spLocks noRot="1" noChangeAspect="1" noMove="1" noResize="1" noEditPoints="1" noAdjustHandles="1" noChangeArrowheads="1" noChangeShapeType="1" noTextEdit="1"/>
                </p:cNvSpPr>
                <p:nvPr/>
              </p:nvSpPr>
              <p:spPr bwMode="auto">
                <a:xfrm>
                  <a:off x="2322" y="2064"/>
                  <a:ext cx="312" cy="229"/>
                </a:xfrm>
                <a:prstGeom prst="rect">
                  <a:avLst/>
                </a:prstGeom>
                <a:blipFill rotWithShape="0">
                  <a:blip r:embed="rId7"/>
                  <a:stretch>
                    <a:fillRect l="-2469" b="-15000"/>
                  </a:stretch>
                </a:blip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grpSp>
        <p:nvGrpSpPr>
          <p:cNvPr id="14" name="Group 15"/>
          <p:cNvGrpSpPr>
            <a:grpSpLocks/>
          </p:cNvGrpSpPr>
          <p:nvPr/>
        </p:nvGrpSpPr>
        <p:grpSpPr bwMode="auto">
          <a:xfrm>
            <a:off x="3637795" y="1981363"/>
            <a:ext cx="1524000" cy="338138"/>
            <a:chOff x="2016" y="2292"/>
            <a:chExt cx="960" cy="213"/>
          </a:xfrm>
        </p:grpSpPr>
        <p:sp>
          <p:nvSpPr>
            <p:cNvPr id="15" name="Line 16"/>
            <p:cNvSpPr>
              <a:spLocks noChangeShapeType="1"/>
            </p:cNvSpPr>
            <p:nvPr/>
          </p:nvSpPr>
          <p:spPr bwMode="auto">
            <a:xfrm flipH="1">
              <a:off x="2016" y="2496"/>
              <a:ext cx="96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mc:AlternateContent xmlns:mc="http://schemas.openxmlformats.org/markup-compatibility/2006" xmlns:a14="http://schemas.microsoft.com/office/drawing/2010/main">
          <mc:Choice Requires="a14">
            <p:sp>
              <p:nvSpPr>
                <p:cNvPr id="16" name="Text Box 17"/>
                <p:cNvSpPr txBox="1">
                  <a:spLocks noChangeArrowheads="1"/>
                </p:cNvSpPr>
                <p:nvPr/>
              </p:nvSpPr>
              <p:spPr bwMode="auto">
                <a:xfrm>
                  <a:off x="2304" y="2292"/>
                  <a:ext cx="285" cy="213"/>
                </a:xfrm>
                <a:prstGeom prst="rect">
                  <a:avLst/>
                </a:prstGeom>
                <a:noFill/>
                <a:ln>
                  <a:noFill/>
                </a:ln>
                <a:effectLst/>
                <a:extLst>
                  <a:ext uri="{909E8E84-426E-40DD-AFC4-6F175D3DCCD1}">
                    <a14:hiddenFill>
                      <a:solidFill>
                        <a:srgbClr val="99CCFF"/>
                      </a:solidFill>
                    </a14:hiddenFill>
                  </a:ext>
                  <a:ext uri="{91240B29-F687-4F45-9708-019B960494DF}">
                    <a14:hiddenLine w="9525" algn="ctr">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lgn="ctr">
                    <a:spcBef>
                      <a:spcPct val="0"/>
                    </a:spcBef>
                  </a:pPr>
                  <a14:m>
                    <m:oMathPara xmlns:m="http://schemas.openxmlformats.org/officeDocument/2006/math">
                      <m:oMathParaPr>
                        <m:jc m:val="centerGroup"/>
                      </m:oMathParaPr>
                      <m:oMath xmlns:m="http://schemas.openxmlformats.org/officeDocument/2006/math">
                        <m:sSub>
                          <m:sSubPr>
                            <m:ctrlPr>
                              <a:rPr lang="en-US" sz="1600" i="1" smtClean="0">
                                <a:solidFill>
                                  <a:prstClr val="black"/>
                                </a:solidFill>
                                <a:latin typeface="Cambria Math" panose="02040503050406030204" pitchFamily="18" charset="0"/>
                              </a:rPr>
                            </m:ctrlPr>
                          </m:sSubPr>
                          <m:e>
                            <m:r>
                              <a:rPr lang="en-US" sz="1600" i="1" smtClean="0">
                                <a:solidFill>
                                  <a:prstClr val="black"/>
                                </a:solidFill>
                                <a:latin typeface="Cambria Math"/>
                              </a:rPr>
                              <m:t>𝑣</m:t>
                            </m:r>
                          </m:e>
                          <m:sub>
                            <m:r>
                              <a:rPr lang="en-US" sz="1600" i="1" smtClean="0">
                                <a:solidFill>
                                  <a:prstClr val="black"/>
                                </a:solidFill>
                                <a:latin typeface="Cambria Math"/>
                              </a:rPr>
                              <m:t>2</m:t>
                            </m:r>
                          </m:sub>
                        </m:sSub>
                      </m:oMath>
                    </m:oMathPara>
                  </a14:m>
                  <a:endParaRPr lang="en-US" sz="1600" dirty="0">
                    <a:solidFill>
                      <a:prstClr val="black"/>
                    </a:solidFill>
                  </a:endParaRPr>
                </a:p>
              </p:txBody>
            </p:sp>
          </mc:Choice>
          <mc:Fallback xmlns="">
            <p:sp>
              <p:nvSpPr>
                <p:cNvPr id="46" name="Text Box 17"/>
                <p:cNvSpPr txBox="1">
                  <a:spLocks noRot="1" noChangeAspect="1" noMove="1" noResize="1" noEditPoints="1" noAdjustHandles="1" noChangeArrowheads="1" noChangeShapeType="1" noTextEdit="1"/>
                </p:cNvSpPr>
                <p:nvPr/>
              </p:nvSpPr>
              <p:spPr bwMode="auto">
                <a:xfrm>
                  <a:off x="2304" y="2292"/>
                  <a:ext cx="285" cy="213"/>
                </a:xfrm>
                <a:prstGeom prst="rect">
                  <a:avLst/>
                </a:prstGeom>
                <a:blipFill rotWithShape="1">
                  <a:blip r:embed="rId8"/>
                  <a:stretch>
                    <a:fillRect/>
                  </a:stretch>
                </a:blip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sp>
        <p:nvSpPr>
          <p:cNvPr id="17" name="Line 18"/>
          <p:cNvSpPr>
            <a:spLocks noChangeShapeType="1"/>
          </p:cNvSpPr>
          <p:nvPr/>
        </p:nvSpPr>
        <p:spPr bwMode="auto">
          <a:xfrm>
            <a:off x="4361695" y="2438558"/>
            <a:ext cx="0" cy="30480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grpSp>
        <p:nvGrpSpPr>
          <p:cNvPr id="18" name="Group 19"/>
          <p:cNvGrpSpPr>
            <a:grpSpLocks/>
          </p:cNvGrpSpPr>
          <p:nvPr/>
        </p:nvGrpSpPr>
        <p:grpSpPr bwMode="auto">
          <a:xfrm>
            <a:off x="3637795" y="2959263"/>
            <a:ext cx="1524000" cy="357188"/>
            <a:chOff x="2016" y="2284"/>
            <a:chExt cx="960" cy="225"/>
          </a:xfrm>
        </p:grpSpPr>
        <p:sp>
          <p:nvSpPr>
            <p:cNvPr id="19" name="Line 20"/>
            <p:cNvSpPr>
              <a:spLocks noChangeShapeType="1"/>
            </p:cNvSpPr>
            <p:nvPr/>
          </p:nvSpPr>
          <p:spPr bwMode="auto">
            <a:xfrm flipH="1">
              <a:off x="2016" y="2496"/>
              <a:ext cx="96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mc:AlternateContent xmlns:mc="http://schemas.openxmlformats.org/markup-compatibility/2006" xmlns:a14="http://schemas.microsoft.com/office/drawing/2010/main">
          <mc:Choice Requires="a14">
            <p:sp>
              <p:nvSpPr>
                <p:cNvPr id="20" name="Text Box 21"/>
                <p:cNvSpPr txBox="1">
                  <a:spLocks noChangeArrowheads="1"/>
                </p:cNvSpPr>
                <p:nvPr/>
              </p:nvSpPr>
              <p:spPr bwMode="auto">
                <a:xfrm>
                  <a:off x="2296" y="2284"/>
                  <a:ext cx="284" cy="225"/>
                </a:xfrm>
                <a:prstGeom prst="rect">
                  <a:avLst/>
                </a:prstGeom>
                <a:noFill/>
                <a:ln>
                  <a:noFill/>
                </a:ln>
                <a:effectLst/>
                <a:extLst>
                  <a:ext uri="{909E8E84-426E-40DD-AFC4-6F175D3DCCD1}">
                    <a14:hiddenFill>
                      <a:solidFill>
                        <a:srgbClr val="99CCFF"/>
                      </a:solidFill>
                    </a14:hiddenFill>
                  </a:ext>
                  <a:ext uri="{91240B29-F687-4F45-9708-019B960494DF}">
                    <a14:hiddenLine w="9525" algn="ctr">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lgn="ctr">
                    <a:spcBef>
                      <a:spcPct val="0"/>
                    </a:spcBef>
                  </a:pPr>
                  <a14:m>
                    <m:oMathPara xmlns:m="http://schemas.openxmlformats.org/officeDocument/2006/math">
                      <m:oMathParaPr>
                        <m:jc m:val="centerGroup"/>
                      </m:oMathParaPr>
                      <m:oMath xmlns:m="http://schemas.openxmlformats.org/officeDocument/2006/math">
                        <m:sSub>
                          <m:sSubPr>
                            <m:ctrlPr>
                              <a:rPr lang="en-US" sz="1600" i="1" smtClean="0">
                                <a:solidFill>
                                  <a:prstClr val="black"/>
                                </a:solidFill>
                                <a:latin typeface="Cambria Math" panose="02040503050406030204" pitchFamily="18" charset="0"/>
                              </a:rPr>
                            </m:ctrlPr>
                          </m:sSubPr>
                          <m:e>
                            <m:r>
                              <a:rPr lang="en-US" sz="1600" i="1" smtClean="0">
                                <a:solidFill>
                                  <a:prstClr val="black"/>
                                </a:solidFill>
                                <a:latin typeface="Cambria Math"/>
                              </a:rPr>
                              <m:t>𝑣</m:t>
                            </m:r>
                          </m:e>
                          <m:sub>
                            <m:r>
                              <a:rPr lang="en-US" sz="1600" b="0" i="1" smtClean="0">
                                <a:solidFill>
                                  <a:prstClr val="black"/>
                                </a:solidFill>
                                <a:latin typeface="Cambria Math" panose="02040503050406030204" pitchFamily="18" charset="0"/>
                              </a:rPr>
                              <m:t>𝑞</m:t>
                            </m:r>
                          </m:sub>
                        </m:sSub>
                      </m:oMath>
                    </m:oMathPara>
                  </a14:m>
                  <a:endParaRPr lang="en-US" sz="1600" dirty="0">
                    <a:solidFill>
                      <a:prstClr val="black"/>
                    </a:solidFill>
                  </a:endParaRPr>
                </a:p>
              </p:txBody>
            </p:sp>
          </mc:Choice>
          <mc:Fallback xmlns="">
            <p:sp>
              <p:nvSpPr>
                <p:cNvPr id="20" name="Text Box 21"/>
                <p:cNvSpPr txBox="1">
                  <a:spLocks noRot="1" noChangeAspect="1" noMove="1" noResize="1" noEditPoints="1" noAdjustHandles="1" noChangeArrowheads="1" noChangeShapeType="1" noTextEdit="1"/>
                </p:cNvSpPr>
                <p:nvPr/>
              </p:nvSpPr>
              <p:spPr bwMode="auto">
                <a:xfrm>
                  <a:off x="2296" y="2284"/>
                  <a:ext cx="284" cy="225"/>
                </a:xfrm>
                <a:prstGeom prst="rect">
                  <a:avLst/>
                </a:prstGeom>
                <a:blipFill rotWithShape="0">
                  <a:blip r:embed="rId9"/>
                  <a:stretch>
                    <a:fillRect b="-3390"/>
                  </a:stretch>
                </a:blip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grpSp>
        <p:nvGrpSpPr>
          <p:cNvPr id="21" name="Group 22"/>
          <p:cNvGrpSpPr>
            <a:grpSpLocks/>
          </p:cNvGrpSpPr>
          <p:nvPr/>
        </p:nvGrpSpPr>
        <p:grpSpPr bwMode="auto">
          <a:xfrm>
            <a:off x="3599695" y="914567"/>
            <a:ext cx="1600200" cy="381001"/>
            <a:chOff x="2016" y="2064"/>
            <a:chExt cx="1008" cy="240"/>
          </a:xfrm>
        </p:grpSpPr>
        <p:sp>
          <p:nvSpPr>
            <p:cNvPr id="22" name="Line 23"/>
            <p:cNvSpPr>
              <a:spLocks noChangeShapeType="1"/>
            </p:cNvSpPr>
            <p:nvPr/>
          </p:nvSpPr>
          <p:spPr bwMode="auto">
            <a:xfrm>
              <a:off x="2016" y="2304"/>
              <a:ext cx="100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mc:AlternateContent xmlns:mc="http://schemas.openxmlformats.org/markup-compatibility/2006" xmlns:a14="http://schemas.microsoft.com/office/drawing/2010/main">
          <mc:Choice Requires="a14">
            <p:sp>
              <p:nvSpPr>
                <p:cNvPr id="23" name="Text Box 24"/>
                <p:cNvSpPr txBox="1">
                  <a:spLocks noChangeArrowheads="1"/>
                </p:cNvSpPr>
                <p:nvPr/>
              </p:nvSpPr>
              <p:spPr bwMode="auto">
                <a:xfrm>
                  <a:off x="2324" y="2064"/>
                  <a:ext cx="309" cy="229"/>
                </a:xfrm>
                <a:prstGeom prst="rect">
                  <a:avLst/>
                </a:prstGeom>
                <a:noFill/>
                <a:ln>
                  <a:noFill/>
                </a:ln>
                <a:effectLst/>
                <a:extLst>
                  <a:ext uri="{909E8E84-426E-40DD-AFC4-6F175D3DCCD1}">
                    <a14:hiddenFill>
                      <a:solidFill>
                        <a:srgbClr val="99CCFF"/>
                      </a:solidFill>
                    </a14:hiddenFill>
                  </a:ext>
                  <a:ext uri="{91240B29-F687-4F45-9708-019B960494DF}">
                    <a14:hiddenLine w="9525" algn="ctr">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lgn="ctr">
                    <a:spcBef>
                      <a:spcPct val="0"/>
                    </a:spcBef>
                  </a:pPr>
                  <a14:m>
                    <m:oMathPara xmlns:m="http://schemas.openxmlformats.org/officeDocument/2006/math">
                      <m:oMathParaPr>
                        <m:jc m:val="centerGroup"/>
                      </m:oMathParaPr>
                      <m:oMath xmlns:m="http://schemas.openxmlformats.org/officeDocument/2006/math">
                        <m:sSub>
                          <m:sSubPr>
                            <m:ctrlPr>
                              <a:rPr lang="en-US" i="1" dirty="0" smtClean="0">
                                <a:solidFill>
                                  <a:prstClr val="black"/>
                                </a:solidFill>
                                <a:latin typeface="Cambria Math" panose="02040503050406030204" pitchFamily="18" charset="0"/>
                                <a:sym typeface="Symbol" pitchFamily="18" charset="2"/>
                              </a:rPr>
                            </m:ctrlPr>
                          </m:sSubPr>
                          <m:e>
                            <m:r>
                              <a:rPr lang="en-US" b="0" i="1" dirty="0" smtClean="0">
                                <a:solidFill>
                                  <a:prstClr val="black"/>
                                </a:solidFill>
                                <a:latin typeface="Cambria Math" panose="02040503050406030204" pitchFamily="18" charset="0"/>
                                <a:sym typeface="Symbol" pitchFamily="18" charset="2"/>
                              </a:rPr>
                              <m:t>𝜙</m:t>
                            </m:r>
                          </m:e>
                          <m:sub>
                            <m:r>
                              <a:rPr lang="en-US" i="1" dirty="0" smtClean="0">
                                <a:solidFill>
                                  <a:prstClr val="black"/>
                                </a:solidFill>
                                <a:latin typeface="Cambria Math"/>
                                <a:sym typeface="Symbol" pitchFamily="18" charset="2"/>
                              </a:rPr>
                              <m:t>1</m:t>
                            </m:r>
                          </m:sub>
                        </m:sSub>
                      </m:oMath>
                    </m:oMathPara>
                  </a14:m>
                  <a:endParaRPr lang="en-US" baseline="-25000" dirty="0">
                    <a:solidFill>
                      <a:prstClr val="black"/>
                    </a:solidFill>
                  </a:endParaRPr>
                </a:p>
              </p:txBody>
            </p:sp>
          </mc:Choice>
          <mc:Fallback xmlns="">
            <p:sp>
              <p:nvSpPr>
                <p:cNvPr id="23" name="Text Box 24"/>
                <p:cNvSpPr txBox="1">
                  <a:spLocks noRot="1" noChangeAspect="1" noMove="1" noResize="1" noEditPoints="1" noAdjustHandles="1" noChangeArrowheads="1" noChangeShapeType="1" noTextEdit="1"/>
                </p:cNvSpPr>
                <p:nvPr/>
              </p:nvSpPr>
              <p:spPr bwMode="auto">
                <a:xfrm>
                  <a:off x="2324" y="2064"/>
                  <a:ext cx="309" cy="229"/>
                </a:xfrm>
                <a:prstGeom prst="rect">
                  <a:avLst/>
                </a:prstGeom>
                <a:blipFill rotWithShape="0">
                  <a:blip r:embed="rId10"/>
                  <a:stretch>
                    <a:fillRect l="-2500" b="-15000"/>
                  </a:stretch>
                </a:blip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sp>
        <p:nvSpPr>
          <p:cNvPr id="24" name="TextBox 23"/>
          <p:cNvSpPr txBox="1"/>
          <p:nvPr/>
        </p:nvSpPr>
        <p:spPr>
          <a:xfrm>
            <a:off x="877297" y="2965584"/>
            <a:ext cx="1582484" cy="369332"/>
          </a:xfrm>
          <a:prstGeom prst="rect">
            <a:avLst/>
          </a:prstGeom>
          <a:noFill/>
        </p:spPr>
        <p:txBody>
          <a:bodyPr wrap="none" rtlCol="0">
            <a:spAutoFit/>
          </a:bodyPr>
          <a:lstStyle/>
          <a:p>
            <a:r>
              <a:rPr lang="en-US" dirty="0" smtClean="0">
                <a:solidFill>
                  <a:prstClr val="black"/>
                </a:solidFill>
              </a:rPr>
              <a:t> SQ algorithm</a:t>
            </a:r>
            <a:endParaRPr lang="en-US" dirty="0">
              <a:solidFill>
                <a:prstClr val="black"/>
              </a:solidFill>
            </a:endParaRPr>
          </a:p>
        </p:txBody>
      </p:sp>
      <p:pic>
        <p:nvPicPr>
          <p:cNvPr id="31" name="Picture 2" descr="C:\Dropbox\Research\Talks\14.06 AdaptiveSQ\Woman Using a Computer.svg.med.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flipH="1">
            <a:off x="1173481" y="1372863"/>
            <a:ext cx="1219282" cy="1471963"/>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Group 36"/>
          <p:cNvGrpSpPr/>
          <p:nvPr/>
        </p:nvGrpSpPr>
        <p:grpSpPr>
          <a:xfrm>
            <a:off x="5429884" y="1096336"/>
            <a:ext cx="2677797" cy="2743751"/>
            <a:chOff x="5487789" y="1248578"/>
            <a:chExt cx="2677797" cy="2743751"/>
          </a:xfrm>
        </p:grpSpPr>
        <p:pic>
          <p:nvPicPr>
            <p:cNvPr id="38" name="Picture 2" descr="C:\Research\Talks\11.11 SQ and evolvability\crystal-ball.gif"/>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87789" y="1248578"/>
              <a:ext cx="2486115" cy="227242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9" name="TextBox 38"/>
                <p:cNvSpPr txBox="1"/>
                <p:nvPr/>
              </p:nvSpPr>
              <p:spPr>
                <a:xfrm>
                  <a:off x="5620506" y="3315221"/>
                  <a:ext cx="2545080" cy="677108"/>
                </a:xfrm>
                <a:prstGeom prst="rect">
                  <a:avLst/>
                </a:prstGeom>
                <a:noFill/>
              </p:spPr>
              <p:txBody>
                <a:bodyPr wrap="square" rtlCol="0">
                  <a:spAutoFit/>
                </a:bodyPr>
                <a:lstStyle/>
                <a:p>
                  <a:pPr algn="ctr">
                    <a:spcBef>
                      <a:spcPct val="0"/>
                    </a:spcBef>
                  </a:pPr>
                  <a14:m>
                    <m:oMath xmlns:m="http://schemas.openxmlformats.org/officeDocument/2006/math">
                      <m:r>
                        <m:rPr>
                          <m:sty m:val="p"/>
                        </m:rPr>
                        <a:rPr lang="en-US" sz="2000" dirty="0" smtClean="0">
                          <a:solidFill>
                            <a:srgbClr val="C00000"/>
                          </a:solidFill>
                          <a:latin typeface="Cambria Math"/>
                        </a:rPr>
                        <m:t>STA</m:t>
                      </m:r>
                      <m:sSub>
                        <m:sSubPr>
                          <m:ctrlPr>
                            <a:rPr lang="en-US" sz="2000" i="1" dirty="0" smtClean="0">
                              <a:solidFill>
                                <a:srgbClr val="C00000"/>
                              </a:solidFill>
                              <a:latin typeface="Cambria Math" panose="02040503050406030204" pitchFamily="18" charset="0"/>
                            </a:rPr>
                          </m:ctrlPr>
                        </m:sSubPr>
                        <m:e>
                          <m:r>
                            <m:rPr>
                              <m:sty m:val="p"/>
                            </m:rPr>
                            <a:rPr lang="en-US" sz="2000" dirty="0" smtClean="0">
                              <a:solidFill>
                                <a:srgbClr val="C00000"/>
                              </a:solidFill>
                              <a:latin typeface="Cambria Math"/>
                            </a:rPr>
                            <m:t>T</m:t>
                          </m:r>
                        </m:e>
                        <m:sub>
                          <m:r>
                            <a:rPr lang="en-US" sz="2000" i="1" dirty="0" smtClean="0">
                              <a:solidFill>
                                <a:srgbClr val="C00000"/>
                              </a:solidFill>
                              <a:latin typeface="Cambria Math"/>
                            </a:rPr>
                            <m:t>𝐷</m:t>
                          </m:r>
                        </m:sub>
                      </m:sSub>
                      <m:r>
                        <a:rPr lang="en-US" sz="2000" i="1" smtClean="0">
                          <a:solidFill>
                            <a:srgbClr val="C00000"/>
                          </a:solidFill>
                          <a:latin typeface="Cambria Math"/>
                        </a:rPr>
                        <m:t>(</m:t>
                      </m:r>
                      <m:r>
                        <a:rPr lang="en-US" sz="2000" i="1" smtClean="0">
                          <a:solidFill>
                            <a:srgbClr val="C00000"/>
                          </a:solidFill>
                          <a:latin typeface="Cambria Math"/>
                        </a:rPr>
                        <m:t>𝜏</m:t>
                      </m:r>
                      <m:r>
                        <a:rPr lang="en-US" sz="2000" i="1" smtClean="0">
                          <a:solidFill>
                            <a:srgbClr val="C00000"/>
                          </a:solidFill>
                          <a:latin typeface="Cambria Math"/>
                        </a:rPr>
                        <m:t>)</m:t>
                      </m:r>
                    </m:oMath>
                  </a14:m>
                  <a:r>
                    <a:rPr lang="en-US" sz="2000" dirty="0" smtClean="0">
                      <a:solidFill>
                        <a:srgbClr val="C00000"/>
                      </a:solidFill>
                    </a:rPr>
                    <a:t> oracle</a:t>
                  </a:r>
                </a:p>
                <a:p>
                  <a:pPr algn="ctr">
                    <a:spcBef>
                      <a:spcPct val="0"/>
                    </a:spcBef>
                  </a:pPr>
                  <a:endParaRPr lang="en-US" dirty="0" smtClean="0">
                    <a:solidFill>
                      <a:prstClr val="black"/>
                    </a:solidFill>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5620506" y="3315221"/>
                  <a:ext cx="2545080" cy="677108"/>
                </a:xfrm>
                <a:prstGeom prst="rect">
                  <a:avLst/>
                </a:prstGeom>
                <a:blipFill rotWithShape="0">
                  <a:blip r:embed="rId17"/>
                  <a:stretch>
                    <a:fillRect t="-6306"/>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0" name="Oval 39"/>
              <p:cNvSpPr/>
              <p:nvPr/>
            </p:nvSpPr>
            <p:spPr>
              <a:xfrm>
                <a:off x="6315601" y="2396648"/>
                <a:ext cx="714679" cy="6934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i="1" dirty="0" smtClean="0">
                          <a:solidFill>
                            <a:prstClr val="black">
                              <a:lumMod val="85000"/>
                              <a:lumOff val="15000"/>
                            </a:prstClr>
                          </a:solidFill>
                          <a:latin typeface="Cambria Math"/>
                        </a:rPr>
                        <m:t> </m:t>
                      </m:r>
                      <m:r>
                        <a:rPr lang="en-US" sz="3200" i="1" dirty="0" smtClean="0">
                          <a:solidFill>
                            <a:prstClr val="black">
                              <a:lumMod val="85000"/>
                              <a:lumOff val="15000"/>
                            </a:prstClr>
                          </a:solidFill>
                          <a:latin typeface="Cambria Math"/>
                        </a:rPr>
                        <m:t>𝐷</m:t>
                      </m:r>
                    </m:oMath>
                  </m:oMathPara>
                </a14:m>
                <a:endParaRPr lang="en-US" sz="3200" dirty="0" smtClean="0">
                  <a:solidFill>
                    <a:prstClr val="black">
                      <a:lumMod val="85000"/>
                      <a:lumOff val="15000"/>
                    </a:prstClr>
                  </a:solidFill>
                </a:endParaRPr>
              </a:p>
            </p:txBody>
          </p:sp>
        </mc:Choice>
        <mc:Fallback xmlns="">
          <p:sp>
            <p:nvSpPr>
              <p:cNvPr id="40" name="Oval 39"/>
              <p:cNvSpPr>
                <a:spLocks noRot="1" noChangeAspect="1" noMove="1" noResize="1" noEditPoints="1" noAdjustHandles="1" noChangeArrowheads="1" noChangeShapeType="1" noTextEdit="1"/>
              </p:cNvSpPr>
              <p:nvPr/>
            </p:nvSpPr>
            <p:spPr>
              <a:xfrm>
                <a:off x="6315601" y="2396648"/>
                <a:ext cx="714679" cy="693420"/>
              </a:xfrm>
              <a:prstGeom prst="ellipse">
                <a:avLst/>
              </a:prstGeom>
              <a:blipFill rotWithShape="0">
                <a:blip r:embed="rId18"/>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2515853" y="3808601"/>
                <a:ext cx="218559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000" i="1" dirty="0">
                              <a:solidFill>
                                <a:prstClr val="black"/>
                              </a:solidFill>
                              <a:latin typeface="Cambria Math" panose="02040503050406030204" pitchFamily="18" charset="0"/>
                              <a:sym typeface="Symbol" pitchFamily="18" charset="2"/>
                            </a:rPr>
                            <m:t>𝜙</m:t>
                          </m:r>
                        </m:e>
                        <m:sub>
                          <m:r>
                            <a:rPr lang="en-US" sz="2400" i="1">
                              <a:solidFill>
                                <a:prstClr val="black"/>
                              </a:solidFill>
                              <a:latin typeface="Cambria Math"/>
                            </a:rPr>
                            <m:t>1</m:t>
                          </m:r>
                        </m:sub>
                      </m:sSub>
                      <m:r>
                        <a:rPr lang="en-US" sz="2400" i="1">
                          <a:solidFill>
                            <a:prstClr val="black"/>
                          </a:solidFill>
                          <a:latin typeface="Cambria Math"/>
                        </a:rPr>
                        <m:t>:</m:t>
                      </m:r>
                      <m:r>
                        <a:rPr lang="en-US" sz="2400" i="1">
                          <a:solidFill>
                            <a:prstClr val="black"/>
                          </a:solidFill>
                          <a:latin typeface="Cambria Math"/>
                        </a:rPr>
                        <m:t>𝑋</m:t>
                      </m:r>
                      <m:r>
                        <a:rPr lang="en-US" sz="2400" i="1">
                          <a:solidFill>
                            <a:prstClr val="black"/>
                          </a:solidFill>
                          <a:latin typeface="Cambria Math"/>
                        </a:rPr>
                        <m:t>→</m:t>
                      </m:r>
                      <m:d>
                        <m:dPr>
                          <m:begChr m:val="["/>
                          <m:endChr m:val="]"/>
                          <m:ctrlPr>
                            <a:rPr lang="en-US" sz="2400" i="1">
                              <a:solidFill>
                                <a:prstClr val="black"/>
                              </a:solidFill>
                              <a:latin typeface="Cambria Math" panose="02040503050406030204" pitchFamily="18" charset="0"/>
                            </a:rPr>
                          </m:ctrlPr>
                        </m:dPr>
                        <m:e>
                          <m:r>
                            <a:rPr lang="en-US" sz="2400" i="1">
                              <a:solidFill>
                                <a:prstClr val="black"/>
                              </a:solidFill>
                              <a:latin typeface="Cambria Math"/>
                            </a:rPr>
                            <m:t>−1,1</m:t>
                          </m:r>
                        </m:e>
                      </m:d>
                    </m:oMath>
                  </m:oMathPara>
                </a14:m>
                <a:endParaRPr lang="en-US" dirty="0">
                  <a:solidFill>
                    <a:prstClr val="black"/>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2515853" y="3808601"/>
                <a:ext cx="2185598" cy="461665"/>
              </a:xfrm>
              <a:prstGeom prst="rect">
                <a:avLst/>
              </a:prstGeom>
              <a:blipFill rotWithShape="0">
                <a:blip r:embed="rId20"/>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457200" y="4655589"/>
                <a:ext cx="8289062" cy="1827132"/>
              </a:xfrm>
              <a:prstGeom prst="rect">
                <a:avLst/>
              </a:prstGeom>
              <a:solidFill>
                <a:schemeClr val="bg1">
                  <a:lumMod val="85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600" dirty="0" smtClean="0">
                    <a:solidFill>
                      <a:srgbClr val="C00000"/>
                    </a:solidFill>
                  </a:rPr>
                  <a:t>Applications:</a:t>
                </a:r>
              </a:p>
              <a:p>
                <a:pPr marL="285750" lvl="0" indent="-285750">
                  <a:buFont typeface="Arial" panose="020B0604020202020204" pitchFamily="34" charset="0"/>
                  <a:buChar char="•"/>
                </a:pPr>
                <a:r>
                  <a:rPr lang="en-US" sz="1600" dirty="0" smtClean="0">
                    <a:solidFill>
                      <a:prstClr val="black"/>
                    </a:solidFill>
                  </a:rPr>
                  <a:t>Noise-tolerant learning </a:t>
                </a:r>
                <a:r>
                  <a:rPr lang="en-US" sz="1600" dirty="0">
                    <a:solidFill>
                      <a:schemeClr val="tx2"/>
                    </a:solidFill>
                    <a:latin typeface="Berlin Sans FB" panose="020E0602020502020306" pitchFamily="34" charset="0"/>
                  </a:rPr>
                  <a:t>[Kearns </a:t>
                </a:r>
                <a:r>
                  <a:rPr lang="en-US" sz="1600" dirty="0" smtClean="0">
                    <a:solidFill>
                      <a:schemeClr val="tx2"/>
                    </a:solidFill>
                    <a:latin typeface="Berlin Sans FB" panose="020E0602020502020306" pitchFamily="34" charset="0"/>
                  </a:rPr>
                  <a:t>93; …]</a:t>
                </a:r>
                <a:endParaRPr lang="en-US" sz="1600" dirty="0" smtClean="0">
                  <a:solidFill>
                    <a:schemeClr val="tx2"/>
                  </a:solidFill>
                </a:endParaRPr>
              </a:p>
              <a:p>
                <a:pPr marL="285750" lvl="0" indent="-285750">
                  <a:buFont typeface="Arial" panose="020B0604020202020204" pitchFamily="34" charset="0"/>
                  <a:buChar char="•"/>
                </a:pPr>
                <a:r>
                  <a:rPr lang="en-US" sz="1600" dirty="0" smtClean="0">
                    <a:solidFill>
                      <a:prstClr val="black"/>
                    </a:solidFill>
                  </a:rPr>
                  <a:t>Private data analysis </a:t>
                </a:r>
                <a:r>
                  <a:rPr lang="en-US" sz="1600" dirty="0" smtClean="0">
                    <a:solidFill>
                      <a:schemeClr val="tx2"/>
                    </a:solidFill>
                    <a:latin typeface="Berlin Sans FB" panose="020E0602020502020306" pitchFamily="34" charset="0"/>
                  </a:rPr>
                  <a:t>[</a:t>
                </a:r>
                <a:r>
                  <a:rPr lang="en-US" sz="1600" dirty="0" err="1" smtClean="0">
                    <a:solidFill>
                      <a:schemeClr val="tx2"/>
                    </a:solidFill>
                    <a:latin typeface="Berlin Sans FB" panose="020E0602020502020306" pitchFamily="34" charset="0"/>
                  </a:rPr>
                  <a:t>Dinur,Nissim</a:t>
                </a:r>
                <a:r>
                  <a:rPr lang="en-US" sz="1600" dirty="0" smtClean="0">
                    <a:solidFill>
                      <a:schemeClr val="tx2"/>
                    </a:solidFill>
                    <a:latin typeface="Berlin Sans FB" panose="020E0602020502020306" pitchFamily="34" charset="0"/>
                  </a:rPr>
                  <a:t> 03; </a:t>
                </a:r>
                <a:r>
                  <a:rPr lang="en-US" sz="1600" dirty="0" err="1" smtClean="0">
                    <a:solidFill>
                      <a:schemeClr val="tx2"/>
                    </a:solidFill>
                    <a:latin typeface="Berlin Sans FB" panose="020E0602020502020306" pitchFamily="34" charset="0"/>
                  </a:rPr>
                  <a:t>Blum,Dwork,McSherry,Nissim</a:t>
                </a:r>
                <a:r>
                  <a:rPr lang="en-US" sz="1600" dirty="0" smtClean="0">
                    <a:solidFill>
                      <a:schemeClr val="tx2"/>
                    </a:solidFill>
                    <a:latin typeface="Berlin Sans FB" panose="020E0602020502020306" pitchFamily="34" charset="0"/>
                  </a:rPr>
                  <a:t> 05; </a:t>
                </a:r>
                <a:r>
                  <a:rPr lang="en-US" sz="1600" dirty="0" err="1" smtClean="0">
                    <a:solidFill>
                      <a:schemeClr val="tx2"/>
                    </a:solidFill>
                    <a:latin typeface="Berlin Sans FB" panose="020E0602020502020306" pitchFamily="34" charset="0"/>
                  </a:rPr>
                  <a:t>DMN,Smith</a:t>
                </a:r>
                <a:r>
                  <a:rPr lang="en-US" sz="1600" dirty="0" smtClean="0">
                    <a:solidFill>
                      <a:schemeClr val="tx2"/>
                    </a:solidFill>
                    <a:latin typeface="Berlin Sans FB" panose="020E0602020502020306" pitchFamily="34" charset="0"/>
                  </a:rPr>
                  <a:t> </a:t>
                </a:r>
                <a:r>
                  <a:rPr lang="en-US" sz="1600" dirty="0">
                    <a:solidFill>
                      <a:schemeClr val="tx2"/>
                    </a:solidFill>
                    <a:latin typeface="Berlin Sans FB" panose="020E0602020502020306" pitchFamily="34" charset="0"/>
                  </a:rPr>
                  <a:t>06</a:t>
                </a:r>
                <a:r>
                  <a:rPr lang="en-US" sz="1600" dirty="0" smtClean="0">
                    <a:solidFill>
                      <a:schemeClr val="tx2"/>
                    </a:solidFill>
                    <a:latin typeface="Berlin Sans FB" panose="020E0602020502020306" pitchFamily="34" charset="0"/>
                  </a:rPr>
                  <a:t>;</a:t>
                </a:r>
                <a:r>
                  <a:rPr lang="en-US" sz="1600" dirty="0" smtClean="0">
                    <a:solidFill>
                      <a:schemeClr val="tx2"/>
                    </a:solidFill>
                  </a:rPr>
                  <a:t> </a:t>
                </a:r>
                <a14:m>
                  <m:oMath xmlns:m="http://schemas.openxmlformats.org/officeDocument/2006/math">
                    <m:r>
                      <a:rPr lang="en-US" sz="1600" b="0" i="1" dirty="0" smtClean="0">
                        <a:solidFill>
                          <a:schemeClr val="tx2"/>
                        </a:solidFill>
                        <a:latin typeface="Cambria Math" panose="02040503050406030204" pitchFamily="18" charset="0"/>
                      </a:rPr>
                      <m:t>…</m:t>
                    </m:r>
                  </m:oMath>
                </a14:m>
                <a:r>
                  <a:rPr lang="en-US" sz="1600" dirty="0" smtClean="0">
                    <a:solidFill>
                      <a:schemeClr val="tx2"/>
                    </a:solidFill>
                    <a:latin typeface="Berlin Sans FB" panose="020E0602020502020306" pitchFamily="34" charset="0"/>
                  </a:rPr>
                  <a:t>]</a:t>
                </a:r>
                <a:endParaRPr lang="en-US" sz="1600" dirty="0" smtClean="0">
                  <a:solidFill>
                    <a:prstClr val="black"/>
                  </a:solidFill>
                </a:endParaRPr>
              </a:p>
              <a:p>
                <a:pPr marL="285750" lvl="0" indent="-285750">
                  <a:buFont typeface="Arial" panose="020B0604020202020204" pitchFamily="34" charset="0"/>
                  <a:buChar char="•"/>
                </a:pPr>
                <a:r>
                  <a:rPr lang="en-US" sz="1600" dirty="0" smtClean="0">
                    <a:solidFill>
                      <a:prstClr val="black"/>
                    </a:solidFill>
                  </a:rPr>
                  <a:t>Distributed/low communication/memory ML </a:t>
                </a:r>
                <a:r>
                  <a:rPr lang="en-US" sz="1600" dirty="0" smtClean="0">
                    <a:solidFill>
                      <a:schemeClr val="tx2"/>
                    </a:solidFill>
                    <a:latin typeface="Berlin Sans FB" panose="020E0602020502020306" pitchFamily="34" charset="0"/>
                  </a:rPr>
                  <a:t>[</a:t>
                </a:r>
                <a:r>
                  <a:rPr lang="en-US" sz="1600" dirty="0">
                    <a:solidFill>
                      <a:schemeClr val="tx2"/>
                    </a:solidFill>
                    <a:latin typeface="Berlin Sans FB" panose="020E0602020502020306" pitchFamily="34" charset="0"/>
                  </a:rPr>
                  <a:t>Ben-</a:t>
                </a:r>
                <a:r>
                  <a:rPr lang="en-US" sz="1600" dirty="0" err="1">
                    <a:solidFill>
                      <a:schemeClr val="tx2"/>
                    </a:solidFill>
                    <a:latin typeface="Berlin Sans FB" panose="020E0602020502020306" pitchFamily="34" charset="0"/>
                  </a:rPr>
                  <a:t>David,Dichterman</a:t>
                </a:r>
                <a:r>
                  <a:rPr lang="en-US" sz="1600" dirty="0">
                    <a:solidFill>
                      <a:schemeClr val="tx2"/>
                    </a:solidFill>
                    <a:latin typeface="Berlin Sans FB" panose="020E0602020502020306" pitchFamily="34" charset="0"/>
                  </a:rPr>
                  <a:t> </a:t>
                </a:r>
                <a:r>
                  <a:rPr lang="en-US" sz="1600" dirty="0" smtClean="0">
                    <a:solidFill>
                      <a:schemeClr val="tx2"/>
                    </a:solidFill>
                    <a:latin typeface="Berlin Sans FB" panose="020E0602020502020306" pitchFamily="34" charset="0"/>
                  </a:rPr>
                  <a:t>98; Chu et al., 06; </a:t>
                </a:r>
                <a:r>
                  <a:rPr lang="en-US" sz="1600" dirty="0" err="1" smtClean="0">
                    <a:solidFill>
                      <a:schemeClr val="tx2"/>
                    </a:solidFill>
                    <a:latin typeface="Berlin Sans FB" panose="020E0602020502020306" pitchFamily="34" charset="0"/>
                  </a:rPr>
                  <a:t>Balcan,Blum,Fine,Mansour</a:t>
                </a:r>
                <a:r>
                  <a:rPr lang="en-US" sz="1600" dirty="0" smtClean="0">
                    <a:solidFill>
                      <a:schemeClr val="tx2"/>
                    </a:solidFill>
                    <a:latin typeface="Berlin Sans FB" panose="020E0602020502020306" pitchFamily="34" charset="0"/>
                  </a:rPr>
                  <a:t> 12; </a:t>
                </a:r>
                <a:r>
                  <a:rPr lang="en-US" sz="1600" dirty="0" err="1" smtClean="0">
                    <a:solidFill>
                      <a:schemeClr val="tx2"/>
                    </a:solidFill>
                    <a:latin typeface="Berlin Sans FB" panose="020E0602020502020306" pitchFamily="34" charset="0"/>
                  </a:rPr>
                  <a:t>Steinhardt,G</a:t>
                </a:r>
                <a:r>
                  <a:rPr lang="en-US" sz="1600" dirty="0" smtClean="0">
                    <a:solidFill>
                      <a:schemeClr val="tx2"/>
                    </a:solidFill>
                    <a:latin typeface="Berlin Sans FB" panose="020E0602020502020306" pitchFamily="34" charset="0"/>
                  </a:rPr>
                  <a:t>. </a:t>
                </a:r>
                <a:r>
                  <a:rPr lang="en-US" sz="1600" dirty="0" err="1" smtClean="0">
                    <a:solidFill>
                      <a:schemeClr val="tx2"/>
                    </a:solidFill>
                    <a:latin typeface="Berlin Sans FB" panose="020E0602020502020306" pitchFamily="34" charset="0"/>
                  </a:rPr>
                  <a:t>Valiant,Wager</a:t>
                </a:r>
                <a:r>
                  <a:rPr lang="en-US" sz="1600" dirty="0" smtClean="0">
                    <a:solidFill>
                      <a:schemeClr val="tx2"/>
                    </a:solidFill>
                    <a:latin typeface="Berlin Sans FB" panose="020E0602020502020306" pitchFamily="34" charset="0"/>
                  </a:rPr>
                  <a:t> </a:t>
                </a:r>
                <a:r>
                  <a:rPr lang="en-US" sz="1600" dirty="0">
                    <a:solidFill>
                      <a:schemeClr val="tx2"/>
                    </a:solidFill>
                    <a:latin typeface="Berlin Sans FB" panose="020E0602020502020306" pitchFamily="34" charset="0"/>
                  </a:rPr>
                  <a:t>15; </a:t>
                </a:r>
                <a:r>
                  <a:rPr lang="en-US" sz="1600" b="1" dirty="0">
                    <a:solidFill>
                      <a:schemeClr val="tx2"/>
                    </a:solidFill>
                    <a:latin typeface="Berlin Sans FB" panose="020E0602020502020306" pitchFamily="34" charset="0"/>
                  </a:rPr>
                  <a:t>F</a:t>
                </a:r>
                <a:r>
                  <a:rPr lang="en-US" sz="1600" dirty="0">
                    <a:solidFill>
                      <a:schemeClr val="tx2"/>
                    </a:solidFill>
                    <a:latin typeface="Berlin Sans FB" panose="020E0602020502020306" pitchFamily="34" charset="0"/>
                  </a:rPr>
                  <a:t>. 16</a:t>
                </a:r>
                <a:r>
                  <a:rPr lang="en-US" sz="1600" dirty="0" smtClean="0">
                    <a:solidFill>
                      <a:schemeClr val="tx2"/>
                    </a:solidFill>
                    <a:latin typeface="Berlin Sans FB" panose="020E0602020502020306" pitchFamily="34" charset="0"/>
                  </a:rPr>
                  <a:t>]</a:t>
                </a:r>
                <a:endParaRPr lang="en-US" sz="1600" dirty="0" smtClean="0">
                  <a:solidFill>
                    <a:prstClr val="black"/>
                  </a:solidFill>
                </a:endParaRPr>
              </a:p>
              <a:p>
                <a:pPr marL="285750" lvl="0" indent="-285750">
                  <a:buFont typeface="Arial" panose="020B0604020202020204" pitchFamily="34" charset="0"/>
                  <a:buChar char="•"/>
                </a:pPr>
                <a:r>
                  <a:rPr lang="en-US" sz="1600" dirty="0" err="1" smtClean="0">
                    <a:solidFill>
                      <a:prstClr val="black"/>
                    </a:solidFill>
                  </a:rPr>
                  <a:t>Evolvability</a:t>
                </a:r>
                <a:r>
                  <a:rPr lang="en-US" sz="1600" dirty="0" smtClean="0">
                    <a:solidFill>
                      <a:prstClr val="black"/>
                    </a:solidFill>
                  </a:rPr>
                  <a:t> </a:t>
                </a:r>
                <a:r>
                  <a:rPr lang="en-US" sz="1600" dirty="0" smtClean="0">
                    <a:solidFill>
                      <a:schemeClr val="tx2"/>
                    </a:solidFill>
                    <a:latin typeface="Berlin Sans FB" panose="020E0602020502020306" pitchFamily="34" charset="0"/>
                  </a:rPr>
                  <a:t>[L. Valiant 06;</a:t>
                </a:r>
                <a:r>
                  <a:rPr lang="en-US" sz="1600" dirty="0">
                    <a:solidFill>
                      <a:schemeClr val="tx2"/>
                    </a:solidFill>
                    <a:latin typeface="Berlin Sans FB" panose="020E0602020502020306" pitchFamily="34" charset="0"/>
                  </a:rPr>
                  <a:t> </a:t>
                </a:r>
                <a:r>
                  <a:rPr lang="en-US" sz="1600" b="1" dirty="0" smtClean="0">
                    <a:solidFill>
                      <a:schemeClr val="tx2"/>
                    </a:solidFill>
                    <a:latin typeface="Berlin Sans FB" panose="020E0602020502020306" pitchFamily="34" charset="0"/>
                  </a:rPr>
                  <a:t>F</a:t>
                </a:r>
                <a:r>
                  <a:rPr lang="en-US" sz="1600" dirty="0" smtClean="0">
                    <a:solidFill>
                      <a:schemeClr val="tx2"/>
                    </a:solidFill>
                    <a:latin typeface="Berlin Sans FB" panose="020E0602020502020306" pitchFamily="34" charset="0"/>
                  </a:rPr>
                  <a:t>. 08; …]</a:t>
                </a:r>
              </a:p>
              <a:p>
                <a:pPr marL="285750" lvl="0" indent="-285750">
                  <a:buFont typeface="Arial" panose="020B0604020202020204" pitchFamily="34" charset="0"/>
                  <a:buChar char="•"/>
                </a:pPr>
                <a:r>
                  <a:rPr lang="en-US" sz="1600" dirty="0" smtClean="0">
                    <a:solidFill>
                      <a:prstClr val="black"/>
                    </a:solidFill>
                  </a:rPr>
                  <a:t>Adaptive data analysis </a:t>
                </a:r>
                <a:r>
                  <a:rPr lang="en-US" sz="1600" dirty="0" smtClean="0">
                    <a:solidFill>
                      <a:schemeClr val="tx2"/>
                    </a:solidFill>
                    <a:latin typeface="Berlin Sans FB" panose="020E0602020502020306" pitchFamily="34" charset="0"/>
                  </a:rPr>
                  <a:t>[</a:t>
                </a:r>
                <a:r>
                  <a:rPr lang="en-US" sz="1600" dirty="0" err="1" smtClean="0">
                    <a:solidFill>
                      <a:schemeClr val="tx2"/>
                    </a:solidFill>
                    <a:latin typeface="Berlin Sans FB" panose="020E0602020502020306" pitchFamily="34" charset="0"/>
                  </a:rPr>
                  <a:t>Dwork</a:t>
                </a:r>
                <a:r>
                  <a:rPr lang="en-US" sz="1600" dirty="0" smtClean="0">
                    <a:solidFill>
                      <a:schemeClr val="tx2"/>
                    </a:solidFill>
                    <a:latin typeface="Berlin Sans FB" panose="020E0602020502020306" pitchFamily="34" charset="0"/>
                  </a:rPr>
                  <a:t>, </a:t>
                </a:r>
                <a:r>
                  <a:rPr lang="en-US" sz="1600" b="1" dirty="0" smtClean="0">
                    <a:solidFill>
                      <a:schemeClr val="tx2"/>
                    </a:solidFill>
                    <a:latin typeface="Berlin Sans FB" panose="020E0602020502020306" pitchFamily="34" charset="0"/>
                  </a:rPr>
                  <a:t>F</a:t>
                </a:r>
                <a:r>
                  <a:rPr lang="en-US" sz="1600" dirty="0" smtClean="0">
                    <a:solidFill>
                      <a:schemeClr val="tx2"/>
                    </a:solidFill>
                    <a:latin typeface="Berlin Sans FB" panose="020E0602020502020306" pitchFamily="34" charset="0"/>
                  </a:rPr>
                  <a:t>., </a:t>
                </a:r>
                <a:r>
                  <a:rPr lang="en-US" sz="1600" dirty="0" err="1" smtClean="0">
                    <a:solidFill>
                      <a:schemeClr val="tx2"/>
                    </a:solidFill>
                    <a:latin typeface="Berlin Sans FB" panose="020E0602020502020306" pitchFamily="34" charset="0"/>
                  </a:rPr>
                  <a:t>Hardt,Pitassi,Reingold,Roth</a:t>
                </a:r>
                <a:r>
                  <a:rPr lang="en-US" sz="1600" dirty="0" smtClean="0">
                    <a:solidFill>
                      <a:schemeClr val="tx2"/>
                    </a:solidFill>
                    <a:latin typeface="Berlin Sans FB" panose="020E0602020502020306" pitchFamily="34" charset="0"/>
                  </a:rPr>
                  <a:t> 14; …]</a:t>
                </a:r>
                <a:endParaRPr lang="en-US" sz="1600" dirty="0">
                  <a:solidFill>
                    <a:prstClr val="black"/>
                  </a:solidFill>
                </a:endParaRPr>
              </a:p>
            </p:txBody>
          </p:sp>
        </mc:Choice>
        <mc:Fallback xmlns="">
          <p:sp>
            <p:nvSpPr>
              <p:cNvPr id="34" name="Rectangle 33"/>
              <p:cNvSpPr>
                <a:spLocks noRot="1" noChangeAspect="1" noMove="1" noResize="1" noEditPoints="1" noAdjustHandles="1" noChangeArrowheads="1" noChangeShapeType="1" noTextEdit="1"/>
              </p:cNvSpPr>
              <p:nvPr/>
            </p:nvSpPr>
            <p:spPr>
              <a:xfrm>
                <a:off x="457200" y="4655589"/>
                <a:ext cx="8289062" cy="1827132"/>
              </a:xfrm>
              <a:prstGeom prst="rect">
                <a:avLst/>
              </a:prstGeom>
              <a:blipFill rotWithShape="0">
                <a:blip r:embed="rId21"/>
                <a:stretch>
                  <a:fillRect l="-368" t="-669" r="-147" b="-3679"/>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3103489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5397009" y="4067853"/>
                <a:ext cx="3840706" cy="923330"/>
              </a:xfrm>
              <a:prstGeom prst="rect">
                <a:avLst/>
              </a:prstGeom>
              <a:noFill/>
            </p:spPr>
            <p:txBody>
              <a:bodyPr wrap="square" rtlCol="0">
                <a:spAutoFit/>
              </a:bodyPr>
              <a:lstStyle/>
              <a:p>
                <a:r>
                  <a:rPr lang="en-US" dirty="0" smtClean="0">
                    <a:solidFill>
                      <a:srgbClr val="C00000"/>
                    </a:solidFill>
                  </a:rPr>
                  <a:t>Optimization of </a:t>
                </a:r>
                <a14:m>
                  <m:oMath xmlns:m="http://schemas.openxmlformats.org/officeDocument/2006/math">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𝐾</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𝐹</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𝛼</m:t>
                        </m:r>
                      </m:e>
                    </m:d>
                  </m:oMath>
                </a14:m>
                <a:r>
                  <a:rPr lang="en-US" dirty="0">
                    <a:solidFill>
                      <a:srgbClr val="C00000"/>
                    </a:solidFill>
                  </a:rPr>
                  <a:t> in the stochastic setting has low </a:t>
                </a:r>
                <a:r>
                  <a:rPr lang="en-US" dirty="0" smtClean="0">
                    <a:solidFill>
                      <a:srgbClr val="C00000"/>
                    </a:solidFill>
                  </a:rPr>
                  <a:t>SQ complexity</a:t>
                </a:r>
              </a:p>
            </p:txBody>
          </p:sp>
        </mc:Choice>
        <mc:Fallback xmlns="">
          <p:sp>
            <p:nvSpPr>
              <p:cNvPr id="6" name="TextBox 5"/>
              <p:cNvSpPr txBox="1">
                <a:spLocks noRot="1" noChangeAspect="1" noMove="1" noResize="1" noEditPoints="1" noAdjustHandles="1" noChangeArrowheads="1" noChangeShapeType="1" noTextEdit="1"/>
              </p:cNvSpPr>
              <p:nvPr/>
            </p:nvSpPr>
            <p:spPr>
              <a:xfrm>
                <a:off x="5397009" y="4067853"/>
                <a:ext cx="3840706" cy="923330"/>
              </a:xfrm>
              <a:prstGeom prst="rect">
                <a:avLst/>
              </a:prstGeom>
              <a:blipFill rotWithShape="0">
                <a:blip r:embed="rId3"/>
                <a:stretch>
                  <a:fillRect l="-1270" t="-3947" b="-8553"/>
                </a:stretch>
              </a:blipFill>
            </p:spPr>
            <p:txBody>
              <a:bodyPr/>
              <a:lstStyle/>
              <a:p>
                <a:r>
                  <a:rPr lang="en-US">
                    <a:noFill/>
                  </a:rPr>
                  <a:t> </a:t>
                </a:r>
              </a:p>
            </p:txBody>
          </p:sp>
        </mc:Fallback>
      </mc:AlternateContent>
      <p:pic>
        <p:nvPicPr>
          <p:cNvPr id="7" name="Picture 6"/>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0991" y="1368266"/>
            <a:ext cx="2588080" cy="1941060"/>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325611" y="3517444"/>
                <a:ext cx="4295375" cy="646331"/>
              </a:xfrm>
              <a:prstGeom prst="rect">
                <a:avLst/>
              </a:prstGeom>
              <a:noFill/>
            </p:spPr>
            <p:txBody>
              <a:bodyPr wrap="square" rtlCol="0">
                <a:spAutoFit/>
              </a:bodyPr>
              <a:lstStyle/>
              <a:p>
                <a:r>
                  <a:rPr lang="en-US" dirty="0" smtClean="0"/>
                  <a:t>Lower bound on SQ complexity of stochastic </a:t>
                </a:r>
                <a14:m>
                  <m:oMath xmlns:m="http://schemas.openxmlformats.org/officeDocument/2006/math">
                    <m:r>
                      <a:rPr lang="en-US" b="0" i="1" dirty="0" smtClean="0">
                        <a:latin typeface="Cambria Math" panose="02040503050406030204" pitchFamily="18" charset="0"/>
                      </a:rPr>
                      <m:t>𝑘</m:t>
                    </m:r>
                  </m:oMath>
                </a14:m>
                <a:r>
                  <a:rPr lang="en-US" dirty="0" smtClean="0"/>
                  <a:t>-SAT refutation</a:t>
                </a:r>
              </a:p>
            </p:txBody>
          </p:sp>
        </mc:Choice>
        <mc:Fallback xmlns="">
          <p:sp>
            <p:nvSpPr>
              <p:cNvPr id="8" name="TextBox 7"/>
              <p:cNvSpPr txBox="1">
                <a:spLocks noRot="1" noChangeAspect="1" noMove="1" noResize="1" noEditPoints="1" noAdjustHandles="1" noChangeArrowheads="1" noChangeShapeType="1" noTextEdit="1"/>
              </p:cNvSpPr>
              <p:nvPr/>
            </p:nvSpPr>
            <p:spPr>
              <a:xfrm>
                <a:off x="325611" y="3517444"/>
                <a:ext cx="4295375" cy="646331"/>
              </a:xfrm>
              <a:prstGeom prst="rect">
                <a:avLst/>
              </a:prstGeom>
              <a:blipFill rotWithShape="0">
                <a:blip r:embed="rId5"/>
                <a:stretch>
                  <a:fillRect l="-1135" t="-5660" b="-13208"/>
                </a:stretch>
              </a:blipFill>
            </p:spPr>
            <p:txBody>
              <a:bodyPr/>
              <a:lstStyle/>
              <a:p>
                <a:r>
                  <a:rPr lang="en-US">
                    <a:noFill/>
                  </a:rPr>
                  <a:t> </a:t>
                </a:r>
              </a:p>
            </p:txBody>
          </p:sp>
        </mc:Fallback>
      </mc:AlternateContent>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6200000" flipH="1">
            <a:off x="4253407" y="1431857"/>
            <a:ext cx="680188" cy="1037286"/>
          </a:xfrm>
          <a:prstGeom prst="rect">
            <a:avLst/>
          </a:prstGeom>
        </p:spPr>
      </p:pic>
      <p:sp>
        <p:nvSpPr>
          <p:cNvPr id="13" name="TextBox 12"/>
          <p:cNvSpPr txBox="1"/>
          <p:nvPr/>
        </p:nvSpPr>
        <p:spPr>
          <a:xfrm>
            <a:off x="4012391" y="2397184"/>
            <a:ext cx="1119217" cy="584775"/>
          </a:xfrm>
          <a:prstGeom prst="rect">
            <a:avLst/>
          </a:prstGeom>
          <a:noFill/>
        </p:spPr>
        <p:txBody>
          <a:bodyPr wrap="none" rtlCol="0">
            <a:spAutoFit/>
          </a:bodyPr>
          <a:lstStyle/>
          <a:p>
            <a:r>
              <a:rPr lang="en-US" sz="1600" dirty="0" smtClean="0"/>
              <a:t>Convex</a:t>
            </a:r>
          </a:p>
          <a:p>
            <a:r>
              <a:rPr lang="en-US" sz="1600" dirty="0"/>
              <a:t>r</a:t>
            </a:r>
            <a:r>
              <a:rPr lang="en-US" sz="1600" dirty="0" smtClean="0"/>
              <a:t>elaxation</a:t>
            </a:r>
            <a:endParaRPr lang="en-US" sz="1600" dirty="0"/>
          </a:p>
        </p:txBody>
      </p:sp>
      <mc:AlternateContent xmlns:mc="http://schemas.openxmlformats.org/markup-compatibility/2006" xmlns:a14="http://schemas.microsoft.com/office/drawing/2010/main">
        <mc:Choice Requires="a14">
          <p:sp>
            <p:nvSpPr>
              <p:cNvPr id="12" name="TextBox 11"/>
              <p:cNvSpPr txBox="1"/>
              <p:nvPr/>
            </p:nvSpPr>
            <p:spPr>
              <a:xfrm>
                <a:off x="4840828" y="5395590"/>
                <a:ext cx="422513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400" dirty="0" smtClean="0">
                          <a:solidFill>
                            <a:srgbClr val="C00000"/>
                          </a:solidFill>
                          <a:latin typeface="Cambria Math"/>
                        </a:rPr>
                        <m:t>O</m:t>
                      </m:r>
                      <m:r>
                        <m:rPr>
                          <m:sty m:val="p"/>
                        </m:rPr>
                        <a:rPr lang="en-US" sz="2400" b="0" i="0" dirty="0" smtClean="0">
                          <a:solidFill>
                            <a:srgbClr val="C00000"/>
                          </a:solidFill>
                          <a:latin typeface="Cambria Math" panose="02040503050406030204" pitchFamily="18" charset="0"/>
                        </a:rPr>
                        <m:t>pt</m:t>
                      </m:r>
                      <m:d>
                        <m:dPr>
                          <m:ctrlPr>
                            <a:rPr lang="en-US" sz="2400" i="1" dirty="0">
                              <a:solidFill>
                                <a:srgbClr val="C00000"/>
                              </a:solidFill>
                              <a:latin typeface="Cambria Math" panose="02040503050406030204" pitchFamily="18" charset="0"/>
                            </a:rPr>
                          </m:ctrlPr>
                        </m:dPr>
                        <m:e>
                          <m:r>
                            <a:rPr lang="en-US" sz="2400" i="1" dirty="0">
                              <a:solidFill>
                                <a:srgbClr val="C00000"/>
                              </a:solidFill>
                              <a:latin typeface="Cambria Math"/>
                            </a:rPr>
                            <m:t>𝐾</m:t>
                          </m:r>
                          <m:r>
                            <a:rPr lang="en-US" sz="2400" i="1" dirty="0">
                              <a:solidFill>
                                <a:srgbClr val="C00000"/>
                              </a:solidFill>
                              <a:latin typeface="Cambria Math"/>
                            </a:rPr>
                            <m:t>,</m:t>
                          </m:r>
                          <m:r>
                            <a:rPr lang="en-US" sz="2400" i="1" dirty="0">
                              <a:solidFill>
                                <a:srgbClr val="C00000"/>
                              </a:solidFill>
                              <a:latin typeface="Cambria Math"/>
                            </a:rPr>
                            <m:t>𝐹</m:t>
                          </m:r>
                          <m:r>
                            <a:rPr lang="en-US" sz="2400" i="1" dirty="0">
                              <a:solidFill>
                                <a:srgbClr val="C00000"/>
                              </a:solidFill>
                              <a:latin typeface="Cambria Math"/>
                            </a:rPr>
                            <m:t>,</m:t>
                          </m:r>
                          <m:r>
                            <a:rPr lang="en-US" sz="2400" b="0" i="1" dirty="0" smtClean="0">
                              <a:solidFill>
                                <a:srgbClr val="C00000"/>
                              </a:solidFill>
                              <a:latin typeface="Cambria Math" panose="02040503050406030204" pitchFamily="18" charset="0"/>
                            </a:rPr>
                            <m:t>𝛼</m:t>
                          </m:r>
                        </m:e>
                      </m:d>
                      <m:r>
                        <a:rPr lang="en-US" sz="2400" i="1" dirty="0">
                          <a:solidFill>
                            <a:srgbClr val="C00000"/>
                          </a:solidFill>
                          <a:latin typeface="Cambria Math"/>
                        </a:rPr>
                        <m:t>∈</m:t>
                      </m:r>
                      <m:r>
                        <m:rPr>
                          <m:sty m:val="p"/>
                        </m:rPr>
                        <a:rPr lang="en-US" sz="2400" dirty="0">
                          <a:solidFill>
                            <a:srgbClr val="C00000"/>
                          </a:solidFill>
                          <a:latin typeface="Cambria Math"/>
                        </a:rPr>
                        <m:t>SQC</m:t>
                      </m:r>
                      <m:r>
                        <m:rPr>
                          <m:sty m:val="p"/>
                        </m:rPr>
                        <a:rPr lang="en-US" sz="2400" b="0" i="0" dirty="0" smtClean="0">
                          <a:solidFill>
                            <a:srgbClr val="C00000"/>
                          </a:solidFill>
                          <a:latin typeface="Cambria Math" panose="02040503050406030204" pitchFamily="18" charset="0"/>
                        </a:rPr>
                        <m:t>ompl</m:t>
                      </m:r>
                      <m:d>
                        <m:dPr>
                          <m:ctrlPr>
                            <a:rPr lang="en-US" sz="2400" i="1" dirty="0">
                              <a:solidFill>
                                <a:srgbClr val="C00000"/>
                              </a:solidFill>
                              <a:latin typeface="Cambria Math" panose="02040503050406030204" pitchFamily="18" charset="0"/>
                            </a:rPr>
                          </m:ctrlPr>
                        </m:dPr>
                        <m:e>
                          <m:r>
                            <a:rPr lang="en-US" sz="2400" b="0" i="1" dirty="0" smtClean="0">
                              <a:solidFill>
                                <a:srgbClr val="C00000"/>
                              </a:solidFill>
                              <a:latin typeface="Cambria Math" panose="02040503050406030204" pitchFamily="18" charset="0"/>
                            </a:rPr>
                            <m:t>𝑞</m:t>
                          </m:r>
                          <m:r>
                            <a:rPr lang="en-US" sz="2400" dirty="0">
                              <a:solidFill>
                                <a:srgbClr val="C00000"/>
                              </a:solidFill>
                              <a:latin typeface="Cambria Math"/>
                            </a:rPr>
                            <m:t>,</m:t>
                          </m:r>
                          <m:r>
                            <a:rPr lang="en-US" sz="2400" b="0" i="1" dirty="0" smtClean="0">
                              <a:solidFill>
                                <a:srgbClr val="C00000"/>
                              </a:solidFill>
                              <a:latin typeface="Cambria Math" panose="02040503050406030204" pitchFamily="18" charset="0"/>
                            </a:rPr>
                            <m:t>𝑚</m:t>
                          </m:r>
                        </m:e>
                      </m:d>
                    </m:oMath>
                  </m:oMathPara>
                </a14:m>
                <a:endParaRPr 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4840828" y="5395590"/>
                <a:ext cx="4225131" cy="461665"/>
              </a:xfrm>
              <a:prstGeom prst="rect">
                <a:avLst/>
              </a:prstGeom>
              <a:blipFill rotWithShape="0">
                <a:blip r:embed="rId7"/>
                <a:stretch>
                  <a:fillRect b="-19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210869" y="5384434"/>
                <a:ext cx="4361130" cy="461665"/>
              </a:xfrm>
              <a:prstGeom prst="rect">
                <a:avLst/>
              </a:prstGeom>
              <a:noFill/>
            </p:spPr>
            <p:txBody>
              <a:bodyPr wrap="none" rtlCol="0">
                <a:spAutoFit/>
              </a:bodyPr>
              <a:lstStyle/>
              <a:p>
                <a14:m>
                  <m:oMath xmlns:m="http://schemas.openxmlformats.org/officeDocument/2006/math">
                    <m:r>
                      <a:rPr lang="en-US" sz="2400" b="0" i="1" dirty="0" smtClean="0">
                        <a:solidFill>
                          <a:srgbClr val="C00000"/>
                        </a:solidFill>
                        <a:latin typeface="Cambria Math" panose="02040503050406030204" pitchFamily="18" charset="0"/>
                      </a:rPr>
                      <m:t>𝑘</m:t>
                    </m:r>
                  </m:oMath>
                </a14:m>
                <a:r>
                  <a:rPr lang="en-US" sz="2400" dirty="0">
                    <a:solidFill>
                      <a:srgbClr val="C00000"/>
                    </a:solidFill>
                  </a:rPr>
                  <a:t>-</a:t>
                </a:r>
                <a14:m>
                  <m:oMath xmlns:m="http://schemas.openxmlformats.org/officeDocument/2006/math">
                    <m:r>
                      <m:rPr>
                        <m:sty m:val="p"/>
                      </m:rPr>
                      <a:rPr lang="en-US" sz="2400" i="0" dirty="0" smtClean="0">
                        <a:solidFill>
                          <a:srgbClr val="C00000"/>
                        </a:solidFill>
                        <a:latin typeface="Cambria Math" panose="02040503050406030204" pitchFamily="18" charset="0"/>
                      </a:rPr>
                      <m:t>SAT</m:t>
                    </m:r>
                  </m:oMath>
                </a14:m>
                <a:r>
                  <a:rPr lang="en-US" sz="2400" dirty="0" smtClean="0">
                    <a:solidFill>
                      <a:srgbClr val="C00000"/>
                    </a:solidFill>
                  </a:rPr>
                  <a:t>-</a:t>
                </a:r>
                <a14:m>
                  <m:oMath xmlns:m="http://schemas.openxmlformats.org/officeDocument/2006/math">
                    <m:r>
                      <m:rPr>
                        <m:sty m:val="p"/>
                      </m:rPr>
                      <a:rPr lang="en-US" sz="2400" b="0" i="0" dirty="0" smtClean="0">
                        <a:solidFill>
                          <a:srgbClr val="C00000"/>
                        </a:solidFill>
                        <a:latin typeface="Cambria Math" panose="02040503050406030204" pitchFamily="18" charset="0"/>
                      </a:rPr>
                      <m:t>Refute</m:t>
                    </m:r>
                    <m:r>
                      <a:rPr lang="en-US" sz="2400" i="1" dirty="0" smtClean="0">
                        <a:solidFill>
                          <a:srgbClr val="C00000"/>
                        </a:solidFill>
                        <a:latin typeface="Cambria Math"/>
                      </a:rPr>
                      <m:t>∉</m:t>
                    </m:r>
                  </m:oMath>
                </a14:m>
                <a:r>
                  <a:rPr lang="en-US" sz="2400" dirty="0" smtClean="0">
                    <a:solidFill>
                      <a:srgbClr val="C00000"/>
                    </a:solidFill>
                  </a:rPr>
                  <a:t> </a:t>
                </a:r>
                <a14:m>
                  <m:oMath xmlns:m="http://schemas.openxmlformats.org/officeDocument/2006/math">
                    <m:r>
                      <m:rPr>
                        <m:sty m:val="p"/>
                      </m:rPr>
                      <a:rPr lang="en-US" sz="2400" dirty="0">
                        <a:solidFill>
                          <a:srgbClr val="C00000"/>
                        </a:solidFill>
                        <a:latin typeface="Cambria Math"/>
                      </a:rPr>
                      <m:t>SQC</m:t>
                    </m:r>
                    <m:r>
                      <m:rPr>
                        <m:sty m:val="p"/>
                      </m:rPr>
                      <a:rPr lang="en-US" sz="2400" b="0" i="0" dirty="0" smtClean="0">
                        <a:solidFill>
                          <a:srgbClr val="C00000"/>
                        </a:solidFill>
                        <a:latin typeface="Cambria Math" panose="02040503050406030204" pitchFamily="18" charset="0"/>
                      </a:rPr>
                      <m:t>ompl</m:t>
                    </m:r>
                    <m:d>
                      <m:dPr>
                        <m:ctrlPr>
                          <a:rPr lang="en-US" sz="2400" i="1" dirty="0">
                            <a:solidFill>
                              <a:srgbClr val="C00000"/>
                            </a:solidFill>
                            <a:latin typeface="Cambria Math" panose="02040503050406030204" pitchFamily="18" charset="0"/>
                          </a:rPr>
                        </m:ctrlPr>
                      </m:dPr>
                      <m:e>
                        <m:r>
                          <a:rPr lang="en-US" sz="2400" i="1">
                            <a:solidFill>
                              <a:srgbClr val="C00000"/>
                            </a:solidFill>
                            <a:latin typeface="Cambria Math"/>
                          </a:rPr>
                          <m:t>𝑞</m:t>
                        </m:r>
                        <m:r>
                          <a:rPr lang="en-US" sz="2400" dirty="0">
                            <a:solidFill>
                              <a:srgbClr val="C00000"/>
                            </a:solidFill>
                            <a:latin typeface="Cambria Math"/>
                          </a:rPr>
                          <m:t>,</m:t>
                        </m:r>
                        <m:r>
                          <a:rPr lang="en-US" sz="2400" b="0" i="1" dirty="0" smtClean="0">
                            <a:solidFill>
                              <a:srgbClr val="C00000"/>
                            </a:solidFill>
                            <a:latin typeface="Cambria Math" panose="02040503050406030204" pitchFamily="18" charset="0"/>
                          </a:rPr>
                          <m:t>𝑚</m:t>
                        </m:r>
                      </m:e>
                    </m:d>
                  </m:oMath>
                </a14:m>
                <a:endParaRPr lang="en-US" sz="2400" dirty="0">
                  <a:solidFill>
                    <a:srgbClr val="C00000"/>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210869" y="5384434"/>
                <a:ext cx="4361130" cy="461665"/>
              </a:xfrm>
              <a:prstGeom prst="rect">
                <a:avLst/>
              </a:prstGeom>
              <a:blipFill rotWithShape="0">
                <a:blip r:embed="rId8"/>
                <a:stretch>
                  <a:fillRect l="-420" t="-10526" b="-28947"/>
                </a:stretch>
              </a:blipFill>
            </p:spPr>
            <p:txBody>
              <a:bodyPr/>
              <a:lstStyle/>
              <a:p>
                <a:r>
                  <a:rPr lang="en-US">
                    <a:noFill/>
                  </a:rPr>
                  <a:t> </a:t>
                </a:r>
              </a:p>
            </p:txBody>
          </p:sp>
        </mc:Fallback>
      </mc:AlternateContent>
      <p:grpSp>
        <p:nvGrpSpPr>
          <p:cNvPr id="3" name="Group 2"/>
          <p:cNvGrpSpPr/>
          <p:nvPr/>
        </p:nvGrpSpPr>
        <p:grpSpPr>
          <a:xfrm>
            <a:off x="5131608" y="762000"/>
            <a:ext cx="4237696" cy="3212324"/>
            <a:chOff x="5131608" y="762000"/>
            <a:chExt cx="4237696" cy="3212324"/>
          </a:xfrm>
        </p:grpSpPr>
        <p:sp>
          <p:nvSpPr>
            <p:cNvPr id="4" name="TextBox 3"/>
            <p:cNvSpPr txBox="1"/>
            <p:nvPr/>
          </p:nvSpPr>
          <p:spPr>
            <a:xfrm>
              <a:off x="5397009" y="3604992"/>
              <a:ext cx="3972295" cy="369332"/>
            </a:xfrm>
            <a:prstGeom prst="rect">
              <a:avLst/>
            </a:prstGeom>
            <a:noFill/>
          </p:spPr>
          <p:txBody>
            <a:bodyPr wrap="square" rtlCol="0">
              <a:spAutoFit/>
            </a:bodyPr>
            <a:lstStyle/>
            <a:p>
              <a:r>
                <a:rPr lang="en-US" dirty="0" smtClean="0"/>
                <a:t>Convex optimization </a:t>
              </a:r>
              <a:r>
                <a:rPr lang="en-US" dirty="0"/>
                <a:t>a</a:t>
              </a:r>
              <a:r>
                <a:rPr lang="en-US" dirty="0" smtClean="0"/>
                <a:t>lgorithms</a:t>
              </a:r>
              <a:endParaRPr lang="en-US" dirty="0"/>
            </a:p>
          </p:txBody>
        </p:sp>
        <p:pic>
          <p:nvPicPr>
            <p:cNvPr id="9" name="Picture 8"/>
            <p:cNvPicPr>
              <a:picLocks noChangeAspect="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131608" y="762000"/>
              <a:ext cx="3779981" cy="2834986"/>
            </a:xfrm>
            <a:prstGeom prst="rect">
              <a:avLst/>
            </a:prstGeom>
          </p:spPr>
        </p:pic>
      </p:grpSp>
      <p:pic>
        <p:nvPicPr>
          <p:cNvPr id="10" name="Picture 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671173" y="1332312"/>
            <a:ext cx="1844655" cy="1844655"/>
          </a:xfrm>
          <a:prstGeom prst="rect">
            <a:avLst/>
          </a:prstGeom>
        </p:spPr>
      </p:pic>
    </p:spTree>
    <p:extLst>
      <p:ext uri="{BB962C8B-B14F-4D97-AF65-F5344CB8AC3E}">
        <p14:creationId xmlns:p14="http://schemas.microsoft.com/office/powerpoint/2010/main" val="21376517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Stochastic convex optimization (SCO)</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0600"/>
                <a:ext cx="8229600" cy="5638800"/>
              </a:xfrm>
            </p:spPr>
            <p:txBody>
              <a:bodyPr>
                <a:normAutofit/>
              </a:bodyPr>
              <a:lstStyle/>
              <a:p>
                <a:pPr marL="0" indent="0">
                  <a:buNone/>
                </a:pPr>
                <a:r>
                  <a:rPr lang="en-US" sz="2000" dirty="0" smtClean="0"/>
                  <a:t>Convex body </a:t>
                </a:r>
                <a14:m>
                  <m:oMath xmlns:m="http://schemas.openxmlformats.org/officeDocument/2006/math">
                    <m:r>
                      <a:rPr lang="en-US" sz="2000" b="0" i="1" smtClean="0">
                        <a:latin typeface="Cambria Math"/>
                      </a:rPr>
                      <m:t>𝐾</m:t>
                    </m:r>
                    <m:r>
                      <a:rPr lang="en-US" sz="2000" b="0" i="1" smtClean="0">
                        <a:latin typeface="Cambria Math"/>
                      </a:rPr>
                      <m:t>⊆</m:t>
                    </m:r>
                    <m:sSup>
                      <m:sSupPr>
                        <m:ctrlPr>
                          <a:rPr lang="en-US" sz="2000" b="0" i="1" smtClean="0">
                            <a:latin typeface="Cambria Math" panose="02040503050406030204" pitchFamily="18" charset="0"/>
                          </a:rPr>
                        </m:ctrlPr>
                      </m:sSupPr>
                      <m:e>
                        <m:r>
                          <a:rPr lang="en-US" sz="2000" i="1">
                            <a:latin typeface="Cambria Math"/>
                          </a:rPr>
                          <m:t>ℝ</m:t>
                        </m:r>
                      </m:e>
                      <m:sup>
                        <m:r>
                          <a:rPr lang="en-US" sz="2000" b="0" i="1" smtClean="0">
                            <a:latin typeface="Cambria Math"/>
                          </a:rPr>
                          <m:t>𝑑</m:t>
                        </m:r>
                      </m:sup>
                    </m:sSup>
                  </m:oMath>
                </a14:m>
                <a:r>
                  <a:rPr lang="en-US" sz="2000" dirty="0" smtClean="0"/>
                  <a:t> </a:t>
                </a:r>
              </a:p>
              <a:p>
                <a:pPr marL="0" indent="0">
                  <a:buNone/>
                </a:pPr>
                <a:r>
                  <a:rPr lang="en-US" sz="2000" dirty="0" smtClean="0"/>
                  <a:t>Class of convex functions </a:t>
                </a:r>
                <a14:m>
                  <m:oMath xmlns:m="http://schemas.openxmlformats.org/officeDocument/2006/math">
                    <m:r>
                      <a:rPr lang="en-US" sz="2000" b="0" i="1" smtClean="0">
                        <a:latin typeface="Cambria Math"/>
                      </a:rPr>
                      <m:t>𝐹</m:t>
                    </m:r>
                  </m:oMath>
                </a14:m>
                <a:r>
                  <a:rPr lang="en-US" sz="2000" dirty="0" smtClean="0"/>
                  <a:t> </a:t>
                </a:r>
                <a:r>
                  <a:rPr lang="en-US" sz="2000" dirty="0"/>
                  <a:t>o</a:t>
                </a:r>
                <a:r>
                  <a:rPr lang="en-US" sz="2000" dirty="0" smtClean="0"/>
                  <a:t>ver </a:t>
                </a:r>
                <a14:m>
                  <m:oMath xmlns:m="http://schemas.openxmlformats.org/officeDocument/2006/math">
                    <m:r>
                      <a:rPr lang="en-US" sz="2000" b="0" i="1" smtClean="0">
                        <a:latin typeface="Cambria Math"/>
                      </a:rPr>
                      <m:t>𝐾</m:t>
                    </m:r>
                  </m:oMath>
                </a14:m>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endParaRPr lang="en-US" sz="2000" dirty="0" smtClean="0">
                  <a:solidFill>
                    <a:srgbClr val="C00000"/>
                  </a:solidFill>
                </a:endParaRPr>
              </a:p>
              <a:p>
                <a:pPr marL="0" indent="0">
                  <a:buNone/>
                </a:pPr>
                <a:endParaRPr lang="en-US" sz="2000" dirty="0">
                  <a:solidFill>
                    <a:srgbClr val="C00000"/>
                  </a:solidFill>
                </a:endParaRPr>
              </a:p>
              <a:p>
                <a:pPr marL="0" indent="0">
                  <a:buNone/>
                </a:pPr>
                <a:endParaRPr lang="en-US" sz="2000" dirty="0" smtClean="0">
                  <a:solidFill>
                    <a:srgbClr val="C00000"/>
                  </a:solidFill>
                </a:endParaRPr>
              </a:p>
              <a:p>
                <a:pPr marL="0" indent="0">
                  <a:buNone/>
                </a:pPr>
                <a:endParaRPr lang="en-US" sz="2000" dirty="0">
                  <a:solidFill>
                    <a:srgbClr val="C00000"/>
                  </a:solidFill>
                </a:endParaRPr>
              </a:p>
              <a:p>
                <a:pPr marL="0" indent="0">
                  <a:buNone/>
                </a:pPr>
                <a:endParaRPr lang="en-US" sz="2000" dirty="0" smtClean="0">
                  <a:solidFill>
                    <a:srgbClr val="C00000"/>
                  </a:solidFill>
                </a:endParaRPr>
              </a:p>
              <a:p>
                <a:pPr marL="0" indent="0">
                  <a:buNone/>
                </a:pPr>
                <a:endParaRPr lang="en-US" sz="2000" dirty="0" smtClean="0">
                  <a:solidFill>
                    <a:srgbClr val="C00000"/>
                  </a:solidFill>
                </a:endParaRPr>
              </a:p>
              <a:p>
                <a:pPr marL="0" indent="0">
                  <a:buNone/>
                </a:pPr>
                <a:r>
                  <a:rPr lang="en-US" sz="2000" dirty="0" smtClean="0">
                    <a:solidFill>
                      <a:srgbClr val="C00000"/>
                    </a:solidFill>
                  </a:rPr>
                  <a:t>What is the SQ complexity of </a:t>
                </a:r>
                <a14:m>
                  <m:oMath xmlns:m="http://schemas.openxmlformats.org/officeDocument/2006/math">
                    <m:r>
                      <m:rPr>
                        <m:sty m:val="p"/>
                      </m:rPr>
                      <a:rPr lang="en-US" sz="2000" dirty="0">
                        <a:solidFill>
                          <a:srgbClr val="C00000"/>
                        </a:solidFill>
                        <a:latin typeface="Cambria Math"/>
                      </a:rPr>
                      <m:t>O</m:t>
                    </m:r>
                    <m:r>
                      <m:rPr>
                        <m:sty m:val="p"/>
                      </m:rPr>
                      <a:rPr lang="en-US" sz="2000" dirty="0">
                        <a:solidFill>
                          <a:srgbClr val="C00000"/>
                        </a:solidFill>
                        <a:latin typeface="Cambria Math" panose="02040503050406030204" pitchFamily="18" charset="0"/>
                      </a:rPr>
                      <m:t>pt</m:t>
                    </m:r>
                    <m:d>
                      <m:dPr>
                        <m:ctrlPr>
                          <a:rPr lang="en-US" sz="2000" i="1" dirty="0">
                            <a:solidFill>
                              <a:srgbClr val="C00000"/>
                            </a:solidFill>
                            <a:latin typeface="Cambria Math" panose="02040503050406030204" pitchFamily="18" charset="0"/>
                          </a:rPr>
                        </m:ctrlPr>
                      </m:dPr>
                      <m:e>
                        <m:r>
                          <a:rPr lang="en-US" sz="2000" i="1" dirty="0">
                            <a:solidFill>
                              <a:srgbClr val="C00000"/>
                            </a:solidFill>
                            <a:latin typeface="Cambria Math"/>
                          </a:rPr>
                          <m:t>𝐾</m:t>
                        </m:r>
                        <m:r>
                          <a:rPr lang="en-US" sz="2000" i="1" dirty="0">
                            <a:solidFill>
                              <a:srgbClr val="C00000"/>
                            </a:solidFill>
                            <a:latin typeface="Cambria Math"/>
                          </a:rPr>
                          <m:t>,</m:t>
                        </m:r>
                        <m:r>
                          <a:rPr lang="en-US" sz="2000" i="1" dirty="0">
                            <a:solidFill>
                              <a:srgbClr val="C00000"/>
                            </a:solidFill>
                            <a:latin typeface="Cambria Math"/>
                          </a:rPr>
                          <m:t>𝐹</m:t>
                        </m:r>
                        <m:r>
                          <a:rPr lang="en-US" sz="2000" i="1" dirty="0">
                            <a:solidFill>
                              <a:srgbClr val="C00000"/>
                            </a:solidFill>
                            <a:latin typeface="Cambria Math"/>
                          </a:rPr>
                          <m:t>,</m:t>
                        </m:r>
                        <m:r>
                          <a:rPr lang="en-US" sz="2000" i="1" dirty="0">
                            <a:solidFill>
                              <a:srgbClr val="C00000"/>
                            </a:solidFill>
                            <a:latin typeface="Cambria Math" panose="02040503050406030204" pitchFamily="18" charset="0"/>
                          </a:rPr>
                          <m:t>𝜖</m:t>
                        </m:r>
                      </m:e>
                    </m:d>
                  </m:oMath>
                </a14:m>
                <a:r>
                  <a:rPr lang="en-US" sz="2000" dirty="0" smtClean="0">
                    <a:solidFill>
                      <a:srgbClr val="C00000"/>
                    </a:solidFill>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0600"/>
                <a:ext cx="8229600" cy="5638800"/>
              </a:xfrm>
              <a:blipFill rotWithShape="0">
                <a:blip r:embed="rId3"/>
                <a:stretch>
                  <a:fillRect l="-741" t="-6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522514" y="1866486"/>
                <a:ext cx="7754588" cy="2102841"/>
              </a:xfrm>
              <a:prstGeom prst="rect">
                <a:avLst/>
              </a:prstGeom>
              <a:solidFill>
                <a:schemeClr val="accent5">
                  <a:lumMod val="20000"/>
                  <a:lumOff val="8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ct val="20000"/>
                  </a:spcBef>
                </a:pPr>
                <a14:m>
                  <m:oMath xmlns:m="http://schemas.openxmlformats.org/officeDocument/2006/math">
                    <m:r>
                      <m:rPr>
                        <m:sty m:val="p"/>
                      </m:rPr>
                      <a:rPr lang="en-US" dirty="0" smtClean="0">
                        <a:solidFill>
                          <a:srgbClr val="C00000"/>
                        </a:solidFill>
                        <a:latin typeface="Cambria Math"/>
                      </a:rPr>
                      <m:t>O</m:t>
                    </m:r>
                    <m:r>
                      <m:rPr>
                        <m:sty m:val="p"/>
                      </m:rPr>
                      <a:rPr lang="en-US" dirty="0">
                        <a:solidFill>
                          <a:srgbClr val="C00000"/>
                        </a:solidFill>
                        <a:latin typeface="Cambria Math" panose="02040503050406030204" pitchFamily="18" charset="0"/>
                      </a:rPr>
                      <m:t>pt</m:t>
                    </m:r>
                    <m:d>
                      <m:dPr>
                        <m:ctrlPr>
                          <a:rPr lang="en-US" i="1" dirty="0">
                            <a:solidFill>
                              <a:srgbClr val="C00000"/>
                            </a:solidFill>
                            <a:latin typeface="Cambria Math" panose="02040503050406030204" pitchFamily="18" charset="0"/>
                          </a:rPr>
                        </m:ctrlPr>
                      </m:dPr>
                      <m:e>
                        <m:r>
                          <a:rPr lang="en-US" i="1" dirty="0">
                            <a:solidFill>
                              <a:srgbClr val="C00000"/>
                            </a:solidFill>
                            <a:latin typeface="Cambria Math"/>
                          </a:rPr>
                          <m:t>𝐾</m:t>
                        </m:r>
                        <m:r>
                          <a:rPr lang="en-US" i="1" dirty="0">
                            <a:solidFill>
                              <a:srgbClr val="C00000"/>
                            </a:solidFill>
                            <a:latin typeface="Cambria Math"/>
                          </a:rPr>
                          <m:t>,</m:t>
                        </m:r>
                        <m:r>
                          <a:rPr lang="en-US" i="1" dirty="0">
                            <a:solidFill>
                              <a:srgbClr val="C00000"/>
                            </a:solidFill>
                            <a:latin typeface="Cambria Math"/>
                          </a:rPr>
                          <m:t>𝐹</m:t>
                        </m:r>
                        <m:r>
                          <a:rPr lang="en-US" i="1" dirty="0">
                            <a:solidFill>
                              <a:srgbClr val="C00000"/>
                            </a:solidFill>
                            <a:latin typeface="Cambria Math"/>
                          </a:rPr>
                          <m:t>,</m:t>
                        </m:r>
                        <m:r>
                          <a:rPr lang="en-US" b="0" i="1" dirty="0" smtClean="0">
                            <a:solidFill>
                              <a:srgbClr val="C00000"/>
                            </a:solidFill>
                            <a:latin typeface="Cambria Math" panose="02040503050406030204" pitchFamily="18" charset="0"/>
                          </a:rPr>
                          <m:t>𝜖</m:t>
                        </m:r>
                      </m:e>
                    </m:d>
                  </m:oMath>
                </a14:m>
                <a:r>
                  <a:rPr lang="en-US" dirty="0" smtClean="0">
                    <a:solidFill>
                      <a:srgbClr val="C00000"/>
                    </a:solidFill>
                  </a:rPr>
                  <a:t>:</a:t>
                </a:r>
                <a:endParaRPr lang="en-US" dirty="0">
                  <a:solidFill>
                    <a:srgbClr val="C00000"/>
                  </a:solidFill>
                </a:endParaRPr>
              </a:p>
              <a:p>
                <a:r>
                  <a:rPr lang="en-US" dirty="0">
                    <a:solidFill>
                      <a:schemeClr val="tx1"/>
                    </a:solidFill>
                  </a:rPr>
                  <a:t>Unknown </a:t>
                </a:r>
                <a:r>
                  <a:rPr lang="en-US" dirty="0" smtClean="0">
                    <a:solidFill>
                      <a:schemeClr val="tx1"/>
                    </a:solidFill>
                  </a:rPr>
                  <a:t>distribution </a:t>
                </a:r>
                <a14:m>
                  <m:oMath xmlns:m="http://schemas.openxmlformats.org/officeDocument/2006/math">
                    <m:r>
                      <a:rPr lang="en-US" i="1">
                        <a:solidFill>
                          <a:schemeClr val="tx1"/>
                        </a:solidFill>
                        <a:latin typeface="Cambria Math" panose="02040503050406030204" pitchFamily="18" charset="0"/>
                      </a:rPr>
                      <m:t>𝐷</m:t>
                    </m:r>
                  </m:oMath>
                </a14:m>
                <a:r>
                  <a:rPr lang="en-US" dirty="0">
                    <a:solidFill>
                      <a:schemeClr val="tx1"/>
                    </a:solidFill>
                  </a:rPr>
                  <a:t> over </a:t>
                </a:r>
                <a14:m>
                  <m:oMath xmlns:m="http://schemas.openxmlformats.org/officeDocument/2006/math">
                    <m:r>
                      <a:rPr lang="en-US" i="1" dirty="0">
                        <a:solidFill>
                          <a:schemeClr val="tx1"/>
                        </a:solidFill>
                        <a:latin typeface="Cambria Math"/>
                      </a:rPr>
                      <m:t>𝐹</m:t>
                    </m:r>
                  </m:oMath>
                </a14:m>
                <a:endParaRPr lang="en-US" dirty="0" smtClean="0">
                  <a:solidFill>
                    <a:schemeClr val="tx1"/>
                  </a:solidFill>
                </a:endParaRPr>
              </a:p>
              <a:p>
                <a14:m>
                  <m:oMath xmlns:m="http://schemas.openxmlformats.org/officeDocument/2006/math">
                    <m:r>
                      <a:rPr lang="en-US" b="0" i="1" smtClean="0">
                        <a:solidFill>
                          <a:schemeClr val="tx1"/>
                        </a:solidFill>
                        <a:latin typeface="Cambria Math" panose="02040503050406030204" pitchFamily="18" charset="0"/>
                      </a:rPr>
                      <m:t>𝜖</m:t>
                    </m:r>
                  </m:oMath>
                </a14:m>
                <a:r>
                  <a:rPr lang="en-US" dirty="0" smtClean="0">
                    <a:solidFill>
                      <a:schemeClr val="tx1"/>
                    </a:solidFill>
                  </a:rPr>
                  <a:t>-minimize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𝑓</m:t>
                        </m:r>
                      </m:e>
                      <m:sub>
                        <m:r>
                          <a:rPr lang="en-US" i="1">
                            <a:solidFill>
                              <a:schemeClr val="tx1"/>
                            </a:solidFill>
                            <a:latin typeface="Cambria Math"/>
                          </a:rPr>
                          <m:t>𝐷</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𝑤</m:t>
                    </m:r>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1">
                            <a:solidFill>
                              <a:schemeClr val="tx1"/>
                            </a:solidFill>
                            <a:latin typeface="Cambria Math"/>
                          </a:rPr>
                          <m:t>𝐄</m:t>
                        </m:r>
                      </m:e>
                      <m:sub>
                        <m:r>
                          <a:rPr lang="en-US" i="1">
                            <a:solidFill>
                              <a:schemeClr val="tx1"/>
                            </a:solidFill>
                            <a:latin typeface="Cambria Math"/>
                          </a:rPr>
                          <m:t>𝑓</m:t>
                        </m:r>
                        <m:r>
                          <a:rPr lang="en-US" i="1">
                            <a:solidFill>
                              <a:schemeClr val="tx1"/>
                            </a:solidFill>
                            <a:latin typeface="Cambria Math"/>
                          </a:rPr>
                          <m:t>∼</m:t>
                        </m:r>
                        <m:r>
                          <a:rPr lang="en-US" i="1">
                            <a:solidFill>
                              <a:schemeClr val="tx1"/>
                            </a:solidFill>
                            <a:latin typeface="Cambria Math"/>
                          </a:rPr>
                          <m:t>𝐷</m:t>
                        </m:r>
                      </m:sub>
                    </m:sSub>
                    <m:r>
                      <a:rPr lang="en-US" i="1">
                        <a:solidFill>
                          <a:schemeClr val="tx1"/>
                        </a:solidFill>
                        <a:latin typeface="Cambria Math"/>
                      </a:rPr>
                      <m:t>[</m:t>
                    </m:r>
                    <m:r>
                      <a:rPr lang="en-US" i="1">
                        <a:solidFill>
                          <a:schemeClr val="tx1"/>
                        </a:solidFill>
                        <a:latin typeface="Cambria Math"/>
                      </a:rPr>
                      <m:t>𝑓</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𝑤</m:t>
                    </m:r>
                    <m:r>
                      <a:rPr lang="en-US" b="0" i="1" smtClean="0">
                        <a:solidFill>
                          <a:schemeClr val="tx1"/>
                        </a:solidFill>
                        <a:latin typeface="Cambria Math" panose="02040503050406030204" pitchFamily="18" charset="0"/>
                      </a:rPr>
                      <m:t>)]</m:t>
                    </m:r>
                  </m:oMath>
                </a14:m>
                <a:r>
                  <a:rPr lang="en-US" dirty="0">
                    <a:solidFill>
                      <a:schemeClr val="tx1"/>
                    </a:solidFill>
                  </a:rPr>
                  <a:t> over </a:t>
                </a:r>
                <a14:m>
                  <m:oMath xmlns:m="http://schemas.openxmlformats.org/officeDocument/2006/math">
                    <m:r>
                      <a:rPr lang="en-US" i="1">
                        <a:solidFill>
                          <a:schemeClr val="tx1"/>
                        </a:solidFill>
                        <a:latin typeface="Cambria Math"/>
                      </a:rPr>
                      <m:t>𝐾</m:t>
                    </m:r>
                  </m:oMath>
                </a14:m>
                <a:r>
                  <a:rPr lang="en-US" dirty="0">
                    <a:solidFill>
                      <a:schemeClr val="tx1"/>
                    </a:solidFill>
                  </a:rPr>
                  <a:t>:</a:t>
                </a:r>
              </a:p>
              <a:p>
                <a:pPr marL="285750" indent="-285750">
                  <a:buFont typeface="Arial" panose="020B0604020202020204" pitchFamily="34" charset="0"/>
                  <a:buChar char="•"/>
                </a:pPr>
                <a:r>
                  <a:rPr lang="en-US" dirty="0">
                    <a:solidFill>
                      <a:schemeClr val="tx1"/>
                    </a:solidFill>
                  </a:rPr>
                  <a:t>Find </a:t>
                </a:r>
                <a14:m>
                  <m:oMath xmlns:m="http://schemas.openxmlformats.org/officeDocument/2006/math">
                    <m:acc>
                      <m:accPr>
                        <m:chr m:val="̂"/>
                        <m:ctrlPr>
                          <a:rPr lang="en-US" i="1">
                            <a:solidFill>
                              <a:schemeClr val="tx1"/>
                            </a:solidFill>
                            <a:latin typeface="Cambria Math" panose="02040503050406030204" pitchFamily="18" charset="0"/>
                          </a:rPr>
                        </m:ctrlPr>
                      </m:accPr>
                      <m:e>
                        <m:r>
                          <a:rPr lang="en-US" i="1">
                            <a:solidFill>
                              <a:schemeClr val="tx1"/>
                            </a:solidFill>
                            <a:latin typeface="Cambria Math"/>
                          </a:rPr>
                          <m:t>𝑤</m:t>
                        </m:r>
                      </m:e>
                    </m:acc>
                  </m:oMath>
                </a14:m>
                <a:r>
                  <a:rPr lang="en-US" dirty="0">
                    <a:solidFill>
                      <a:schemeClr val="tx1"/>
                    </a:solidFill>
                  </a:rPr>
                  <a:t> </a:t>
                </a:r>
                <a:r>
                  <a:rPr lang="en-US" dirty="0" err="1">
                    <a:solidFill>
                      <a:schemeClr val="tx1"/>
                    </a:solidFill>
                  </a:rPr>
                  <a:t>s.t.</a:t>
                </a:r>
                <a:r>
                  <a:rPr lang="en-US" dirty="0">
                    <a:solidFill>
                      <a:schemeClr val="tx1"/>
                    </a:solidFill>
                  </a:rPr>
                  <a:t>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𝑓</m:t>
                        </m:r>
                      </m:e>
                      <m:sub>
                        <m:r>
                          <a:rPr lang="en-US" i="1">
                            <a:solidFill>
                              <a:schemeClr val="tx1"/>
                            </a:solidFill>
                            <a:latin typeface="Cambria Math"/>
                          </a:rPr>
                          <m:t>𝐷</m:t>
                        </m:r>
                      </m:sub>
                    </m:sSub>
                    <m:d>
                      <m:dPr>
                        <m:ctrlPr>
                          <a:rPr lang="en-US" i="1">
                            <a:solidFill>
                              <a:schemeClr val="tx1"/>
                            </a:solidFill>
                            <a:latin typeface="Cambria Math" panose="02040503050406030204" pitchFamily="18" charset="0"/>
                          </a:rPr>
                        </m:ctrlPr>
                      </m:d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a:rPr>
                              <m:t>𝑤</m:t>
                            </m:r>
                          </m:e>
                        </m:acc>
                      </m:e>
                    </m:d>
                    <m:r>
                      <a:rPr lang="en-US" i="1">
                        <a:solidFill>
                          <a:schemeClr val="tx1"/>
                        </a:solidFill>
                        <a:latin typeface="Cambria Math"/>
                      </a:rPr>
                      <m:t>≤</m:t>
                    </m:r>
                    <m:limLow>
                      <m:limLowPr>
                        <m:ctrlPr>
                          <a:rPr lang="en-US" i="1">
                            <a:solidFill>
                              <a:schemeClr val="tx1"/>
                            </a:solidFill>
                            <a:latin typeface="Cambria Math" panose="02040503050406030204" pitchFamily="18" charset="0"/>
                          </a:rPr>
                        </m:ctrlPr>
                      </m:limLowPr>
                      <m:e>
                        <m:r>
                          <m:rPr>
                            <m:sty m:val="p"/>
                          </m:rPr>
                          <a:rPr lang="en-US">
                            <a:solidFill>
                              <a:schemeClr val="tx1"/>
                            </a:solidFill>
                            <a:latin typeface="Cambria Math"/>
                          </a:rPr>
                          <m:t>min</m:t>
                        </m:r>
                      </m:e>
                      <m:lim>
                        <m:r>
                          <a:rPr lang="en-US" i="1">
                            <a:solidFill>
                              <a:schemeClr val="tx1"/>
                            </a:solidFill>
                            <a:latin typeface="Cambria Math"/>
                          </a:rPr>
                          <m:t>𝑤</m:t>
                        </m:r>
                        <m:r>
                          <a:rPr lang="en-US" i="1">
                            <a:solidFill>
                              <a:schemeClr val="tx1"/>
                            </a:solidFill>
                            <a:latin typeface="Cambria Math"/>
                          </a:rPr>
                          <m:t>∈</m:t>
                        </m:r>
                        <m:r>
                          <a:rPr lang="en-US" i="1">
                            <a:solidFill>
                              <a:schemeClr val="tx1"/>
                            </a:solidFill>
                            <a:latin typeface="Cambria Math"/>
                          </a:rPr>
                          <m:t>𝐾</m:t>
                        </m:r>
                      </m:lim>
                    </m:limLow>
                    <m:r>
                      <a:rPr lang="en-US" i="1">
                        <a:solidFill>
                          <a:schemeClr val="tx1"/>
                        </a:solidFill>
                        <a:latin typeface="Cambria Math"/>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𝑓</m:t>
                        </m:r>
                      </m:e>
                      <m:sub>
                        <m:r>
                          <a:rPr lang="en-US" i="1">
                            <a:solidFill>
                              <a:schemeClr val="tx1"/>
                            </a:solidFill>
                            <a:latin typeface="Cambria Math"/>
                          </a:rPr>
                          <m:t>𝐷</m:t>
                        </m:r>
                      </m:sub>
                    </m:sSub>
                    <m:d>
                      <m:dPr>
                        <m:ctrlPr>
                          <a:rPr lang="en-US" i="1">
                            <a:solidFill>
                              <a:schemeClr val="tx1"/>
                            </a:solidFill>
                            <a:latin typeface="Cambria Math" panose="02040503050406030204" pitchFamily="18" charset="0"/>
                          </a:rPr>
                        </m:ctrlPr>
                      </m:dPr>
                      <m:e>
                        <m:r>
                          <a:rPr lang="en-US" i="1">
                            <a:solidFill>
                              <a:schemeClr val="tx1"/>
                            </a:solidFill>
                            <a:latin typeface="Cambria Math"/>
                          </a:rPr>
                          <m:t>𝑤</m:t>
                        </m:r>
                      </m:e>
                    </m:d>
                    <m:r>
                      <a:rPr lang="en-US" i="1">
                        <a:solidFill>
                          <a:schemeClr val="tx1"/>
                        </a:solidFill>
                        <a:latin typeface="Cambria Math"/>
                      </a:rPr>
                      <m:t>+</m:t>
                    </m:r>
                    <m:r>
                      <a:rPr lang="en-US" i="1">
                        <a:solidFill>
                          <a:schemeClr val="tx1"/>
                        </a:solidFill>
                        <a:latin typeface="Cambria Math"/>
                      </a:rPr>
                      <m:t>𝜖</m:t>
                    </m:r>
                    <m:r>
                      <a:rPr lang="en-US" i="1">
                        <a:solidFill>
                          <a:schemeClr val="tx1"/>
                        </a:solidFill>
                        <a:latin typeface="Cambria Math"/>
                      </a:rPr>
                      <m:t> </m:t>
                    </m:r>
                  </m:oMath>
                </a14:m>
                <a:endParaRPr lang="en-US" dirty="0" smtClean="0">
                  <a:solidFill>
                    <a:schemeClr val="tx1"/>
                  </a:solidFill>
                </a:endParaRPr>
              </a:p>
              <a:p>
                <a:endParaRPr lang="en-US" dirty="0" smtClean="0">
                  <a:solidFill>
                    <a:schemeClr val="tx1"/>
                  </a:solidFill>
                </a:endParaRPr>
              </a:p>
              <a:p>
                <a:r>
                  <a:rPr lang="en-US" dirty="0" smtClean="0">
                    <a:solidFill>
                      <a:schemeClr val="tx1"/>
                    </a:solidFill>
                  </a:rPr>
                  <a:t>Standard: Given </a:t>
                </a:r>
                <a14:m>
                  <m:oMath xmlns:m="http://schemas.openxmlformats.org/officeDocument/2006/math">
                    <m:r>
                      <a:rPr lang="en-US" i="1">
                        <a:solidFill>
                          <a:schemeClr val="tx1"/>
                        </a:solidFill>
                        <a:latin typeface="Cambria Math"/>
                      </a:rPr>
                      <m:t>𝑚</m:t>
                    </m:r>
                    <m:r>
                      <a:rPr lang="en-US" i="1">
                        <a:solidFill>
                          <a:schemeClr val="tx1"/>
                        </a:solidFill>
                        <a:latin typeface="Cambria Math"/>
                      </a:rPr>
                      <m:t> </m:t>
                    </m:r>
                  </m:oMath>
                </a14:m>
                <a:r>
                  <a:rPr lang="en-US" dirty="0" err="1">
                    <a:solidFill>
                      <a:schemeClr val="tx1"/>
                    </a:solidFill>
                  </a:rPr>
                  <a:t>i.i.d</a:t>
                </a:r>
                <a:r>
                  <a:rPr lang="en-US" dirty="0">
                    <a:solidFill>
                      <a:schemeClr val="tx1"/>
                    </a:solidFill>
                  </a:rPr>
                  <a:t>. samples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𝑓</m:t>
                        </m:r>
                      </m:e>
                      <m:sub>
                        <m:r>
                          <a:rPr lang="en-US" i="1">
                            <a:solidFill>
                              <a:schemeClr val="tx1"/>
                            </a:solidFill>
                            <a:latin typeface="Cambria Math"/>
                          </a:rPr>
                          <m:t>1</m:t>
                        </m:r>
                      </m:sub>
                    </m:sSub>
                    <m:r>
                      <a:rPr lang="en-US" i="1">
                        <a:solidFill>
                          <a:schemeClr val="tx1"/>
                        </a:solidFill>
                        <a:latin typeface="Cambria Math"/>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𝑓</m:t>
                        </m:r>
                      </m:e>
                      <m:sub>
                        <m:r>
                          <a:rPr lang="en-US" i="1">
                            <a:solidFill>
                              <a:schemeClr val="tx1"/>
                            </a:solidFill>
                            <a:latin typeface="Cambria Math"/>
                          </a:rPr>
                          <m:t>𝑚</m:t>
                        </m:r>
                      </m:sub>
                    </m:sSub>
                    <m:r>
                      <a:rPr lang="en-US" i="1">
                        <a:solidFill>
                          <a:schemeClr val="tx1"/>
                        </a:solidFill>
                        <a:latin typeface="Cambria Math"/>
                      </a:rPr>
                      <m:t>~</m:t>
                    </m:r>
                    <m:r>
                      <a:rPr lang="en-US" i="1">
                        <a:solidFill>
                          <a:schemeClr val="tx1"/>
                        </a:solidFill>
                        <a:latin typeface="Cambria Math"/>
                      </a:rPr>
                      <m:t>𝐷</m:t>
                    </m:r>
                  </m:oMath>
                </a14:m>
                <a:endParaRPr lang="en-US" dirty="0">
                  <a:solidFill>
                    <a:schemeClr val="tx1"/>
                  </a:solidFill>
                </a:endParaRPr>
              </a:p>
              <a:p>
                <a:r>
                  <a:rPr lang="en-US" dirty="0" smtClean="0">
                    <a:solidFill>
                      <a:schemeClr val="tx1"/>
                    </a:solidFill>
                  </a:rPr>
                  <a:t>SQ:          Given </a:t>
                </a:r>
                <a14:m>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a:rPr>
                          <m:t>STAT</m:t>
                        </m:r>
                      </m:e>
                      <m:sub>
                        <m:r>
                          <a:rPr lang="en-US" i="1">
                            <a:solidFill>
                              <a:schemeClr val="tx1"/>
                            </a:solidFill>
                            <a:latin typeface="Cambria Math" panose="02040503050406030204" pitchFamily="18" charset="0"/>
                          </a:rPr>
                          <m:t>𝐷</m:t>
                        </m:r>
                      </m:sub>
                    </m:sSub>
                    <m:r>
                      <a:rPr lang="en-US" i="1">
                        <a:solidFill>
                          <a:schemeClr val="tx1"/>
                        </a:solidFill>
                        <a:latin typeface="Cambria Math"/>
                      </a:rPr>
                      <m:t>(</m:t>
                    </m:r>
                    <m:r>
                      <a:rPr lang="en-US" i="1">
                        <a:solidFill>
                          <a:schemeClr val="tx1"/>
                        </a:solidFill>
                        <a:latin typeface="Cambria Math"/>
                      </a:rPr>
                      <m:t>𝜏</m:t>
                    </m:r>
                    <m:r>
                      <a:rPr lang="en-US" i="1">
                        <a:solidFill>
                          <a:schemeClr val="tx1"/>
                        </a:solidFill>
                        <a:latin typeface="Cambria Math"/>
                      </a:rPr>
                      <m:t>=1/</m:t>
                    </m:r>
                    <m:rad>
                      <m:radPr>
                        <m:degHide m:val="on"/>
                        <m:ctrlPr>
                          <a:rPr lang="en-US" i="1">
                            <a:solidFill>
                              <a:schemeClr val="tx1"/>
                            </a:solidFill>
                            <a:latin typeface="Cambria Math" panose="02040503050406030204" pitchFamily="18" charset="0"/>
                          </a:rPr>
                        </m:ctrlPr>
                      </m:radPr>
                      <m:deg/>
                      <m:e>
                        <m:r>
                          <a:rPr lang="en-US" i="1">
                            <a:solidFill>
                              <a:schemeClr val="tx1"/>
                            </a:solidFill>
                            <a:latin typeface="Cambria Math"/>
                          </a:rPr>
                          <m:t>𝑚</m:t>
                        </m:r>
                      </m:e>
                    </m:rad>
                    <m:r>
                      <a:rPr lang="en-US" i="1">
                        <a:solidFill>
                          <a:schemeClr val="tx1"/>
                        </a:solidFill>
                        <a:latin typeface="Cambria Math"/>
                      </a:rPr>
                      <m:t>)</m:t>
                    </m:r>
                  </m:oMath>
                </a14:m>
                <a:endParaRPr lang="en-US" dirty="0">
                  <a:solidFill>
                    <a:schemeClr val="tx1"/>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522514" y="1866486"/>
                <a:ext cx="7754588" cy="2102841"/>
              </a:xfrm>
              <a:prstGeom prst="rect">
                <a:avLst/>
              </a:prstGeom>
              <a:blipFill rotWithShape="0">
                <a:blip r:embed="rId4"/>
                <a:stretch>
                  <a:fillRect l="-708" t="-2319" b="-4928"/>
                </a:stretch>
              </a:blipFill>
              <a:ln>
                <a:noFill/>
              </a:ln>
            </p:spPr>
            <p:txBody>
              <a:bodyPr/>
              <a:lstStyle/>
              <a:p>
                <a:r>
                  <a:rPr lang="en-US">
                    <a:noFill/>
                  </a:rPr>
                  <a:t> </a:t>
                </a:r>
              </a:p>
            </p:txBody>
          </p:sp>
        </mc:Fallback>
      </mc:AlternateContent>
      <p:grpSp>
        <p:nvGrpSpPr>
          <p:cNvPr id="6" name="Group 5"/>
          <p:cNvGrpSpPr/>
          <p:nvPr/>
        </p:nvGrpSpPr>
        <p:grpSpPr>
          <a:xfrm>
            <a:off x="2793935" y="4110802"/>
            <a:ext cx="3479930" cy="1700550"/>
            <a:chOff x="1066800" y="4658828"/>
            <a:chExt cx="3479930" cy="1476391"/>
          </a:xfrm>
        </p:grpSpPr>
        <p:cxnSp>
          <p:nvCxnSpPr>
            <p:cNvPr id="7" name="Straight Arrow Connector 6"/>
            <p:cNvCxnSpPr/>
            <p:nvPr/>
          </p:nvCxnSpPr>
          <p:spPr>
            <a:xfrm>
              <a:off x="1066800" y="5943600"/>
              <a:ext cx="3124200" cy="1385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143000" y="4800600"/>
              <a:ext cx="0" cy="13346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Freeform 8"/>
            <p:cNvSpPr/>
            <p:nvPr/>
          </p:nvSpPr>
          <p:spPr>
            <a:xfrm>
              <a:off x="1091184" y="4947250"/>
              <a:ext cx="2997246" cy="970726"/>
            </a:xfrm>
            <a:custGeom>
              <a:avLst/>
              <a:gdLst>
                <a:gd name="connsiteX0" fmla="*/ 0 w 2997246"/>
                <a:gd name="connsiteY0" fmla="*/ 423326 h 970726"/>
                <a:gd name="connsiteX1" fmla="*/ 121920 w 2997246"/>
                <a:gd name="connsiteY1" fmla="*/ 636686 h 970726"/>
                <a:gd name="connsiteX2" fmla="*/ 329184 w 2997246"/>
                <a:gd name="connsiteY2" fmla="*/ 825662 h 970726"/>
                <a:gd name="connsiteX3" fmla="*/ 670560 w 2997246"/>
                <a:gd name="connsiteY3" fmla="*/ 923198 h 970726"/>
                <a:gd name="connsiteX4" fmla="*/ 1103376 w 2997246"/>
                <a:gd name="connsiteY4" fmla="*/ 965870 h 970726"/>
                <a:gd name="connsiteX5" fmla="*/ 1463040 w 2997246"/>
                <a:gd name="connsiteY5" fmla="*/ 813470 h 970726"/>
                <a:gd name="connsiteX6" fmla="*/ 1828800 w 2997246"/>
                <a:gd name="connsiteY6" fmla="*/ 612302 h 970726"/>
                <a:gd name="connsiteX7" fmla="*/ 2791968 w 2997246"/>
                <a:gd name="connsiteY7" fmla="*/ 100238 h 970726"/>
                <a:gd name="connsiteX8" fmla="*/ 2980944 w 2997246"/>
                <a:gd name="connsiteY8" fmla="*/ 8798 h 970726"/>
                <a:gd name="connsiteX9" fmla="*/ 2974848 w 2997246"/>
                <a:gd name="connsiteY9" fmla="*/ 8798 h 970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97246" h="970726">
                  <a:moveTo>
                    <a:pt x="0" y="423326"/>
                  </a:moveTo>
                  <a:cubicBezTo>
                    <a:pt x="33528" y="496478"/>
                    <a:pt x="67056" y="569630"/>
                    <a:pt x="121920" y="636686"/>
                  </a:cubicBezTo>
                  <a:cubicBezTo>
                    <a:pt x="176784" y="703742"/>
                    <a:pt x="237744" y="777910"/>
                    <a:pt x="329184" y="825662"/>
                  </a:cubicBezTo>
                  <a:cubicBezTo>
                    <a:pt x="420624" y="873414"/>
                    <a:pt x="541528" y="899830"/>
                    <a:pt x="670560" y="923198"/>
                  </a:cubicBezTo>
                  <a:cubicBezTo>
                    <a:pt x="799592" y="946566"/>
                    <a:pt x="971296" y="984158"/>
                    <a:pt x="1103376" y="965870"/>
                  </a:cubicBezTo>
                  <a:cubicBezTo>
                    <a:pt x="1235456" y="947582"/>
                    <a:pt x="1342136" y="872398"/>
                    <a:pt x="1463040" y="813470"/>
                  </a:cubicBezTo>
                  <a:cubicBezTo>
                    <a:pt x="1583944" y="754542"/>
                    <a:pt x="1828800" y="612302"/>
                    <a:pt x="1828800" y="612302"/>
                  </a:cubicBezTo>
                  <a:lnTo>
                    <a:pt x="2791968" y="100238"/>
                  </a:lnTo>
                  <a:cubicBezTo>
                    <a:pt x="2983992" y="-346"/>
                    <a:pt x="2950464" y="24038"/>
                    <a:pt x="2980944" y="8798"/>
                  </a:cubicBezTo>
                  <a:cubicBezTo>
                    <a:pt x="3011424" y="-6442"/>
                    <a:pt x="2993136" y="1178"/>
                    <a:pt x="2974848" y="8798"/>
                  </a:cubicBezTo>
                </a:path>
              </a:pathLst>
            </a:cu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085088" y="5151120"/>
              <a:ext cx="3003342" cy="984099"/>
            </a:xfrm>
            <a:custGeom>
              <a:avLst/>
              <a:gdLst>
                <a:gd name="connsiteX0" fmla="*/ 0 w 3122502"/>
                <a:gd name="connsiteY0" fmla="*/ 0 h 984099"/>
                <a:gd name="connsiteX1" fmla="*/ 298704 w 3122502"/>
                <a:gd name="connsiteY1" fmla="*/ 737616 h 984099"/>
                <a:gd name="connsiteX2" fmla="*/ 829056 w 3122502"/>
                <a:gd name="connsiteY2" fmla="*/ 902208 h 984099"/>
                <a:gd name="connsiteX3" fmla="*/ 1993392 w 3122502"/>
                <a:gd name="connsiteY3" fmla="*/ 969264 h 984099"/>
                <a:gd name="connsiteX4" fmla="*/ 3005328 w 3122502"/>
                <a:gd name="connsiteY4" fmla="*/ 621792 h 984099"/>
                <a:gd name="connsiteX5" fmla="*/ 3060192 w 3122502"/>
                <a:gd name="connsiteY5" fmla="*/ 597408 h 984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22502" h="984099">
                  <a:moveTo>
                    <a:pt x="0" y="0"/>
                  </a:moveTo>
                  <a:cubicBezTo>
                    <a:pt x="80264" y="293624"/>
                    <a:pt x="160528" y="587248"/>
                    <a:pt x="298704" y="737616"/>
                  </a:cubicBezTo>
                  <a:cubicBezTo>
                    <a:pt x="436880" y="887984"/>
                    <a:pt x="546608" y="863600"/>
                    <a:pt x="829056" y="902208"/>
                  </a:cubicBezTo>
                  <a:cubicBezTo>
                    <a:pt x="1111504" y="940816"/>
                    <a:pt x="1630680" y="1016000"/>
                    <a:pt x="1993392" y="969264"/>
                  </a:cubicBezTo>
                  <a:cubicBezTo>
                    <a:pt x="2356104" y="922528"/>
                    <a:pt x="2827528" y="683768"/>
                    <a:pt x="3005328" y="621792"/>
                  </a:cubicBezTo>
                  <a:cubicBezTo>
                    <a:pt x="3183128" y="559816"/>
                    <a:pt x="3121660" y="578612"/>
                    <a:pt x="3060192" y="597408"/>
                  </a:cubicBezTo>
                </a:path>
              </a:pathLst>
            </a:custGeom>
            <a:no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085088" y="5498592"/>
              <a:ext cx="2999232" cy="347472"/>
            </a:xfrm>
            <a:custGeom>
              <a:avLst/>
              <a:gdLst>
                <a:gd name="connsiteX0" fmla="*/ 0 w 2999232"/>
                <a:gd name="connsiteY0" fmla="*/ 347472 h 347472"/>
                <a:gd name="connsiteX1" fmla="*/ 2749296 w 2999232"/>
                <a:gd name="connsiteY1" fmla="*/ 30480 h 347472"/>
                <a:gd name="connsiteX2" fmla="*/ 2999232 w 2999232"/>
                <a:gd name="connsiteY2" fmla="*/ 0 h 347472"/>
              </a:gdLst>
              <a:ahLst/>
              <a:cxnLst>
                <a:cxn ang="0">
                  <a:pos x="connsiteX0" y="connsiteY0"/>
                </a:cxn>
                <a:cxn ang="0">
                  <a:pos x="connsiteX1" y="connsiteY1"/>
                </a:cxn>
                <a:cxn ang="0">
                  <a:pos x="connsiteX2" y="connsiteY2"/>
                </a:cxn>
              </a:cxnLst>
              <a:rect l="l" t="t" r="r" b="b"/>
              <a:pathLst>
                <a:path w="2999232" h="347472">
                  <a:moveTo>
                    <a:pt x="0" y="347472"/>
                  </a:moveTo>
                  <a:lnTo>
                    <a:pt x="2749296" y="30480"/>
                  </a:lnTo>
                  <a:lnTo>
                    <a:pt x="2999232" y="0"/>
                  </a:lnTo>
                </a:path>
              </a:pathLst>
            </a:cu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1085088" y="5017008"/>
              <a:ext cx="2980944" cy="870693"/>
            </a:xfrm>
            <a:custGeom>
              <a:avLst/>
              <a:gdLst>
                <a:gd name="connsiteX0" fmla="*/ 0 w 2980944"/>
                <a:gd name="connsiteY0" fmla="*/ 0 h 870693"/>
                <a:gd name="connsiteX1" fmla="*/ 1749552 w 2980944"/>
                <a:gd name="connsiteY1" fmla="*/ 835152 h 870693"/>
                <a:gd name="connsiteX2" fmla="*/ 2639568 w 2980944"/>
                <a:gd name="connsiteY2" fmla="*/ 658368 h 870693"/>
                <a:gd name="connsiteX3" fmla="*/ 2980944 w 2980944"/>
                <a:gd name="connsiteY3" fmla="*/ 128016 h 870693"/>
              </a:gdLst>
              <a:ahLst/>
              <a:cxnLst>
                <a:cxn ang="0">
                  <a:pos x="connsiteX0" y="connsiteY0"/>
                </a:cxn>
                <a:cxn ang="0">
                  <a:pos x="connsiteX1" y="connsiteY1"/>
                </a:cxn>
                <a:cxn ang="0">
                  <a:pos x="connsiteX2" y="connsiteY2"/>
                </a:cxn>
                <a:cxn ang="0">
                  <a:pos x="connsiteX3" y="connsiteY3"/>
                </a:cxn>
              </a:cxnLst>
              <a:rect l="l" t="t" r="r" b="b"/>
              <a:pathLst>
                <a:path w="2980944" h="870693">
                  <a:moveTo>
                    <a:pt x="0" y="0"/>
                  </a:moveTo>
                  <a:cubicBezTo>
                    <a:pt x="654812" y="362712"/>
                    <a:pt x="1309624" y="725424"/>
                    <a:pt x="1749552" y="835152"/>
                  </a:cubicBezTo>
                  <a:cubicBezTo>
                    <a:pt x="2189480" y="944880"/>
                    <a:pt x="2434336" y="776224"/>
                    <a:pt x="2639568" y="658368"/>
                  </a:cubicBezTo>
                  <a:cubicBezTo>
                    <a:pt x="2844800" y="540512"/>
                    <a:pt x="2912872" y="334264"/>
                    <a:pt x="2980944" y="128016"/>
                  </a:cubicBezTo>
                </a:path>
              </a:pathLst>
            </a:cu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p:cNvSpPr txBox="1"/>
                <p:nvPr/>
              </p:nvSpPr>
              <p:spPr>
                <a:xfrm>
                  <a:off x="4093464" y="4658828"/>
                  <a:ext cx="453266" cy="13627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𝑓</m:t>
                            </m:r>
                          </m:e>
                          <m:sub>
                            <m:r>
                              <a:rPr lang="en-US" sz="1400" b="0" i="1" smtClean="0">
                                <a:latin typeface="Cambria Math" panose="02040503050406030204" pitchFamily="18" charset="0"/>
                              </a:rPr>
                              <m:t>1</m:t>
                            </m:r>
                          </m:sub>
                        </m:sSub>
                      </m:oMath>
                    </m:oMathPara>
                  </a14:m>
                  <a:endParaRPr lang="en-US" sz="1400" b="0" dirty="0" smtClean="0"/>
                </a:p>
                <a:p>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b="0" i="1" smtClean="0">
                                <a:latin typeface="Cambria Math" panose="02040503050406030204" pitchFamily="18" charset="0"/>
                              </a:rPr>
                              <m:t>2</m:t>
                            </m:r>
                          </m:sub>
                        </m:sSub>
                      </m:oMath>
                    </m:oMathPara>
                  </a14:m>
                  <a:endParaRPr lang="en-US" sz="1400" i="1" dirty="0" smtClean="0">
                    <a:latin typeface="Cambria Math" panose="02040503050406030204" pitchFamily="18" charset="0"/>
                  </a:endParaRPr>
                </a:p>
                <a:p>
                  <a:endParaRPr lang="en-US" sz="1400" dirty="0"/>
                </a:p>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oMath>
                    </m:oMathPara>
                  </a14:m>
                  <a:endParaRPr lang="en-US" sz="1400" b="0" i="1" dirty="0" smtClean="0">
                    <a:latin typeface="Cambria Math" panose="02040503050406030204" pitchFamily="18" charset="0"/>
                  </a:endParaRPr>
                </a:p>
                <a:p>
                  <a:endParaRPr lang="en-US"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b="0" i="1" smtClean="0">
                                <a:latin typeface="Cambria Math" panose="02040503050406030204" pitchFamily="18" charset="0"/>
                              </a:rPr>
                              <m:t>𝑚</m:t>
                            </m:r>
                          </m:sub>
                        </m:sSub>
                      </m:oMath>
                    </m:oMathPara>
                  </a14:m>
                  <a:endParaRPr lang="en-US" sz="1400" dirty="0"/>
                </a:p>
                <a:p>
                  <a:endParaRPr lang="en-US" sz="1200" b="0" dirty="0" smtClean="0"/>
                </a:p>
              </p:txBody>
            </p:sp>
          </mc:Choice>
          <mc:Fallback xmlns="">
            <p:sp>
              <p:nvSpPr>
                <p:cNvPr id="13" name="TextBox 12"/>
                <p:cNvSpPr txBox="1">
                  <a:spLocks noRot="1" noChangeAspect="1" noMove="1" noResize="1" noEditPoints="1" noAdjustHandles="1" noChangeArrowheads="1" noChangeShapeType="1" noTextEdit="1"/>
                </p:cNvSpPr>
                <p:nvPr/>
              </p:nvSpPr>
              <p:spPr>
                <a:xfrm>
                  <a:off x="4093464" y="4658828"/>
                  <a:ext cx="453266" cy="1362754"/>
                </a:xfrm>
                <a:prstGeom prst="rect">
                  <a:avLst/>
                </a:prstGeom>
                <a:blipFill rotWithShape="0">
                  <a:blip r:embed="rId5"/>
                  <a:stretch>
                    <a:fillRect/>
                  </a:stretch>
                </a:blipFill>
              </p:spPr>
              <p:txBody>
                <a:bodyPr/>
                <a:lstStyle/>
                <a:p>
                  <a:r>
                    <a:rPr lang="en-US">
                      <a:noFill/>
                    </a:rPr>
                    <a:t> </a:t>
                  </a:r>
                </a:p>
              </p:txBody>
            </p:sp>
          </mc:Fallback>
        </mc:AlternateContent>
      </p:grpSp>
      <p:grpSp>
        <p:nvGrpSpPr>
          <p:cNvPr id="14" name="Group 13"/>
          <p:cNvGrpSpPr/>
          <p:nvPr/>
        </p:nvGrpSpPr>
        <p:grpSpPr>
          <a:xfrm>
            <a:off x="2374486" y="4567856"/>
            <a:ext cx="3427825" cy="1088542"/>
            <a:chOff x="2018951" y="4973950"/>
            <a:chExt cx="3427825" cy="1088542"/>
          </a:xfrm>
        </p:grpSpPr>
        <p:sp>
          <p:nvSpPr>
            <p:cNvPr id="15" name="Freeform 14"/>
            <p:cNvSpPr/>
            <p:nvPr/>
          </p:nvSpPr>
          <p:spPr>
            <a:xfrm>
              <a:off x="2447544" y="5231233"/>
              <a:ext cx="2999232" cy="831259"/>
            </a:xfrm>
            <a:custGeom>
              <a:avLst/>
              <a:gdLst>
                <a:gd name="connsiteX0" fmla="*/ 0 w 2950464"/>
                <a:gd name="connsiteY0" fmla="*/ 0 h 831259"/>
                <a:gd name="connsiteX1" fmla="*/ 1170432 w 2950464"/>
                <a:gd name="connsiteY1" fmla="*/ 762000 h 831259"/>
                <a:gd name="connsiteX2" fmla="*/ 2182368 w 2950464"/>
                <a:gd name="connsiteY2" fmla="*/ 719328 h 831259"/>
                <a:gd name="connsiteX3" fmla="*/ 2950464 w 2950464"/>
                <a:gd name="connsiteY3" fmla="*/ 85344 h 831259"/>
              </a:gdLst>
              <a:ahLst/>
              <a:cxnLst>
                <a:cxn ang="0">
                  <a:pos x="connsiteX0" y="connsiteY0"/>
                </a:cxn>
                <a:cxn ang="0">
                  <a:pos x="connsiteX1" y="connsiteY1"/>
                </a:cxn>
                <a:cxn ang="0">
                  <a:pos x="connsiteX2" y="connsiteY2"/>
                </a:cxn>
                <a:cxn ang="0">
                  <a:pos x="connsiteX3" y="connsiteY3"/>
                </a:cxn>
              </a:cxnLst>
              <a:rect l="l" t="t" r="r" b="b"/>
              <a:pathLst>
                <a:path w="2950464" h="831259">
                  <a:moveTo>
                    <a:pt x="0" y="0"/>
                  </a:moveTo>
                  <a:cubicBezTo>
                    <a:pt x="403352" y="321056"/>
                    <a:pt x="806704" y="642112"/>
                    <a:pt x="1170432" y="762000"/>
                  </a:cubicBezTo>
                  <a:cubicBezTo>
                    <a:pt x="1534160" y="881888"/>
                    <a:pt x="1885696" y="832104"/>
                    <a:pt x="2182368" y="719328"/>
                  </a:cubicBezTo>
                  <a:cubicBezTo>
                    <a:pt x="2479040" y="606552"/>
                    <a:pt x="2950464" y="85344"/>
                    <a:pt x="2950464" y="85344"/>
                  </a:cubicBezTo>
                </a:path>
              </a:pathLst>
            </a:custGeom>
            <a:noFill/>
            <a:ln w="444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TextBox 15"/>
                <p:cNvSpPr txBox="1"/>
                <p:nvPr/>
              </p:nvSpPr>
              <p:spPr>
                <a:xfrm>
                  <a:off x="2018951" y="4973950"/>
                  <a:ext cx="495649" cy="6924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𝑓</m:t>
                            </m:r>
                          </m:e>
                          <m:sub>
                            <m:r>
                              <a:rPr lang="en-US" b="0" i="1" smtClean="0">
                                <a:solidFill>
                                  <a:srgbClr val="FF0000"/>
                                </a:solidFill>
                                <a:latin typeface="Cambria Math" panose="02040503050406030204" pitchFamily="18" charset="0"/>
                              </a:rPr>
                              <m:t>𝐷</m:t>
                            </m:r>
                          </m:sub>
                        </m:sSub>
                      </m:oMath>
                    </m:oMathPara>
                  </a14:m>
                  <a:endParaRPr lang="en-US" sz="1050" dirty="0" smtClean="0"/>
                </a:p>
                <a:p>
                  <a:endParaRPr lang="en-US" sz="1050" dirty="0"/>
                </a:p>
                <a:p>
                  <a:endParaRPr lang="en-US" sz="1050" b="0" dirty="0" smtClean="0"/>
                </a:p>
              </p:txBody>
            </p:sp>
          </mc:Choice>
          <mc:Fallback xmlns="">
            <p:sp>
              <p:nvSpPr>
                <p:cNvPr id="32" name="TextBox 31"/>
                <p:cNvSpPr txBox="1">
                  <a:spLocks noRot="1" noChangeAspect="1" noMove="1" noResize="1" noEditPoints="1" noAdjustHandles="1" noChangeArrowheads="1" noChangeShapeType="1" noTextEdit="1"/>
                </p:cNvSpPr>
                <p:nvPr/>
              </p:nvSpPr>
              <p:spPr>
                <a:xfrm>
                  <a:off x="2018951" y="4973950"/>
                  <a:ext cx="495649" cy="692497"/>
                </a:xfrm>
                <a:prstGeom prst="rect">
                  <a:avLst/>
                </a:prstGeom>
                <a:blipFill rotWithShape="0">
                  <a:blip r:embed="rId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7" name="TextBox 16"/>
              <p:cNvSpPr txBox="1"/>
              <p:nvPr/>
            </p:nvSpPr>
            <p:spPr>
              <a:xfrm>
                <a:off x="5667730" y="5590214"/>
                <a:ext cx="4302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5667730" y="5590214"/>
                <a:ext cx="430246" cy="369332"/>
              </a:xfrm>
              <a:prstGeom prst="rect">
                <a:avLst/>
              </a:prstGeom>
              <a:blipFill rotWithShape="0">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7358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animBg="1"/>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0"/>
            <a:ext cx="8229600" cy="762000"/>
          </a:xfrm>
          <a:prstGeom prst="rect">
            <a:avLst/>
          </a:prstGeom>
        </p:spPr>
        <p:txBody>
          <a:bodyPr vert="horz" lIns="91440" tIns="45720" rIns="91440" bIns="45720" rtlCol="0" anchor="b">
            <a:noAutofit/>
          </a:bodyPr>
          <a:lstStyle>
            <a:lvl1pPr algn="l" defTabSz="914400" rtl="0" eaLnBrk="1" latinLnBrk="0" hangingPunct="1">
              <a:lnSpc>
                <a:spcPts val="5800"/>
              </a:lnSpc>
              <a:spcBef>
                <a:spcPct val="0"/>
              </a:spcBef>
              <a:buNone/>
              <a:defRPr sz="36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dirty="0" smtClean="0"/>
              <a:t>SQ algorithms for </a:t>
            </a:r>
            <a:r>
              <a:rPr lang="en-US" dirty="0" smtClean="0"/>
              <a:t>SCO</a:t>
            </a:r>
            <a:endParaRPr lang="en-US" dirty="0">
              <a:latin typeface="Berlin Sans FB" panose="020E0602020502020306" pitchFamily="34" charset="0"/>
            </a:endParaRPr>
          </a:p>
        </p:txBody>
      </p:sp>
      <p:sp>
        <p:nvSpPr>
          <p:cNvPr id="5" name="Content Placeholder 2"/>
          <p:cNvSpPr txBox="1">
            <a:spLocks/>
          </p:cNvSpPr>
          <p:nvPr/>
        </p:nvSpPr>
        <p:spPr>
          <a:xfrm>
            <a:off x="468726" y="1159649"/>
            <a:ext cx="8229600" cy="5135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65000"/>
                    <a:lumOff val="35000"/>
                  </a:schemeClr>
                </a:solidFill>
                <a:latin typeface="+mj-lt"/>
                <a:ea typeface="+mn-ea"/>
                <a:cs typeface="+mn-cs"/>
              </a:defRPr>
            </a:lvl1pPr>
            <a:lvl2pPr marL="742950" indent="-285750" algn="l" defTabSz="914400" rtl="0" eaLnBrk="1" latinLnBrk="0" hangingPunct="1">
              <a:spcBef>
                <a:spcPct val="20000"/>
              </a:spcBef>
              <a:buFont typeface="Trebuchet MS" pitchFamily="34" charset="0"/>
              <a:buChar char="–"/>
              <a:defRPr sz="2000" kern="1200">
                <a:solidFill>
                  <a:schemeClr val="tx1">
                    <a:lumMod val="65000"/>
                    <a:lumOff val="35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65000"/>
                    <a:lumOff val="35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65000"/>
                    <a:lumOff val="35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65000"/>
                    <a:lumOff val="35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457200" indent="-457200">
              <a:buFont typeface="+mj-lt"/>
              <a:buAutoNum type="arabicPeriod"/>
            </a:pPr>
            <a:r>
              <a:rPr lang="en-US" smtClean="0"/>
              <a:t>Reduction from an optimization oracle to SQ oracle</a:t>
            </a:r>
          </a:p>
          <a:p>
            <a:pPr marL="457200" indent="-457200">
              <a:buFont typeface="+mj-lt"/>
              <a:buAutoNum type="arabicPeriod"/>
            </a:pPr>
            <a:r>
              <a:rPr lang="en-US" smtClean="0"/>
              <a:t>Direct analysis of an existing SCO algorithm</a:t>
            </a:r>
          </a:p>
          <a:p>
            <a:pPr marL="457200" indent="-457200">
              <a:buFont typeface="+mj-lt"/>
              <a:buAutoNum type="arabicPeriod"/>
            </a:pPr>
            <a:r>
              <a:rPr lang="en-US" smtClean="0"/>
              <a:t>New/modified algorithm</a:t>
            </a:r>
          </a:p>
          <a:p>
            <a:pPr marL="0" indent="0">
              <a:buFont typeface="Arial" pitchFamily="34" charset="0"/>
              <a:buNone/>
            </a:pPr>
            <a:endParaRPr lang="en-US" dirty="0"/>
          </a:p>
        </p:txBody>
      </p:sp>
      <p:grpSp>
        <p:nvGrpSpPr>
          <p:cNvPr id="6" name="Group 5"/>
          <p:cNvGrpSpPr/>
          <p:nvPr/>
        </p:nvGrpSpPr>
        <p:grpSpPr>
          <a:xfrm>
            <a:off x="2219498" y="3080844"/>
            <a:ext cx="5012575" cy="3312300"/>
            <a:chOff x="2627512" y="3080844"/>
            <a:chExt cx="4414903" cy="3312300"/>
          </a:xfrm>
        </p:grpSpPr>
        <p:pic>
          <p:nvPicPr>
            <p:cNvPr id="7" name="Picture 2" descr="C:\dropbox\Research\Talks\16 SQ Complexity\FreeVector-Crossroads-Sig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512" y="3080844"/>
              <a:ext cx="4414903" cy="33123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rot="21324692">
              <a:off x="4291915" y="4579147"/>
              <a:ext cx="1151277" cy="353943"/>
            </a:xfrm>
            <a:prstGeom prst="rect">
              <a:avLst/>
            </a:prstGeom>
            <a:noFill/>
          </p:spPr>
          <p:txBody>
            <a:bodyPr wrap="none" rtlCol="0">
              <a:spAutoFit/>
            </a:bodyPr>
            <a:lstStyle/>
            <a:p>
              <a:r>
                <a:rPr lang="en-US" sz="1700" dirty="0" smtClean="0">
                  <a:latin typeface="Tempus Sans ITC" panose="04020404030D07020202" pitchFamily="82" charset="0"/>
                </a:rPr>
                <a:t>Hard work</a:t>
              </a:r>
              <a:endParaRPr lang="en-US" sz="1700" dirty="0">
                <a:latin typeface="Tempus Sans ITC" panose="04020404030D07020202" pitchFamily="82" charset="0"/>
              </a:endParaRPr>
            </a:p>
          </p:txBody>
        </p:sp>
        <p:sp>
          <p:nvSpPr>
            <p:cNvPr id="9" name="TextBox 8"/>
            <p:cNvSpPr txBox="1"/>
            <p:nvPr/>
          </p:nvSpPr>
          <p:spPr>
            <a:xfrm rot="219006">
              <a:off x="4099883" y="3837148"/>
              <a:ext cx="1204176" cy="353943"/>
            </a:xfrm>
            <a:prstGeom prst="rect">
              <a:avLst/>
            </a:prstGeom>
            <a:noFill/>
          </p:spPr>
          <p:txBody>
            <a:bodyPr wrap="none" rtlCol="0">
              <a:spAutoFit/>
            </a:bodyPr>
            <a:lstStyle/>
            <a:p>
              <a:r>
                <a:rPr lang="en-US" sz="1700" dirty="0" smtClean="0">
                  <a:latin typeface="Tempus Sans ITC" panose="04020404030D07020202" pitchFamily="82" charset="0"/>
                </a:rPr>
                <a:t>Reductions</a:t>
              </a:r>
              <a:endParaRPr lang="en-US" sz="1700" dirty="0">
                <a:latin typeface="Tempus Sans ITC" panose="04020404030D07020202" pitchFamily="82" charset="0"/>
              </a:endParaRPr>
            </a:p>
          </p:txBody>
        </p:sp>
      </p:grpSp>
    </p:spTree>
    <p:extLst>
      <p:ext uri="{BB962C8B-B14F-4D97-AF65-F5344CB8AC3E}">
        <p14:creationId xmlns:p14="http://schemas.microsoft.com/office/powerpoint/2010/main" val="15800813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Zero-order/value oracle</a:t>
            </a:r>
            <a:endParaRPr lang="en-US" dirty="0"/>
          </a:p>
        </p:txBody>
      </p:sp>
      <mc:AlternateContent xmlns:mc="http://schemas.openxmlformats.org/markup-compatibility/2006" xmlns:a14="http://schemas.microsoft.com/office/drawing/2010/main">
        <mc:Choice Requires="a14">
          <p:sp>
            <p:nvSpPr>
              <p:cNvPr id="5" name="Rectangle 4"/>
              <p:cNvSpPr/>
              <p:nvPr/>
            </p:nvSpPr>
            <p:spPr>
              <a:xfrm>
                <a:off x="457198" y="865155"/>
                <a:ext cx="7849591" cy="706583"/>
              </a:xfrm>
              <a:prstGeom prst="rect">
                <a:avLst/>
              </a:prstGeom>
              <a:solidFill>
                <a:schemeClr val="accent5">
                  <a:lumMod val="20000"/>
                  <a:lumOff val="8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ct val="20000"/>
                  </a:spcBef>
                </a:pPr>
                <a:r>
                  <a:rPr lang="en-US" dirty="0" smtClean="0">
                    <a:solidFill>
                      <a:srgbClr val="C00000"/>
                    </a:solidFill>
                  </a:rPr>
                  <a:t>𝜂-approximate value oracle for 𝑓 over </a:t>
                </a:r>
                <a14:m>
                  <m:oMath xmlns:m="http://schemas.openxmlformats.org/officeDocument/2006/math">
                    <m:r>
                      <a:rPr lang="en-US" i="1" dirty="0" smtClean="0">
                        <a:solidFill>
                          <a:srgbClr val="C00000"/>
                        </a:solidFill>
                        <a:latin typeface="Cambria Math" panose="02040503050406030204" pitchFamily="18" charset="0"/>
                      </a:rPr>
                      <m:t>𝐾</m:t>
                    </m:r>
                    <m:r>
                      <a:rPr lang="en-US" i="1" dirty="0" smtClean="0">
                        <a:solidFill>
                          <a:srgbClr val="C00000"/>
                        </a:solidFill>
                        <a:latin typeface="Cambria Math" panose="02040503050406030204" pitchFamily="18" charset="0"/>
                      </a:rPr>
                      <m:t>⊆</m:t>
                    </m:r>
                    <m:sSup>
                      <m:sSupPr>
                        <m:ctrlPr>
                          <a:rPr lang="en-US" i="1" dirty="0" smtClean="0">
                            <a:solidFill>
                              <a:srgbClr val="C00000"/>
                            </a:solidFill>
                            <a:latin typeface="Cambria Math" panose="02040503050406030204" pitchFamily="18" charset="0"/>
                          </a:rPr>
                        </m:ctrlPr>
                      </m:sSupPr>
                      <m:e>
                        <m:r>
                          <a:rPr lang="en-US" i="1" dirty="0" smtClean="0">
                            <a:solidFill>
                              <a:srgbClr val="C00000"/>
                            </a:solidFill>
                            <a:latin typeface="Cambria Math" panose="02040503050406030204" pitchFamily="18" charset="0"/>
                          </a:rPr>
                          <m:t>ℝ</m:t>
                        </m:r>
                      </m:e>
                      <m:sup>
                        <m:r>
                          <a:rPr lang="en-US" i="1" dirty="0" smtClean="0">
                            <a:solidFill>
                              <a:srgbClr val="C00000"/>
                            </a:solidFill>
                            <a:latin typeface="Cambria Math" panose="02040503050406030204" pitchFamily="18" charset="0"/>
                          </a:rPr>
                          <m:t>𝑑</m:t>
                        </m:r>
                      </m:sup>
                    </m:sSup>
                    <m:r>
                      <a:rPr lang="en-US" b="0" i="1" dirty="0" smtClean="0">
                        <a:solidFill>
                          <a:srgbClr val="C00000"/>
                        </a:solidFill>
                        <a:latin typeface="Cambria Math" panose="02040503050406030204" pitchFamily="18" charset="0"/>
                      </a:rPr>
                      <m:t>:</m:t>
                    </m:r>
                  </m:oMath>
                </a14:m>
                <a:r>
                  <a:rPr lang="en-US" dirty="0" smtClean="0">
                    <a:solidFill>
                      <a:srgbClr val="C00000"/>
                    </a:solidFill>
                  </a:rPr>
                  <a:t> </a:t>
                </a:r>
              </a:p>
              <a:p>
                <a:r>
                  <a:rPr lang="en-US" dirty="0" smtClean="0">
                    <a:solidFill>
                      <a:schemeClr val="tx1"/>
                    </a:solidFill>
                  </a:rPr>
                  <a:t>	Given </a:t>
                </a:r>
                <a14:m>
                  <m:oMath xmlns:m="http://schemas.openxmlformats.org/officeDocument/2006/math">
                    <m:r>
                      <a:rPr lang="en-US" i="1">
                        <a:solidFill>
                          <a:schemeClr val="tx1"/>
                        </a:solidFill>
                        <a:latin typeface="Cambria Math"/>
                      </a:rPr>
                      <m:t>𝑤</m:t>
                    </m:r>
                    <m:r>
                      <a:rPr lang="en-US" i="1">
                        <a:solidFill>
                          <a:schemeClr val="tx1"/>
                        </a:solidFill>
                        <a:latin typeface="Cambria Math"/>
                      </a:rPr>
                      <m:t>∈</m:t>
                    </m:r>
                    <m:r>
                      <a:rPr lang="en-US" i="1">
                        <a:solidFill>
                          <a:schemeClr val="tx1"/>
                        </a:solidFill>
                        <a:latin typeface="Cambria Math"/>
                      </a:rPr>
                      <m:t>𝐾</m:t>
                    </m:r>
                    <m:r>
                      <a:rPr lang="en-US" i="1">
                        <a:solidFill>
                          <a:schemeClr val="tx1"/>
                        </a:solidFill>
                        <a:latin typeface="Cambria Math"/>
                      </a:rPr>
                      <m:t>,</m:t>
                    </m:r>
                  </m:oMath>
                </a14:m>
                <a:r>
                  <a:rPr lang="en-US" dirty="0">
                    <a:solidFill>
                      <a:schemeClr val="tx1"/>
                    </a:solidFill>
                  </a:rPr>
                  <a:t> </a:t>
                </a:r>
                <a14:m>
                  <m:oMath xmlns:m="http://schemas.openxmlformats.org/officeDocument/2006/math">
                    <m:sSub>
                      <m:sSubPr>
                        <m:ctrlPr>
                          <a:rPr lang="en-US" i="1" dirty="0">
                            <a:solidFill>
                              <a:schemeClr val="tx1"/>
                            </a:solidFill>
                            <a:latin typeface="Cambria Math" panose="02040503050406030204" pitchFamily="18" charset="0"/>
                          </a:rPr>
                        </m:ctrlPr>
                      </m:sSubPr>
                      <m:e>
                        <m:r>
                          <m:rPr>
                            <m:sty m:val="p"/>
                          </m:rPr>
                          <a:rPr lang="en-US" dirty="0">
                            <a:solidFill>
                              <a:schemeClr val="tx1"/>
                            </a:solidFill>
                            <a:latin typeface="Cambria Math"/>
                          </a:rPr>
                          <m:t>Val</m:t>
                        </m:r>
                      </m:e>
                      <m:sub>
                        <m:r>
                          <a:rPr lang="en-US" i="1" dirty="0">
                            <a:solidFill>
                              <a:schemeClr val="tx1"/>
                            </a:solidFill>
                            <a:latin typeface="Cambria Math"/>
                          </a:rPr>
                          <m:t>𝑓</m:t>
                        </m:r>
                      </m:sub>
                    </m:sSub>
                    <m:r>
                      <a:rPr lang="en-US" i="1" dirty="0">
                        <a:solidFill>
                          <a:schemeClr val="tx1"/>
                        </a:solidFill>
                        <a:latin typeface="Cambria Math"/>
                      </a:rPr>
                      <m:t>(</m:t>
                    </m:r>
                    <m:r>
                      <a:rPr lang="en-US" i="1" dirty="0">
                        <a:solidFill>
                          <a:schemeClr val="tx1"/>
                        </a:solidFill>
                        <a:latin typeface="Cambria Math"/>
                      </a:rPr>
                      <m:t>𝜂</m:t>
                    </m:r>
                    <m:r>
                      <a:rPr lang="en-US" i="1" dirty="0">
                        <a:solidFill>
                          <a:schemeClr val="tx1"/>
                        </a:solidFill>
                        <a:latin typeface="Cambria Math"/>
                      </a:rPr>
                      <m:t>)</m:t>
                    </m:r>
                  </m:oMath>
                </a14:m>
                <a:r>
                  <a:rPr lang="en-US" dirty="0">
                    <a:solidFill>
                      <a:schemeClr val="tx1"/>
                    </a:solidFill>
                  </a:rPr>
                  <a:t> returns </a:t>
                </a:r>
                <a14:m>
                  <m:oMath xmlns:m="http://schemas.openxmlformats.org/officeDocument/2006/math">
                    <m:r>
                      <a:rPr lang="en-US" b="0" i="1" smtClean="0">
                        <a:solidFill>
                          <a:schemeClr val="tx1"/>
                        </a:solidFill>
                        <a:latin typeface="Cambria Math" panose="02040503050406030204" pitchFamily="18" charset="0"/>
                      </a:rPr>
                      <m:t>𝑣</m:t>
                    </m:r>
                  </m:oMath>
                </a14:m>
                <a:r>
                  <a:rPr lang="en-US" dirty="0">
                    <a:solidFill>
                      <a:schemeClr val="tx1"/>
                    </a:solidFill>
                  </a:rPr>
                  <a:t>, </a:t>
                </a:r>
                <a14:m>
                  <m:oMath xmlns:m="http://schemas.openxmlformats.org/officeDocument/2006/math">
                    <m:d>
                      <m:dPr>
                        <m:begChr m:val="|"/>
                        <m:endChr m:val="|"/>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𝑣</m:t>
                        </m:r>
                        <m:r>
                          <a:rPr lang="en-US">
                            <a:solidFill>
                              <a:schemeClr val="tx1"/>
                            </a:solidFill>
                            <a:latin typeface="Cambria Math"/>
                          </a:rPr>
                          <m:t>−</m:t>
                        </m:r>
                        <m:r>
                          <a:rPr lang="en-US" i="1">
                            <a:solidFill>
                              <a:schemeClr val="tx1"/>
                            </a:solidFill>
                            <a:latin typeface="Cambria Math"/>
                          </a:rPr>
                          <m:t>𝑓</m:t>
                        </m:r>
                        <m:d>
                          <m:dPr>
                            <m:ctrlPr>
                              <a:rPr lang="en-US" i="1">
                                <a:solidFill>
                                  <a:schemeClr val="tx1"/>
                                </a:solidFill>
                                <a:latin typeface="Cambria Math" panose="02040503050406030204" pitchFamily="18" charset="0"/>
                              </a:rPr>
                            </m:ctrlPr>
                          </m:dPr>
                          <m:e>
                            <m:r>
                              <a:rPr lang="en-US" i="1">
                                <a:solidFill>
                                  <a:schemeClr val="tx1"/>
                                </a:solidFill>
                                <a:latin typeface="Cambria Math"/>
                              </a:rPr>
                              <m:t>𝑤</m:t>
                            </m:r>
                          </m:e>
                        </m:d>
                      </m:e>
                    </m:d>
                    <m:r>
                      <a:rPr lang="en-US" i="1">
                        <a:solidFill>
                          <a:schemeClr val="tx1"/>
                        </a:solidFill>
                        <a:latin typeface="Cambria Math"/>
                      </a:rPr>
                      <m:t>≤</m:t>
                    </m:r>
                    <m:r>
                      <a:rPr lang="en-US" i="1">
                        <a:solidFill>
                          <a:schemeClr val="tx1"/>
                        </a:solidFill>
                        <a:latin typeface="Cambria Math"/>
                      </a:rPr>
                      <m:t>𝜂</m:t>
                    </m:r>
                  </m:oMath>
                </a14:m>
                <a:endParaRPr lang="en-US" dirty="0">
                  <a:solidFill>
                    <a:schemeClr val="tx1"/>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457198" y="865155"/>
                <a:ext cx="7849591" cy="706583"/>
              </a:xfrm>
              <a:prstGeom prst="rect">
                <a:avLst/>
              </a:prstGeom>
              <a:blipFill rotWithShape="0">
                <a:blip r:embed="rId3"/>
                <a:stretch>
                  <a:fillRect l="-621" t="-1724" b="-6897"/>
                </a:stretch>
              </a:blipFill>
              <a:ln>
                <a:noFill/>
              </a:ln>
            </p:spPr>
            <p:txBody>
              <a:bodyPr/>
              <a:lstStyle/>
              <a:p>
                <a:r>
                  <a:rPr lang="en-US">
                    <a:noFill/>
                  </a:rPr>
                  <a:t> </a:t>
                </a:r>
              </a:p>
            </p:txBody>
          </p:sp>
        </mc:Fallback>
      </mc:AlternateContent>
      <p:grpSp>
        <p:nvGrpSpPr>
          <p:cNvPr id="3" name="Group 2"/>
          <p:cNvGrpSpPr/>
          <p:nvPr/>
        </p:nvGrpSpPr>
        <p:grpSpPr>
          <a:xfrm>
            <a:off x="2145886" y="1645199"/>
            <a:ext cx="3723490" cy="1685447"/>
            <a:chOff x="2145886" y="1645199"/>
            <a:chExt cx="3723490" cy="1685447"/>
          </a:xfrm>
        </p:grpSpPr>
        <p:sp>
          <p:nvSpPr>
            <p:cNvPr id="19" name="Freeform 18"/>
            <p:cNvSpPr/>
            <p:nvPr/>
          </p:nvSpPr>
          <p:spPr>
            <a:xfrm>
              <a:off x="2574479" y="2196238"/>
              <a:ext cx="2999232" cy="831259"/>
            </a:xfrm>
            <a:custGeom>
              <a:avLst/>
              <a:gdLst>
                <a:gd name="connsiteX0" fmla="*/ 0 w 2950464"/>
                <a:gd name="connsiteY0" fmla="*/ 0 h 831259"/>
                <a:gd name="connsiteX1" fmla="*/ 1170432 w 2950464"/>
                <a:gd name="connsiteY1" fmla="*/ 762000 h 831259"/>
                <a:gd name="connsiteX2" fmla="*/ 2182368 w 2950464"/>
                <a:gd name="connsiteY2" fmla="*/ 719328 h 831259"/>
                <a:gd name="connsiteX3" fmla="*/ 2950464 w 2950464"/>
                <a:gd name="connsiteY3" fmla="*/ 85344 h 831259"/>
              </a:gdLst>
              <a:ahLst/>
              <a:cxnLst>
                <a:cxn ang="0">
                  <a:pos x="connsiteX0" y="connsiteY0"/>
                </a:cxn>
                <a:cxn ang="0">
                  <a:pos x="connsiteX1" y="connsiteY1"/>
                </a:cxn>
                <a:cxn ang="0">
                  <a:pos x="connsiteX2" y="connsiteY2"/>
                </a:cxn>
                <a:cxn ang="0">
                  <a:pos x="connsiteX3" y="connsiteY3"/>
                </a:cxn>
              </a:cxnLst>
              <a:rect l="l" t="t" r="r" b="b"/>
              <a:pathLst>
                <a:path w="2950464" h="831259">
                  <a:moveTo>
                    <a:pt x="0" y="0"/>
                  </a:moveTo>
                  <a:cubicBezTo>
                    <a:pt x="403352" y="321056"/>
                    <a:pt x="806704" y="642112"/>
                    <a:pt x="1170432" y="762000"/>
                  </a:cubicBezTo>
                  <a:cubicBezTo>
                    <a:pt x="1534160" y="881888"/>
                    <a:pt x="1885696" y="832104"/>
                    <a:pt x="2182368" y="719328"/>
                  </a:cubicBezTo>
                  <a:cubicBezTo>
                    <a:pt x="2479040" y="606552"/>
                    <a:pt x="2950464" y="85344"/>
                    <a:pt x="2950464" y="85344"/>
                  </a:cubicBezTo>
                </a:path>
              </a:pathLst>
            </a:custGeom>
            <a:noFill/>
            <a:ln w="254000">
              <a:solidFill>
                <a:schemeClr val="accent1">
                  <a:lumMod val="40000"/>
                  <a:lumOff val="60000"/>
                  <a:alpha val="53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2565335" y="2961740"/>
              <a:ext cx="3124200" cy="1596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641535" y="1645199"/>
              <a:ext cx="0" cy="15372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2145886" y="1938956"/>
              <a:ext cx="3427825" cy="1088542"/>
              <a:chOff x="2018951" y="4973950"/>
              <a:chExt cx="3427825" cy="1088542"/>
            </a:xfrm>
          </p:grpSpPr>
          <p:sp>
            <p:nvSpPr>
              <p:cNvPr id="16" name="Freeform 15"/>
              <p:cNvSpPr/>
              <p:nvPr/>
            </p:nvSpPr>
            <p:spPr>
              <a:xfrm>
                <a:off x="2447544" y="5231233"/>
                <a:ext cx="2999232" cy="831259"/>
              </a:xfrm>
              <a:custGeom>
                <a:avLst/>
                <a:gdLst>
                  <a:gd name="connsiteX0" fmla="*/ 0 w 2950464"/>
                  <a:gd name="connsiteY0" fmla="*/ 0 h 831259"/>
                  <a:gd name="connsiteX1" fmla="*/ 1170432 w 2950464"/>
                  <a:gd name="connsiteY1" fmla="*/ 762000 h 831259"/>
                  <a:gd name="connsiteX2" fmla="*/ 2182368 w 2950464"/>
                  <a:gd name="connsiteY2" fmla="*/ 719328 h 831259"/>
                  <a:gd name="connsiteX3" fmla="*/ 2950464 w 2950464"/>
                  <a:gd name="connsiteY3" fmla="*/ 85344 h 831259"/>
                </a:gdLst>
                <a:ahLst/>
                <a:cxnLst>
                  <a:cxn ang="0">
                    <a:pos x="connsiteX0" y="connsiteY0"/>
                  </a:cxn>
                  <a:cxn ang="0">
                    <a:pos x="connsiteX1" y="connsiteY1"/>
                  </a:cxn>
                  <a:cxn ang="0">
                    <a:pos x="connsiteX2" y="connsiteY2"/>
                  </a:cxn>
                  <a:cxn ang="0">
                    <a:pos x="connsiteX3" y="connsiteY3"/>
                  </a:cxn>
                </a:cxnLst>
                <a:rect l="l" t="t" r="r" b="b"/>
                <a:pathLst>
                  <a:path w="2950464" h="831259">
                    <a:moveTo>
                      <a:pt x="0" y="0"/>
                    </a:moveTo>
                    <a:cubicBezTo>
                      <a:pt x="403352" y="321056"/>
                      <a:pt x="806704" y="642112"/>
                      <a:pt x="1170432" y="762000"/>
                    </a:cubicBezTo>
                    <a:cubicBezTo>
                      <a:pt x="1534160" y="881888"/>
                      <a:pt x="1885696" y="832104"/>
                      <a:pt x="2182368" y="719328"/>
                    </a:cubicBezTo>
                    <a:cubicBezTo>
                      <a:pt x="2479040" y="606552"/>
                      <a:pt x="2950464" y="85344"/>
                      <a:pt x="2950464" y="85344"/>
                    </a:cubicBezTo>
                  </a:path>
                </a:pathLst>
              </a:custGeom>
              <a:noFill/>
              <a:ln w="254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p:cNvSpPr txBox="1"/>
                  <p:nvPr/>
                </p:nvSpPr>
                <p:spPr>
                  <a:xfrm>
                    <a:off x="2018951" y="4973950"/>
                    <a:ext cx="508601" cy="6924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panose="02040503050406030204" pitchFamily="18" charset="0"/>
                            </a:rPr>
                            <m:t>𝑓</m:t>
                          </m:r>
                        </m:oMath>
                      </m:oMathPara>
                    </a14:m>
                    <a:endParaRPr lang="en-US" sz="1050" dirty="0" smtClean="0"/>
                  </a:p>
                  <a:p>
                    <a:endParaRPr lang="en-US" sz="1050" dirty="0"/>
                  </a:p>
                  <a:p>
                    <a:endParaRPr lang="en-US" sz="1050" b="0" dirty="0" smtClean="0"/>
                  </a:p>
                </p:txBody>
              </p:sp>
            </mc:Choice>
            <mc:Fallback xmlns="">
              <p:sp>
                <p:nvSpPr>
                  <p:cNvPr id="17" name="TextBox 16"/>
                  <p:cNvSpPr txBox="1">
                    <a:spLocks noRot="1" noChangeAspect="1" noMove="1" noResize="1" noEditPoints="1" noAdjustHandles="1" noChangeArrowheads="1" noChangeShapeType="1" noTextEdit="1"/>
                  </p:cNvSpPr>
                  <p:nvPr/>
                </p:nvSpPr>
                <p:spPr>
                  <a:xfrm>
                    <a:off x="2018951" y="4973950"/>
                    <a:ext cx="508601" cy="692497"/>
                  </a:xfrm>
                  <a:prstGeom prst="rect">
                    <a:avLst/>
                  </a:prstGeom>
                  <a:blipFill rotWithShape="0">
                    <a:blip r:embed="rId4"/>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8" name="TextBox 17"/>
                <p:cNvSpPr txBox="1"/>
                <p:nvPr/>
              </p:nvSpPr>
              <p:spPr>
                <a:xfrm>
                  <a:off x="5439130" y="2961314"/>
                  <a:ext cx="4302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5439130" y="2961314"/>
                  <a:ext cx="430246" cy="369332"/>
                </a:xfrm>
                <a:prstGeom prst="rect">
                  <a:avLst/>
                </a:prstGeom>
                <a:blipFill rotWithShape="0">
                  <a:blip r:embed="rId5"/>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4" name="Rectangle 23"/>
              <p:cNvSpPr/>
              <p:nvPr/>
            </p:nvSpPr>
            <p:spPr>
              <a:xfrm>
                <a:off x="543772" y="3598985"/>
                <a:ext cx="7685089" cy="670120"/>
              </a:xfrm>
              <a:prstGeom prst="rect">
                <a:avLst/>
              </a:prstGeom>
            </p:spPr>
            <p:txBody>
              <a:bodyPr wrap="square">
                <a:spAutoFit/>
              </a:bodyPr>
              <a:lstStyle/>
              <a:p>
                <a:r>
                  <a:rPr lang="en-US" dirty="0" smtClean="0"/>
                  <a:t>If for all </a:t>
                </a:r>
                <a14:m>
                  <m:oMath xmlns:m="http://schemas.openxmlformats.org/officeDocument/2006/math">
                    <m:r>
                      <a:rPr lang="en-US" i="1">
                        <a:latin typeface="Cambria Math"/>
                      </a:rPr>
                      <m:t>𝑓</m:t>
                    </m:r>
                    <m:r>
                      <a:rPr lang="en-US" i="1">
                        <a:latin typeface="Cambria Math"/>
                      </a:rPr>
                      <m:t>∈</m:t>
                    </m:r>
                    <m:r>
                      <a:rPr lang="en-US" i="1">
                        <a:latin typeface="Cambria Math"/>
                      </a:rPr>
                      <m:t>𝐹</m:t>
                    </m:r>
                    <m:r>
                      <a:rPr lang="en-US" i="1">
                        <a:latin typeface="Cambria Math"/>
                      </a:rPr>
                      <m:t>,</m:t>
                    </m:r>
                  </m:oMath>
                </a14:m>
                <a:r>
                  <a:rPr lang="en-US" i="1" dirty="0"/>
                  <a:t> </a:t>
                </a:r>
                <a14:m>
                  <m:oMath xmlns:m="http://schemas.openxmlformats.org/officeDocument/2006/math">
                    <m:r>
                      <m:rPr>
                        <m:sty m:val="p"/>
                      </m:rPr>
                      <a:rPr lang="en-US" dirty="0">
                        <a:latin typeface="Cambria Math"/>
                      </a:rPr>
                      <m:t>range</m:t>
                    </m:r>
                    <m:d>
                      <m:dPr>
                        <m:ctrlPr>
                          <a:rPr lang="en-US" i="1" dirty="0">
                            <a:latin typeface="Cambria Math" panose="02040503050406030204" pitchFamily="18" charset="0"/>
                          </a:rPr>
                        </m:ctrlPr>
                      </m:dPr>
                      <m:e>
                        <m:r>
                          <a:rPr lang="en-US" i="1" dirty="0">
                            <a:latin typeface="Cambria Math"/>
                          </a:rPr>
                          <m:t>𝑓</m:t>
                        </m:r>
                      </m:e>
                    </m:d>
                    <m:r>
                      <a:rPr lang="en-US" i="1" dirty="0">
                        <a:latin typeface="Cambria Math"/>
                      </a:rPr>
                      <m:t>⊆[−1,1]</m:t>
                    </m:r>
                  </m:oMath>
                </a14:m>
                <a:r>
                  <a:rPr lang="en-US" i="1" dirty="0"/>
                  <a:t> </a:t>
                </a:r>
                <a:r>
                  <a:rPr lang="en-US" dirty="0"/>
                  <a:t>then for any </a:t>
                </a:r>
                <a14:m>
                  <m:oMath xmlns:m="http://schemas.openxmlformats.org/officeDocument/2006/math">
                    <m:r>
                      <a:rPr lang="en-US" i="1">
                        <a:latin typeface="Cambria Math"/>
                      </a:rPr>
                      <m:t>𝐷</m:t>
                    </m:r>
                  </m:oMath>
                </a14:m>
                <a:r>
                  <a:rPr lang="en-US" dirty="0"/>
                  <a:t> over </a:t>
                </a:r>
                <a14:m>
                  <m:oMath xmlns:m="http://schemas.openxmlformats.org/officeDocument/2006/math">
                    <m:r>
                      <a:rPr lang="en-US" i="1">
                        <a:latin typeface="Cambria Math"/>
                      </a:rPr>
                      <m:t>𝐹</m:t>
                    </m:r>
                  </m:oMath>
                </a14:m>
                <a:r>
                  <a:rPr lang="en-US" dirty="0"/>
                  <a:t>,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a:rPr>
                          <m:t>STAT</m:t>
                        </m:r>
                      </m:e>
                      <m:sub>
                        <m:r>
                          <a:rPr lang="en-US" i="1">
                            <a:latin typeface="Cambria Math"/>
                          </a:rPr>
                          <m:t>𝐷</m:t>
                        </m:r>
                      </m:sub>
                    </m:sSub>
                    <m:r>
                      <a:rPr lang="en-US" i="1">
                        <a:latin typeface="Cambria Math"/>
                      </a:rPr>
                      <m:t>(</m:t>
                    </m:r>
                    <m:r>
                      <a:rPr lang="en-US" i="1">
                        <a:latin typeface="Cambria Math"/>
                      </a:rPr>
                      <m:t>𝜂</m:t>
                    </m:r>
                    <m:r>
                      <a:rPr lang="en-US" i="1">
                        <a:latin typeface="Cambria Math"/>
                      </a:rPr>
                      <m:t>)</m:t>
                    </m:r>
                  </m:oMath>
                </a14:m>
                <a:r>
                  <a:rPr lang="en-US" i="1" dirty="0"/>
                  <a:t> </a:t>
                </a:r>
                <a:r>
                  <a:rPr lang="en-US" dirty="0"/>
                  <a:t>can simulate</a:t>
                </a:r>
                <a:r>
                  <a:rPr lang="en-US" i="1" dirty="0"/>
                  <a:t> </a:t>
                </a:r>
                <a14:m>
                  <m:oMath xmlns:m="http://schemas.openxmlformats.org/officeDocument/2006/math">
                    <m:sSub>
                      <m:sSubPr>
                        <m:ctrlPr>
                          <a:rPr lang="en-US" i="1" dirty="0">
                            <a:latin typeface="Cambria Math" panose="02040503050406030204" pitchFamily="18" charset="0"/>
                          </a:rPr>
                        </m:ctrlPr>
                      </m:sSubPr>
                      <m:e>
                        <m:r>
                          <m:rPr>
                            <m:sty m:val="p"/>
                          </m:rPr>
                          <a:rPr lang="en-US" dirty="0">
                            <a:latin typeface="Cambria Math"/>
                          </a:rPr>
                          <m:t>Val</m:t>
                        </m:r>
                      </m:e>
                      <m:sub>
                        <m:sSub>
                          <m:sSubPr>
                            <m:ctrlPr>
                              <a:rPr lang="en-US" i="1" dirty="0">
                                <a:latin typeface="Cambria Math" panose="02040503050406030204" pitchFamily="18" charset="0"/>
                              </a:rPr>
                            </m:ctrlPr>
                          </m:sSubPr>
                          <m:e>
                            <m:r>
                              <a:rPr lang="en-US" i="1" dirty="0">
                                <a:latin typeface="Cambria Math"/>
                              </a:rPr>
                              <m:t>𝑓</m:t>
                            </m:r>
                          </m:e>
                          <m:sub>
                            <m:r>
                              <a:rPr lang="en-US" i="1" dirty="0">
                                <a:latin typeface="Cambria Math"/>
                              </a:rPr>
                              <m:t>𝐷</m:t>
                            </m:r>
                          </m:sub>
                        </m:sSub>
                      </m:sub>
                    </m:sSub>
                    <m:d>
                      <m:dPr>
                        <m:ctrlPr>
                          <a:rPr lang="en-US" i="1" dirty="0">
                            <a:latin typeface="Cambria Math" panose="02040503050406030204" pitchFamily="18" charset="0"/>
                          </a:rPr>
                        </m:ctrlPr>
                      </m:dPr>
                      <m:e>
                        <m:r>
                          <a:rPr lang="en-US" i="1" dirty="0">
                            <a:latin typeface="Cambria Math"/>
                          </a:rPr>
                          <m:t>𝜂</m:t>
                        </m:r>
                      </m:e>
                    </m:d>
                  </m:oMath>
                </a14:m>
                <a:r>
                  <a:rPr lang="en-US" i="1" dirty="0" smtClean="0"/>
                  <a:t> </a:t>
                </a:r>
                <a:r>
                  <a:rPr lang="en-US" sz="1600" dirty="0" smtClean="0">
                    <a:solidFill>
                      <a:schemeClr val="tx2"/>
                    </a:solidFill>
                    <a:latin typeface="Berlin Sans FB" panose="020E0602020502020306" pitchFamily="34" charset="0"/>
                  </a:rPr>
                  <a:t>[</a:t>
                </a:r>
                <a:r>
                  <a:rPr lang="en-US" sz="1600" dirty="0" err="1" smtClean="0">
                    <a:solidFill>
                      <a:schemeClr val="tx2"/>
                    </a:solidFill>
                    <a:latin typeface="Berlin Sans FB" panose="020E0602020502020306" pitchFamily="34" charset="0"/>
                  </a:rPr>
                  <a:t>P.Valiant</a:t>
                </a:r>
                <a:r>
                  <a:rPr lang="en-US" sz="1600" dirty="0" smtClean="0">
                    <a:solidFill>
                      <a:schemeClr val="tx2"/>
                    </a:solidFill>
                    <a:latin typeface="Berlin Sans FB" panose="020E0602020502020306" pitchFamily="34" charset="0"/>
                  </a:rPr>
                  <a:t> ‘11]</a:t>
                </a:r>
                <a:endParaRPr lang="en-US" sz="1600" dirty="0">
                  <a:solidFill>
                    <a:schemeClr val="tx2"/>
                  </a:solidFill>
                  <a:latin typeface="Berlin Sans FB" panose="020E0602020502020306" pitchFamily="34" charset="0"/>
                </a:endParaRPr>
              </a:p>
            </p:txBody>
          </p:sp>
        </mc:Choice>
        <mc:Fallback xmlns="">
          <p:sp>
            <p:nvSpPr>
              <p:cNvPr id="24" name="Rectangle 23"/>
              <p:cNvSpPr>
                <a:spLocks noRot="1" noChangeAspect="1" noMove="1" noResize="1" noEditPoints="1" noAdjustHandles="1" noChangeArrowheads="1" noChangeShapeType="1" noTextEdit="1"/>
              </p:cNvSpPr>
              <p:nvPr/>
            </p:nvSpPr>
            <p:spPr>
              <a:xfrm>
                <a:off x="543772" y="3598985"/>
                <a:ext cx="7685089" cy="670120"/>
              </a:xfrm>
              <a:prstGeom prst="rect">
                <a:avLst/>
              </a:prstGeom>
              <a:blipFill rotWithShape="0">
                <a:blip r:embed="rId6"/>
                <a:stretch>
                  <a:fillRect l="-634" t="-5455" b="-9091"/>
                </a:stretch>
              </a:blipFill>
            </p:spPr>
            <p:txBody>
              <a:bodyPr/>
              <a:lstStyle/>
              <a:p>
                <a:r>
                  <a:rPr lang="en-US">
                    <a:noFill/>
                  </a:rPr>
                  <a:t> </a:t>
                </a:r>
              </a:p>
            </p:txBody>
          </p:sp>
        </mc:Fallback>
      </mc:AlternateContent>
      <p:grpSp>
        <p:nvGrpSpPr>
          <p:cNvPr id="4" name="Group 3"/>
          <p:cNvGrpSpPr/>
          <p:nvPr/>
        </p:nvGrpSpPr>
        <p:grpSpPr>
          <a:xfrm>
            <a:off x="781836" y="4474314"/>
            <a:ext cx="4724735" cy="2095774"/>
            <a:chOff x="781836" y="4474314"/>
            <a:chExt cx="4724735" cy="2095774"/>
          </a:xfrm>
        </p:grpSpPr>
        <p:sp>
          <p:nvSpPr>
            <p:cNvPr id="25" name="Rectangle 24"/>
            <p:cNvSpPr/>
            <p:nvPr/>
          </p:nvSpPr>
          <p:spPr>
            <a:xfrm>
              <a:off x="1582311" y="4474314"/>
              <a:ext cx="3924260" cy="1684439"/>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lumMod val="85000"/>
                    <a:lumOff val="15000"/>
                  </a:schemeClr>
                </a:solidFill>
              </a:endParaRPr>
            </a:p>
          </p:txBody>
        </p:sp>
        <p:grpSp>
          <p:nvGrpSpPr>
            <p:cNvPr id="29" name="Group 28"/>
            <p:cNvGrpSpPr/>
            <p:nvPr/>
          </p:nvGrpSpPr>
          <p:grpSpPr>
            <a:xfrm>
              <a:off x="4074466" y="4605776"/>
              <a:ext cx="1314301" cy="1266040"/>
              <a:chOff x="5487789" y="1248578"/>
              <a:chExt cx="2677797" cy="2466753"/>
            </a:xfrm>
          </p:grpSpPr>
          <p:pic>
            <p:nvPicPr>
              <p:cNvPr id="30" name="Picture 2" descr="C:\Research\Talks\11.11 SQ and evolvability\crystal-ball.gif"/>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87789" y="1248578"/>
                <a:ext cx="2486115" cy="227242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1" name="TextBox 30"/>
                  <p:cNvSpPr txBox="1"/>
                  <p:nvPr/>
                </p:nvSpPr>
                <p:spPr>
                  <a:xfrm>
                    <a:off x="5620506" y="3315221"/>
                    <a:ext cx="2545080" cy="400110"/>
                  </a:xfrm>
                  <a:prstGeom prst="rect">
                    <a:avLst/>
                  </a:prstGeom>
                  <a:noFill/>
                </p:spPr>
                <p:txBody>
                  <a:bodyPr wrap="square" rtlCol="0">
                    <a:spAutoFit/>
                  </a:bodyPr>
                  <a:lstStyle/>
                  <a:p>
                    <a:pPr algn="ctr">
                      <a:spcBef>
                        <a:spcPct val="0"/>
                      </a:spcBef>
                    </a:pPr>
                    <a14:m>
                      <m:oMathPara xmlns:m="http://schemas.openxmlformats.org/officeDocument/2006/math">
                        <m:oMathParaPr>
                          <m:jc m:val="centerGroup"/>
                        </m:oMathParaPr>
                        <m:oMath xmlns:m="http://schemas.openxmlformats.org/officeDocument/2006/math">
                          <m:r>
                            <m:rPr>
                              <m:sty m:val="p"/>
                            </m:rPr>
                            <a:rPr lang="en-US" sz="2000" dirty="0" smtClean="0">
                              <a:solidFill>
                                <a:srgbClr val="C00000"/>
                              </a:solidFill>
                              <a:latin typeface="Cambria Math"/>
                            </a:rPr>
                            <m:t>STA</m:t>
                          </m:r>
                          <m:sSub>
                            <m:sSubPr>
                              <m:ctrlPr>
                                <a:rPr lang="en-US" sz="2000" i="1" dirty="0" smtClean="0">
                                  <a:solidFill>
                                    <a:srgbClr val="C00000"/>
                                  </a:solidFill>
                                  <a:latin typeface="Cambria Math" panose="02040503050406030204" pitchFamily="18" charset="0"/>
                                </a:rPr>
                              </m:ctrlPr>
                            </m:sSubPr>
                            <m:e>
                              <m:r>
                                <m:rPr>
                                  <m:sty m:val="p"/>
                                </m:rPr>
                                <a:rPr lang="en-US" sz="2000" dirty="0" smtClean="0">
                                  <a:solidFill>
                                    <a:srgbClr val="C00000"/>
                                  </a:solidFill>
                                  <a:latin typeface="Cambria Math"/>
                                </a:rPr>
                                <m:t>T</m:t>
                              </m:r>
                            </m:e>
                            <m:sub>
                              <m:r>
                                <a:rPr lang="en-US" sz="2000" i="1" dirty="0" smtClean="0">
                                  <a:solidFill>
                                    <a:srgbClr val="C00000"/>
                                  </a:solidFill>
                                  <a:latin typeface="Cambria Math"/>
                                </a:rPr>
                                <m:t>𝐷</m:t>
                              </m:r>
                            </m:sub>
                          </m:sSub>
                          <m:r>
                            <a:rPr lang="en-US" sz="2000" i="1" smtClean="0">
                              <a:solidFill>
                                <a:srgbClr val="C00000"/>
                              </a:solidFill>
                              <a:latin typeface="Cambria Math"/>
                            </a:rPr>
                            <m:t>(</m:t>
                          </m:r>
                          <m:r>
                            <a:rPr lang="en-US" sz="2000" b="0" i="1" smtClean="0">
                              <a:solidFill>
                                <a:srgbClr val="C00000"/>
                              </a:solidFill>
                              <a:latin typeface="Cambria Math" panose="02040503050406030204" pitchFamily="18" charset="0"/>
                            </a:rPr>
                            <m:t>𝜂</m:t>
                          </m:r>
                          <m:r>
                            <a:rPr lang="en-US" sz="2000" i="1" smtClean="0">
                              <a:solidFill>
                                <a:srgbClr val="C00000"/>
                              </a:solidFill>
                              <a:latin typeface="Cambria Math"/>
                            </a:rPr>
                            <m:t>)</m:t>
                          </m:r>
                        </m:oMath>
                      </m:oMathPara>
                    </a14:m>
                    <a:endParaRPr lang="en-US" dirty="0" smtClean="0">
                      <a:solidFill>
                        <a:prstClr val="black"/>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5620506" y="3315221"/>
                    <a:ext cx="2545080" cy="400110"/>
                  </a:xfrm>
                  <a:prstGeom prst="rect">
                    <a:avLst/>
                  </a:prstGeom>
                  <a:blipFill rotWithShape="0">
                    <a:blip r:embed="rId8"/>
                    <a:stretch>
                      <a:fillRect l="-2927" b="-13030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2" name="Oval 31"/>
                <p:cNvSpPr/>
                <p:nvPr/>
              </p:nvSpPr>
              <p:spPr>
                <a:xfrm>
                  <a:off x="4496123" y="5250280"/>
                  <a:ext cx="360731" cy="3746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2000" i="1" dirty="0" smtClean="0">
                            <a:solidFill>
                              <a:prstClr val="black">
                                <a:lumMod val="85000"/>
                                <a:lumOff val="15000"/>
                              </a:prstClr>
                            </a:solidFill>
                            <a:latin typeface="Cambria Math"/>
                          </a:rPr>
                          <m:t> </m:t>
                        </m:r>
                        <m:r>
                          <a:rPr lang="en-US" sz="2000" i="1" dirty="0" smtClean="0">
                            <a:solidFill>
                              <a:prstClr val="black">
                                <a:lumMod val="85000"/>
                                <a:lumOff val="15000"/>
                              </a:prstClr>
                            </a:solidFill>
                            <a:latin typeface="Cambria Math"/>
                          </a:rPr>
                          <m:t>𝐷</m:t>
                        </m:r>
                      </m:oMath>
                    </m:oMathPara>
                  </a14:m>
                  <a:endParaRPr lang="en-US" sz="2000" dirty="0" smtClean="0">
                    <a:solidFill>
                      <a:prstClr val="black">
                        <a:lumMod val="85000"/>
                        <a:lumOff val="15000"/>
                      </a:prstClr>
                    </a:solidFill>
                  </a:endParaRPr>
                </a:p>
              </p:txBody>
            </p:sp>
          </mc:Choice>
          <mc:Fallback xmlns="">
            <p:sp>
              <p:nvSpPr>
                <p:cNvPr id="32" name="Oval 31"/>
                <p:cNvSpPr>
                  <a:spLocks noRot="1" noChangeAspect="1" noMove="1" noResize="1" noEditPoints="1" noAdjustHandles="1" noChangeArrowheads="1" noChangeShapeType="1" noTextEdit="1"/>
                </p:cNvSpPr>
                <p:nvPr/>
              </p:nvSpPr>
              <p:spPr>
                <a:xfrm>
                  <a:off x="4496123" y="5250280"/>
                  <a:ext cx="360731" cy="374625"/>
                </a:xfrm>
                <a:prstGeom prst="ellipse">
                  <a:avLst/>
                </a:prstGeom>
                <a:blipFill rotWithShape="0">
                  <a:blip r:embed="rId9"/>
                  <a:stretch>
                    <a:fillRect l="-339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1436476" y="4745684"/>
                  <a:ext cx="217027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𝑤</m:t>
                            </m:r>
                          </m:sub>
                        </m:sSub>
                        <m:d>
                          <m:dPr>
                            <m:ctrlPr>
                              <a:rPr lang="en-US" i="1">
                                <a:latin typeface="Cambria Math" panose="02040503050406030204" pitchFamily="18" charset="0"/>
                              </a:rPr>
                            </m:ctrlPr>
                          </m:dPr>
                          <m:e>
                            <m:r>
                              <a:rPr lang="en-US" i="1">
                                <a:latin typeface="Cambria Math"/>
                              </a:rPr>
                              <m:t>𝑓</m:t>
                            </m:r>
                          </m:e>
                        </m:d>
                        <m:r>
                          <a:rPr lang="en-US" i="1">
                            <a:latin typeface="Cambria Math"/>
                          </a:rPr>
                          <m:t>≐</m:t>
                        </m:r>
                        <m:r>
                          <a:rPr lang="en-US" i="1">
                            <a:latin typeface="Cambria Math"/>
                          </a:rPr>
                          <m:t>𝑓</m:t>
                        </m:r>
                        <m:d>
                          <m:dPr>
                            <m:ctrlPr>
                              <a:rPr lang="en-US" i="1">
                                <a:latin typeface="Cambria Math" panose="02040503050406030204" pitchFamily="18" charset="0"/>
                              </a:rPr>
                            </m:ctrlPr>
                          </m:dPr>
                          <m:e>
                            <m:r>
                              <a:rPr lang="en-US" i="1">
                                <a:latin typeface="Cambria Math"/>
                              </a:rPr>
                              <m:t>𝑤</m:t>
                            </m:r>
                          </m:e>
                        </m:d>
                      </m:oMath>
                    </m:oMathPara>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1436476" y="4745684"/>
                  <a:ext cx="2170271" cy="369332"/>
                </a:xfrm>
                <a:prstGeom prst="rect">
                  <a:avLst/>
                </a:prstGeom>
                <a:blipFill rotWithShape="0">
                  <a:blip r:embed="rId10"/>
                  <a:stretch>
                    <a:fillRect b="-14754"/>
                  </a:stretch>
                </a:blipFill>
              </p:spPr>
              <p:txBody>
                <a:bodyPr/>
                <a:lstStyle/>
                <a:p>
                  <a:r>
                    <a:rPr lang="en-US">
                      <a:noFill/>
                    </a:rPr>
                    <a:t> </a:t>
                  </a:r>
                </a:p>
              </p:txBody>
            </p:sp>
          </mc:Fallback>
        </mc:AlternateContent>
        <p:cxnSp>
          <p:nvCxnSpPr>
            <p:cNvPr id="35" name="Straight Arrow Connector 34"/>
            <p:cNvCxnSpPr/>
            <p:nvPr/>
          </p:nvCxnSpPr>
          <p:spPr>
            <a:xfrm>
              <a:off x="1203512" y="4960459"/>
              <a:ext cx="378799"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3355041" y="4960459"/>
              <a:ext cx="443753"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p:cNvSpPr txBox="1"/>
                <p:nvPr/>
              </p:nvSpPr>
              <p:spPr>
                <a:xfrm>
                  <a:off x="781836" y="4745684"/>
                  <a:ext cx="4934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oMath>
                    </m:oMathPara>
                  </a14:m>
                  <a:endParaRPr lang="en-US" dirty="0"/>
                </a:p>
              </p:txBody>
            </p:sp>
          </mc:Choice>
          <mc:Fallback xmlns="">
            <p:sp>
              <p:nvSpPr>
                <p:cNvPr id="38" name="TextBox 37"/>
                <p:cNvSpPr txBox="1">
                  <a:spLocks noRot="1" noChangeAspect="1" noMove="1" noResize="1" noEditPoints="1" noAdjustHandles="1" noChangeArrowheads="1" noChangeShapeType="1" noTextEdit="1"/>
                </p:cNvSpPr>
                <p:nvPr/>
              </p:nvSpPr>
              <p:spPr>
                <a:xfrm>
                  <a:off x="781836" y="4745684"/>
                  <a:ext cx="493467" cy="369332"/>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2871196" y="6176967"/>
                  <a:ext cx="1102161" cy="3931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m:rPr>
                                <m:sty m:val="p"/>
                              </m:rPr>
                              <a:rPr lang="en-US" dirty="0">
                                <a:latin typeface="Cambria Math"/>
                              </a:rPr>
                              <m:t>Val</m:t>
                            </m:r>
                          </m:e>
                          <m:sub>
                            <m:sSub>
                              <m:sSubPr>
                                <m:ctrlPr>
                                  <a:rPr lang="en-US" i="1" dirty="0">
                                    <a:latin typeface="Cambria Math" panose="02040503050406030204" pitchFamily="18" charset="0"/>
                                  </a:rPr>
                                </m:ctrlPr>
                              </m:sSubPr>
                              <m:e>
                                <m:r>
                                  <a:rPr lang="en-US" i="1" dirty="0">
                                    <a:latin typeface="Cambria Math"/>
                                  </a:rPr>
                                  <m:t>𝑓</m:t>
                                </m:r>
                              </m:e>
                              <m:sub>
                                <m:r>
                                  <a:rPr lang="en-US" i="1" dirty="0">
                                    <a:latin typeface="Cambria Math"/>
                                  </a:rPr>
                                  <m:t>𝐷</m:t>
                                </m:r>
                              </m:sub>
                            </m:sSub>
                          </m:sub>
                        </m:sSub>
                        <m:d>
                          <m:dPr>
                            <m:ctrlPr>
                              <a:rPr lang="en-US" i="1" dirty="0">
                                <a:latin typeface="Cambria Math" panose="02040503050406030204" pitchFamily="18" charset="0"/>
                              </a:rPr>
                            </m:ctrlPr>
                          </m:dPr>
                          <m:e>
                            <m:r>
                              <a:rPr lang="en-US" i="1" dirty="0">
                                <a:latin typeface="Cambria Math"/>
                              </a:rPr>
                              <m:t>𝜂</m:t>
                            </m:r>
                          </m:e>
                        </m:d>
                      </m:oMath>
                    </m:oMathPara>
                  </a14:m>
                  <a:endParaRPr lang="en-US" dirty="0"/>
                </a:p>
              </p:txBody>
            </p:sp>
          </mc:Choice>
          <mc:Fallback xmlns="">
            <p:sp>
              <p:nvSpPr>
                <p:cNvPr id="39" name="TextBox 38"/>
                <p:cNvSpPr txBox="1">
                  <a:spLocks noRot="1" noChangeAspect="1" noMove="1" noResize="1" noEditPoints="1" noAdjustHandles="1" noChangeArrowheads="1" noChangeShapeType="1" noTextEdit="1"/>
                </p:cNvSpPr>
                <p:nvPr/>
              </p:nvSpPr>
              <p:spPr>
                <a:xfrm>
                  <a:off x="2871196" y="6176967"/>
                  <a:ext cx="1102161" cy="393121"/>
                </a:xfrm>
                <a:prstGeom prst="rect">
                  <a:avLst/>
                </a:prstGeom>
                <a:blipFill rotWithShape="0">
                  <a:blip r:embed="rId12"/>
                  <a:stretch>
                    <a:fillRect b="-9231"/>
                  </a:stretch>
                </a:blipFill>
              </p:spPr>
              <p:txBody>
                <a:bodyPr/>
                <a:lstStyle/>
                <a:p>
                  <a:r>
                    <a:rPr lang="en-US">
                      <a:noFill/>
                    </a:rPr>
                    <a:t> </a:t>
                  </a:r>
                </a:p>
              </p:txBody>
            </p:sp>
          </mc:Fallback>
        </mc:AlternateContent>
        <p:cxnSp>
          <p:nvCxnSpPr>
            <p:cNvPr id="40" name="Straight Arrow Connector 39"/>
            <p:cNvCxnSpPr/>
            <p:nvPr/>
          </p:nvCxnSpPr>
          <p:spPr>
            <a:xfrm flipH="1">
              <a:off x="1203512" y="5493124"/>
              <a:ext cx="2595282" cy="11487"/>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p:cNvSpPr txBox="1"/>
                <p:nvPr/>
              </p:nvSpPr>
              <p:spPr>
                <a:xfrm>
                  <a:off x="786250" y="5297131"/>
                  <a:ext cx="4934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oMath>
                    </m:oMathPara>
                  </a14:m>
                  <a:endParaRPr 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786250" y="5297131"/>
                  <a:ext cx="493467" cy="369332"/>
                </a:xfrm>
                <a:prstGeom prst="rect">
                  <a:avLst/>
                </a:prstGeom>
                <a:blipFill rotWithShape="0">
                  <a:blip r:embed="rId13"/>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4" name="TextBox 43"/>
              <p:cNvSpPr txBox="1"/>
              <p:nvPr/>
            </p:nvSpPr>
            <p:spPr>
              <a:xfrm>
                <a:off x="5689534" y="4904865"/>
                <a:ext cx="3124527" cy="6685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a:latin typeface="Cambria Math" panose="02040503050406030204" pitchFamily="18" charset="0"/>
                            </a:rPr>
                            <m:t>𝐄</m:t>
                          </m:r>
                        </m:e>
                        <m:sub>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𝐷</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𝑤</m:t>
                              </m:r>
                            </m:sub>
                          </m:sSub>
                          <m:d>
                            <m:dPr>
                              <m:ctrlPr>
                                <a:rPr lang="en-US" i="1">
                                  <a:latin typeface="Cambria Math" panose="02040503050406030204" pitchFamily="18" charset="0"/>
                                </a:rPr>
                              </m:ctrlPr>
                            </m:dPr>
                            <m:e>
                              <m:r>
                                <a:rPr lang="en-US" i="1">
                                  <a:latin typeface="Cambria Math" panose="02040503050406030204" pitchFamily="18" charset="0"/>
                                </a:rPr>
                                <m:t>𝑓</m:t>
                              </m:r>
                            </m:e>
                          </m:d>
                        </m:e>
                      </m:d>
                      <m:r>
                        <a:rPr lang="en-US" i="1">
                          <a:latin typeface="Cambria Math" panose="02040503050406030204" pitchFamily="18" charset="0"/>
                        </a:rPr>
                        <m:t>=</m:t>
                      </m:r>
                      <m:sSub>
                        <m:sSubPr>
                          <m:ctrlPr>
                            <a:rPr lang="en-US" i="1">
                              <a:latin typeface="Cambria Math" panose="02040503050406030204" pitchFamily="18" charset="0"/>
                            </a:rPr>
                          </m:ctrlPr>
                        </m:sSubPr>
                        <m:e>
                          <m:r>
                            <a:rPr lang="en-US" b="1">
                              <a:latin typeface="Cambria Math" panose="02040503050406030204" pitchFamily="18" charset="0"/>
                            </a:rPr>
                            <m:t>𝐄</m:t>
                          </m:r>
                        </m:e>
                        <m:sub>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𝐷</m:t>
                          </m:r>
                        </m:sub>
                      </m:sSub>
                      <m:d>
                        <m:dPr>
                          <m:begChr m:val="["/>
                          <m:endChr m:val="]"/>
                          <m:ctrlPr>
                            <a:rPr lang="en-US" i="1">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e>
                      </m:d>
                    </m:oMath>
                  </m:oMathPara>
                </a14:m>
                <a:endParaRPr lang="en-US"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𝐷</m:t>
                          </m:r>
                        </m:sub>
                      </m:sSub>
                      <m:d>
                        <m:dPr>
                          <m:ctrlPr>
                            <a:rPr lang="en-US" i="1">
                              <a:latin typeface="Cambria Math" panose="02040503050406030204" pitchFamily="18" charset="0"/>
                            </a:rPr>
                          </m:ctrlPr>
                        </m:dPr>
                        <m:e>
                          <m:r>
                            <a:rPr lang="en-US" i="1">
                              <a:latin typeface="Cambria Math" panose="02040503050406030204" pitchFamily="18" charset="0"/>
                            </a:rPr>
                            <m:t>𝑤</m:t>
                          </m:r>
                        </m:e>
                      </m:d>
                    </m:oMath>
                  </m:oMathPara>
                </a14:m>
                <a:endParaRPr lang="en-US" dirty="0"/>
              </a:p>
            </p:txBody>
          </p:sp>
        </mc:Choice>
        <mc:Fallback xmlns="">
          <p:sp>
            <p:nvSpPr>
              <p:cNvPr id="44" name="TextBox 43"/>
              <p:cNvSpPr txBox="1">
                <a:spLocks noRot="1" noChangeAspect="1" noMove="1" noResize="1" noEditPoints="1" noAdjustHandles="1" noChangeArrowheads="1" noChangeShapeType="1" noTextEdit="1"/>
              </p:cNvSpPr>
              <p:nvPr/>
            </p:nvSpPr>
            <p:spPr>
              <a:xfrm>
                <a:off x="5689534" y="4904865"/>
                <a:ext cx="3124527" cy="668581"/>
              </a:xfrm>
              <a:prstGeom prst="rect">
                <a:avLst/>
              </a:prstGeom>
              <a:blipFill rotWithShape="0">
                <a:blip r:embed="rId14"/>
                <a:stretch>
                  <a:fillRect b="-8257"/>
                </a:stretch>
              </a:blipFill>
            </p:spPr>
            <p:txBody>
              <a:bodyPr/>
              <a:lstStyle/>
              <a:p>
                <a:r>
                  <a:rPr lang="en-US">
                    <a:noFill/>
                  </a:rPr>
                  <a:t> </a:t>
                </a:r>
              </a:p>
            </p:txBody>
          </p:sp>
        </mc:Fallback>
      </mc:AlternateContent>
    </p:spTree>
    <p:extLst>
      <p:ext uri="{BB962C8B-B14F-4D97-AF65-F5344CB8AC3E}">
        <p14:creationId xmlns:p14="http://schemas.microsoft.com/office/powerpoint/2010/main" val="2518454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4" grpId="0"/>
      <p:bldP spid="4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Corollaries</a:t>
            </a:r>
            <a:endParaRPr lang="en-US" dirty="0"/>
          </a:p>
        </p:txBody>
      </p:sp>
      <mc:AlternateContent xmlns:mc="http://schemas.openxmlformats.org/markup-compatibility/2006" xmlns:a14="http://schemas.microsoft.com/office/drawing/2010/main">
        <mc:Choice Requires="a14">
          <p:sp>
            <p:nvSpPr>
              <p:cNvPr id="5" name="Rectangle 4"/>
              <p:cNvSpPr/>
              <p:nvPr/>
            </p:nvSpPr>
            <p:spPr>
              <a:xfrm>
                <a:off x="656606" y="1023696"/>
                <a:ext cx="7754588" cy="1917599"/>
              </a:xfrm>
              <a:prstGeom prst="rect">
                <a:avLst/>
              </a:prstGeom>
              <a:solidFill>
                <a:schemeClr val="bg1">
                  <a:lumMod val="8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rgbClr val="C00000"/>
                    </a:solidFill>
                  </a:rPr>
                  <a:t>Known results for arbitrary </a:t>
                </a:r>
                <a14:m>
                  <m:oMath xmlns:m="http://schemas.openxmlformats.org/officeDocument/2006/math">
                    <m:r>
                      <a:rPr lang="en-US" sz="1600" b="0" i="1" smtClean="0">
                        <a:solidFill>
                          <a:srgbClr val="C00000"/>
                        </a:solidFill>
                        <a:latin typeface="Cambria Math"/>
                      </a:rPr>
                      <m:t>𝐾</m:t>
                    </m:r>
                  </m:oMath>
                </a14:m>
                <a:r>
                  <a:rPr lang="en-US" sz="1600" dirty="0" smtClean="0">
                    <a:solidFill>
                      <a:srgbClr val="C00000"/>
                    </a:solidFill>
                  </a:rPr>
                  <a:t> </a:t>
                </a:r>
                <a:r>
                  <a:rPr lang="en-US" sz="1600" dirty="0">
                    <a:solidFill>
                      <a:srgbClr val="C00000"/>
                    </a:solidFill>
                  </a:rPr>
                  <a:t>and </a:t>
                </a:r>
                <a14:m>
                  <m:oMath xmlns:m="http://schemas.openxmlformats.org/officeDocument/2006/math">
                    <m:r>
                      <m:rPr>
                        <m:sty m:val="p"/>
                      </m:rPr>
                      <a:rPr lang="en-US" sz="1600" dirty="0">
                        <a:solidFill>
                          <a:srgbClr val="C00000"/>
                        </a:solidFill>
                        <a:latin typeface="Cambria Math"/>
                      </a:rPr>
                      <m:t>range</m:t>
                    </m:r>
                    <m:d>
                      <m:dPr>
                        <m:ctrlPr>
                          <a:rPr lang="en-US" sz="1600" i="1" dirty="0">
                            <a:solidFill>
                              <a:srgbClr val="C00000"/>
                            </a:solidFill>
                            <a:latin typeface="Cambria Math" panose="02040503050406030204" pitchFamily="18" charset="0"/>
                          </a:rPr>
                        </m:ctrlPr>
                      </m:dPr>
                      <m:e>
                        <m:r>
                          <a:rPr lang="en-US" sz="1600" i="1" dirty="0">
                            <a:solidFill>
                              <a:srgbClr val="C00000"/>
                            </a:solidFill>
                            <a:latin typeface="Cambria Math"/>
                          </a:rPr>
                          <m:t>𝑓</m:t>
                        </m:r>
                      </m:e>
                    </m:d>
                    <m:r>
                      <a:rPr lang="en-US" sz="1600" i="1" dirty="0">
                        <a:solidFill>
                          <a:srgbClr val="C00000"/>
                        </a:solidFill>
                        <a:latin typeface="Cambria Math"/>
                      </a:rPr>
                      <m:t>⊆[−1,1]</m:t>
                    </m:r>
                  </m:oMath>
                </a14:m>
                <a:endParaRPr lang="en-US" sz="1600" dirty="0">
                  <a:solidFill>
                    <a:srgbClr val="C00000"/>
                  </a:solidFill>
                </a:endParaRPr>
              </a:p>
              <a:p>
                <a:pPr marL="457200" indent="-457200">
                  <a:buFont typeface="Arial" panose="020B0604020202020204" pitchFamily="34" charset="0"/>
                  <a:buChar char="•"/>
                </a:pPr>
                <a:r>
                  <a:rPr lang="en-US" sz="1600" dirty="0" smtClean="0">
                    <a:solidFill>
                      <a:schemeClr val="tx1"/>
                    </a:solidFill>
                  </a:rPr>
                  <a:t>Ellipsoid-based: </a:t>
                </a:r>
                <a14:m>
                  <m:oMath xmlns:m="http://schemas.openxmlformats.org/officeDocument/2006/math">
                    <m:r>
                      <m:rPr>
                        <m:sty m:val="p"/>
                      </m:rPr>
                      <a:rPr lang="en-US" sz="1600" i="1" dirty="0">
                        <a:solidFill>
                          <a:schemeClr val="tx1"/>
                        </a:solidFill>
                        <a:latin typeface="Cambria Math"/>
                      </a:rPr>
                      <m:t>poly</m:t>
                    </m:r>
                    <m:d>
                      <m:dPr>
                        <m:ctrlPr>
                          <a:rPr lang="en-US" sz="1600" i="1" dirty="0">
                            <a:solidFill>
                              <a:schemeClr val="tx1"/>
                            </a:solidFill>
                            <a:latin typeface="Cambria Math" panose="02040503050406030204" pitchFamily="18" charset="0"/>
                          </a:rPr>
                        </m:ctrlPr>
                      </m:dPr>
                      <m:e>
                        <m:f>
                          <m:fPr>
                            <m:ctrlPr>
                              <a:rPr lang="en-US" sz="1600" i="1" dirty="0">
                                <a:solidFill>
                                  <a:schemeClr val="tx1"/>
                                </a:solidFill>
                                <a:latin typeface="Cambria Math" panose="02040503050406030204" pitchFamily="18" charset="0"/>
                              </a:rPr>
                            </m:ctrlPr>
                          </m:fPr>
                          <m:num>
                            <m:r>
                              <a:rPr lang="en-US" sz="1600" i="1" dirty="0">
                                <a:solidFill>
                                  <a:schemeClr val="tx1"/>
                                </a:solidFill>
                                <a:latin typeface="Cambria Math"/>
                              </a:rPr>
                              <m:t>𝑑</m:t>
                            </m:r>
                          </m:num>
                          <m:den>
                            <m:r>
                              <a:rPr lang="en-US" sz="1600" i="1" dirty="0">
                                <a:solidFill>
                                  <a:schemeClr val="tx1"/>
                                </a:solidFill>
                                <a:latin typeface="Cambria Math"/>
                              </a:rPr>
                              <m:t>𝜖</m:t>
                            </m:r>
                          </m:den>
                        </m:f>
                      </m:e>
                    </m:d>
                  </m:oMath>
                </a14:m>
                <a:r>
                  <a:rPr lang="en-US" sz="1600" dirty="0">
                    <a:solidFill>
                      <a:schemeClr val="tx1"/>
                    </a:solidFill>
                  </a:rPr>
                  <a:t> queries to </a:t>
                </a:r>
                <a14:m>
                  <m:oMath xmlns:m="http://schemas.openxmlformats.org/officeDocument/2006/math">
                    <m:sSub>
                      <m:sSubPr>
                        <m:ctrlPr>
                          <a:rPr lang="en-US" sz="1600" i="1" dirty="0">
                            <a:solidFill>
                              <a:schemeClr val="tx1"/>
                            </a:solidFill>
                            <a:latin typeface="Cambria Math" panose="02040503050406030204" pitchFamily="18" charset="0"/>
                          </a:rPr>
                        </m:ctrlPr>
                      </m:sSubPr>
                      <m:e>
                        <m:r>
                          <m:rPr>
                            <m:sty m:val="p"/>
                          </m:rPr>
                          <a:rPr lang="en-US" sz="1600" dirty="0">
                            <a:solidFill>
                              <a:schemeClr val="tx1"/>
                            </a:solidFill>
                            <a:latin typeface="Cambria Math"/>
                          </a:rPr>
                          <m:t>Val</m:t>
                        </m:r>
                      </m:e>
                      <m:sub>
                        <m:r>
                          <a:rPr lang="en-US" sz="1600" i="1" dirty="0">
                            <a:solidFill>
                              <a:schemeClr val="tx1"/>
                            </a:solidFill>
                            <a:latin typeface="Cambria Math"/>
                          </a:rPr>
                          <m:t>𝑓</m:t>
                        </m:r>
                      </m:sub>
                    </m:sSub>
                    <m:d>
                      <m:dPr>
                        <m:ctrlPr>
                          <a:rPr lang="en-US" sz="1600" i="1" dirty="0">
                            <a:solidFill>
                              <a:schemeClr val="tx1"/>
                            </a:solidFill>
                            <a:latin typeface="Cambria Math" panose="02040503050406030204" pitchFamily="18" charset="0"/>
                          </a:rPr>
                        </m:ctrlPr>
                      </m:dPr>
                      <m:e>
                        <m:f>
                          <m:fPr>
                            <m:ctrlPr>
                              <a:rPr lang="en-US" sz="1600" i="1" dirty="0">
                                <a:solidFill>
                                  <a:schemeClr val="tx1"/>
                                </a:solidFill>
                                <a:latin typeface="Cambria Math" panose="02040503050406030204" pitchFamily="18" charset="0"/>
                              </a:rPr>
                            </m:ctrlPr>
                          </m:fPr>
                          <m:num>
                            <m:r>
                              <a:rPr lang="en-US" sz="1600" i="1" dirty="0">
                                <a:solidFill>
                                  <a:schemeClr val="tx1"/>
                                </a:solidFill>
                                <a:latin typeface="Cambria Math"/>
                              </a:rPr>
                              <m:t>1</m:t>
                            </m:r>
                          </m:num>
                          <m:den>
                            <m:r>
                              <m:rPr>
                                <m:sty m:val="p"/>
                              </m:rPr>
                              <a:rPr lang="en-US" sz="1600" i="1" dirty="0">
                                <a:solidFill>
                                  <a:schemeClr val="tx1"/>
                                </a:solidFill>
                                <a:latin typeface="Cambria Math"/>
                              </a:rPr>
                              <m:t>poly</m:t>
                            </m:r>
                            <m:d>
                              <m:dPr>
                                <m:ctrlPr>
                                  <a:rPr lang="en-US" sz="1600" i="1" dirty="0">
                                    <a:solidFill>
                                      <a:schemeClr val="tx1"/>
                                    </a:solidFill>
                                    <a:latin typeface="Cambria Math" panose="02040503050406030204" pitchFamily="18" charset="0"/>
                                  </a:rPr>
                                </m:ctrlPr>
                              </m:dPr>
                              <m:e>
                                <m:r>
                                  <a:rPr lang="en-US" sz="1600" i="1" dirty="0">
                                    <a:solidFill>
                                      <a:schemeClr val="tx1"/>
                                    </a:solidFill>
                                    <a:latin typeface="Cambria Math"/>
                                  </a:rPr>
                                  <m:t>𝑑</m:t>
                                </m:r>
                                <m:r>
                                  <a:rPr lang="en-US" sz="1600" i="1" dirty="0">
                                    <a:solidFill>
                                      <a:schemeClr val="tx1"/>
                                    </a:solidFill>
                                    <a:latin typeface="Cambria Math"/>
                                  </a:rPr>
                                  <m:t>/</m:t>
                                </m:r>
                                <m:r>
                                  <a:rPr lang="en-US" sz="1600" i="1" dirty="0">
                                    <a:solidFill>
                                      <a:schemeClr val="tx1"/>
                                    </a:solidFill>
                                    <a:latin typeface="Cambria Math"/>
                                  </a:rPr>
                                  <m:t>𝜖</m:t>
                                </m:r>
                              </m:e>
                            </m:d>
                          </m:den>
                        </m:f>
                      </m:e>
                    </m:d>
                  </m:oMath>
                </a14:m>
                <a:r>
                  <a:rPr lang="en-US" sz="1600" dirty="0"/>
                  <a:t> </a:t>
                </a:r>
              </a:p>
              <a:p>
                <a:r>
                  <a:rPr lang="en-US" sz="1400" dirty="0" smtClean="0">
                    <a:solidFill>
                      <a:srgbClr val="0033CC"/>
                    </a:solidFill>
                    <a:latin typeface="Berlin Sans FB" panose="020E0602020502020306" pitchFamily="34" charset="0"/>
                  </a:rPr>
                  <a:t>          </a:t>
                </a:r>
                <a:r>
                  <a:rPr lang="en-US" sz="1400" dirty="0">
                    <a:solidFill>
                      <a:srgbClr val="0033CC"/>
                    </a:solidFill>
                    <a:latin typeface="Berlin Sans FB" panose="020E0602020502020306" pitchFamily="34" charset="0"/>
                  </a:rPr>
                  <a:t>[</a:t>
                </a:r>
                <a:r>
                  <a:rPr lang="en-US" sz="1400" dirty="0" err="1">
                    <a:solidFill>
                      <a:srgbClr val="0033CC"/>
                    </a:solidFill>
                    <a:latin typeface="Berlin Sans FB" panose="020E0602020502020306" pitchFamily="34" charset="0"/>
                  </a:rPr>
                  <a:t>Nemirovski,Yudin</a:t>
                </a:r>
                <a:r>
                  <a:rPr lang="en-US" sz="1400" dirty="0">
                    <a:solidFill>
                      <a:srgbClr val="0033CC"/>
                    </a:solidFill>
                    <a:latin typeface="Berlin Sans FB" panose="020E0602020502020306" pitchFamily="34" charset="0"/>
                  </a:rPr>
                  <a:t> 77; </a:t>
                </a:r>
                <a:r>
                  <a:rPr lang="en-US" sz="1400" dirty="0" err="1">
                    <a:solidFill>
                      <a:srgbClr val="0033CC"/>
                    </a:solidFill>
                    <a:latin typeface="Berlin Sans FB" panose="020E0602020502020306" pitchFamily="34" charset="0"/>
                  </a:rPr>
                  <a:t>Grotschel,Lovasz,Schrijver</a:t>
                </a:r>
                <a:r>
                  <a:rPr lang="en-US" sz="1400" dirty="0">
                    <a:solidFill>
                      <a:srgbClr val="0033CC"/>
                    </a:solidFill>
                    <a:latin typeface="Berlin Sans FB" panose="020E0602020502020306" pitchFamily="34" charset="0"/>
                  </a:rPr>
                  <a:t> 88]</a:t>
                </a:r>
              </a:p>
              <a:p>
                <a:pPr marL="457200" indent="-457200">
                  <a:buFont typeface="Arial" panose="020B0604020202020204" pitchFamily="34" charset="0"/>
                  <a:buChar char="•"/>
                </a:pPr>
                <a:r>
                  <a:rPr lang="en-US" sz="1600" dirty="0" smtClean="0">
                    <a:solidFill>
                      <a:schemeClr val="tx1"/>
                    </a:solidFill>
                  </a:rPr>
                  <a:t>Random walks: </a:t>
                </a:r>
                <a14:m>
                  <m:oMath xmlns:m="http://schemas.openxmlformats.org/officeDocument/2006/math">
                    <m:r>
                      <m:rPr>
                        <m:sty m:val="p"/>
                      </m:rPr>
                      <a:rPr lang="en-US" sz="1600" i="1" dirty="0">
                        <a:solidFill>
                          <a:schemeClr val="tx1"/>
                        </a:solidFill>
                        <a:latin typeface="Cambria Math"/>
                      </a:rPr>
                      <m:t>poly</m:t>
                    </m:r>
                    <m:d>
                      <m:dPr>
                        <m:ctrlPr>
                          <a:rPr lang="en-US" sz="1600" i="1" dirty="0">
                            <a:solidFill>
                              <a:schemeClr val="tx1"/>
                            </a:solidFill>
                            <a:latin typeface="Cambria Math" panose="02040503050406030204" pitchFamily="18" charset="0"/>
                          </a:rPr>
                        </m:ctrlPr>
                      </m:dPr>
                      <m:e>
                        <m:f>
                          <m:fPr>
                            <m:ctrlPr>
                              <a:rPr lang="en-US" sz="1600" i="1" dirty="0">
                                <a:solidFill>
                                  <a:schemeClr val="tx1"/>
                                </a:solidFill>
                                <a:latin typeface="Cambria Math" panose="02040503050406030204" pitchFamily="18" charset="0"/>
                              </a:rPr>
                            </m:ctrlPr>
                          </m:fPr>
                          <m:num>
                            <m:r>
                              <a:rPr lang="en-US" sz="1600" i="1" dirty="0">
                                <a:solidFill>
                                  <a:schemeClr val="tx1"/>
                                </a:solidFill>
                                <a:latin typeface="Cambria Math"/>
                              </a:rPr>
                              <m:t>𝑑</m:t>
                            </m:r>
                          </m:num>
                          <m:den>
                            <m:r>
                              <a:rPr lang="en-US" sz="1600" i="1" dirty="0">
                                <a:solidFill>
                                  <a:schemeClr val="tx1"/>
                                </a:solidFill>
                                <a:latin typeface="Cambria Math"/>
                              </a:rPr>
                              <m:t>𝜖</m:t>
                            </m:r>
                          </m:den>
                        </m:f>
                      </m:e>
                    </m:d>
                  </m:oMath>
                </a14:m>
                <a:r>
                  <a:rPr lang="en-US" sz="1600" dirty="0">
                    <a:solidFill>
                      <a:schemeClr val="tx1"/>
                    </a:solidFill>
                  </a:rPr>
                  <a:t> queries to </a:t>
                </a:r>
                <a14:m>
                  <m:oMath xmlns:m="http://schemas.openxmlformats.org/officeDocument/2006/math">
                    <m:sSub>
                      <m:sSubPr>
                        <m:ctrlPr>
                          <a:rPr lang="en-US" sz="1600" i="1" dirty="0">
                            <a:solidFill>
                              <a:schemeClr val="tx1"/>
                            </a:solidFill>
                            <a:latin typeface="Cambria Math" panose="02040503050406030204" pitchFamily="18" charset="0"/>
                          </a:rPr>
                        </m:ctrlPr>
                      </m:sSubPr>
                      <m:e>
                        <m:r>
                          <m:rPr>
                            <m:sty m:val="p"/>
                          </m:rPr>
                          <a:rPr lang="en-US" sz="1600" dirty="0">
                            <a:solidFill>
                              <a:schemeClr val="tx1"/>
                            </a:solidFill>
                            <a:latin typeface="Cambria Math"/>
                          </a:rPr>
                          <m:t>Val</m:t>
                        </m:r>
                      </m:e>
                      <m:sub>
                        <m:r>
                          <a:rPr lang="en-US" sz="1600" i="1" dirty="0">
                            <a:solidFill>
                              <a:schemeClr val="tx1"/>
                            </a:solidFill>
                            <a:latin typeface="Cambria Math"/>
                          </a:rPr>
                          <m:t>𝑓</m:t>
                        </m:r>
                      </m:sub>
                    </m:sSub>
                    <m:d>
                      <m:dPr>
                        <m:ctrlPr>
                          <a:rPr lang="en-US" sz="1600" i="1" dirty="0">
                            <a:solidFill>
                              <a:schemeClr val="tx1"/>
                            </a:solidFill>
                            <a:latin typeface="Cambria Math" panose="02040503050406030204" pitchFamily="18" charset="0"/>
                          </a:rPr>
                        </m:ctrlPr>
                      </m:dPr>
                      <m:e>
                        <m:r>
                          <m:rPr>
                            <m:sty m:val="p"/>
                          </m:rPr>
                          <a:rPr lang="en-US" sz="1600" dirty="0">
                            <a:solidFill>
                              <a:schemeClr val="tx1"/>
                            </a:solidFill>
                            <a:latin typeface="Cambria Math"/>
                          </a:rPr>
                          <m:t>Ω</m:t>
                        </m:r>
                        <m:r>
                          <a:rPr lang="en-US" sz="1600" i="1" dirty="0">
                            <a:solidFill>
                              <a:schemeClr val="tx1"/>
                            </a:solidFill>
                            <a:latin typeface="Cambria Math"/>
                          </a:rPr>
                          <m:t>(</m:t>
                        </m:r>
                        <m:r>
                          <a:rPr lang="en-US" sz="1600" i="1" dirty="0">
                            <a:solidFill>
                              <a:schemeClr val="tx1"/>
                            </a:solidFill>
                            <a:latin typeface="Cambria Math"/>
                          </a:rPr>
                          <m:t>𝜖</m:t>
                        </m:r>
                        <m:r>
                          <a:rPr lang="en-US" sz="1600" i="1" dirty="0">
                            <a:solidFill>
                              <a:schemeClr val="tx1"/>
                            </a:solidFill>
                            <a:latin typeface="Cambria Math"/>
                          </a:rPr>
                          <m:t>/</m:t>
                        </m:r>
                        <m:r>
                          <a:rPr lang="en-US" sz="1600" i="1" dirty="0">
                            <a:solidFill>
                              <a:schemeClr val="tx1"/>
                            </a:solidFill>
                            <a:latin typeface="Cambria Math"/>
                          </a:rPr>
                          <m:t>𝑑</m:t>
                        </m:r>
                        <m:r>
                          <a:rPr lang="en-US" sz="1600" i="1" dirty="0">
                            <a:solidFill>
                              <a:schemeClr val="tx1"/>
                            </a:solidFill>
                            <a:latin typeface="Cambria Math"/>
                          </a:rPr>
                          <m:t>)</m:t>
                        </m:r>
                      </m:e>
                    </m:d>
                  </m:oMath>
                </a14:m>
                <a:r>
                  <a:rPr lang="en-US" sz="1600" dirty="0">
                    <a:solidFill>
                      <a:schemeClr val="tx1"/>
                    </a:solidFill>
                  </a:rPr>
                  <a:t> </a:t>
                </a:r>
              </a:p>
              <a:p>
                <a:r>
                  <a:rPr lang="en-US" sz="1400" dirty="0">
                    <a:solidFill>
                      <a:srgbClr val="0033CC"/>
                    </a:solidFill>
                    <a:latin typeface="Berlin Sans FB" panose="020E0602020502020306" pitchFamily="34" charset="0"/>
                  </a:rPr>
                  <a:t>          [</a:t>
                </a:r>
                <a:r>
                  <a:rPr lang="en-US" sz="1400" dirty="0" err="1">
                    <a:solidFill>
                      <a:srgbClr val="0033CC"/>
                    </a:solidFill>
                    <a:latin typeface="Berlin Sans FB" panose="020E0602020502020306" pitchFamily="34" charset="0"/>
                  </a:rPr>
                  <a:t>Belloni,Liang,Narayanan,Rakhlin</a:t>
                </a:r>
                <a:r>
                  <a:rPr lang="en-US" sz="1400" dirty="0">
                    <a:solidFill>
                      <a:srgbClr val="0033CC"/>
                    </a:solidFill>
                    <a:latin typeface="Berlin Sans FB" panose="020E0602020502020306" pitchFamily="34" charset="0"/>
                  </a:rPr>
                  <a:t> 15; </a:t>
                </a:r>
                <a:r>
                  <a:rPr lang="en-US" sz="1400" b="1" dirty="0" smtClean="0">
                    <a:solidFill>
                      <a:srgbClr val="0033CC"/>
                    </a:solidFill>
                    <a:latin typeface="Berlin Sans FB" panose="020E0602020502020306" pitchFamily="34" charset="0"/>
                  </a:rPr>
                  <a:t>F</a:t>
                </a:r>
                <a:r>
                  <a:rPr lang="en-US" sz="1400" dirty="0" smtClean="0">
                    <a:solidFill>
                      <a:srgbClr val="0033CC"/>
                    </a:solidFill>
                    <a:latin typeface="Berlin Sans FB" panose="020E0602020502020306" pitchFamily="34" charset="0"/>
                  </a:rPr>
                  <a:t>.,</a:t>
                </a:r>
                <a:r>
                  <a:rPr lang="en-US" sz="1400" dirty="0" err="1" smtClean="0">
                    <a:solidFill>
                      <a:srgbClr val="0033CC"/>
                    </a:solidFill>
                    <a:latin typeface="Berlin Sans FB" panose="020E0602020502020306" pitchFamily="34" charset="0"/>
                  </a:rPr>
                  <a:t>Perkins,Vempala</a:t>
                </a:r>
                <a:r>
                  <a:rPr lang="en-US" sz="1400" dirty="0" smtClean="0">
                    <a:solidFill>
                      <a:srgbClr val="0033CC"/>
                    </a:solidFill>
                    <a:latin typeface="Berlin Sans FB" panose="020E0602020502020306" pitchFamily="34" charset="0"/>
                  </a:rPr>
                  <a:t> </a:t>
                </a:r>
                <a:r>
                  <a:rPr lang="en-US" sz="1400" dirty="0">
                    <a:solidFill>
                      <a:srgbClr val="0033CC"/>
                    </a:solidFill>
                    <a:latin typeface="Berlin Sans FB" panose="020E0602020502020306" pitchFamily="34" charset="0"/>
                  </a:rPr>
                  <a:t>15]</a:t>
                </a:r>
              </a:p>
            </p:txBody>
          </p:sp>
        </mc:Choice>
        <mc:Fallback xmlns="">
          <p:sp>
            <p:nvSpPr>
              <p:cNvPr id="5" name="Rectangle 4"/>
              <p:cNvSpPr>
                <a:spLocks noRot="1" noChangeAspect="1" noMove="1" noResize="1" noEditPoints="1" noAdjustHandles="1" noChangeArrowheads="1" noChangeShapeType="1" noTextEdit="1"/>
              </p:cNvSpPr>
              <p:nvPr/>
            </p:nvSpPr>
            <p:spPr>
              <a:xfrm>
                <a:off x="656606" y="1023696"/>
                <a:ext cx="7754588" cy="1917599"/>
              </a:xfrm>
              <a:prstGeom prst="rect">
                <a:avLst/>
              </a:prstGeom>
              <a:blipFill rotWithShape="0">
                <a:blip r:embed="rId2"/>
                <a:stretch>
                  <a:fillRect l="-47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ounded Rectangle 5"/>
              <p:cNvSpPr/>
              <p:nvPr/>
            </p:nvSpPr>
            <p:spPr>
              <a:xfrm>
                <a:off x="656606" y="3549029"/>
                <a:ext cx="7689273" cy="1155254"/>
              </a:xfrm>
              <a:prstGeom prst="roundRect">
                <a:avLst/>
              </a:prstGeom>
              <a:solidFill>
                <a:schemeClr val="accent1">
                  <a:lumMod val="20000"/>
                  <a:lumOff val="80000"/>
                  <a:alpha val="67000"/>
                </a:schemeClr>
              </a:solidFill>
              <a:ln w="25400">
                <a:solidFill>
                  <a:schemeClr val="bg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rPr>
                  <a:t>Corollary</a:t>
                </a:r>
                <a:r>
                  <a:rPr lang="en-US" dirty="0">
                    <a:solidFill>
                      <a:srgbClr val="C00000"/>
                    </a:solidFill>
                  </a:rPr>
                  <a:t>: </a:t>
                </a:r>
                <a:r>
                  <a:rPr lang="en-US" dirty="0">
                    <a:solidFill>
                      <a:schemeClr val="tx1"/>
                    </a:solidFill>
                  </a:rPr>
                  <a:t>For </a:t>
                </a:r>
                <a14:m>
                  <m:oMath xmlns:m="http://schemas.openxmlformats.org/officeDocument/2006/math">
                    <m:r>
                      <a:rPr lang="en-US" i="1">
                        <a:solidFill>
                          <a:schemeClr val="tx1"/>
                        </a:solidFill>
                        <a:latin typeface="Cambria Math"/>
                      </a:rPr>
                      <m:t>𝐹</m:t>
                    </m:r>
                  </m:oMath>
                </a14:m>
                <a:r>
                  <a:rPr lang="en-US" dirty="0">
                    <a:solidFill>
                      <a:schemeClr val="tx1"/>
                    </a:solidFill>
                  </a:rPr>
                  <a:t> </a:t>
                </a:r>
                <a:r>
                  <a:rPr lang="en-US" dirty="0" smtClean="0">
                    <a:solidFill>
                      <a:schemeClr val="tx1"/>
                    </a:solidFill>
                  </a:rPr>
                  <a:t>= {all </a:t>
                </a:r>
                <a:r>
                  <a:rPr lang="en-US" dirty="0">
                    <a:solidFill>
                      <a:schemeClr val="tx1"/>
                    </a:solidFill>
                  </a:rPr>
                  <a:t>convex </a:t>
                </a:r>
                <a:r>
                  <a:rPr lang="en-US" dirty="0" err="1">
                    <a:solidFill>
                      <a:schemeClr val="tx1"/>
                    </a:solidFill>
                  </a:rPr>
                  <a:t>funcs</a:t>
                </a:r>
                <a:r>
                  <a:rPr lang="en-US" dirty="0">
                    <a:solidFill>
                      <a:schemeClr val="tx1"/>
                    </a:solidFill>
                  </a:rPr>
                  <a:t> over </a:t>
                </a:r>
                <a14:m>
                  <m:oMath xmlns:m="http://schemas.openxmlformats.org/officeDocument/2006/math">
                    <m:r>
                      <a:rPr lang="en-US" i="1">
                        <a:solidFill>
                          <a:schemeClr val="tx1"/>
                        </a:solidFill>
                        <a:latin typeface="Cambria Math" panose="02040503050406030204" pitchFamily="18" charset="0"/>
                      </a:rPr>
                      <m:t>𝐾</m:t>
                    </m:r>
                  </m:oMath>
                </a14:m>
                <a:r>
                  <a:rPr lang="en-US" dirty="0">
                    <a:solidFill>
                      <a:schemeClr val="tx1"/>
                    </a:solidFill>
                  </a:rPr>
                  <a:t> with range </a:t>
                </a:r>
                <a14:m>
                  <m:oMath xmlns:m="http://schemas.openxmlformats.org/officeDocument/2006/math">
                    <m:r>
                      <a:rPr lang="en-US" i="1" dirty="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−1</m:t>
                    </m:r>
                    <m:r>
                      <a:rPr lang="en-US" i="1" dirty="0">
                        <a:solidFill>
                          <a:schemeClr val="tx1"/>
                        </a:solidFill>
                        <a:latin typeface="Cambria Math" panose="02040503050406030204" pitchFamily="18" charset="0"/>
                      </a:rPr>
                      <m:t>,1]</m:t>
                    </m:r>
                  </m:oMath>
                </a14:m>
                <a:r>
                  <a:rPr lang="en-US" dirty="0" smtClean="0">
                    <a:solidFill>
                      <a:schemeClr val="tx1"/>
                    </a:solidFill>
                  </a:rPr>
                  <a:t>}</a:t>
                </a:r>
                <a:endParaRPr lang="en-US" dirty="0">
                  <a:solidFill>
                    <a:schemeClr val="tx1"/>
                  </a:solidFill>
                </a:endParaRPr>
              </a:p>
              <a:p>
                <a:pPr/>
                <a14:m>
                  <m:oMathPara xmlns:m="http://schemas.openxmlformats.org/officeDocument/2006/math">
                    <m:oMathParaPr>
                      <m:jc m:val="centerGroup"/>
                    </m:oMathParaPr>
                    <m:oMath xmlns:m="http://schemas.openxmlformats.org/officeDocument/2006/math">
                      <m:r>
                        <m:rPr>
                          <m:sty m:val="p"/>
                        </m:rPr>
                        <a:rPr lang="en-US" dirty="0">
                          <a:solidFill>
                            <a:schemeClr val="tx1"/>
                          </a:solidFill>
                          <a:latin typeface="Cambria Math"/>
                        </a:rPr>
                        <m:t>O</m:t>
                      </m:r>
                      <m:r>
                        <m:rPr>
                          <m:sty m:val="p"/>
                        </m:rPr>
                        <a:rPr lang="en-US" dirty="0">
                          <a:solidFill>
                            <a:schemeClr val="tx1"/>
                          </a:solidFill>
                          <a:latin typeface="Cambria Math" panose="02040503050406030204" pitchFamily="18" charset="0"/>
                        </a:rPr>
                        <m:t>pt</m:t>
                      </m:r>
                      <m:d>
                        <m:dPr>
                          <m:ctrlPr>
                            <a:rPr lang="en-US" i="1" dirty="0">
                              <a:solidFill>
                                <a:schemeClr val="tx1"/>
                              </a:solidFill>
                              <a:latin typeface="Cambria Math" panose="02040503050406030204" pitchFamily="18" charset="0"/>
                            </a:rPr>
                          </m:ctrlPr>
                        </m:dPr>
                        <m:e>
                          <m:r>
                            <a:rPr lang="en-US" i="1" dirty="0">
                              <a:solidFill>
                                <a:schemeClr val="tx1"/>
                              </a:solidFill>
                              <a:latin typeface="Cambria Math"/>
                            </a:rPr>
                            <m:t>𝐾</m:t>
                          </m:r>
                          <m:r>
                            <a:rPr lang="en-US" i="1" dirty="0">
                              <a:solidFill>
                                <a:schemeClr val="tx1"/>
                              </a:solidFill>
                              <a:latin typeface="Cambria Math"/>
                            </a:rPr>
                            <m:t>,</m:t>
                          </m:r>
                          <m:r>
                            <a:rPr lang="en-US" i="1" dirty="0">
                              <a:solidFill>
                                <a:schemeClr val="tx1"/>
                              </a:solidFill>
                              <a:latin typeface="Cambria Math"/>
                            </a:rPr>
                            <m:t>𝐹</m:t>
                          </m:r>
                          <m:r>
                            <a:rPr lang="en-US" i="1" dirty="0">
                              <a:solidFill>
                                <a:schemeClr val="tx1"/>
                              </a:solidFill>
                              <a:latin typeface="Cambria Math"/>
                            </a:rPr>
                            <m:t>,</m:t>
                          </m:r>
                          <m:r>
                            <a:rPr lang="en-US" i="1" dirty="0">
                              <a:solidFill>
                                <a:schemeClr val="tx1"/>
                              </a:solidFill>
                              <a:latin typeface="Cambria Math"/>
                            </a:rPr>
                            <m:t>𝜖</m:t>
                          </m:r>
                        </m:e>
                      </m:d>
                      <m:r>
                        <a:rPr lang="en-US" i="1" dirty="0">
                          <a:solidFill>
                            <a:schemeClr val="tx1"/>
                          </a:solidFill>
                          <a:latin typeface="Cambria Math"/>
                        </a:rPr>
                        <m:t>∈</m:t>
                      </m:r>
                      <m:r>
                        <m:rPr>
                          <m:sty m:val="p"/>
                        </m:rPr>
                        <a:rPr lang="en-US" dirty="0">
                          <a:solidFill>
                            <a:schemeClr val="tx1"/>
                          </a:solidFill>
                          <a:latin typeface="Cambria Math"/>
                        </a:rPr>
                        <m:t>SQC</m:t>
                      </m:r>
                      <m:r>
                        <m:rPr>
                          <m:sty m:val="p"/>
                        </m:rPr>
                        <a:rPr lang="en-US" b="0" i="0" dirty="0" smtClean="0">
                          <a:solidFill>
                            <a:schemeClr val="tx1"/>
                          </a:solidFill>
                          <a:latin typeface="Cambria Math" panose="02040503050406030204" pitchFamily="18" charset="0"/>
                        </a:rPr>
                        <m:t>ompl</m:t>
                      </m:r>
                      <m:d>
                        <m:dPr>
                          <m:ctrlPr>
                            <a:rPr lang="en-US" i="1" dirty="0">
                              <a:solidFill>
                                <a:schemeClr val="tx1"/>
                              </a:solidFill>
                              <a:latin typeface="Cambria Math" panose="02040503050406030204" pitchFamily="18" charset="0"/>
                            </a:rPr>
                          </m:ctrlPr>
                        </m:dPr>
                        <m:e>
                          <m:r>
                            <m:rPr>
                              <m:sty m:val="p"/>
                            </m:rPr>
                            <a:rPr lang="en-US" i="1" dirty="0">
                              <a:solidFill>
                                <a:schemeClr val="tx1"/>
                              </a:solidFill>
                              <a:latin typeface="Cambria Math"/>
                            </a:rPr>
                            <m:t>poly</m:t>
                          </m:r>
                          <m:d>
                            <m:dPr>
                              <m:ctrlPr>
                                <a:rPr lang="en-US" i="1" dirty="0">
                                  <a:solidFill>
                                    <a:schemeClr val="tx1"/>
                                  </a:solidFill>
                                  <a:latin typeface="Cambria Math" panose="02040503050406030204" pitchFamily="18" charset="0"/>
                                </a:rPr>
                              </m:ctrlPr>
                            </m:dPr>
                            <m:e>
                              <m:f>
                                <m:fPr>
                                  <m:ctrlPr>
                                    <a:rPr lang="en-US" i="1" dirty="0">
                                      <a:solidFill>
                                        <a:schemeClr val="tx1"/>
                                      </a:solidFill>
                                      <a:latin typeface="Cambria Math" panose="02040503050406030204" pitchFamily="18" charset="0"/>
                                    </a:rPr>
                                  </m:ctrlPr>
                                </m:fPr>
                                <m:num>
                                  <m:r>
                                    <a:rPr lang="en-US" i="1" dirty="0">
                                      <a:solidFill>
                                        <a:schemeClr val="tx1"/>
                                      </a:solidFill>
                                      <a:latin typeface="Cambria Math"/>
                                    </a:rPr>
                                    <m:t>𝑑</m:t>
                                  </m:r>
                                </m:num>
                                <m:den>
                                  <m:r>
                                    <a:rPr lang="en-US" i="1" dirty="0">
                                      <a:solidFill>
                                        <a:schemeClr val="tx1"/>
                                      </a:solidFill>
                                      <a:latin typeface="Cambria Math"/>
                                    </a:rPr>
                                    <m:t>𝜖</m:t>
                                  </m:r>
                                </m:den>
                              </m:f>
                            </m:e>
                          </m:d>
                          <m:r>
                            <a:rPr lang="en-US" i="1" dirty="0">
                              <a:solidFill>
                                <a:schemeClr val="tx1"/>
                              </a:solidFill>
                              <a:latin typeface="Cambria Math"/>
                            </a:rPr>
                            <m:t>,</m:t>
                          </m:r>
                          <m:r>
                            <a:rPr lang="en-US" b="0" i="1" dirty="0" smtClean="0">
                              <a:solidFill>
                                <a:schemeClr val="tx1"/>
                              </a:solidFill>
                              <a:latin typeface="Cambria Math" panose="02040503050406030204" pitchFamily="18" charset="0"/>
                            </a:rPr>
                            <m:t>𝑂</m:t>
                          </m:r>
                          <m:d>
                            <m:dPr>
                              <m:ctrlPr>
                                <a:rPr lang="en-US" b="0" i="1" dirty="0" smtClean="0">
                                  <a:solidFill>
                                    <a:schemeClr val="tx1"/>
                                  </a:solidFill>
                                  <a:latin typeface="Cambria Math" panose="02040503050406030204" pitchFamily="18" charset="0"/>
                                </a:rPr>
                              </m:ctrlPr>
                            </m:dPr>
                            <m:e>
                              <m:f>
                                <m:fPr>
                                  <m:ctrlPr>
                                    <a:rPr lang="en-US" i="1" dirty="0">
                                      <a:solidFill>
                                        <a:schemeClr val="tx1"/>
                                      </a:solidFill>
                                      <a:latin typeface="Cambria Math" panose="02040503050406030204" pitchFamily="18" charset="0"/>
                                    </a:rPr>
                                  </m:ctrlPr>
                                </m:fPr>
                                <m:num>
                                  <m:sSup>
                                    <m:sSupPr>
                                      <m:ctrlPr>
                                        <a:rPr lang="en-US" i="1" dirty="0">
                                          <a:solidFill>
                                            <a:schemeClr val="tx1"/>
                                          </a:solidFill>
                                          <a:latin typeface="Cambria Math" panose="02040503050406030204" pitchFamily="18" charset="0"/>
                                        </a:rPr>
                                      </m:ctrlPr>
                                    </m:sSupPr>
                                    <m:e>
                                      <m:r>
                                        <a:rPr lang="en-US" i="1" dirty="0">
                                          <a:solidFill>
                                            <a:schemeClr val="tx1"/>
                                          </a:solidFill>
                                          <a:latin typeface="Cambria Math"/>
                                        </a:rPr>
                                        <m:t>𝑑</m:t>
                                      </m:r>
                                    </m:e>
                                    <m:sup>
                                      <m:r>
                                        <a:rPr lang="en-US" i="1" dirty="0">
                                          <a:solidFill>
                                            <a:schemeClr val="tx1"/>
                                          </a:solidFill>
                                          <a:latin typeface="Cambria Math"/>
                                        </a:rPr>
                                        <m:t>2</m:t>
                                      </m:r>
                                    </m:sup>
                                  </m:sSup>
                                </m:num>
                                <m:den>
                                  <m:sSup>
                                    <m:sSupPr>
                                      <m:ctrlPr>
                                        <a:rPr lang="en-US" i="1" dirty="0">
                                          <a:solidFill>
                                            <a:schemeClr val="tx1"/>
                                          </a:solidFill>
                                          <a:latin typeface="Cambria Math" panose="02040503050406030204" pitchFamily="18" charset="0"/>
                                        </a:rPr>
                                      </m:ctrlPr>
                                    </m:sSupPr>
                                    <m:e>
                                      <m:r>
                                        <a:rPr lang="en-US" i="1" dirty="0">
                                          <a:solidFill>
                                            <a:schemeClr val="tx1"/>
                                          </a:solidFill>
                                          <a:latin typeface="Cambria Math"/>
                                        </a:rPr>
                                        <m:t>𝜖</m:t>
                                      </m:r>
                                    </m:e>
                                    <m:sup>
                                      <m:r>
                                        <a:rPr lang="en-US" i="1" dirty="0">
                                          <a:solidFill>
                                            <a:schemeClr val="tx1"/>
                                          </a:solidFill>
                                          <a:latin typeface="Cambria Math"/>
                                        </a:rPr>
                                        <m:t>2</m:t>
                                      </m:r>
                                    </m:sup>
                                  </m:sSup>
                                </m:den>
                              </m:f>
                            </m:e>
                          </m:d>
                        </m:e>
                      </m:d>
                    </m:oMath>
                  </m:oMathPara>
                </a14:m>
                <a:endParaRPr lang="en-US" sz="1600" dirty="0" smtClean="0">
                  <a:solidFill>
                    <a:schemeClr val="tx1"/>
                  </a:solidFill>
                </a:endParaRPr>
              </a:p>
            </p:txBody>
          </p:sp>
        </mc:Choice>
        <mc:Fallback xmlns="">
          <p:sp>
            <p:nvSpPr>
              <p:cNvPr id="6" name="Rounded Rectangle 5"/>
              <p:cNvSpPr>
                <a:spLocks noRot="1" noChangeAspect="1" noMove="1" noResize="1" noEditPoints="1" noAdjustHandles="1" noChangeArrowheads="1" noChangeShapeType="1" noTextEdit="1"/>
              </p:cNvSpPr>
              <p:nvPr/>
            </p:nvSpPr>
            <p:spPr>
              <a:xfrm>
                <a:off x="656606" y="3549029"/>
                <a:ext cx="7689273" cy="1155254"/>
              </a:xfrm>
              <a:prstGeom prst="roundRect">
                <a:avLst/>
              </a:prstGeom>
              <a:blipFill rotWithShape="0">
                <a:blip r:embed="rId3"/>
                <a:stretch>
                  <a:fillRect/>
                </a:stretch>
              </a:blipFill>
              <a:ln w="25400">
                <a:solidFill>
                  <a:schemeClr val="bg2">
                    <a:lumMod val="50000"/>
                  </a:schemeClr>
                </a:solidFill>
              </a:ln>
              <a:effectLst/>
            </p:spPr>
            <p:txBody>
              <a:bodyPr/>
              <a:lstStyle/>
              <a:p>
                <a:r>
                  <a:rPr lang="en-US">
                    <a:noFill/>
                  </a:rPr>
                  <a:t> </a:t>
                </a:r>
              </a:p>
            </p:txBody>
          </p:sp>
        </mc:Fallback>
      </mc:AlternateContent>
      <p:sp>
        <p:nvSpPr>
          <p:cNvPr id="7" name="Rectangle 6"/>
          <p:cNvSpPr/>
          <p:nvPr/>
        </p:nvSpPr>
        <p:spPr>
          <a:xfrm>
            <a:off x="656606" y="5239404"/>
            <a:ext cx="7011824" cy="584775"/>
          </a:xfrm>
          <a:prstGeom prst="rect">
            <a:avLst/>
          </a:prstGeom>
        </p:spPr>
        <p:txBody>
          <a:bodyPr wrap="square">
            <a:spAutoFit/>
          </a:bodyPr>
          <a:lstStyle/>
          <a:p>
            <a:r>
              <a:rPr lang="en-US" sz="1600" dirty="0" smtClean="0"/>
              <a:t>In high dimension weaker </a:t>
            </a:r>
            <a:r>
              <a:rPr lang="en-US" sz="1600" dirty="0"/>
              <a:t>than </a:t>
            </a:r>
            <a:r>
              <a:rPr lang="en-US" sz="1600" dirty="0" smtClean="0"/>
              <a:t>full access/gradient </a:t>
            </a:r>
            <a:r>
              <a:rPr lang="en-US" sz="1600" dirty="0"/>
              <a:t>oracle </a:t>
            </a:r>
            <a:endParaRPr lang="en-US" sz="1600" dirty="0" smtClean="0"/>
          </a:p>
          <a:p>
            <a:r>
              <a:rPr lang="en-US" sz="1600" dirty="0" smtClean="0">
                <a:solidFill>
                  <a:srgbClr val="0033CC"/>
                </a:solidFill>
                <a:latin typeface="Berlin Sans FB" panose="020E0602020502020306" pitchFamily="34" charset="0"/>
              </a:rPr>
              <a:t>[</a:t>
            </a:r>
            <a:r>
              <a:rPr lang="en-US" sz="1600" dirty="0" err="1">
                <a:solidFill>
                  <a:srgbClr val="0033CC"/>
                </a:solidFill>
                <a:latin typeface="Berlin Sans FB" panose="020E0602020502020306" pitchFamily="34" charset="0"/>
              </a:rPr>
              <a:t>Nemirovski,Yudin</a:t>
            </a:r>
            <a:r>
              <a:rPr lang="en-US" sz="1600" dirty="0">
                <a:solidFill>
                  <a:srgbClr val="0033CC"/>
                </a:solidFill>
                <a:latin typeface="Berlin Sans FB" panose="020E0602020502020306" pitchFamily="34" charset="0"/>
              </a:rPr>
              <a:t> ‘77</a:t>
            </a:r>
            <a:r>
              <a:rPr lang="en-US" sz="1600" dirty="0" smtClean="0">
                <a:solidFill>
                  <a:srgbClr val="0033CC"/>
                </a:solidFill>
                <a:latin typeface="Berlin Sans FB" panose="020E0602020502020306" pitchFamily="34" charset="0"/>
              </a:rPr>
              <a:t>; </a:t>
            </a:r>
            <a:r>
              <a:rPr lang="en-US" sz="1600" dirty="0" err="1" smtClean="0">
                <a:solidFill>
                  <a:srgbClr val="0033CC"/>
                </a:solidFill>
                <a:latin typeface="Berlin Sans FB" panose="020E0602020502020306" pitchFamily="34" charset="0"/>
              </a:rPr>
              <a:t>Singer,Vondrak</a:t>
            </a:r>
            <a:r>
              <a:rPr lang="en-US" sz="1600" dirty="0" smtClean="0">
                <a:solidFill>
                  <a:srgbClr val="0033CC"/>
                </a:solidFill>
                <a:latin typeface="Berlin Sans FB" panose="020E0602020502020306" pitchFamily="34" charset="0"/>
              </a:rPr>
              <a:t> ‘15; </a:t>
            </a:r>
            <a:r>
              <a:rPr lang="en-US" sz="1600" dirty="0">
                <a:solidFill>
                  <a:srgbClr val="0033CC"/>
                </a:solidFill>
                <a:latin typeface="Berlin Sans FB" panose="020E0602020502020306" pitchFamily="34" charset="0"/>
              </a:rPr>
              <a:t>Li, </a:t>
            </a:r>
            <a:r>
              <a:rPr lang="en-US" sz="1600" dirty="0" err="1">
                <a:solidFill>
                  <a:srgbClr val="0033CC"/>
                </a:solidFill>
                <a:latin typeface="Berlin Sans FB" panose="020E0602020502020306" pitchFamily="34" charset="0"/>
              </a:rPr>
              <a:t>Risteski</a:t>
            </a:r>
            <a:r>
              <a:rPr lang="en-US" sz="1600" dirty="0">
                <a:solidFill>
                  <a:srgbClr val="0033CC"/>
                </a:solidFill>
                <a:latin typeface="Berlin Sans FB" panose="020E0602020502020306" pitchFamily="34" charset="0"/>
              </a:rPr>
              <a:t> ‘16]</a:t>
            </a:r>
            <a:endParaRPr lang="en-US" sz="1600" dirty="0"/>
          </a:p>
        </p:txBody>
      </p:sp>
    </p:spTree>
    <p:extLst>
      <p:ext uri="{BB962C8B-B14F-4D97-AF65-F5344CB8AC3E}">
        <p14:creationId xmlns:p14="http://schemas.microsoft.com/office/powerpoint/2010/main" val="2277303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First-order/gradient oracles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4384" y="4462579"/>
                <a:ext cx="8229600" cy="1728850"/>
              </a:xfrm>
            </p:spPr>
            <p:txBody>
              <a:bodyPr>
                <a:normAutofit/>
              </a:bodyPr>
              <a:lstStyle/>
              <a:p>
                <a:pPr marL="0" indent="0">
                  <a:buNone/>
                </a:pPr>
                <a:r>
                  <a:rPr lang="en-US" sz="2000" dirty="0" smtClean="0"/>
                  <a:t>If </a:t>
                </a:r>
                <a14:m>
                  <m:oMath xmlns:m="http://schemas.openxmlformats.org/officeDocument/2006/math">
                    <m:r>
                      <a:rPr lang="en-US" sz="2000" b="0" i="1" smtClean="0">
                        <a:latin typeface="Cambria Math"/>
                      </a:rPr>
                      <m:t>𝐾</m:t>
                    </m:r>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𝐵</m:t>
                        </m:r>
                      </m:e>
                      <m:sub>
                        <m:r>
                          <a:rPr lang="en-US" sz="2000" b="0" i="1" smtClean="0">
                            <a:latin typeface="Cambria Math"/>
                          </a:rPr>
                          <m:t>‖⋅‖</m:t>
                        </m:r>
                      </m:sub>
                    </m:sSub>
                    <m:r>
                      <a:rPr lang="en-US" sz="2000" b="0" i="1" smtClean="0">
                        <a:latin typeface="Cambria Math"/>
                      </a:rPr>
                      <m:t>(1)</m:t>
                    </m:r>
                  </m:oMath>
                </a14:m>
                <a:r>
                  <a:rPr lang="en-US" sz="2000" dirty="0" smtClean="0"/>
                  <a:t> then equivalent to </a:t>
                </a:r>
                <a14:m>
                  <m:oMath xmlns:m="http://schemas.openxmlformats.org/officeDocument/2006/math">
                    <m:sSub>
                      <m:sSubPr>
                        <m:ctrlPr>
                          <a:rPr lang="en-US" sz="2000" b="0" i="1" dirty="0" smtClean="0">
                            <a:latin typeface="Cambria Math" panose="02040503050406030204" pitchFamily="18" charset="0"/>
                          </a:rPr>
                        </m:ctrlPr>
                      </m:sSubPr>
                      <m:e>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𝑔</m:t>
                            </m:r>
                            <m:r>
                              <a:rPr lang="en-US" sz="2000" i="1" dirty="0">
                                <a:latin typeface="Cambria Math"/>
                              </a:rPr>
                              <m:t>−</m:t>
                            </m:r>
                            <m:r>
                              <a:rPr lang="en-US" sz="2000" dirty="0">
                                <a:latin typeface="Cambria Math"/>
                              </a:rPr>
                              <m:t>𝛻</m:t>
                            </m:r>
                            <m:r>
                              <a:rPr lang="en-US" sz="2000" i="1" dirty="0">
                                <a:latin typeface="Cambria Math"/>
                              </a:rPr>
                              <m:t>𝑓</m:t>
                            </m:r>
                            <m:d>
                              <m:dPr>
                                <m:ctrlPr>
                                  <a:rPr lang="en-US" sz="2000" i="1" dirty="0">
                                    <a:latin typeface="Cambria Math" panose="02040503050406030204" pitchFamily="18" charset="0"/>
                                  </a:rPr>
                                </m:ctrlPr>
                              </m:dPr>
                              <m:e>
                                <m:r>
                                  <a:rPr lang="en-US" sz="2000" i="1" dirty="0">
                                    <a:latin typeface="Cambria Math"/>
                                  </a:rPr>
                                  <m:t>𝑤</m:t>
                                </m:r>
                              </m:e>
                            </m:d>
                          </m:e>
                        </m:d>
                      </m:e>
                      <m:sub>
                        <m:r>
                          <a:rPr lang="en-US" sz="2000" b="0" i="1" dirty="0" smtClean="0">
                            <a:latin typeface="Cambria Math"/>
                          </a:rPr>
                          <m:t>∗</m:t>
                        </m:r>
                      </m:sub>
                    </m:sSub>
                    <m:r>
                      <a:rPr lang="en-US" sz="2000" b="0" i="1" dirty="0" smtClean="0">
                        <a:latin typeface="Cambria Math"/>
                      </a:rPr>
                      <m:t>≤</m:t>
                    </m:r>
                    <m:r>
                      <a:rPr lang="en-US" sz="2000" b="0" i="1" dirty="0" smtClean="0">
                        <a:latin typeface="Cambria Math"/>
                      </a:rPr>
                      <m:t>𝜂</m:t>
                    </m:r>
                    <m:r>
                      <a:rPr lang="en-US" sz="2000" b="0" i="1" dirty="0" smtClean="0">
                        <a:latin typeface="Cambria Math"/>
                      </a:rPr>
                      <m:t>/2</m:t>
                    </m:r>
                  </m:oMath>
                </a14:m>
                <a:endParaRPr lang="en-US" sz="2000" dirty="0" smtClean="0"/>
              </a:p>
              <a:p>
                <a:pPr marL="0" indent="0">
                  <a:buNone/>
                </a:pPr>
                <a:r>
                  <a:rPr lang="en-US" sz="2000" dirty="0" smtClean="0"/>
                  <a:t>To implement </a:t>
                </a:r>
                <a14:m>
                  <m:oMath xmlns:m="http://schemas.openxmlformats.org/officeDocument/2006/math">
                    <m:sSub>
                      <m:sSubPr>
                        <m:ctrlPr>
                          <a:rPr lang="en-US" sz="2000" i="1" dirty="0">
                            <a:latin typeface="Cambria Math" panose="02040503050406030204" pitchFamily="18" charset="0"/>
                          </a:rPr>
                        </m:ctrlPr>
                      </m:sSubPr>
                      <m:e>
                        <m:r>
                          <m:rPr>
                            <m:sty m:val="p"/>
                          </m:rPr>
                          <a:rPr lang="en-US" sz="2000" dirty="0">
                            <a:latin typeface="Cambria Math"/>
                          </a:rPr>
                          <m:t>Grad</m:t>
                        </m:r>
                      </m:e>
                      <m:sub>
                        <m:sSub>
                          <m:sSubPr>
                            <m:ctrlPr>
                              <a:rPr lang="en-US" sz="2000" b="0" i="1" dirty="0" smtClean="0">
                                <a:latin typeface="Cambria Math" panose="02040503050406030204" pitchFamily="18" charset="0"/>
                              </a:rPr>
                            </m:ctrlPr>
                          </m:sSubPr>
                          <m:e>
                            <m:r>
                              <a:rPr lang="en-US" sz="2000" i="1" dirty="0">
                                <a:latin typeface="Cambria Math"/>
                              </a:rPr>
                              <m:t>𝑓</m:t>
                            </m:r>
                          </m:e>
                          <m:sub>
                            <m:r>
                              <a:rPr lang="en-US" sz="2000" b="0" i="1" dirty="0" smtClean="0">
                                <a:latin typeface="Cambria Math"/>
                              </a:rPr>
                              <m:t>𝐷</m:t>
                            </m:r>
                          </m:sub>
                        </m:sSub>
                        <m:r>
                          <a:rPr lang="en-US" sz="2000" i="1" dirty="0">
                            <a:latin typeface="Cambria Math"/>
                          </a:rPr>
                          <m:t>,</m:t>
                        </m:r>
                        <m:r>
                          <a:rPr lang="en-US" sz="2000" i="1" dirty="0">
                            <a:latin typeface="Cambria Math"/>
                          </a:rPr>
                          <m:t>𝐾</m:t>
                        </m:r>
                      </m:sub>
                    </m:sSub>
                    <m:r>
                      <a:rPr lang="en-US" sz="2000" i="1" dirty="0">
                        <a:latin typeface="Cambria Math"/>
                      </a:rPr>
                      <m:t>(</m:t>
                    </m:r>
                    <m:r>
                      <a:rPr lang="en-US" sz="2000" i="1" dirty="0">
                        <a:latin typeface="Cambria Math"/>
                      </a:rPr>
                      <m:t>𝜂</m:t>
                    </m:r>
                    <m:r>
                      <a:rPr lang="en-US" sz="2000" i="1" dirty="0">
                        <a:latin typeface="Cambria Math"/>
                      </a:rPr>
                      <m:t>) </m:t>
                    </m:r>
                  </m:oMath>
                </a14:m>
                <a:r>
                  <a:rPr lang="en-US" sz="2000" dirty="0" smtClean="0"/>
                  <a:t>need to estimate </a:t>
                </a:r>
              </a:p>
              <a:p>
                <a:pPr marL="0" indent="0">
                  <a:buNone/>
                </a:pPr>
                <a14:m>
                  <m:oMath xmlns:m="http://schemas.openxmlformats.org/officeDocument/2006/math">
                    <m:r>
                      <a:rPr lang="en-US" sz="2000" b="0" i="0"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𝑓</m:t>
                        </m:r>
                      </m:e>
                      <m:sub>
                        <m:r>
                          <a:rPr lang="en-US" sz="2000" b="0" i="1" smtClean="0">
                            <a:latin typeface="Cambria Math"/>
                          </a:rPr>
                          <m:t>𝐷</m:t>
                        </m:r>
                      </m:sub>
                    </m:sSub>
                    <m:r>
                      <a:rPr lang="en-US" sz="2000" b="0" i="1" smtClean="0">
                        <a:latin typeface="Cambria Math" panose="02040503050406030204" pitchFamily="18" charset="0"/>
                      </a:rPr>
                      <m:t>(</m:t>
                    </m:r>
                    <m:r>
                      <a:rPr lang="en-US" sz="2000" b="0" i="1" smtClean="0">
                        <a:latin typeface="Cambria Math" panose="02040503050406030204" pitchFamily="18" charset="0"/>
                      </a:rPr>
                      <m:t>𝑤</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b="1">
                            <a:latin typeface="Cambria Math"/>
                          </a:rPr>
                          <m:t>𝐄</m:t>
                        </m:r>
                      </m:e>
                      <m:sub>
                        <m:r>
                          <a:rPr lang="en-US" sz="2000" i="1">
                            <a:latin typeface="Cambria Math"/>
                          </a:rPr>
                          <m:t>𝑓</m:t>
                        </m:r>
                        <m:r>
                          <a:rPr lang="en-US" sz="2000" i="1">
                            <a:latin typeface="Cambria Math"/>
                          </a:rPr>
                          <m:t>∼</m:t>
                        </m:r>
                        <m:r>
                          <a:rPr lang="en-US" sz="2000" i="1">
                            <a:latin typeface="Cambria Math"/>
                          </a:rPr>
                          <m:t>𝐷</m:t>
                        </m:r>
                      </m:sub>
                    </m:sSub>
                    <m:r>
                      <a:rPr lang="en-US" sz="2000" i="1">
                        <a:latin typeface="Cambria Math"/>
                      </a:rPr>
                      <m:t> </m:t>
                    </m:r>
                    <m:d>
                      <m:dPr>
                        <m:begChr m:val="["/>
                        <m:endChr m:val="]"/>
                        <m:ctrlPr>
                          <a:rPr lang="en-US" sz="2000" i="1">
                            <a:latin typeface="Cambria Math" panose="02040503050406030204" pitchFamily="18" charset="0"/>
                          </a:rPr>
                        </m:ctrlPr>
                      </m:dPr>
                      <m:e>
                        <m:r>
                          <a:rPr lang="en-US" sz="2000" b="0" i="0" smtClean="0">
                            <a:latin typeface="Cambria Math"/>
                          </a:rPr>
                          <m:t>𝛻</m:t>
                        </m:r>
                        <m:r>
                          <a:rPr lang="en-US" sz="2000" i="1">
                            <a:latin typeface="Cambria Math"/>
                          </a:rPr>
                          <m:t>𝑓</m:t>
                        </m:r>
                        <m:r>
                          <a:rPr lang="en-US" sz="2000" b="0" i="1" smtClean="0">
                            <a:latin typeface="Cambria Math" panose="02040503050406030204" pitchFamily="18" charset="0"/>
                          </a:rPr>
                          <m:t>(</m:t>
                        </m:r>
                        <m:r>
                          <a:rPr lang="en-US" sz="2000" b="0" i="1" smtClean="0">
                            <a:latin typeface="Cambria Math" panose="02040503050406030204" pitchFamily="18" charset="0"/>
                          </a:rPr>
                          <m:t>𝑤</m:t>
                        </m:r>
                        <m:r>
                          <a:rPr lang="en-US" sz="2000" b="0" i="1" smtClean="0">
                            <a:latin typeface="Cambria Math" panose="02040503050406030204" pitchFamily="18" charset="0"/>
                          </a:rPr>
                          <m:t>)</m:t>
                        </m:r>
                      </m:e>
                    </m:d>
                  </m:oMath>
                </a14:m>
                <a:r>
                  <a:rPr lang="en-US" sz="2000" dirty="0" smtClean="0"/>
                  <a:t> within </a:t>
                </a:r>
                <a14:m>
                  <m:oMath xmlns:m="http://schemas.openxmlformats.org/officeDocument/2006/math">
                    <m:r>
                      <a:rPr lang="en-US" sz="2000" i="1" dirty="0">
                        <a:latin typeface="Cambria Math"/>
                      </a:rPr>
                      <m:t>𝜂</m:t>
                    </m:r>
                    <m:r>
                      <a:rPr lang="en-US" sz="2000" i="1" dirty="0">
                        <a:latin typeface="Cambria Math"/>
                      </a:rPr>
                      <m:t>/2</m:t>
                    </m:r>
                  </m:oMath>
                </a14:m>
                <a:r>
                  <a:rPr lang="en-US" sz="2000" dirty="0" smtClean="0"/>
                  <a:t> in </a:t>
                </a:r>
                <a14:m>
                  <m:oMath xmlns:m="http://schemas.openxmlformats.org/officeDocument/2006/math">
                    <m:r>
                      <a:rPr lang="en-US" sz="2000" i="1">
                        <a:latin typeface="Cambria Math"/>
                      </a:rPr>
                      <m:t>‖⋅</m:t>
                    </m:r>
                    <m:sSub>
                      <m:sSubPr>
                        <m:ctrlPr>
                          <a:rPr lang="en-US" sz="2000" b="0" i="1" smtClean="0">
                            <a:latin typeface="Cambria Math" panose="02040503050406030204" pitchFamily="18" charset="0"/>
                          </a:rPr>
                        </m:ctrlPr>
                      </m:sSubPr>
                      <m:e>
                        <m:d>
                          <m:dPr>
                            <m:begChr m:val=""/>
                            <m:endChr m:val="‖"/>
                            <m:ctrlPr>
                              <a:rPr lang="en-US" sz="2000" i="1">
                                <a:latin typeface="Cambria Math" panose="02040503050406030204" pitchFamily="18" charset="0"/>
                              </a:rPr>
                            </m:ctrlPr>
                          </m:dPr>
                          <m:e>
                            <m:r>
                              <a:rPr lang="en-US">
                                <a:latin typeface="Cambria Math" panose="02040503050406030204" pitchFamily="18" charset="0"/>
                              </a:rPr>
                              <m:t>​</m:t>
                            </m:r>
                          </m:e>
                        </m:d>
                      </m:e>
                      <m:sub>
                        <m:r>
                          <a:rPr lang="en-US" sz="2000" b="0" i="1" smtClean="0">
                            <a:latin typeface="Cambria Math"/>
                          </a:rPr>
                          <m:t>∗</m:t>
                        </m:r>
                      </m:sub>
                    </m:sSub>
                  </m:oMath>
                </a14:m>
                <a:endParaRPr lang="en-US" sz="2000" dirty="0" smtClean="0"/>
              </a:p>
              <a:p>
                <a:pPr marL="0" indent="0">
                  <a:buNone/>
                </a:pPr>
                <a:r>
                  <a:rPr lang="en-US" sz="2000" dirty="0" smtClean="0"/>
                  <a:t>Assuming that </a:t>
                </a:r>
                <a14:m>
                  <m:oMath xmlns:m="http://schemas.openxmlformats.org/officeDocument/2006/math">
                    <m:r>
                      <a:rPr lang="en-US" sz="1800" b="0" i="1" smtClean="0">
                        <a:latin typeface="Cambria Math"/>
                      </a:rPr>
                      <m:t>∀</m:t>
                    </m:r>
                    <m:r>
                      <a:rPr lang="en-US" sz="1800" b="0" i="1" smtClean="0">
                        <a:latin typeface="Cambria Math"/>
                      </a:rPr>
                      <m:t>𝑓</m:t>
                    </m:r>
                    <m:r>
                      <a:rPr lang="en-US" sz="1800" b="0" i="1" smtClean="0">
                        <a:latin typeface="Cambria Math"/>
                      </a:rPr>
                      <m:t>∈</m:t>
                    </m:r>
                    <m:r>
                      <a:rPr lang="en-US" sz="1800" b="0" i="1" smtClean="0">
                        <a:latin typeface="Cambria Math"/>
                      </a:rPr>
                      <m:t>𝐹</m:t>
                    </m:r>
                    <m:r>
                      <a:rPr lang="en-US" sz="1800" b="0" i="1" smtClean="0">
                        <a:latin typeface="Cambria Math"/>
                      </a:rPr>
                      <m:t>, </m:t>
                    </m:r>
                    <m:r>
                      <a:rPr lang="en-US" sz="1800" b="0" i="1" smtClean="0">
                        <a:latin typeface="Cambria Math"/>
                      </a:rPr>
                      <m:t>𝑤</m:t>
                    </m:r>
                    <m:r>
                      <a:rPr lang="en-US" sz="1800" b="0" i="1" smtClean="0">
                        <a:latin typeface="Cambria Math"/>
                      </a:rPr>
                      <m:t>∈</m:t>
                    </m:r>
                    <m:r>
                      <a:rPr lang="en-US" sz="1800" b="0" i="1" smtClean="0">
                        <a:latin typeface="Cambria Math"/>
                      </a:rPr>
                      <m:t>𝐾</m:t>
                    </m:r>
                    <m:r>
                      <a:rPr lang="en-US" sz="1800" b="0" i="1" smtClean="0">
                        <a:latin typeface="Cambria Math"/>
                      </a:rPr>
                      <m:t>, </m:t>
                    </m:r>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r>
                              <a:rPr lang="en-US" sz="2000">
                                <a:latin typeface="Cambria Math"/>
                              </a:rPr>
                              <m:t>𝛻</m:t>
                            </m:r>
                            <m:r>
                              <a:rPr lang="en-US" sz="2000" i="1">
                                <a:latin typeface="Cambria Math"/>
                              </a:rPr>
                              <m:t>𝑓</m:t>
                            </m:r>
                            <m:d>
                              <m:dPr>
                                <m:ctrlPr>
                                  <a:rPr lang="en-US" sz="2000" i="1">
                                    <a:latin typeface="Cambria Math" panose="02040503050406030204" pitchFamily="18" charset="0"/>
                                  </a:rPr>
                                </m:ctrlPr>
                              </m:dPr>
                              <m:e>
                                <m:r>
                                  <a:rPr lang="en-US" sz="2000" i="1">
                                    <a:latin typeface="Cambria Math"/>
                                  </a:rPr>
                                  <m:t>𝑤</m:t>
                                </m:r>
                              </m:e>
                            </m:d>
                          </m:e>
                        </m:d>
                      </m:e>
                      <m:sub>
                        <m:r>
                          <a:rPr lang="en-US" sz="2000" b="0" i="1" smtClean="0">
                            <a:latin typeface="Cambria Math"/>
                          </a:rPr>
                          <m:t>∗</m:t>
                        </m:r>
                      </m:sub>
                    </m:sSub>
                    <m:r>
                      <a:rPr lang="en-US" sz="2000" i="1">
                        <a:latin typeface="Cambria Math"/>
                      </a:rPr>
                      <m:t>≤</m:t>
                    </m:r>
                    <m:r>
                      <a:rPr lang="en-US" sz="2000" b="0" i="1" smtClean="0">
                        <a:latin typeface="Cambria Math"/>
                      </a:rPr>
                      <m:t>1</m:t>
                    </m:r>
                  </m:oMath>
                </a14:m>
                <a:r>
                  <a:rPr lang="en-US" sz="2000" dirty="0" smtClean="0"/>
                  <a:t>!</a:t>
                </a: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4384" y="4462579"/>
                <a:ext cx="8229600" cy="1728850"/>
              </a:xfrm>
              <a:blipFill rotWithShape="0">
                <a:blip r:embed="rId3"/>
                <a:stretch>
                  <a:fillRect l="-741" t="-2113" b="-116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57200" y="1084049"/>
                <a:ext cx="8116784" cy="1086831"/>
              </a:xfrm>
              <a:prstGeom prst="rect">
                <a:avLst/>
              </a:prstGeom>
              <a:solidFill>
                <a:schemeClr val="accent5">
                  <a:lumMod val="20000"/>
                  <a:lumOff val="8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rPr>
                  <a:t>Global approximate gradient oracle of </a:t>
                </a:r>
                <a14:m>
                  <m:oMath xmlns:m="http://schemas.openxmlformats.org/officeDocument/2006/math">
                    <m:r>
                      <a:rPr lang="en-US" i="1" dirty="0">
                        <a:solidFill>
                          <a:srgbClr val="C00000"/>
                        </a:solidFill>
                        <a:latin typeface="Cambria Math"/>
                      </a:rPr>
                      <m:t>𝑓</m:t>
                    </m:r>
                  </m:oMath>
                </a14:m>
                <a:r>
                  <a:rPr lang="en-US" dirty="0">
                    <a:solidFill>
                      <a:srgbClr val="C00000"/>
                    </a:solidFill>
                  </a:rPr>
                  <a:t> over </a:t>
                </a:r>
                <a14:m>
                  <m:oMath xmlns:m="http://schemas.openxmlformats.org/officeDocument/2006/math">
                    <m:r>
                      <a:rPr lang="en-US" i="1" dirty="0">
                        <a:solidFill>
                          <a:srgbClr val="C00000"/>
                        </a:solidFill>
                        <a:latin typeface="Cambria Math"/>
                      </a:rPr>
                      <m:t>𝐾</m:t>
                    </m:r>
                    <m:r>
                      <a:rPr lang="en-US" i="1" dirty="0">
                        <a:solidFill>
                          <a:srgbClr val="C00000"/>
                        </a:solidFill>
                        <a:latin typeface="Cambria Math" panose="02040503050406030204" pitchFamily="18" charset="0"/>
                      </a:rPr>
                      <m:t>:</m:t>
                    </m:r>
                  </m:oMath>
                </a14:m>
                <a:r>
                  <a:rPr lang="en-US" dirty="0"/>
                  <a:t> </a:t>
                </a:r>
              </a:p>
              <a:p>
                <a:r>
                  <a:rPr lang="en-US" dirty="0">
                    <a:solidFill>
                      <a:schemeClr val="tx1"/>
                    </a:solidFill>
                  </a:rPr>
                  <a:t>Given </a:t>
                </a:r>
                <a14:m>
                  <m:oMath xmlns:m="http://schemas.openxmlformats.org/officeDocument/2006/math">
                    <m:r>
                      <a:rPr lang="en-US" i="1">
                        <a:solidFill>
                          <a:schemeClr val="tx1"/>
                        </a:solidFill>
                        <a:latin typeface="Cambria Math"/>
                      </a:rPr>
                      <m:t>𝑤</m:t>
                    </m:r>
                    <m:r>
                      <a:rPr lang="en-US" i="1">
                        <a:solidFill>
                          <a:schemeClr val="tx1"/>
                        </a:solidFill>
                        <a:latin typeface="Cambria Math"/>
                      </a:rPr>
                      <m:t>∈</m:t>
                    </m:r>
                    <m:r>
                      <a:rPr lang="en-US" i="1">
                        <a:solidFill>
                          <a:schemeClr val="tx1"/>
                        </a:solidFill>
                        <a:latin typeface="Cambria Math"/>
                      </a:rPr>
                      <m:t>𝐾</m:t>
                    </m:r>
                    <m:r>
                      <a:rPr lang="en-US" i="1">
                        <a:solidFill>
                          <a:schemeClr val="tx1"/>
                        </a:solidFill>
                        <a:latin typeface="Cambria Math"/>
                      </a:rPr>
                      <m:t>,</m:t>
                    </m:r>
                  </m:oMath>
                </a14:m>
                <a:r>
                  <a:rPr lang="en-US" dirty="0">
                    <a:solidFill>
                      <a:schemeClr val="tx1"/>
                    </a:solidFill>
                  </a:rPr>
                  <a:t> </a:t>
                </a:r>
                <a14:m>
                  <m:oMath xmlns:m="http://schemas.openxmlformats.org/officeDocument/2006/math">
                    <m:sSub>
                      <m:sSubPr>
                        <m:ctrlPr>
                          <a:rPr lang="en-US" i="1" dirty="0">
                            <a:solidFill>
                              <a:schemeClr val="tx1"/>
                            </a:solidFill>
                            <a:latin typeface="Cambria Math" panose="02040503050406030204" pitchFamily="18" charset="0"/>
                          </a:rPr>
                        </m:ctrlPr>
                      </m:sSubPr>
                      <m:e>
                        <m:r>
                          <m:rPr>
                            <m:sty m:val="p"/>
                          </m:rPr>
                          <a:rPr lang="en-US" dirty="0">
                            <a:solidFill>
                              <a:schemeClr val="tx1"/>
                            </a:solidFill>
                            <a:latin typeface="Cambria Math"/>
                          </a:rPr>
                          <m:t>Grad</m:t>
                        </m:r>
                      </m:e>
                      <m:sub>
                        <m:r>
                          <a:rPr lang="en-US" i="1" dirty="0">
                            <a:solidFill>
                              <a:schemeClr val="tx1"/>
                            </a:solidFill>
                            <a:latin typeface="Cambria Math"/>
                          </a:rPr>
                          <m:t>𝑓</m:t>
                        </m:r>
                        <m:r>
                          <a:rPr lang="en-US" i="1" dirty="0">
                            <a:solidFill>
                              <a:schemeClr val="tx1"/>
                            </a:solidFill>
                            <a:latin typeface="Cambria Math"/>
                          </a:rPr>
                          <m:t>,</m:t>
                        </m:r>
                        <m:r>
                          <a:rPr lang="en-US" i="1" dirty="0">
                            <a:solidFill>
                              <a:schemeClr val="tx1"/>
                            </a:solidFill>
                            <a:latin typeface="Cambria Math"/>
                          </a:rPr>
                          <m:t>𝐾</m:t>
                        </m:r>
                      </m:sub>
                    </m:sSub>
                    <m:r>
                      <a:rPr lang="en-US" i="1" dirty="0">
                        <a:solidFill>
                          <a:schemeClr val="tx1"/>
                        </a:solidFill>
                        <a:latin typeface="Cambria Math"/>
                      </a:rPr>
                      <m:t>(</m:t>
                    </m:r>
                    <m:r>
                      <a:rPr lang="en-US" i="1" dirty="0">
                        <a:solidFill>
                          <a:schemeClr val="tx1"/>
                        </a:solidFill>
                        <a:latin typeface="Cambria Math"/>
                      </a:rPr>
                      <m:t>𝜂</m:t>
                    </m:r>
                    <m:r>
                      <a:rPr lang="en-US" i="1" dirty="0">
                        <a:solidFill>
                          <a:schemeClr val="tx1"/>
                        </a:solidFill>
                        <a:latin typeface="Cambria Math"/>
                      </a:rPr>
                      <m:t>)</m:t>
                    </m:r>
                  </m:oMath>
                </a14:m>
                <a:r>
                  <a:rPr lang="en-US" dirty="0">
                    <a:solidFill>
                      <a:schemeClr val="tx1"/>
                    </a:solidFill>
                  </a:rPr>
                  <a:t> returns </a:t>
                </a:r>
                <a14:m>
                  <m:oMath xmlns:m="http://schemas.openxmlformats.org/officeDocument/2006/math">
                    <m:r>
                      <a:rPr lang="en-US" b="0" i="1" smtClean="0">
                        <a:solidFill>
                          <a:schemeClr val="tx1"/>
                        </a:solidFill>
                        <a:latin typeface="Cambria Math" panose="02040503050406030204" pitchFamily="18" charset="0"/>
                      </a:rPr>
                      <m:t>𝑔</m:t>
                    </m:r>
                  </m:oMath>
                </a14:m>
                <a:r>
                  <a:rPr lang="en-US" dirty="0">
                    <a:solidFill>
                      <a:schemeClr val="tx1"/>
                    </a:solidFill>
                  </a:rPr>
                  <a:t>, </a:t>
                </a:r>
                <a:r>
                  <a:rPr lang="en-US" dirty="0" err="1">
                    <a:solidFill>
                      <a:schemeClr val="tx1"/>
                    </a:solidFill>
                  </a:rPr>
                  <a:t>s.t.</a:t>
                </a:r>
                <a:r>
                  <a:rPr lang="en-US" dirty="0">
                    <a:solidFill>
                      <a:schemeClr val="tx1"/>
                    </a:solidFill>
                  </a:rPr>
                  <a:t> for all </a:t>
                </a:r>
                <a14:m>
                  <m:oMath xmlns:m="http://schemas.openxmlformats.org/officeDocument/2006/math">
                    <m:r>
                      <a:rPr lang="en-US" i="1" dirty="0">
                        <a:solidFill>
                          <a:schemeClr val="tx1"/>
                        </a:solidFill>
                        <a:latin typeface="Cambria Math"/>
                      </a:rPr>
                      <m:t>𝑢</m:t>
                    </m:r>
                    <m:r>
                      <a:rPr lang="en-US" i="1" dirty="0">
                        <a:solidFill>
                          <a:schemeClr val="tx1"/>
                        </a:solidFill>
                        <a:latin typeface="Cambria Math"/>
                      </a:rPr>
                      <m:t>,</m:t>
                    </m:r>
                    <m:r>
                      <a:rPr lang="en-US" i="1" dirty="0">
                        <a:solidFill>
                          <a:schemeClr val="tx1"/>
                        </a:solidFill>
                        <a:latin typeface="Cambria Math"/>
                      </a:rPr>
                      <m:t>𝑣</m:t>
                    </m:r>
                    <m:r>
                      <a:rPr lang="en-US" i="1" dirty="0">
                        <a:solidFill>
                          <a:schemeClr val="tx1"/>
                        </a:solidFill>
                        <a:latin typeface="Cambria Math"/>
                      </a:rPr>
                      <m:t>∈ </m:t>
                    </m:r>
                    <m:r>
                      <a:rPr lang="en-US" i="1" dirty="0">
                        <a:solidFill>
                          <a:schemeClr val="tx1"/>
                        </a:solidFill>
                        <a:latin typeface="Cambria Math"/>
                      </a:rPr>
                      <m:t>𝐾</m:t>
                    </m:r>
                    <m:r>
                      <a:rPr lang="en-US" i="1" dirty="0">
                        <a:solidFill>
                          <a:schemeClr val="tx1"/>
                        </a:solidFill>
                        <a:latin typeface="Cambria Math"/>
                      </a:rPr>
                      <m:t> </m:t>
                    </m:r>
                  </m:oMath>
                </a14:m>
                <a:endParaRPr lang="en-US" i="1" dirty="0">
                  <a:solidFill>
                    <a:schemeClr val="tx1"/>
                  </a:solidFill>
                  <a:latin typeface="Cambria Math"/>
                </a:endParaRPr>
              </a:p>
              <a:p>
                <a:pPr/>
                <a14:m>
                  <m:oMathPara xmlns:m="http://schemas.openxmlformats.org/officeDocument/2006/math">
                    <m:oMathParaPr>
                      <m:jc m:val="centerGroup"/>
                    </m:oMathParaPr>
                    <m:oMath xmlns:m="http://schemas.openxmlformats.org/officeDocument/2006/math">
                      <m:d>
                        <m:dPr>
                          <m:begChr m:val="|"/>
                          <m:endChr m:val="|"/>
                          <m:ctrlPr>
                            <a:rPr lang="en-US" i="1" dirty="0">
                              <a:solidFill>
                                <a:schemeClr val="tx1"/>
                              </a:solidFill>
                              <a:latin typeface="Cambria Math" panose="02040503050406030204" pitchFamily="18" charset="0"/>
                            </a:rPr>
                          </m:ctrlPr>
                        </m:dPr>
                        <m:e>
                          <m:d>
                            <m:dPr>
                              <m:begChr m:val="〈"/>
                              <m:endChr m:val="〉"/>
                              <m:ctrlPr>
                                <a:rPr lang="en-US" i="1" dirty="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𝑔</m:t>
                              </m:r>
                              <m:r>
                                <a:rPr lang="en-US" i="1" dirty="0">
                                  <a:solidFill>
                                    <a:schemeClr val="tx1"/>
                                  </a:solidFill>
                                  <a:latin typeface="Cambria Math"/>
                                </a:rPr>
                                <m:t>−</m:t>
                              </m:r>
                              <m:r>
                                <a:rPr lang="en-US" dirty="0">
                                  <a:solidFill>
                                    <a:schemeClr val="tx1"/>
                                  </a:solidFill>
                                  <a:latin typeface="Cambria Math"/>
                                </a:rPr>
                                <m:t>𝛻</m:t>
                              </m:r>
                              <m:r>
                                <a:rPr lang="en-US" i="1" dirty="0">
                                  <a:solidFill>
                                    <a:schemeClr val="tx1"/>
                                  </a:solidFill>
                                  <a:latin typeface="Cambria Math"/>
                                </a:rPr>
                                <m:t>𝑓</m:t>
                              </m:r>
                              <m:d>
                                <m:dPr>
                                  <m:ctrlPr>
                                    <a:rPr lang="en-US" i="1" dirty="0">
                                      <a:solidFill>
                                        <a:schemeClr val="tx1"/>
                                      </a:solidFill>
                                      <a:latin typeface="Cambria Math" panose="02040503050406030204" pitchFamily="18" charset="0"/>
                                    </a:rPr>
                                  </m:ctrlPr>
                                </m:dPr>
                                <m:e>
                                  <m:r>
                                    <a:rPr lang="en-US" i="1" dirty="0">
                                      <a:solidFill>
                                        <a:schemeClr val="tx1"/>
                                      </a:solidFill>
                                      <a:latin typeface="Cambria Math"/>
                                    </a:rPr>
                                    <m:t>𝑤</m:t>
                                  </m:r>
                                </m:e>
                              </m:d>
                              <m:r>
                                <a:rPr lang="en-US" i="1" dirty="0">
                                  <a:solidFill>
                                    <a:schemeClr val="tx1"/>
                                  </a:solidFill>
                                  <a:latin typeface="Cambria Math"/>
                                </a:rPr>
                                <m:t>, </m:t>
                              </m:r>
                              <m:r>
                                <a:rPr lang="en-US" i="1" dirty="0">
                                  <a:solidFill>
                                    <a:schemeClr val="tx1"/>
                                  </a:solidFill>
                                  <a:latin typeface="Cambria Math"/>
                                </a:rPr>
                                <m:t>𝑣</m:t>
                              </m:r>
                              <m:r>
                                <a:rPr lang="en-US" i="1" dirty="0">
                                  <a:solidFill>
                                    <a:schemeClr val="tx1"/>
                                  </a:solidFill>
                                  <a:latin typeface="Cambria Math"/>
                                </a:rPr>
                                <m:t>−</m:t>
                              </m:r>
                              <m:r>
                                <a:rPr lang="en-US" i="1" dirty="0">
                                  <a:solidFill>
                                    <a:schemeClr val="tx1"/>
                                  </a:solidFill>
                                  <a:latin typeface="Cambria Math"/>
                                </a:rPr>
                                <m:t>𝑢</m:t>
                              </m:r>
                            </m:e>
                          </m:d>
                        </m:e>
                      </m:d>
                      <m:r>
                        <a:rPr lang="en-US" i="1" dirty="0">
                          <a:solidFill>
                            <a:schemeClr val="tx1"/>
                          </a:solidFill>
                          <a:latin typeface="Cambria Math"/>
                        </a:rPr>
                        <m:t>≤</m:t>
                      </m:r>
                      <m:r>
                        <a:rPr lang="en-US" i="1" dirty="0">
                          <a:solidFill>
                            <a:schemeClr val="tx1"/>
                          </a:solidFill>
                          <a:latin typeface="Cambria Math"/>
                        </a:rPr>
                        <m:t>𝜂</m:t>
                      </m:r>
                    </m:oMath>
                  </m:oMathPara>
                </a14:m>
                <a:endParaRPr lang="en-US" dirty="0">
                  <a:solidFill>
                    <a:schemeClr val="tx1"/>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457200" y="1084049"/>
                <a:ext cx="8116784" cy="1086831"/>
              </a:xfrm>
              <a:prstGeom prst="rect">
                <a:avLst/>
              </a:prstGeom>
              <a:blipFill rotWithShape="0">
                <a:blip r:embed="rId4"/>
                <a:stretch>
                  <a:fillRect l="-601"/>
                </a:stretch>
              </a:blipFill>
              <a:ln>
                <a:noFill/>
              </a:ln>
            </p:spPr>
            <p:txBody>
              <a:bodyPr/>
              <a:lstStyle/>
              <a:p>
                <a:r>
                  <a:rPr lang="en-US">
                    <a:noFill/>
                  </a:rPr>
                  <a:t> </a:t>
                </a:r>
              </a:p>
            </p:txBody>
          </p:sp>
        </mc:Fallback>
      </mc:AlternateContent>
      <p:grpSp>
        <p:nvGrpSpPr>
          <p:cNvPr id="23" name="Group 22"/>
          <p:cNvGrpSpPr/>
          <p:nvPr/>
        </p:nvGrpSpPr>
        <p:grpSpPr>
          <a:xfrm>
            <a:off x="2766732" y="2324589"/>
            <a:ext cx="3832278" cy="1616147"/>
            <a:chOff x="2766732" y="2324589"/>
            <a:chExt cx="3832278" cy="1616147"/>
          </a:xfrm>
        </p:grpSpPr>
        <p:grpSp>
          <p:nvGrpSpPr>
            <p:cNvPr id="22" name="Group 21"/>
            <p:cNvGrpSpPr/>
            <p:nvPr/>
          </p:nvGrpSpPr>
          <p:grpSpPr>
            <a:xfrm>
              <a:off x="2766732" y="2324589"/>
              <a:ext cx="3529554" cy="1537253"/>
              <a:chOff x="2766732" y="2324589"/>
              <a:chExt cx="3529554" cy="1537253"/>
            </a:xfrm>
          </p:grpSpPr>
          <p:grpSp>
            <p:nvGrpSpPr>
              <p:cNvPr id="21" name="Group 20"/>
              <p:cNvGrpSpPr/>
              <p:nvPr/>
            </p:nvGrpSpPr>
            <p:grpSpPr>
              <a:xfrm>
                <a:off x="3172086" y="2324589"/>
                <a:ext cx="3124200" cy="1537253"/>
                <a:chOff x="3172086" y="2324589"/>
                <a:chExt cx="3124200" cy="1537253"/>
              </a:xfrm>
            </p:grpSpPr>
            <p:cxnSp>
              <p:nvCxnSpPr>
                <p:cNvPr id="6" name="Straight Arrow Connector 5"/>
                <p:cNvCxnSpPr/>
                <p:nvPr/>
              </p:nvCxnSpPr>
              <p:spPr>
                <a:xfrm>
                  <a:off x="3172086" y="3641130"/>
                  <a:ext cx="3124200" cy="1596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248286" y="2324589"/>
                  <a:ext cx="0" cy="15372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2766732" y="2528079"/>
                <a:ext cx="3427825" cy="1088542"/>
                <a:chOff x="2018951" y="4973950"/>
                <a:chExt cx="3427825" cy="1088542"/>
              </a:xfrm>
            </p:grpSpPr>
            <p:sp>
              <p:nvSpPr>
                <p:cNvPr id="9" name="Freeform 8"/>
                <p:cNvSpPr/>
                <p:nvPr/>
              </p:nvSpPr>
              <p:spPr>
                <a:xfrm>
                  <a:off x="2447544" y="5231233"/>
                  <a:ext cx="2999232" cy="831259"/>
                </a:xfrm>
                <a:custGeom>
                  <a:avLst/>
                  <a:gdLst>
                    <a:gd name="connsiteX0" fmla="*/ 0 w 2950464"/>
                    <a:gd name="connsiteY0" fmla="*/ 0 h 831259"/>
                    <a:gd name="connsiteX1" fmla="*/ 1170432 w 2950464"/>
                    <a:gd name="connsiteY1" fmla="*/ 762000 h 831259"/>
                    <a:gd name="connsiteX2" fmla="*/ 2182368 w 2950464"/>
                    <a:gd name="connsiteY2" fmla="*/ 719328 h 831259"/>
                    <a:gd name="connsiteX3" fmla="*/ 2950464 w 2950464"/>
                    <a:gd name="connsiteY3" fmla="*/ 85344 h 831259"/>
                  </a:gdLst>
                  <a:ahLst/>
                  <a:cxnLst>
                    <a:cxn ang="0">
                      <a:pos x="connsiteX0" y="connsiteY0"/>
                    </a:cxn>
                    <a:cxn ang="0">
                      <a:pos x="connsiteX1" y="connsiteY1"/>
                    </a:cxn>
                    <a:cxn ang="0">
                      <a:pos x="connsiteX2" y="connsiteY2"/>
                    </a:cxn>
                    <a:cxn ang="0">
                      <a:pos x="connsiteX3" y="connsiteY3"/>
                    </a:cxn>
                  </a:cxnLst>
                  <a:rect l="l" t="t" r="r" b="b"/>
                  <a:pathLst>
                    <a:path w="2950464" h="831259">
                      <a:moveTo>
                        <a:pt x="0" y="0"/>
                      </a:moveTo>
                      <a:cubicBezTo>
                        <a:pt x="403352" y="321056"/>
                        <a:pt x="806704" y="642112"/>
                        <a:pt x="1170432" y="762000"/>
                      </a:cubicBezTo>
                      <a:cubicBezTo>
                        <a:pt x="1534160" y="881888"/>
                        <a:pt x="1885696" y="832104"/>
                        <a:pt x="2182368" y="719328"/>
                      </a:cubicBezTo>
                      <a:cubicBezTo>
                        <a:pt x="2479040" y="606552"/>
                        <a:pt x="2950464" y="85344"/>
                        <a:pt x="2950464" y="85344"/>
                      </a:cubicBezTo>
                    </a:path>
                  </a:pathLst>
                </a:custGeom>
                <a:noFill/>
                <a:ln w="952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a:off x="2018951" y="4973950"/>
                      <a:ext cx="508601" cy="6924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panose="02040503050406030204" pitchFamily="18" charset="0"/>
                              </a:rPr>
                              <m:t>𝑓</m:t>
                            </m:r>
                          </m:oMath>
                        </m:oMathPara>
                      </a14:m>
                      <a:endParaRPr lang="en-US" sz="1050" dirty="0" smtClean="0"/>
                    </a:p>
                    <a:p>
                      <a:endParaRPr lang="en-US" sz="1050" dirty="0"/>
                    </a:p>
                    <a:p>
                      <a:endParaRPr lang="en-US" sz="1050" b="0" dirty="0" smtClean="0"/>
                    </a:p>
                  </p:txBody>
                </p:sp>
              </mc:Choice>
              <mc:Fallback xmlns="">
                <p:sp>
                  <p:nvSpPr>
                    <p:cNvPr id="10" name="TextBox 9"/>
                    <p:cNvSpPr txBox="1">
                      <a:spLocks noRot="1" noChangeAspect="1" noMove="1" noResize="1" noEditPoints="1" noAdjustHandles="1" noChangeArrowheads="1" noChangeShapeType="1" noTextEdit="1"/>
                    </p:cNvSpPr>
                    <p:nvPr/>
                  </p:nvSpPr>
                  <p:spPr>
                    <a:xfrm>
                      <a:off x="2018951" y="4973950"/>
                      <a:ext cx="508601" cy="692497"/>
                    </a:xfrm>
                    <a:prstGeom prst="rect">
                      <a:avLst/>
                    </a:prstGeom>
                    <a:blipFill rotWithShape="0">
                      <a:blip r:embed="rId5"/>
                      <a:stretch>
                        <a:fillRect/>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11" name="TextBox 10"/>
                <p:cNvSpPr txBox="1"/>
                <p:nvPr/>
              </p:nvSpPr>
              <p:spPr>
                <a:xfrm>
                  <a:off x="6168764" y="3571404"/>
                  <a:ext cx="4302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6168764" y="3571404"/>
                  <a:ext cx="430246" cy="369332"/>
                </a:xfrm>
                <a:prstGeom prst="rect">
                  <a:avLst/>
                </a:prstGeom>
                <a:blipFill rotWithShape="0">
                  <a:blip r:embed="rId6"/>
                  <a:stretch>
                    <a:fillRect/>
                  </a:stretch>
                </a:blipFill>
              </p:spPr>
              <p:txBody>
                <a:bodyPr/>
                <a:lstStyle/>
                <a:p>
                  <a:r>
                    <a:rPr lang="en-US">
                      <a:noFill/>
                    </a:rPr>
                    <a:t> </a:t>
                  </a:r>
                </a:p>
              </p:txBody>
            </p:sp>
          </mc:Fallback>
        </mc:AlternateContent>
      </p:grpSp>
      <p:grpSp>
        <p:nvGrpSpPr>
          <p:cNvPr id="12" name="Group 11"/>
          <p:cNvGrpSpPr/>
          <p:nvPr/>
        </p:nvGrpSpPr>
        <p:grpSpPr>
          <a:xfrm>
            <a:off x="1026448" y="2854403"/>
            <a:ext cx="5168107" cy="1301169"/>
            <a:chOff x="419697" y="2175013"/>
            <a:chExt cx="5168107" cy="1301169"/>
          </a:xfrm>
        </p:grpSpPr>
        <p:cxnSp>
          <p:nvCxnSpPr>
            <p:cNvPr id="13" name="Straight Connector 12"/>
            <p:cNvCxnSpPr/>
            <p:nvPr/>
          </p:nvCxnSpPr>
          <p:spPr>
            <a:xfrm>
              <a:off x="2565333" y="2463260"/>
              <a:ext cx="3022471" cy="1012922"/>
            </a:xfrm>
            <a:prstGeom prst="line">
              <a:avLst/>
            </a:prstGeom>
            <a:ln w="952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p:cNvSpPr/>
                <p:nvPr/>
              </p:nvSpPr>
              <p:spPr>
                <a:xfrm>
                  <a:off x="419697" y="2175013"/>
                  <a:ext cx="22488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i="1" dirty="0" smtClean="0">
                            <a:solidFill>
                              <a:schemeClr val="tx2"/>
                            </a:solidFill>
                            <a:latin typeface="Cambria Math"/>
                          </a:rPr>
                          <m:t>𝑓</m:t>
                        </m:r>
                        <m:d>
                          <m:dPr>
                            <m:ctrlPr>
                              <a:rPr lang="en-US" sz="1400" b="0" i="1" dirty="0" smtClean="0">
                                <a:solidFill>
                                  <a:schemeClr val="tx2"/>
                                </a:solidFill>
                                <a:latin typeface="Cambria Math" panose="02040503050406030204" pitchFamily="18" charset="0"/>
                              </a:rPr>
                            </m:ctrlPr>
                          </m:dPr>
                          <m:e>
                            <m:sSub>
                              <m:sSubPr>
                                <m:ctrlPr>
                                  <a:rPr lang="en-US" sz="1400" b="0" i="1" dirty="0" smtClean="0">
                                    <a:solidFill>
                                      <a:schemeClr val="tx2"/>
                                    </a:solidFill>
                                    <a:latin typeface="Cambria Math" panose="02040503050406030204" pitchFamily="18" charset="0"/>
                                  </a:rPr>
                                </m:ctrlPr>
                              </m:sSubPr>
                              <m:e>
                                <m:r>
                                  <a:rPr lang="en-US" sz="1400" b="0" i="1" dirty="0" smtClean="0">
                                    <a:solidFill>
                                      <a:schemeClr val="tx2"/>
                                    </a:solidFill>
                                    <a:latin typeface="Cambria Math" panose="02040503050406030204" pitchFamily="18" charset="0"/>
                                  </a:rPr>
                                  <m:t>𝑤</m:t>
                                </m:r>
                              </m:e>
                              <m:sub>
                                <m:r>
                                  <a:rPr lang="en-US" sz="1400" b="0" i="1" dirty="0" smtClean="0">
                                    <a:solidFill>
                                      <a:schemeClr val="tx2"/>
                                    </a:solidFill>
                                    <a:latin typeface="Cambria Math" panose="02040503050406030204" pitchFamily="18" charset="0"/>
                                  </a:rPr>
                                  <m:t>0</m:t>
                                </m:r>
                              </m:sub>
                            </m:sSub>
                          </m:e>
                        </m:d>
                        <m:r>
                          <a:rPr lang="en-US" sz="1400" b="0" i="1" dirty="0" smtClean="0">
                            <a:solidFill>
                              <a:schemeClr val="tx2"/>
                            </a:solidFill>
                            <a:latin typeface="Cambria Math" panose="02040503050406030204" pitchFamily="18" charset="0"/>
                          </a:rPr>
                          <m:t>+〈</m:t>
                        </m:r>
                        <m:r>
                          <a:rPr lang="en-US" sz="1400" i="1" dirty="0" smtClean="0">
                            <a:solidFill>
                              <a:schemeClr val="tx2"/>
                            </a:solidFill>
                            <a:latin typeface="Cambria Math"/>
                          </a:rPr>
                          <m:t>𝛻</m:t>
                        </m:r>
                        <m:r>
                          <a:rPr lang="en-US" sz="1400" i="1" dirty="0">
                            <a:solidFill>
                              <a:schemeClr val="tx2"/>
                            </a:solidFill>
                            <a:latin typeface="Cambria Math"/>
                          </a:rPr>
                          <m:t>𝑓</m:t>
                        </m:r>
                        <m:d>
                          <m:dPr>
                            <m:ctrlPr>
                              <a:rPr lang="en-US" sz="1400" i="1" dirty="0">
                                <a:solidFill>
                                  <a:schemeClr val="tx2"/>
                                </a:solidFill>
                                <a:latin typeface="Cambria Math" panose="02040503050406030204" pitchFamily="18" charset="0"/>
                              </a:rPr>
                            </m:ctrlPr>
                          </m:dPr>
                          <m:e>
                            <m:sSub>
                              <m:sSubPr>
                                <m:ctrlPr>
                                  <a:rPr lang="en-US" sz="1400" b="0" i="1" dirty="0" smtClean="0">
                                    <a:solidFill>
                                      <a:schemeClr val="tx2"/>
                                    </a:solidFill>
                                    <a:latin typeface="Cambria Math" panose="02040503050406030204" pitchFamily="18" charset="0"/>
                                  </a:rPr>
                                </m:ctrlPr>
                              </m:sSubPr>
                              <m:e>
                                <m:r>
                                  <a:rPr lang="en-US" sz="1400" i="1" dirty="0">
                                    <a:solidFill>
                                      <a:schemeClr val="tx2"/>
                                    </a:solidFill>
                                    <a:latin typeface="Cambria Math"/>
                                  </a:rPr>
                                  <m:t>𝑤</m:t>
                                </m:r>
                              </m:e>
                              <m:sub>
                                <m:r>
                                  <a:rPr lang="en-US" sz="1400" b="0" i="1" dirty="0" smtClean="0">
                                    <a:solidFill>
                                      <a:schemeClr val="tx2"/>
                                    </a:solidFill>
                                    <a:latin typeface="Cambria Math" panose="02040503050406030204" pitchFamily="18" charset="0"/>
                                  </a:rPr>
                                  <m:t>0</m:t>
                                </m:r>
                              </m:sub>
                            </m:sSub>
                          </m:e>
                        </m:d>
                        <m:r>
                          <a:rPr lang="en-US" sz="1400" b="0" i="1" dirty="0" smtClean="0">
                            <a:solidFill>
                              <a:schemeClr val="tx2"/>
                            </a:solidFill>
                            <a:latin typeface="Cambria Math" panose="02040503050406030204" pitchFamily="18" charset="0"/>
                          </a:rPr>
                          <m:t>,</m:t>
                        </m:r>
                        <m:r>
                          <a:rPr lang="en-US" sz="1400" b="0" i="1" dirty="0" smtClean="0">
                            <a:solidFill>
                              <a:schemeClr val="tx2"/>
                            </a:solidFill>
                            <a:latin typeface="Cambria Math" panose="02040503050406030204" pitchFamily="18" charset="0"/>
                          </a:rPr>
                          <m:t>𝑤</m:t>
                        </m:r>
                        <m:r>
                          <a:rPr lang="en-US" sz="1400" b="0" i="1" dirty="0" smtClean="0">
                            <a:solidFill>
                              <a:schemeClr val="tx2"/>
                            </a:solidFill>
                            <a:latin typeface="Cambria Math" panose="02040503050406030204" pitchFamily="18" charset="0"/>
                          </a:rPr>
                          <m:t>−</m:t>
                        </m:r>
                        <m:sSub>
                          <m:sSubPr>
                            <m:ctrlPr>
                              <a:rPr lang="en-US" sz="1400" b="0" i="1" dirty="0" smtClean="0">
                                <a:solidFill>
                                  <a:schemeClr val="tx2"/>
                                </a:solidFill>
                                <a:latin typeface="Cambria Math" panose="02040503050406030204" pitchFamily="18" charset="0"/>
                              </a:rPr>
                            </m:ctrlPr>
                          </m:sSubPr>
                          <m:e>
                            <m:r>
                              <a:rPr lang="en-US" sz="1400" b="0" i="1" dirty="0" smtClean="0">
                                <a:solidFill>
                                  <a:schemeClr val="tx2"/>
                                </a:solidFill>
                                <a:latin typeface="Cambria Math" panose="02040503050406030204" pitchFamily="18" charset="0"/>
                              </a:rPr>
                              <m:t>𝑤</m:t>
                            </m:r>
                          </m:e>
                          <m:sub>
                            <m:r>
                              <a:rPr lang="en-US" sz="1400" b="0" i="1" dirty="0" smtClean="0">
                                <a:solidFill>
                                  <a:schemeClr val="tx2"/>
                                </a:solidFill>
                                <a:latin typeface="Cambria Math" panose="02040503050406030204" pitchFamily="18" charset="0"/>
                              </a:rPr>
                              <m:t>0</m:t>
                            </m:r>
                          </m:sub>
                        </m:sSub>
                        <m:r>
                          <a:rPr lang="en-US" sz="1400" b="0" i="1" dirty="0" smtClean="0">
                            <a:solidFill>
                              <a:schemeClr val="tx2"/>
                            </a:solidFill>
                            <a:latin typeface="Cambria Math" panose="02040503050406030204" pitchFamily="18" charset="0"/>
                          </a:rPr>
                          <m:t>〉</m:t>
                        </m:r>
                      </m:oMath>
                    </m:oMathPara>
                  </a14:m>
                  <a:endParaRPr lang="en-US" sz="1400" i="1" dirty="0">
                    <a:solidFill>
                      <a:schemeClr val="tx2"/>
                    </a:solidFill>
                  </a:endParaRPr>
                </a:p>
              </p:txBody>
            </p:sp>
          </mc:Choice>
          <mc:Fallback xmlns="">
            <p:sp>
              <p:nvSpPr>
                <p:cNvPr id="14" name="Rectangle 13"/>
                <p:cNvSpPr>
                  <a:spLocks noRot="1" noChangeAspect="1" noMove="1" noResize="1" noEditPoints="1" noAdjustHandles="1" noChangeArrowheads="1" noChangeShapeType="1" noTextEdit="1"/>
                </p:cNvSpPr>
                <p:nvPr/>
              </p:nvSpPr>
              <p:spPr>
                <a:xfrm>
                  <a:off x="419697" y="2175013"/>
                  <a:ext cx="2248885" cy="307777"/>
                </a:xfrm>
                <a:prstGeom prst="rect">
                  <a:avLst/>
                </a:prstGeom>
                <a:blipFill rotWithShape="0">
                  <a:blip r:embed="rId7"/>
                  <a:stretch>
                    <a:fillRect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3427205" y="2884550"/>
                  <a:ext cx="5231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sub>
                        </m:sSub>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3427205" y="2884550"/>
                  <a:ext cx="523156" cy="369332"/>
                </a:xfrm>
                <a:prstGeom prst="rect">
                  <a:avLst/>
                </a:prstGeom>
                <a:blipFill rotWithShape="0">
                  <a:blip r:embed="rId8"/>
                  <a:stretch>
                    <a:fillRect b="-1667"/>
                  </a:stretch>
                </a:blipFill>
              </p:spPr>
              <p:txBody>
                <a:bodyPr/>
                <a:lstStyle/>
                <a:p>
                  <a:r>
                    <a:rPr lang="en-US">
                      <a:noFill/>
                    </a:rPr>
                    <a:t> </a:t>
                  </a:r>
                </a:p>
              </p:txBody>
            </p:sp>
          </mc:Fallback>
        </mc:AlternateContent>
        <p:cxnSp>
          <p:nvCxnSpPr>
            <p:cNvPr id="16" name="Straight Connector 15"/>
            <p:cNvCxnSpPr/>
            <p:nvPr/>
          </p:nvCxnSpPr>
          <p:spPr>
            <a:xfrm>
              <a:off x="3761711" y="2966432"/>
              <a:ext cx="0" cy="3289"/>
            </a:xfrm>
            <a:prstGeom prst="line">
              <a:avLst/>
            </a:prstGeom>
            <a:ln>
              <a:solidFill>
                <a:schemeClr val="tx1"/>
              </a:solidFill>
              <a:headEnd type="oval" w="sm" len="sm"/>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1265388" y="3093215"/>
            <a:ext cx="4940788" cy="918664"/>
            <a:chOff x="658637" y="2413825"/>
            <a:chExt cx="4940788" cy="918664"/>
          </a:xfrm>
        </p:grpSpPr>
        <mc:AlternateContent xmlns:mc="http://schemas.openxmlformats.org/markup-compatibility/2006" xmlns:a14="http://schemas.microsoft.com/office/drawing/2010/main">
          <mc:Choice Requires="a14">
            <p:sp>
              <p:nvSpPr>
                <p:cNvPr id="18" name="Rectangle 17"/>
                <p:cNvSpPr/>
                <p:nvPr/>
              </p:nvSpPr>
              <p:spPr>
                <a:xfrm>
                  <a:off x="658637" y="2413825"/>
                  <a:ext cx="178920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i="1" dirty="0" smtClean="0">
                            <a:solidFill>
                              <a:schemeClr val="accent5">
                                <a:lumMod val="75000"/>
                              </a:schemeClr>
                            </a:solidFill>
                            <a:latin typeface="Cambria Math"/>
                          </a:rPr>
                          <m:t>𝑓</m:t>
                        </m:r>
                        <m:d>
                          <m:dPr>
                            <m:ctrlPr>
                              <a:rPr lang="en-US" sz="1400" b="0" i="1" dirty="0" smtClean="0">
                                <a:solidFill>
                                  <a:schemeClr val="accent5">
                                    <a:lumMod val="75000"/>
                                  </a:schemeClr>
                                </a:solidFill>
                                <a:latin typeface="Cambria Math" panose="02040503050406030204" pitchFamily="18" charset="0"/>
                              </a:rPr>
                            </m:ctrlPr>
                          </m:dPr>
                          <m:e>
                            <m:sSub>
                              <m:sSubPr>
                                <m:ctrlPr>
                                  <a:rPr lang="en-US" sz="1400" b="0" i="1" dirty="0" smtClean="0">
                                    <a:solidFill>
                                      <a:schemeClr val="accent5">
                                        <a:lumMod val="75000"/>
                                      </a:schemeClr>
                                    </a:solidFill>
                                    <a:latin typeface="Cambria Math" panose="02040503050406030204" pitchFamily="18" charset="0"/>
                                  </a:rPr>
                                </m:ctrlPr>
                              </m:sSubPr>
                              <m:e>
                                <m:r>
                                  <a:rPr lang="en-US" sz="1400" b="0" i="1" dirty="0" smtClean="0">
                                    <a:solidFill>
                                      <a:schemeClr val="accent5">
                                        <a:lumMod val="75000"/>
                                      </a:schemeClr>
                                    </a:solidFill>
                                    <a:latin typeface="Cambria Math" panose="02040503050406030204" pitchFamily="18" charset="0"/>
                                  </a:rPr>
                                  <m:t>𝑤</m:t>
                                </m:r>
                              </m:e>
                              <m:sub>
                                <m:r>
                                  <a:rPr lang="en-US" sz="1400" b="0" i="1" dirty="0" smtClean="0">
                                    <a:solidFill>
                                      <a:schemeClr val="accent5">
                                        <a:lumMod val="75000"/>
                                      </a:schemeClr>
                                    </a:solidFill>
                                    <a:latin typeface="Cambria Math" panose="02040503050406030204" pitchFamily="18" charset="0"/>
                                  </a:rPr>
                                  <m:t>0</m:t>
                                </m:r>
                              </m:sub>
                            </m:sSub>
                          </m:e>
                        </m:d>
                        <m:r>
                          <a:rPr lang="en-US" sz="1400" b="0" i="1" dirty="0" smtClean="0">
                            <a:solidFill>
                              <a:schemeClr val="accent5">
                                <a:lumMod val="75000"/>
                              </a:schemeClr>
                            </a:solidFill>
                            <a:latin typeface="Cambria Math" panose="02040503050406030204" pitchFamily="18" charset="0"/>
                          </a:rPr>
                          <m:t>+</m:t>
                        </m:r>
                        <m:d>
                          <m:dPr>
                            <m:begChr m:val="〈"/>
                            <m:endChr m:val="〉"/>
                            <m:ctrlPr>
                              <a:rPr lang="en-US" sz="1400" b="0" i="1" dirty="0" smtClean="0">
                                <a:solidFill>
                                  <a:schemeClr val="accent5">
                                    <a:lumMod val="75000"/>
                                  </a:schemeClr>
                                </a:solidFill>
                                <a:latin typeface="Cambria Math" panose="02040503050406030204" pitchFamily="18" charset="0"/>
                              </a:rPr>
                            </m:ctrlPr>
                          </m:dPr>
                          <m:e>
                            <m:r>
                              <a:rPr lang="en-US" sz="1400" i="1" dirty="0" smtClean="0">
                                <a:solidFill>
                                  <a:schemeClr val="accent5">
                                    <a:lumMod val="75000"/>
                                  </a:schemeClr>
                                </a:solidFill>
                                <a:latin typeface="Cambria Math" panose="02040503050406030204" pitchFamily="18" charset="0"/>
                              </a:rPr>
                              <m:t>𝑔</m:t>
                            </m:r>
                            <m:r>
                              <a:rPr lang="en-US" sz="1400" b="0" i="1" dirty="0" smtClean="0">
                                <a:solidFill>
                                  <a:schemeClr val="accent5">
                                    <a:lumMod val="75000"/>
                                  </a:schemeClr>
                                </a:solidFill>
                                <a:latin typeface="Cambria Math" panose="02040503050406030204" pitchFamily="18" charset="0"/>
                              </a:rPr>
                              <m:t>,</m:t>
                            </m:r>
                            <m:r>
                              <a:rPr lang="en-US" sz="1400" b="0" i="1" dirty="0" smtClean="0">
                                <a:solidFill>
                                  <a:schemeClr val="accent5">
                                    <a:lumMod val="75000"/>
                                  </a:schemeClr>
                                </a:solidFill>
                                <a:latin typeface="Cambria Math" panose="02040503050406030204" pitchFamily="18" charset="0"/>
                              </a:rPr>
                              <m:t>𝑤</m:t>
                            </m:r>
                            <m:r>
                              <a:rPr lang="en-US" sz="1400" b="0" i="1" dirty="0" smtClean="0">
                                <a:solidFill>
                                  <a:schemeClr val="accent5">
                                    <a:lumMod val="75000"/>
                                  </a:schemeClr>
                                </a:solidFill>
                                <a:latin typeface="Cambria Math" panose="02040503050406030204" pitchFamily="18" charset="0"/>
                              </a:rPr>
                              <m:t>−</m:t>
                            </m:r>
                            <m:sSub>
                              <m:sSubPr>
                                <m:ctrlPr>
                                  <a:rPr lang="en-US" sz="1400" b="0" i="1" dirty="0" smtClean="0">
                                    <a:solidFill>
                                      <a:schemeClr val="accent5">
                                        <a:lumMod val="75000"/>
                                      </a:schemeClr>
                                    </a:solidFill>
                                    <a:latin typeface="Cambria Math" panose="02040503050406030204" pitchFamily="18" charset="0"/>
                                  </a:rPr>
                                </m:ctrlPr>
                              </m:sSubPr>
                              <m:e>
                                <m:r>
                                  <a:rPr lang="en-US" sz="1400" b="0" i="1" dirty="0" smtClean="0">
                                    <a:solidFill>
                                      <a:schemeClr val="accent5">
                                        <a:lumMod val="75000"/>
                                      </a:schemeClr>
                                    </a:solidFill>
                                    <a:latin typeface="Cambria Math" panose="02040503050406030204" pitchFamily="18" charset="0"/>
                                  </a:rPr>
                                  <m:t>𝑤</m:t>
                                </m:r>
                              </m:e>
                              <m:sub>
                                <m:r>
                                  <a:rPr lang="en-US" sz="1400" b="0" i="1" dirty="0" smtClean="0">
                                    <a:solidFill>
                                      <a:schemeClr val="accent5">
                                        <a:lumMod val="75000"/>
                                      </a:schemeClr>
                                    </a:solidFill>
                                    <a:latin typeface="Cambria Math" panose="02040503050406030204" pitchFamily="18" charset="0"/>
                                  </a:rPr>
                                  <m:t>0</m:t>
                                </m:r>
                              </m:sub>
                            </m:sSub>
                          </m:e>
                        </m:d>
                      </m:oMath>
                    </m:oMathPara>
                  </a14:m>
                  <a:endParaRPr lang="en-US" sz="1400" b="0" i="1" dirty="0" smtClean="0">
                    <a:solidFill>
                      <a:schemeClr val="accent5">
                        <a:lumMod val="75000"/>
                      </a:schemeClr>
                    </a:solidFill>
                  </a:endParaRPr>
                </a:p>
              </p:txBody>
            </p:sp>
          </mc:Choice>
          <mc:Fallback xmlns="">
            <p:sp>
              <p:nvSpPr>
                <p:cNvPr id="18" name="Rectangle 17"/>
                <p:cNvSpPr>
                  <a:spLocks noRot="1" noChangeAspect="1" noMove="1" noResize="1" noEditPoints="1" noAdjustHandles="1" noChangeArrowheads="1" noChangeShapeType="1" noTextEdit="1"/>
                </p:cNvSpPr>
                <p:nvPr/>
              </p:nvSpPr>
              <p:spPr>
                <a:xfrm>
                  <a:off x="658637" y="2413825"/>
                  <a:ext cx="1789208" cy="307777"/>
                </a:xfrm>
                <a:prstGeom prst="rect">
                  <a:avLst/>
                </a:prstGeom>
                <a:blipFill rotWithShape="0">
                  <a:blip r:embed="rId9"/>
                  <a:stretch>
                    <a:fillRect b="-7843"/>
                  </a:stretch>
                </a:blipFill>
              </p:spPr>
              <p:txBody>
                <a:bodyPr/>
                <a:lstStyle/>
                <a:p>
                  <a:r>
                    <a:rPr lang="en-US">
                      <a:noFill/>
                    </a:rPr>
                    <a:t> </a:t>
                  </a:r>
                </a:p>
              </p:txBody>
            </p:sp>
          </mc:Fallback>
        </mc:AlternateContent>
        <p:cxnSp>
          <p:nvCxnSpPr>
            <p:cNvPr id="19" name="Straight Connector 18"/>
            <p:cNvCxnSpPr/>
            <p:nvPr/>
          </p:nvCxnSpPr>
          <p:spPr>
            <a:xfrm>
              <a:off x="2576954" y="2551831"/>
              <a:ext cx="3022471" cy="780658"/>
            </a:xfrm>
            <a:prstGeom prst="line">
              <a:avLst/>
            </a:prstGeom>
            <a:ln w="95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0" name="TextBox 19"/>
              <p:cNvSpPr txBox="1"/>
              <p:nvPr/>
            </p:nvSpPr>
            <p:spPr>
              <a:xfrm>
                <a:off x="6114261" y="3896980"/>
                <a:ext cx="485646"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 </m:t>
                      </m:r>
                      <m:r>
                        <a:rPr lang="en-US" sz="1600" b="0" i="1" smtClean="0">
                          <a:latin typeface="Cambria Math" panose="02040503050406030204" pitchFamily="18" charset="0"/>
                        </a:rPr>
                        <m:t>𝜂</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6114261" y="3896980"/>
                <a:ext cx="485646" cy="338554"/>
              </a:xfrm>
              <a:prstGeom prst="rect">
                <a:avLst/>
              </a:prstGeom>
              <a:blipFill rotWithShape="0">
                <a:blip r:embed="rId10"/>
                <a:stretch>
                  <a:fillRect b="-10714"/>
                </a:stretch>
              </a:blipFill>
            </p:spPr>
            <p:txBody>
              <a:bodyPr/>
              <a:lstStyle/>
              <a:p>
                <a:r>
                  <a:rPr lang="en-US">
                    <a:noFill/>
                  </a:rPr>
                  <a:t> </a:t>
                </a:r>
              </a:p>
            </p:txBody>
          </p:sp>
        </mc:Fallback>
      </mc:AlternateContent>
    </p:spTree>
    <p:extLst>
      <p:ext uri="{BB962C8B-B14F-4D97-AF65-F5344CB8AC3E}">
        <p14:creationId xmlns:p14="http://schemas.microsoft.com/office/powerpoint/2010/main" val="2962397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 vector estimation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2389094"/>
                <a:ext cx="8229600" cy="5135563"/>
              </a:xfrm>
            </p:spPr>
            <p:txBody>
              <a:bodyPr>
                <a:normAutofit/>
              </a:bodyPr>
              <a:lstStyle/>
              <a:p>
                <a:pPr marL="0" indent="0">
                  <a:buNone/>
                </a:pPr>
                <a:r>
                  <a:rPr lang="en-US" sz="2000" dirty="0" smtClean="0">
                    <a:solidFill>
                      <a:srgbClr val="C00000"/>
                    </a:solidFill>
                  </a:rPr>
                  <a:t>Easy case: </a:t>
                </a:r>
                <a14:m>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a:rPr>
                          <m:t>ℓ</m:t>
                        </m:r>
                      </m:e>
                      <m:sub>
                        <m:r>
                          <a:rPr lang="en-US" sz="2000" b="0" i="1" smtClean="0">
                            <a:solidFill>
                              <a:srgbClr val="C00000"/>
                            </a:solidFill>
                            <a:latin typeface="Cambria Math"/>
                          </a:rPr>
                          <m:t>∞</m:t>
                        </m:r>
                      </m:sub>
                    </m:sSub>
                  </m:oMath>
                </a14:m>
                <a:endParaRPr lang="en-US" sz="2000" dirty="0" smtClean="0"/>
              </a:p>
              <a:p>
                <a:pPr marL="0" indent="0">
                  <a:buNone/>
                </a:pPr>
                <a:r>
                  <a:rPr lang="en-US" sz="2000" dirty="0" smtClean="0"/>
                  <a:t>Coordinate-wise estimation: for every </a:t>
                </a:r>
                <a14:m>
                  <m:oMath xmlns:m="http://schemas.openxmlformats.org/officeDocument/2006/math">
                    <m:r>
                      <a:rPr lang="en-US" sz="2000" b="0" i="1" smtClean="0">
                        <a:latin typeface="Cambria Math"/>
                      </a:rPr>
                      <m:t>𝑖</m:t>
                    </m:r>
                    <m:r>
                      <a:rPr lang="en-US" sz="2000" b="0" i="1" smtClean="0">
                        <a:latin typeface="Cambria Math"/>
                      </a:rPr>
                      <m:t>∈[</m:t>
                    </m:r>
                    <m:r>
                      <a:rPr lang="en-US" sz="2000" b="0" i="1" smtClean="0">
                        <a:latin typeface="Cambria Math"/>
                      </a:rPr>
                      <m:t>𝑑</m:t>
                    </m:r>
                    <m:r>
                      <a:rPr lang="en-US" sz="2000" b="0" i="1" smtClean="0">
                        <a:latin typeface="Cambria Math"/>
                      </a:rPr>
                      <m:t>]</m:t>
                    </m:r>
                  </m:oMath>
                </a14:m>
                <a:r>
                  <a:rPr lang="en-US" sz="2000" dirty="0" smtClean="0"/>
                  <a:t>, </a:t>
                </a:r>
                <a:r>
                  <a:rPr lang="en-US" sz="2000" b="0" dirty="0" smtClean="0"/>
                  <a:t>ask query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a:rPr>
                          <m:t>𝑔</m:t>
                        </m:r>
                      </m:e>
                      <m:sub>
                        <m:r>
                          <a:rPr lang="en-US" sz="2000" b="0" i="1" smtClean="0">
                            <a:latin typeface="Cambria Math"/>
                          </a:rPr>
                          <m:t>𝑖</m:t>
                        </m:r>
                      </m:sub>
                    </m:sSub>
                    <m:d>
                      <m:dPr>
                        <m:ctrlPr>
                          <a:rPr lang="en-US" sz="2000" i="1">
                            <a:latin typeface="Cambria Math" panose="02040503050406030204" pitchFamily="18" charset="0"/>
                          </a:rPr>
                        </m:ctrlPr>
                      </m:dPr>
                      <m:e>
                        <m:r>
                          <a:rPr lang="en-US" sz="2000" i="1">
                            <a:latin typeface="Cambria Math"/>
                          </a:rPr>
                          <m:t>𝑧</m:t>
                        </m:r>
                      </m:e>
                    </m:d>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𝑧</m:t>
                        </m:r>
                      </m:e>
                      <m:sub>
                        <m:r>
                          <a:rPr lang="en-US" sz="2000" b="0" i="1" smtClean="0">
                            <a:latin typeface="Cambria Math"/>
                          </a:rPr>
                          <m:t>𝑖</m:t>
                        </m:r>
                      </m:sub>
                    </m:sSub>
                    <m:r>
                      <a:rPr lang="en-US" sz="2000" b="0" i="0" smtClean="0">
                        <a:latin typeface="Cambria Math"/>
                      </a:rPr>
                      <m:t>.</m:t>
                    </m:r>
                  </m:oMath>
                </a14:m>
                <a:r>
                  <a:rPr lang="en-US" sz="2000" dirty="0" smtClean="0"/>
                  <a:t> </a:t>
                </a:r>
              </a:p>
              <a:p>
                <a:pPr marL="0" indent="0">
                  <a:buNone/>
                </a:pPr>
                <a:r>
                  <a:rPr lang="en-US" sz="2000" dirty="0" smtClean="0"/>
                  <a:t>Let </a:t>
                </a:r>
                <a14:m>
                  <m:oMath xmlns:m="http://schemas.openxmlformats.org/officeDocument/2006/math">
                    <m:sSub>
                      <m:sSubPr>
                        <m:ctrlPr>
                          <a:rPr lang="en-US" sz="2000" b="0" i="1" smtClean="0">
                            <a:latin typeface="Cambria Math" panose="02040503050406030204" pitchFamily="18" charset="0"/>
                          </a:rPr>
                        </m:ctrlPr>
                      </m:sSubPr>
                      <m:e>
                        <m:acc>
                          <m:accPr>
                            <m:chr m:val="̂"/>
                            <m:ctrlPr>
                              <a:rPr lang="en-US" sz="2000" i="1" dirty="0">
                                <a:latin typeface="Cambria Math" panose="02040503050406030204" pitchFamily="18" charset="0"/>
                              </a:rPr>
                            </m:ctrlPr>
                          </m:accPr>
                          <m:e>
                            <m:r>
                              <a:rPr lang="en-US" sz="2000" i="1" dirty="0">
                                <a:latin typeface="Cambria Math"/>
                              </a:rPr>
                              <m:t>𝑧</m:t>
                            </m:r>
                          </m:e>
                        </m:acc>
                      </m:e>
                      <m:sub>
                        <m:r>
                          <a:rPr lang="en-US" sz="2000" b="0" i="1" smtClean="0">
                            <a:latin typeface="Cambria Math"/>
                          </a:rPr>
                          <m:t>𝑖</m:t>
                        </m:r>
                      </m:sub>
                    </m:sSub>
                  </m:oMath>
                </a14:m>
                <a:r>
                  <a:rPr lang="en-US" sz="2000" dirty="0" smtClean="0"/>
                  <a:t> be the answer of </a:t>
                </a:r>
                <a14:m>
                  <m:oMath xmlns:m="http://schemas.openxmlformats.org/officeDocument/2006/math">
                    <m:sSub>
                      <m:sSubPr>
                        <m:ctrlPr>
                          <a:rPr lang="en-US" sz="2000" b="0" i="1" smtClean="0">
                            <a:latin typeface="Cambria Math" panose="02040503050406030204" pitchFamily="18" charset="0"/>
                          </a:rPr>
                        </m:ctrlPr>
                      </m:sSubPr>
                      <m:e>
                        <m:r>
                          <m:rPr>
                            <m:sty m:val="p"/>
                          </m:rPr>
                          <a:rPr lang="en-US" sz="2000" b="0" i="0" smtClean="0">
                            <a:latin typeface="Cambria Math"/>
                          </a:rPr>
                          <m:t>STAT</m:t>
                        </m:r>
                      </m:e>
                      <m:sub>
                        <m:r>
                          <a:rPr lang="en-US" sz="2000" b="0" i="1" smtClean="0">
                            <a:latin typeface="Cambria Math"/>
                          </a:rPr>
                          <m:t>𝐷</m:t>
                        </m:r>
                      </m:sub>
                    </m:sSub>
                    <m:r>
                      <a:rPr lang="en-US" sz="2000" b="0" i="1" smtClean="0">
                        <a:latin typeface="Cambria Math"/>
                      </a:rPr>
                      <m:t>(</m:t>
                    </m:r>
                    <m:r>
                      <a:rPr lang="en-US" sz="2000" b="0" i="1" smtClean="0">
                        <a:latin typeface="Cambria Math"/>
                      </a:rPr>
                      <m:t>𝜖</m:t>
                    </m:r>
                    <m:r>
                      <a:rPr lang="en-US" sz="2000" b="0" i="1" smtClean="0">
                        <a:latin typeface="Cambria Math"/>
                      </a:rPr>
                      <m:t>)</m:t>
                    </m:r>
                  </m:oMath>
                </a14:m>
                <a:r>
                  <a:rPr lang="en-US" sz="2000" dirty="0" smtClean="0"/>
                  <a:t>. Then </a:t>
                </a:r>
                <a14:m>
                  <m:oMath xmlns:m="http://schemas.openxmlformats.org/officeDocument/2006/math">
                    <m:sSub>
                      <m:sSubPr>
                        <m:ctrlPr>
                          <a:rPr lang="en-US" sz="2000" i="1" dirty="0">
                            <a:latin typeface="Cambria Math" panose="02040503050406030204" pitchFamily="18" charset="0"/>
                          </a:rPr>
                        </m:ctrlPr>
                      </m:sSubPr>
                      <m:e>
                        <m:d>
                          <m:dPr>
                            <m:begChr m:val="‖"/>
                            <m:endChr m:val="‖"/>
                            <m:ctrlPr>
                              <a:rPr lang="en-US" sz="2000" i="1" dirty="0">
                                <a:latin typeface="Cambria Math" panose="02040503050406030204" pitchFamily="18" charset="0"/>
                              </a:rPr>
                            </m:ctrlPr>
                          </m:dPr>
                          <m:e>
                            <m:acc>
                              <m:accPr>
                                <m:chr m:val="̂"/>
                                <m:ctrlPr>
                                  <a:rPr lang="en-US" sz="2000" i="1" dirty="0">
                                    <a:latin typeface="Cambria Math" panose="02040503050406030204" pitchFamily="18" charset="0"/>
                                  </a:rPr>
                                </m:ctrlPr>
                              </m:accPr>
                              <m:e>
                                <m:r>
                                  <a:rPr lang="en-US" sz="2000" i="1" dirty="0">
                                    <a:latin typeface="Cambria Math"/>
                                  </a:rPr>
                                  <m:t>𝑧</m:t>
                                </m:r>
                              </m:e>
                            </m:acc>
                            <m:r>
                              <a:rPr lang="en-US" sz="2000" dirty="0">
                                <a:latin typeface="Cambria Math"/>
                              </a:rPr>
                              <m:t>−</m:t>
                            </m:r>
                            <m:sSub>
                              <m:sSubPr>
                                <m:ctrlPr>
                                  <a:rPr lang="en-US" sz="2000" i="1">
                                    <a:latin typeface="Cambria Math" panose="02040503050406030204" pitchFamily="18" charset="0"/>
                                  </a:rPr>
                                </m:ctrlPr>
                              </m:sSubPr>
                              <m:e>
                                <m:r>
                                  <a:rPr lang="en-US" sz="2000" i="1">
                                    <a:latin typeface="Cambria Math"/>
                                  </a:rPr>
                                  <m:t>𝑧</m:t>
                                </m:r>
                              </m:e>
                              <m:sub>
                                <m:r>
                                  <a:rPr lang="en-US" sz="2000" i="1">
                                    <a:latin typeface="Cambria Math"/>
                                  </a:rPr>
                                  <m:t>𝐷</m:t>
                                </m:r>
                              </m:sub>
                            </m:sSub>
                          </m:e>
                        </m:d>
                      </m:e>
                      <m:sub>
                        <m:r>
                          <a:rPr lang="en-US" sz="2000" b="0" i="1" smtClean="0">
                            <a:latin typeface="Cambria Math"/>
                          </a:rPr>
                          <m:t>∞</m:t>
                        </m:r>
                      </m:sub>
                    </m:sSub>
                    <m:r>
                      <a:rPr lang="en-US" sz="2000" i="1">
                        <a:latin typeface="Cambria Math"/>
                      </a:rPr>
                      <m:t>≤</m:t>
                    </m:r>
                    <m:r>
                      <a:rPr lang="en-US" sz="2000" i="1">
                        <a:latin typeface="Cambria Math"/>
                      </a:rPr>
                      <m:t>𝜖</m:t>
                    </m:r>
                  </m:oMath>
                </a14:m>
                <a:endParaRPr lang="en-US" sz="2000" dirty="0" smtClean="0"/>
              </a:p>
              <a:p>
                <a:pPr marL="0" indent="0">
                  <a:buNone/>
                </a:pPr>
                <a:endParaRPr lang="en-US" sz="2000" dirty="0" smtClean="0"/>
              </a:p>
              <a:p>
                <a:pPr marL="0" indent="0">
                  <a:buNone/>
                </a:pPr>
                <a:r>
                  <a:rPr lang="en-US" sz="2000" dirty="0" smtClean="0">
                    <a:solidFill>
                      <a:srgbClr val="C00000"/>
                    </a:solidFill>
                  </a:rPr>
                  <a:t>What about </a:t>
                </a:r>
                <a14:m>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a:rPr>
                          <m:t>ℓ</m:t>
                        </m:r>
                      </m:e>
                      <m:sub>
                        <m:r>
                          <a:rPr lang="en-US" sz="2000" b="0" i="1" smtClean="0">
                            <a:solidFill>
                              <a:srgbClr val="C00000"/>
                            </a:solidFill>
                            <a:latin typeface="Cambria Math"/>
                          </a:rPr>
                          <m:t>2</m:t>
                        </m:r>
                      </m:sub>
                    </m:sSub>
                  </m:oMath>
                </a14:m>
                <a:r>
                  <a:rPr lang="en-US" sz="2000" dirty="0" smtClean="0">
                    <a:solidFill>
                      <a:srgbClr val="C00000"/>
                    </a:solidFill>
                  </a:rPr>
                  <a:t>? </a:t>
                </a:r>
                <a14:m>
                  <m:oMath xmlns:m="http://schemas.openxmlformats.org/officeDocument/2006/math">
                    <m:sSub>
                      <m:sSubPr>
                        <m:ctrlPr>
                          <a:rPr lang="en-US" sz="2000" i="1" dirty="0">
                            <a:latin typeface="Cambria Math" panose="02040503050406030204" pitchFamily="18" charset="0"/>
                          </a:rPr>
                        </m:ctrlPr>
                      </m:sSubPr>
                      <m:e>
                        <m:d>
                          <m:dPr>
                            <m:begChr m:val="‖"/>
                            <m:endChr m:val="‖"/>
                            <m:ctrlPr>
                              <a:rPr lang="en-US" sz="2000" i="1" dirty="0">
                                <a:latin typeface="Cambria Math" panose="02040503050406030204" pitchFamily="18" charset="0"/>
                              </a:rPr>
                            </m:ctrlPr>
                          </m:dPr>
                          <m:e>
                            <m:acc>
                              <m:accPr>
                                <m:chr m:val="̂"/>
                                <m:ctrlPr>
                                  <a:rPr lang="en-US" sz="2000" i="1" dirty="0">
                                    <a:latin typeface="Cambria Math" panose="02040503050406030204" pitchFamily="18" charset="0"/>
                                  </a:rPr>
                                </m:ctrlPr>
                              </m:accPr>
                              <m:e>
                                <m:r>
                                  <a:rPr lang="en-US" sz="2000" i="1" dirty="0">
                                    <a:latin typeface="Cambria Math"/>
                                  </a:rPr>
                                  <m:t>𝑧</m:t>
                                </m:r>
                              </m:e>
                            </m:acc>
                            <m:r>
                              <a:rPr lang="en-US" sz="2000" dirty="0">
                                <a:latin typeface="Cambria Math"/>
                              </a:rPr>
                              <m:t>−</m:t>
                            </m:r>
                            <m:sSub>
                              <m:sSubPr>
                                <m:ctrlPr>
                                  <a:rPr lang="en-US" sz="2000" i="1">
                                    <a:latin typeface="Cambria Math" panose="02040503050406030204" pitchFamily="18" charset="0"/>
                                  </a:rPr>
                                </m:ctrlPr>
                              </m:sSubPr>
                              <m:e>
                                <m:r>
                                  <a:rPr lang="en-US" sz="2000" i="1">
                                    <a:latin typeface="Cambria Math"/>
                                  </a:rPr>
                                  <m:t>𝑧</m:t>
                                </m:r>
                              </m:e>
                              <m:sub>
                                <m:r>
                                  <a:rPr lang="en-US" sz="2000" i="1">
                                    <a:latin typeface="Cambria Math"/>
                                  </a:rPr>
                                  <m:t>𝐷</m:t>
                                </m:r>
                              </m:sub>
                            </m:sSub>
                          </m:e>
                        </m:d>
                      </m:e>
                      <m:sub>
                        <m:r>
                          <a:rPr lang="en-US" sz="2000" i="1">
                            <a:latin typeface="Cambria Math"/>
                          </a:rPr>
                          <m:t>2</m:t>
                        </m:r>
                      </m:sub>
                    </m:sSub>
                    <m:r>
                      <a:rPr lang="en-US" sz="2000" b="0" i="1" smtClean="0">
                        <a:latin typeface="Cambria Math"/>
                      </a:rPr>
                      <m:t>=</m:t>
                    </m:r>
                    <m:rad>
                      <m:radPr>
                        <m:degHide m:val="on"/>
                        <m:ctrlPr>
                          <a:rPr lang="en-US" sz="2000" b="0" i="1" smtClean="0">
                            <a:latin typeface="Cambria Math" panose="02040503050406030204" pitchFamily="18" charset="0"/>
                          </a:rPr>
                        </m:ctrlPr>
                      </m:radPr>
                      <m:deg/>
                      <m:e>
                        <m:nary>
                          <m:naryPr>
                            <m:chr m:val="∑"/>
                            <m:supHide m:val="on"/>
                            <m:ctrlPr>
                              <a:rPr lang="en-US" sz="2000" b="0" i="1" smtClean="0">
                                <a:latin typeface="Cambria Math" panose="02040503050406030204" pitchFamily="18" charset="0"/>
                              </a:rPr>
                            </m:ctrlPr>
                          </m:naryPr>
                          <m:sub>
                            <m:r>
                              <a:rPr lang="en-US" sz="2000" b="0" i="1" smtClean="0">
                                <a:latin typeface="Cambria Math"/>
                              </a:rPr>
                              <m:t>𝑖</m:t>
                            </m:r>
                          </m:sub>
                          <m:sup/>
                          <m:e>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acc>
                                          <m:accPr>
                                            <m:chr m:val="̂"/>
                                            <m:ctrlPr>
                                              <a:rPr lang="en-US" sz="2000" i="1" dirty="0">
                                                <a:latin typeface="Cambria Math" panose="02040503050406030204" pitchFamily="18" charset="0"/>
                                              </a:rPr>
                                            </m:ctrlPr>
                                          </m:accPr>
                                          <m:e>
                                            <m:r>
                                              <a:rPr lang="en-US" sz="2000" i="1" dirty="0">
                                                <a:latin typeface="Cambria Math"/>
                                              </a:rPr>
                                              <m:t>𝑧</m:t>
                                            </m:r>
                                          </m:e>
                                        </m:acc>
                                      </m:e>
                                      <m:sub>
                                        <m:r>
                                          <a:rPr lang="en-US" sz="2000" i="1">
                                            <a:latin typeface="Cambria Math"/>
                                          </a:rPr>
                                          <m:t>𝑖</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𝑧</m:t>
                                        </m:r>
                                      </m:e>
                                      <m:sub>
                                        <m:r>
                                          <a:rPr lang="en-US" sz="2000" i="1">
                                            <a:latin typeface="Cambria Math"/>
                                          </a:rPr>
                                          <m:t>𝐷</m:t>
                                        </m:r>
                                        <m:r>
                                          <a:rPr lang="en-US" sz="2000" i="1">
                                            <a:latin typeface="Cambria Math"/>
                                          </a:rPr>
                                          <m:t>,</m:t>
                                        </m:r>
                                        <m:r>
                                          <a:rPr lang="en-US" sz="2000" i="1">
                                            <a:latin typeface="Cambria Math"/>
                                          </a:rPr>
                                          <m:t>𝑖</m:t>
                                        </m:r>
                                      </m:sub>
                                    </m:sSub>
                                  </m:e>
                                </m:d>
                              </m:e>
                              <m:sup>
                                <m:r>
                                  <a:rPr lang="en-US" sz="2000" i="1">
                                    <a:latin typeface="Cambria Math"/>
                                  </a:rPr>
                                  <m:t>2</m:t>
                                </m:r>
                              </m:sup>
                            </m:sSup>
                          </m:e>
                        </m:nary>
                      </m:e>
                    </m:rad>
                  </m:oMath>
                </a14:m>
                <a:endParaRPr lang="en-US" sz="2000" dirty="0" smtClean="0"/>
              </a:p>
              <a:p>
                <a:pPr marL="0" indent="0">
                  <a:buNone/>
                </a:pPr>
                <a:r>
                  <a:rPr lang="en-US" sz="2000" dirty="0" smtClean="0"/>
                  <a:t>Coordinate-wise estimation requires </a:t>
                </a:r>
                <a14:m>
                  <m:oMath xmlns:m="http://schemas.openxmlformats.org/officeDocument/2006/math">
                    <m:r>
                      <a:rPr lang="en-US" sz="2000" b="0" i="1" smtClean="0">
                        <a:latin typeface="Cambria Math" panose="02040503050406030204" pitchFamily="18" charset="0"/>
                      </a:rPr>
                      <m:t>𝜏</m:t>
                    </m:r>
                    <m:r>
                      <a:rPr lang="en-US" sz="2000" b="0" i="1" smtClean="0">
                        <a:latin typeface="Cambria Math" panose="02040503050406030204" pitchFamily="18" charset="0"/>
                      </a:rPr>
                      <m:t>=</m:t>
                    </m:r>
                    <m:r>
                      <a:rPr lang="en-US" sz="2000" i="1">
                        <a:latin typeface="Cambria Math"/>
                      </a:rPr>
                      <m:t>𝜖</m:t>
                    </m:r>
                    <m:r>
                      <a:rPr lang="en-US" sz="2000" i="1">
                        <a:latin typeface="Cambria Math"/>
                      </a:rPr>
                      <m:t>/</m:t>
                    </m:r>
                    <m:rad>
                      <m:radPr>
                        <m:degHide m:val="on"/>
                        <m:ctrlPr>
                          <a:rPr lang="en-US" sz="2000" i="1">
                            <a:latin typeface="Cambria Math" panose="02040503050406030204" pitchFamily="18" charset="0"/>
                          </a:rPr>
                        </m:ctrlPr>
                      </m:radPr>
                      <m:deg/>
                      <m:e>
                        <m:r>
                          <a:rPr lang="en-US" sz="2000" i="1">
                            <a:latin typeface="Cambria Math"/>
                          </a:rPr>
                          <m:t>𝑑</m:t>
                        </m:r>
                      </m:e>
                    </m:rad>
                  </m:oMath>
                </a14:m>
                <a:endParaRPr lang="en-US" sz="2000" dirty="0" smtClean="0"/>
              </a:p>
              <a:p>
                <a:pPr marL="0" indent="0">
                  <a:buNone/>
                </a:pPr>
                <a:r>
                  <a:rPr lang="en-US" sz="2000" dirty="0" smtClean="0"/>
                  <a:t>In contrast, </a:t>
                </a:r>
                <a14:m>
                  <m:oMath xmlns:m="http://schemas.openxmlformats.org/officeDocument/2006/math">
                    <m:r>
                      <a:rPr lang="en-US" sz="2000" b="0" i="1" smtClean="0">
                        <a:latin typeface="Cambria Math"/>
                      </a:rPr>
                      <m:t>𝑂</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a:rPr>
                              <m:t>1</m:t>
                            </m:r>
                          </m:num>
                          <m:den>
                            <m:sSup>
                              <m:sSupPr>
                                <m:ctrlPr>
                                  <a:rPr lang="en-US" sz="2000" b="0" i="1" smtClean="0">
                                    <a:latin typeface="Cambria Math" panose="02040503050406030204" pitchFamily="18" charset="0"/>
                                  </a:rPr>
                                </m:ctrlPr>
                              </m:sSupPr>
                              <m:e>
                                <m:r>
                                  <a:rPr lang="en-US" sz="2000" b="0" i="1" smtClean="0">
                                    <a:latin typeface="Cambria Math"/>
                                  </a:rPr>
                                  <m:t>𝜖</m:t>
                                </m:r>
                              </m:e>
                              <m:sup>
                                <m:r>
                                  <a:rPr lang="en-US" sz="2000" b="0" i="1" smtClean="0">
                                    <a:latin typeface="Cambria Math"/>
                                  </a:rPr>
                                  <m:t>2</m:t>
                                </m:r>
                              </m:sup>
                            </m:sSup>
                          </m:den>
                        </m:f>
                      </m:e>
                    </m:d>
                  </m:oMath>
                </a14:m>
                <a:r>
                  <a:rPr lang="en-US" sz="2000" dirty="0" smtClean="0"/>
                  <a:t> samples suffice</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2389094"/>
                <a:ext cx="8229600" cy="5135563"/>
              </a:xfrm>
              <a:blipFill rotWithShape="0">
                <a:blip r:embed="rId3"/>
                <a:stretch>
                  <a:fillRect l="-741" t="-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57200" y="1135322"/>
                <a:ext cx="7819902" cy="1067551"/>
              </a:xfrm>
              <a:prstGeom prst="rect">
                <a:avLst/>
              </a:prstGeom>
              <a:solidFill>
                <a:schemeClr val="accent5">
                  <a:lumMod val="20000"/>
                  <a:lumOff val="8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rPr>
                  <a:t>Mean estimation in </a:t>
                </a:r>
                <a14:m>
                  <m:oMath xmlns:m="http://schemas.openxmlformats.org/officeDocument/2006/math">
                    <m:r>
                      <a:rPr lang="en-US" i="1">
                        <a:solidFill>
                          <a:srgbClr val="C00000"/>
                        </a:solidFill>
                        <a:latin typeface="Cambria Math"/>
                      </a:rPr>
                      <m:t>‖⋅</m:t>
                    </m:r>
                    <m:sSub>
                      <m:sSubPr>
                        <m:ctrlPr>
                          <a:rPr lang="en-US" i="1">
                            <a:solidFill>
                              <a:srgbClr val="C00000"/>
                            </a:solidFill>
                            <a:latin typeface="Cambria Math" panose="02040503050406030204" pitchFamily="18" charset="0"/>
                          </a:rPr>
                        </m:ctrlPr>
                      </m:sSubPr>
                      <m:e>
                        <m:d>
                          <m:dPr>
                            <m:begChr m:val=""/>
                            <m:endChr m:val="‖"/>
                            <m:ctrlPr>
                              <a:rPr lang="en-US" i="1">
                                <a:solidFill>
                                  <a:srgbClr val="C00000"/>
                                </a:solidFill>
                                <a:latin typeface="Cambria Math" panose="02040503050406030204" pitchFamily="18" charset="0"/>
                              </a:rPr>
                            </m:ctrlPr>
                          </m:dPr>
                          <m:e>
                            <m:r>
                              <a:rPr lang="en-US">
                                <a:solidFill>
                                  <a:srgbClr val="C00000"/>
                                </a:solidFill>
                                <a:latin typeface="Cambria Math" panose="02040503050406030204" pitchFamily="18" charset="0"/>
                              </a:rPr>
                              <m:t>​</m:t>
                            </m:r>
                          </m:e>
                        </m:d>
                      </m:e>
                      <m:sub>
                        <m:r>
                          <a:rPr lang="en-US" i="1">
                            <a:solidFill>
                              <a:srgbClr val="C00000"/>
                            </a:solidFill>
                            <a:latin typeface="Cambria Math"/>
                          </a:rPr>
                          <m:t>∗</m:t>
                        </m:r>
                      </m:sub>
                    </m:sSub>
                  </m:oMath>
                </a14:m>
                <a:r>
                  <a:rPr lang="en-US" dirty="0" smtClean="0">
                    <a:solidFill>
                      <a:srgbClr val="C00000"/>
                    </a:solidFill>
                  </a:rPr>
                  <a:t> :</a:t>
                </a:r>
              </a:p>
              <a:p>
                <a:r>
                  <a:rPr lang="en-US" dirty="0" smtClean="0">
                    <a:solidFill>
                      <a:schemeClr val="tx1"/>
                    </a:solidFill>
                  </a:rPr>
                  <a:t>Given </a:t>
                </a:r>
                <a:r>
                  <a:rPr lang="en-US" dirty="0">
                    <a:solidFill>
                      <a:schemeClr val="tx1"/>
                    </a:solidFill>
                  </a:rPr>
                  <a:t>distribution </a:t>
                </a:r>
                <a14:m>
                  <m:oMath xmlns:m="http://schemas.openxmlformats.org/officeDocument/2006/math">
                    <m:r>
                      <a:rPr lang="en-US" i="1">
                        <a:solidFill>
                          <a:schemeClr val="tx1"/>
                        </a:solidFill>
                        <a:latin typeface="Cambria Math"/>
                      </a:rPr>
                      <m:t>𝐷</m:t>
                    </m:r>
                  </m:oMath>
                </a14:m>
                <a:r>
                  <a:rPr lang="en-US" dirty="0">
                    <a:solidFill>
                      <a:schemeClr val="tx1"/>
                    </a:solidFill>
                  </a:rPr>
                  <a:t> over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a:rPr>
                          <m:t>𝐵</m:t>
                        </m:r>
                      </m:e>
                      <m:sub>
                        <m:r>
                          <a:rPr lang="en-US" i="1">
                            <a:solidFill>
                              <a:schemeClr val="tx1"/>
                            </a:solidFill>
                            <a:latin typeface="Cambria Math"/>
                          </a:rPr>
                          <m:t>‖⋅</m:t>
                        </m:r>
                        <m:sSub>
                          <m:sSubPr>
                            <m:ctrlPr>
                              <a:rPr lang="en-US" i="1">
                                <a:solidFill>
                                  <a:schemeClr val="tx1"/>
                                </a:solidFill>
                                <a:latin typeface="Cambria Math" panose="02040503050406030204" pitchFamily="18" charset="0"/>
                              </a:rPr>
                            </m:ctrlPr>
                          </m:sSubPr>
                          <m:e>
                            <m:d>
                              <m:dPr>
                                <m:begChr m:val=""/>
                                <m:endChr m:val="‖"/>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m:t>
                                </m:r>
                              </m:e>
                            </m:d>
                          </m:e>
                          <m:sub>
                            <m:r>
                              <a:rPr lang="en-US" i="1">
                                <a:solidFill>
                                  <a:schemeClr val="tx1"/>
                                </a:solidFill>
                                <a:latin typeface="Cambria Math"/>
                              </a:rPr>
                              <m:t>∗</m:t>
                            </m:r>
                          </m:sub>
                        </m:sSub>
                      </m:sub>
                    </m:sSub>
                    <m:r>
                      <a:rPr lang="en-US" i="1">
                        <a:solidFill>
                          <a:schemeClr val="tx1"/>
                        </a:solidFill>
                        <a:latin typeface="Cambria Math"/>
                      </a:rPr>
                      <m:t>(1)</m:t>
                    </m:r>
                  </m:oMath>
                </a14:m>
                <a:endParaRPr lang="en-US" dirty="0">
                  <a:solidFill>
                    <a:schemeClr val="tx1"/>
                  </a:solidFill>
                </a:endParaRPr>
              </a:p>
              <a:p>
                <a:r>
                  <a:rPr lang="en-US" dirty="0">
                    <a:solidFill>
                      <a:schemeClr val="tx1"/>
                    </a:solidFill>
                  </a:rPr>
                  <a:t>Find </a:t>
                </a:r>
                <a14:m>
                  <m:oMath xmlns:m="http://schemas.openxmlformats.org/officeDocument/2006/math">
                    <m:acc>
                      <m:accPr>
                        <m:chr m:val="̂"/>
                        <m:ctrlPr>
                          <a:rPr lang="en-US" i="1" dirty="0">
                            <a:solidFill>
                              <a:schemeClr val="tx1"/>
                            </a:solidFill>
                            <a:latin typeface="Cambria Math" panose="02040503050406030204" pitchFamily="18" charset="0"/>
                          </a:rPr>
                        </m:ctrlPr>
                      </m:accPr>
                      <m:e>
                        <m:r>
                          <a:rPr lang="en-US" i="1" dirty="0">
                            <a:solidFill>
                              <a:schemeClr val="tx1"/>
                            </a:solidFill>
                            <a:latin typeface="Cambria Math"/>
                          </a:rPr>
                          <m:t>𝑧</m:t>
                        </m:r>
                      </m:e>
                    </m:acc>
                  </m:oMath>
                </a14:m>
                <a:r>
                  <a:rPr lang="en-US" dirty="0">
                    <a:solidFill>
                      <a:schemeClr val="tx1"/>
                    </a:solidFill>
                  </a:rPr>
                  <a:t> </a:t>
                </a:r>
                <a:r>
                  <a:rPr lang="en-US" dirty="0" err="1">
                    <a:solidFill>
                      <a:schemeClr val="tx1"/>
                    </a:solidFill>
                  </a:rPr>
                  <a:t>s.t.</a:t>
                </a:r>
                <a:r>
                  <a:rPr lang="en-US" dirty="0">
                    <a:solidFill>
                      <a:schemeClr val="tx1"/>
                    </a:solidFill>
                  </a:rPr>
                  <a:t>  </a:t>
                </a:r>
                <a14:m>
                  <m:oMath xmlns:m="http://schemas.openxmlformats.org/officeDocument/2006/math">
                    <m:sSub>
                      <m:sSubPr>
                        <m:ctrlPr>
                          <a:rPr lang="en-US" i="1" dirty="0">
                            <a:solidFill>
                              <a:schemeClr val="tx1"/>
                            </a:solidFill>
                            <a:latin typeface="Cambria Math" panose="02040503050406030204" pitchFamily="18" charset="0"/>
                          </a:rPr>
                        </m:ctrlPr>
                      </m:sSubPr>
                      <m:e>
                        <m:d>
                          <m:dPr>
                            <m:begChr m:val="‖"/>
                            <m:endChr m:val="‖"/>
                            <m:ctrlPr>
                              <a:rPr lang="en-US" i="1" dirty="0">
                                <a:solidFill>
                                  <a:schemeClr val="tx1"/>
                                </a:solidFill>
                                <a:latin typeface="Cambria Math" panose="02040503050406030204" pitchFamily="18" charset="0"/>
                              </a:rPr>
                            </m:ctrlPr>
                          </m:dPr>
                          <m:e>
                            <m:acc>
                              <m:accPr>
                                <m:chr m:val="̂"/>
                                <m:ctrlPr>
                                  <a:rPr lang="en-US" i="1" dirty="0">
                                    <a:solidFill>
                                      <a:schemeClr val="tx1"/>
                                    </a:solidFill>
                                    <a:latin typeface="Cambria Math" panose="02040503050406030204" pitchFamily="18" charset="0"/>
                                  </a:rPr>
                                </m:ctrlPr>
                              </m:accPr>
                              <m:e>
                                <m:r>
                                  <a:rPr lang="en-US" i="1" dirty="0">
                                    <a:solidFill>
                                      <a:schemeClr val="tx1"/>
                                    </a:solidFill>
                                    <a:latin typeface="Cambria Math"/>
                                  </a:rPr>
                                  <m:t>𝑧</m:t>
                                </m:r>
                              </m:e>
                            </m:acc>
                            <m:r>
                              <a:rPr lang="en-US" dirty="0">
                                <a:solidFill>
                                  <a:schemeClr val="tx1"/>
                                </a:solidFill>
                                <a:latin typeface="Cambria Math"/>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𝑧</m:t>
                                </m:r>
                              </m:e>
                              <m:sub>
                                <m:r>
                                  <a:rPr lang="en-US" i="1">
                                    <a:solidFill>
                                      <a:schemeClr val="tx1"/>
                                    </a:solidFill>
                                    <a:latin typeface="Cambria Math"/>
                                  </a:rPr>
                                  <m:t>𝐷</m:t>
                                </m:r>
                              </m:sub>
                            </m:sSub>
                          </m:e>
                        </m:d>
                      </m:e>
                      <m:sub>
                        <m:r>
                          <a:rPr lang="en-US" i="1">
                            <a:solidFill>
                              <a:schemeClr val="tx1"/>
                            </a:solidFill>
                            <a:latin typeface="Cambria Math"/>
                          </a:rPr>
                          <m:t>∗</m:t>
                        </m:r>
                      </m:sub>
                    </m:sSub>
                    <m:r>
                      <a:rPr lang="en-US" i="1">
                        <a:solidFill>
                          <a:schemeClr val="tx1"/>
                        </a:solidFill>
                        <a:latin typeface="Cambria Math"/>
                      </a:rPr>
                      <m:t>≤</m:t>
                    </m:r>
                    <m:r>
                      <a:rPr lang="en-US" i="1">
                        <a:solidFill>
                          <a:schemeClr val="tx1"/>
                        </a:solidFill>
                        <a:latin typeface="Cambria Math"/>
                      </a:rPr>
                      <m:t>𝜖</m:t>
                    </m:r>
                  </m:oMath>
                </a14:m>
                <a:r>
                  <a:rPr lang="en-US" dirty="0">
                    <a:solidFill>
                      <a:schemeClr val="tx1"/>
                    </a:solidFill>
                  </a:rPr>
                  <a:t>, where </a:t>
                </a:r>
                <a14:m>
                  <m:oMath xmlns:m="http://schemas.openxmlformats.org/officeDocument/2006/math">
                    <m:sSub>
                      <m:sSubPr>
                        <m:ctrlPr>
                          <a:rPr lang="en-US" i="1">
                            <a:solidFill>
                              <a:schemeClr val="tx1"/>
                            </a:solidFill>
                            <a:latin typeface="Cambria Math" panose="02040503050406030204" pitchFamily="18" charset="0"/>
                          </a:rPr>
                        </m:ctrlPr>
                      </m:sSubPr>
                      <m:e>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𝑧</m:t>
                            </m:r>
                          </m:e>
                          <m:sub>
                            <m:r>
                              <a:rPr lang="en-US" i="1">
                                <a:solidFill>
                                  <a:schemeClr val="tx1"/>
                                </a:solidFill>
                                <a:latin typeface="Cambria Math"/>
                              </a:rPr>
                              <m:t>𝐷</m:t>
                            </m:r>
                          </m:sub>
                        </m:sSub>
                        <m:r>
                          <a:rPr lang="en-US" i="1" dirty="0">
                            <a:solidFill>
                              <a:schemeClr val="tx1"/>
                            </a:solidFill>
                            <a:latin typeface="Cambria Math"/>
                          </a:rPr>
                          <m:t>≐</m:t>
                        </m:r>
                        <m:r>
                          <a:rPr lang="en-US" b="1">
                            <a:solidFill>
                              <a:schemeClr val="tx1"/>
                            </a:solidFill>
                            <a:latin typeface="Cambria Math"/>
                          </a:rPr>
                          <m:t>𝐄</m:t>
                        </m:r>
                      </m:e>
                      <m:sub>
                        <m:r>
                          <a:rPr lang="en-US" i="1">
                            <a:solidFill>
                              <a:schemeClr val="tx1"/>
                            </a:solidFill>
                            <a:latin typeface="Cambria Math"/>
                          </a:rPr>
                          <m:t>𝑧</m:t>
                        </m:r>
                        <m:r>
                          <a:rPr lang="en-US" i="1">
                            <a:solidFill>
                              <a:schemeClr val="tx1"/>
                            </a:solidFill>
                            <a:latin typeface="Cambria Math"/>
                          </a:rPr>
                          <m:t>∼</m:t>
                        </m:r>
                        <m:r>
                          <a:rPr lang="en-US" i="1">
                            <a:solidFill>
                              <a:schemeClr val="tx1"/>
                            </a:solidFill>
                            <a:latin typeface="Cambria Math"/>
                          </a:rPr>
                          <m:t>𝐷</m:t>
                        </m:r>
                      </m:sub>
                    </m:sSub>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a:rPr>
                          <m:t>𝑧</m:t>
                        </m:r>
                      </m:e>
                    </m:d>
                  </m:oMath>
                </a14:m>
                <a:endParaRPr lang="en-US" dirty="0">
                  <a:solidFill>
                    <a:schemeClr val="tx1"/>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457200" y="1135322"/>
                <a:ext cx="7819902" cy="1067551"/>
              </a:xfrm>
              <a:prstGeom prst="rect">
                <a:avLst/>
              </a:prstGeom>
              <a:blipFill rotWithShape="0">
                <a:blip r:embed="rId4"/>
                <a:stretch>
                  <a:fillRect l="-624" t="-34857" b="-16571"/>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338216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622" y="0"/>
            <a:ext cx="8371755" cy="762000"/>
          </a:xfrm>
        </p:spPr>
        <p:txBody>
          <a:bodyPr/>
          <a:lstStyle/>
          <a:p>
            <a:r>
              <a:rPr lang="en-US" sz="3200" dirty="0" err="1" smtClean="0"/>
              <a:t>Kashin’s</a:t>
            </a:r>
            <a:r>
              <a:rPr lang="en-US" sz="3200" dirty="0" smtClean="0"/>
              <a:t> representation </a:t>
            </a:r>
            <a:r>
              <a:rPr lang="en-US" sz="2800" dirty="0" smtClean="0">
                <a:latin typeface="Berlin Sans FB" panose="020E0602020502020306" pitchFamily="34" charset="0"/>
              </a:rPr>
              <a:t>[</a:t>
            </a:r>
            <a:r>
              <a:rPr lang="en-US" sz="2800" dirty="0" err="1" smtClean="0">
                <a:latin typeface="Berlin Sans FB" panose="020E0602020502020306" pitchFamily="34" charset="0"/>
              </a:rPr>
              <a:t>Lyubarskii</a:t>
            </a:r>
            <a:r>
              <a:rPr lang="en-US" sz="2800" dirty="0" smtClean="0">
                <a:latin typeface="Berlin Sans FB" panose="020E0602020502020306" pitchFamily="34" charset="0"/>
              </a:rPr>
              <a:t>, </a:t>
            </a:r>
            <a:r>
              <a:rPr lang="en-US" sz="2800" dirty="0" err="1" smtClean="0">
                <a:latin typeface="Berlin Sans FB" panose="020E0602020502020306" pitchFamily="34" charset="0"/>
              </a:rPr>
              <a:t>Vershynin</a:t>
            </a:r>
            <a:r>
              <a:rPr lang="en-US" sz="2800" dirty="0" smtClean="0">
                <a:latin typeface="Berlin Sans FB" panose="020E0602020502020306" pitchFamily="34" charset="0"/>
              </a:rPr>
              <a:t> 10]</a:t>
            </a:r>
            <a:endParaRPr lang="en-US" sz="3200" dirty="0">
              <a:latin typeface="Berlin Sans FB" panose="020E0602020502020306"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93699" y="3697635"/>
                <a:ext cx="8229600" cy="1010665"/>
              </a:xfrm>
            </p:spPr>
            <p:txBody>
              <a:bodyPr/>
              <a:lstStyle/>
              <a:p>
                <a:pPr marL="0" indent="0">
                  <a:buNone/>
                </a:pPr>
                <a:r>
                  <a:rPr lang="en-US" sz="2000" dirty="0" smtClean="0"/>
                  <a:t>Use coordinate-wise mean-estimation in </a:t>
                </a:r>
                <a:r>
                  <a:rPr lang="en-US" sz="2000" dirty="0" err="1" smtClean="0"/>
                  <a:t>Kashin’s</a:t>
                </a:r>
                <a:r>
                  <a:rPr lang="en-US" sz="2000" dirty="0" smtClean="0"/>
                  <a:t> representation: </a:t>
                </a:r>
              </a:p>
              <a:p>
                <a:pPr marL="0" indent="0">
                  <a:buNone/>
                </a:pPr>
                <a:r>
                  <a:rPr lang="en-US" sz="2000" dirty="0" smtClean="0"/>
                  <a:t>For </a:t>
                </a:r>
                <a:r>
                  <a:rPr lang="en-US" sz="2000" dirty="0"/>
                  <a:t>every </a:t>
                </a:r>
                <a14:m>
                  <m:oMath xmlns:m="http://schemas.openxmlformats.org/officeDocument/2006/math">
                    <m:r>
                      <a:rPr lang="en-US" sz="2000" i="1">
                        <a:latin typeface="Cambria Math"/>
                      </a:rPr>
                      <m:t>𝑖</m:t>
                    </m:r>
                    <m:r>
                      <a:rPr lang="en-US" sz="2000" i="1">
                        <a:latin typeface="Cambria Math"/>
                      </a:rPr>
                      <m:t>∈[2</m:t>
                    </m:r>
                    <m:r>
                      <a:rPr lang="en-US" sz="2000" b="0" i="1" smtClean="0">
                        <a:latin typeface="Cambria Math"/>
                      </a:rPr>
                      <m:t>𝑑</m:t>
                    </m:r>
                    <m:r>
                      <a:rPr lang="en-US" sz="2000" i="1">
                        <a:latin typeface="Cambria Math"/>
                      </a:rPr>
                      <m:t>]</m:t>
                    </m:r>
                  </m:oMath>
                </a14:m>
                <a:r>
                  <a:rPr lang="en-US" sz="2000" dirty="0"/>
                  <a:t>, ask query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𝑔</m:t>
                        </m:r>
                      </m:e>
                      <m:sub>
                        <m:r>
                          <a:rPr lang="en-US" sz="2000" i="1">
                            <a:latin typeface="Cambria Math"/>
                          </a:rPr>
                          <m:t>𝑖</m:t>
                        </m:r>
                      </m:sub>
                    </m:sSub>
                    <m:d>
                      <m:dPr>
                        <m:ctrlPr>
                          <a:rPr lang="en-US" sz="2000" i="1">
                            <a:latin typeface="Cambria Math" panose="02040503050406030204" pitchFamily="18" charset="0"/>
                          </a:rPr>
                        </m:ctrlPr>
                      </m:dPr>
                      <m:e>
                        <m:r>
                          <a:rPr lang="en-US" sz="2000" i="1">
                            <a:latin typeface="Cambria Math"/>
                          </a:rPr>
                          <m:t>𝑧</m:t>
                        </m:r>
                      </m:e>
                    </m:d>
                    <m:r>
                      <a:rPr lang="en-US" sz="2000" i="1">
                        <a:latin typeface="Cambria Math"/>
                      </a:rPr>
                      <m:t>=</m:t>
                    </m:r>
                    <m:f>
                      <m:fPr>
                        <m:ctrlPr>
                          <a:rPr lang="en-US" sz="2000" b="0" i="1" smtClean="0">
                            <a:latin typeface="Cambria Math" panose="02040503050406030204" pitchFamily="18" charset="0"/>
                          </a:rPr>
                        </m:ctrlPr>
                      </m:fPr>
                      <m:num>
                        <m:rad>
                          <m:radPr>
                            <m:degHide m:val="on"/>
                            <m:ctrlPr>
                              <a:rPr lang="en-US" sz="2000" b="0" i="1" smtClean="0">
                                <a:latin typeface="Cambria Math" panose="02040503050406030204" pitchFamily="18" charset="0"/>
                              </a:rPr>
                            </m:ctrlPr>
                          </m:radPr>
                          <m:deg/>
                          <m:e>
                            <m:r>
                              <a:rPr lang="en-US" sz="2000" b="0" i="1" smtClean="0">
                                <a:latin typeface="Cambria Math"/>
                              </a:rPr>
                              <m:t>𝑑</m:t>
                            </m:r>
                          </m:e>
                        </m:rad>
                        <m:sSub>
                          <m:sSubPr>
                            <m:ctrlPr>
                              <a:rPr lang="en-US" sz="2000" i="1">
                                <a:latin typeface="Cambria Math" panose="02040503050406030204" pitchFamily="18" charset="0"/>
                              </a:rPr>
                            </m:ctrlPr>
                          </m:sSubPr>
                          <m:e>
                            <m:r>
                              <a:rPr lang="en-US" sz="2000" b="0" i="1" smtClean="0">
                                <a:latin typeface="Cambria Math"/>
                              </a:rPr>
                              <m:t> </m:t>
                            </m:r>
                            <m:r>
                              <a:rPr lang="en-US" sz="2000" b="0" i="1" smtClean="0">
                                <a:latin typeface="Cambria Math"/>
                              </a:rPr>
                              <m:t>𝑎</m:t>
                            </m:r>
                          </m:e>
                          <m:sub>
                            <m:r>
                              <a:rPr lang="en-US" sz="2000" i="1">
                                <a:latin typeface="Cambria Math"/>
                              </a:rPr>
                              <m:t>𝑖</m:t>
                            </m:r>
                          </m:sub>
                        </m:sSub>
                      </m:num>
                      <m:den>
                        <m:r>
                          <a:rPr lang="en-US" sz="2000" b="0" i="1" smtClean="0">
                            <a:latin typeface="Cambria Math"/>
                          </a:rPr>
                          <m:t>𝜆</m:t>
                        </m:r>
                      </m:den>
                    </m:f>
                  </m:oMath>
                </a14:m>
                <a:r>
                  <a:rPr lang="en-US" sz="2000" dirty="0" smtClean="0"/>
                  <a:t> to </a:t>
                </a:r>
                <a14:m>
                  <m:oMath xmlns:m="http://schemas.openxmlformats.org/officeDocument/2006/math">
                    <m:sSub>
                      <m:sSubPr>
                        <m:ctrlPr>
                          <a:rPr lang="en-US" sz="2000" i="1">
                            <a:latin typeface="Cambria Math" panose="02040503050406030204" pitchFamily="18" charset="0"/>
                          </a:rPr>
                        </m:ctrlPr>
                      </m:sSubPr>
                      <m:e>
                        <m:r>
                          <m:rPr>
                            <m:sty m:val="p"/>
                          </m:rPr>
                          <a:rPr lang="en-US" sz="2000">
                            <a:latin typeface="Cambria Math"/>
                          </a:rPr>
                          <m:t>STAT</m:t>
                        </m:r>
                      </m:e>
                      <m:sub>
                        <m:r>
                          <a:rPr lang="en-US" sz="2000" i="1">
                            <a:latin typeface="Cambria Math"/>
                          </a:rPr>
                          <m:t>𝐷</m:t>
                        </m:r>
                      </m:sub>
                    </m:sSub>
                    <m:r>
                      <a:rPr lang="en-US" sz="2000" i="1">
                        <a:latin typeface="Cambria Math"/>
                      </a:rPr>
                      <m:t>(</m:t>
                    </m:r>
                    <m:r>
                      <a:rPr lang="en-US" sz="2000" i="1">
                        <a:latin typeface="Cambria Math"/>
                      </a:rPr>
                      <m:t>𝜖</m:t>
                    </m:r>
                    <m:r>
                      <a:rPr lang="en-US" sz="2000" b="0" i="1" smtClean="0">
                        <a:latin typeface="Cambria Math"/>
                      </a:rPr>
                      <m:t>/</m:t>
                    </m:r>
                    <m:r>
                      <a:rPr lang="en-US" sz="2000" b="0" i="1" smtClean="0">
                        <a:latin typeface="Cambria Math"/>
                      </a:rPr>
                      <m:t>𝜆</m:t>
                    </m:r>
                    <m:r>
                      <a:rPr lang="en-US" sz="2000" i="1">
                        <a:latin typeface="Cambria Math"/>
                      </a:rPr>
                      <m:t>)</m:t>
                    </m:r>
                  </m:oMath>
                </a14:m>
                <a:r>
                  <a:rPr lang="en-US" sz="2000" dirty="0" smtClean="0"/>
                  <a:t>. </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93699" y="3697635"/>
                <a:ext cx="8229600" cy="1010665"/>
              </a:xfrm>
              <a:blipFill rotWithShape="0">
                <a:blip r:embed="rId3"/>
                <a:stretch>
                  <a:fillRect l="-815" t="-4242" b="-12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57200" y="1126590"/>
                <a:ext cx="7819902" cy="1067551"/>
              </a:xfrm>
              <a:prstGeom prst="rect">
                <a:avLst/>
              </a:prstGeom>
              <a:solidFill>
                <a:schemeClr val="accent5">
                  <a:lumMod val="20000"/>
                  <a:lumOff val="8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Vectors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𝑢</m:t>
                        </m:r>
                      </m:e>
                      <m:sub>
                        <m:r>
                          <a:rPr lang="en-US" i="1">
                            <a:solidFill>
                              <a:schemeClr val="tx1"/>
                            </a:solidFill>
                            <a:latin typeface="Cambria Math"/>
                          </a:rPr>
                          <m:t>1</m:t>
                        </m:r>
                      </m:sub>
                    </m:sSub>
                    <m:r>
                      <a:rPr lang="en-US" i="1">
                        <a:solidFill>
                          <a:schemeClr val="tx1"/>
                        </a:solidFill>
                        <a:latin typeface="Cambria Math"/>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𝑢</m:t>
                        </m:r>
                      </m:e>
                      <m:sub>
                        <m:r>
                          <a:rPr lang="en-US" i="1">
                            <a:solidFill>
                              <a:schemeClr val="tx1"/>
                            </a:solidFill>
                            <a:latin typeface="Cambria Math"/>
                          </a:rPr>
                          <m:t>𝑁</m:t>
                        </m:r>
                      </m:sub>
                    </m:sSub>
                  </m:oMath>
                </a14:m>
                <a:r>
                  <a:rPr lang="en-US" dirty="0">
                    <a:solidFill>
                      <a:schemeClr val="tx1"/>
                    </a:solidFill>
                  </a:rPr>
                  <a:t> </a:t>
                </a:r>
                <a:r>
                  <a:rPr lang="en-US" dirty="0" smtClean="0">
                    <a:solidFill>
                      <a:schemeClr val="tx1"/>
                    </a:solidFill>
                  </a:rPr>
                  <a:t>provide </a:t>
                </a:r>
                <a:r>
                  <a:rPr lang="en-US" dirty="0" smtClean="0">
                    <a:solidFill>
                      <a:srgbClr val="C00000"/>
                    </a:solidFill>
                  </a:rPr>
                  <a:t>Kashin’s</a:t>
                </a:r>
                <a:r>
                  <a:rPr lang="en-US" dirty="0">
                    <a:solidFill>
                      <a:srgbClr val="C00000"/>
                    </a:solidFill>
                  </a:rPr>
                  <a:t> representation with level </a:t>
                </a:r>
                <a14:m>
                  <m:oMath xmlns:m="http://schemas.openxmlformats.org/officeDocument/2006/math">
                    <m:r>
                      <a:rPr lang="en-US" i="1" dirty="0">
                        <a:solidFill>
                          <a:srgbClr val="C00000"/>
                        </a:solidFill>
                        <a:latin typeface="Cambria Math"/>
                      </a:rPr>
                      <m:t>𝜆</m:t>
                    </m:r>
                  </m:oMath>
                </a14:m>
                <a:r>
                  <a:rPr lang="en-US" dirty="0" smtClean="0">
                    <a:solidFill>
                      <a:schemeClr val="tx1"/>
                    </a:solidFill>
                  </a:rPr>
                  <a:t> if : </a:t>
                </a:r>
                <a:endParaRPr lang="en-US" dirty="0">
                  <a:solidFill>
                    <a:schemeClr val="tx1"/>
                  </a:solidFill>
                </a:endParaRPr>
              </a:p>
              <a:p>
                <a:r>
                  <a:rPr lang="en-US" i="1" dirty="0" smtClean="0">
                    <a:solidFill>
                      <a:schemeClr val="tx1"/>
                    </a:solidFill>
                  </a:rPr>
                  <a:t>tight </a:t>
                </a:r>
                <a:r>
                  <a:rPr lang="en-US" i="1" dirty="0">
                    <a:solidFill>
                      <a:schemeClr val="tx1"/>
                    </a:solidFill>
                  </a:rPr>
                  <a:t>frame</a:t>
                </a:r>
                <a:r>
                  <a:rPr lang="en-US" dirty="0">
                    <a:solidFill>
                      <a:schemeClr val="tx1"/>
                    </a:solidFill>
                  </a:rPr>
                  <a:t>: </a:t>
                </a:r>
                <a14:m>
                  <m:oMath xmlns:m="http://schemas.openxmlformats.org/officeDocument/2006/math">
                    <m:r>
                      <a:rPr lang="en-US" i="1">
                        <a:solidFill>
                          <a:schemeClr val="tx1"/>
                        </a:solidFill>
                        <a:latin typeface="Cambria Math"/>
                      </a:rPr>
                      <m:t>∀</m:t>
                    </m:r>
                    <m:r>
                      <a:rPr lang="en-US" i="1">
                        <a:solidFill>
                          <a:schemeClr val="tx1"/>
                        </a:solidFill>
                        <a:latin typeface="Cambria Math"/>
                      </a:rPr>
                      <m:t>𝑧</m:t>
                    </m:r>
                    <m:r>
                      <a:rPr lang="en-US" i="1">
                        <a:solidFill>
                          <a:schemeClr val="tx1"/>
                        </a:solidFill>
                        <a:latin typeface="Cambria Math"/>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a:rPr>
                          <m:t>ℝ</m:t>
                        </m:r>
                      </m:e>
                      <m:sup>
                        <m:r>
                          <a:rPr lang="en-US" i="1">
                            <a:solidFill>
                              <a:schemeClr val="tx1"/>
                            </a:solidFill>
                            <a:latin typeface="Cambria Math"/>
                          </a:rPr>
                          <m:t>𝑑</m:t>
                        </m:r>
                      </m:sup>
                    </m:sSup>
                    <m:r>
                      <a:rPr lang="en-US" i="1">
                        <a:solidFill>
                          <a:schemeClr val="tx1"/>
                        </a:solidFill>
                        <a:latin typeface="Cambria Math"/>
                      </a:rPr>
                      <m:t>, </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a:rPr>
                          <m:t>𝑖</m:t>
                        </m:r>
                      </m:sub>
                      <m:sup/>
                      <m:e>
                        <m:sSup>
                          <m:sSupPr>
                            <m:ctrlPr>
                              <a:rPr lang="en-US" i="1">
                                <a:solidFill>
                                  <a:schemeClr val="tx1"/>
                                </a:solidFill>
                                <a:latin typeface="Cambria Math" panose="02040503050406030204" pitchFamily="18" charset="0"/>
                              </a:rPr>
                            </m:ctrlPr>
                          </m:sSupPr>
                          <m:e>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a:rPr>
                                  <m:t>𝑧</m:t>
                                </m:r>
                                <m:r>
                                  <a:rPr lang="en-US" i="1">
                                    <a:solidFill>
                                      <a:schemeClr val="tx1"/>
                                    </a:solidFill>
                                    <a:latin typeface="Cambria Math"/>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𝑢</m:t>
                                    </m:r>
                                  </m:e>
                                  <m:sub>
                                    <m:r>
                                      <a:rPr lang="en-US" i="1">
                                        <a:solidFill>
                                          <a:schemeClr val="tx1"/>
                                        </a:solidFill>
                                        <a:latin typeface="Cambria Math"/>
                                      </a:rPr>
                                      <m:t>𝑖</m:t>
                                    </m:r>
                                  </m:sub>
                                </m:sSub>
                              </m:e>
                            </m:d>
                          </m:e>
                          <m:sup>
                            <m:r>
                              <a:rPr lang="en-US" i="1">
                                <a:solidFill>
                                  <a:schemeClr val="tx1"/>
                                </a:solidFill>
                                <a:latin typeface="Cambria Math"/>
                              </a:rPr>
                              <m:t>2</m:t>
                            </m:r>
                          </m:sup>
                        </m:sSup>
                        <m:r>
                          <a:rPr lang="en-US" i="1">
                            <a:solidFill>
                              <a:schemeClr val="tx1"/>
                            </a:solidFill>
                            <a:latin typeface="Cambria Math"/>
                          </a:rPr>
                          <m:t>=</m:t>
                        </m:r>
                        <m:sSubSup>
                          <m:sSubSupPr>
                            <m:ctrlPr>
                              <a:rPr lang="en-US" i="1">
                                <a:solidFill>
                                  <a:schemeClr val="tx1"/>
                                </a:solidFill>
                                <a:latin typeface="Cambria Math" panose="02040503050406030204" pitchFamily="18" charset="0"/>
                              </a:rPr>
                            </m:ctrlPr>
                          </m:sSubSupPr>
                          <m:e>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a:rPr>
                                  <m:t>𝑧</m:t>
                                </m:r>
                              </m:e>
                            </m:d>
                          </m:e>
                          <m:sub>
                            <m:r>
                              <a:rPr lang="en-US" i="1">
                                <a:solidFill>
                                  <a:schemeClr val="tx1"/>
                                </a:solidFill>
                                <a:latin typeface="Cambria Math"/>
                              </a:rPr>
                              <m:t>2</m:t>
                            </m:r>
                          </m:sub>
                          <m:sup>
                            <m:r>
                              <a:rPr lang="en-US" i="1">
                                <a:solidFill>
                                  <a:schemeClr val="tx1"/>
                                </a:solidFill>
                                <a:latin typeface="Cambria Math"/>
                              </a:rPr>
                              <m:t>2</m:t>
                            </m:r>
                          </m:sup>
                        </m:sSubSup>
                      </m:e>
                    </m:nary>
                  </m:oMath>
                </a14:m>
                <a:endParaRPr lang="en-US" dirty="0">
                  <a:solidFill>
                    <a:schemeClr val="tx1"/>
                  </a:solidFill>
                </a:endParaRPr>
              </a:p>
              <a:p>
                <a:r>
                  <a:rPr lang="en-US" i="1" dirty="0" smtClean="0">
                    <a:solidFill>
                      <a:schemeClr val="tx1"/>
                    </a:solidFill>
                  </a:rPr>
                  <a:t>low dynamic range</a:t>
                </a:r>
                <a:r>
                  <a:rPr lang="en-US" dirty="0" smtClean="0">
                    <a:solidFill>
                      <a:schemeClr val="tx1"/>
                    </a:solidFill>
                  </a:rPr>
                  <a:t>: </a:t>
                </a:r>
                <a14:m>
                  <m:oMath xmlns:m="http://schemas.openxmlformats.org/officeDocument/2006/math">
                    <m:r>
                      <a:rPr lang="en-US" i="1">
                        <a:solidFill>
                          <a:schemeClr val="tx1"/>
                        </a:solidFill>
                        <a:latin typeface="Cambria Math"/>
                      </a:rPr>
                      <m:t>∀</m:t>
                    </m:r>
                    <m:r>
                      <a:rPr lang="en-US" i="1">
                        <a:solidFill>
                          <a:schemeClr val="tx1"/>
                        </a:solidFill>
                        <a:latin typeface="Cambria Math"/>
                      </a:rPr>
                      <m:t>𝑧</m:t>
                    </m:r>
                    <m:r>
                      <a:rPr lang="en-US" i="1">
                        <a:solidFill>
                          <a:schemeClr val="tx1"/>
                        </a:solidFill>
                        <a:latin typeface="Cambria Math"/>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a:rPr>
                          <m:t>ℝ</m:t>
                        </m:r>
                      </m:e>
                      <m:sup>
                        <m:r>
                          <a:rPr lang="en-US" i="1">
                            <a:solidFill>
                              <a:schemeClr val="tx1"/>
                            </a:solidFill>
                            <a:latin typeface="Cambria Math"/>
                          </a:rPr>
                          <m:t>𝑑</m:t>
                        </m:r>
                      </m:sup>
                    </m:sSup>
                    <m:r>
                      <a:rPr lang="en-US" i="1">
                        <a:solidFill>
                          <a:schemeClr val="tx1"/>
                        </a:solidFill>
                        <a:latin typeface="Cambria Math"/>
                      </a:rPr>
                      <m:t>, ∃</m:t>
                    </m:r>
                    <m:r>
                      <a:rPr lang="en-US" i="1">
                        <a:solidFill>
                          <a:schemeClr val="tx1"/>
                        </a:solidFill>
                        <a:latin typeface="Cambria Math"/>
                      </a:rPr>
                      <m:t>𝑎</m:t>
                    </m:r>
                    <m:r>
                      <a:rPr lang="en-US" i="1">
                        <a:solidFill>
                          <a:schemeClr val="tx1"/>
                        </a:solidFill>
                        <a:latin typeface="Cambria Math"/>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a:rPr>
                          <m:t>ℝ</m:t>
                        </m:r>
                      </m:e>
                      <m:sup>
                        <m:r>
                          <a:rPr lang="en-US" i="1">
                            <a:solidFill>
                              <a:schemeClr val="tx1"/>
                            </a:solidFill>
                            <a:latin typeface="Cambria Math"/>
                          </a:rPr>
                          <m:t>𝑁</m:t>
                        </m:r>
                      </m:sup>
                    </m:sSup>
                    <m:r>
                      <a:rPr lang="en-US" i="1">
                        <a:solidFill>
                          <a:schemeClr val="tx1"/>
                        </a:solidFill>
                        <a:latin typeface="Cambria Math"/>
                      </a:rPr>
                      <m:t>, </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a:rPr>
                          <m:t>𝑖</m:t>
                        </m:r>
                      </m:sub>
                      <m:sup/>
                      <m:e>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𝑎</m:t>
                            </m:r>
                          </m:e>
                          <m:sub>
                            <m:r>
                              <a:rPr lang="en-US" i="1">
                                <a:solidFill>
                                  <a:schemeClr val="tx1"/>
                                </a:solidFill>
                                <a:latin typeface="Cambria Math"/>
                              </a:rPr>
                              <m:t>𝑖</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𝑢</m:t>
                            </m:r>
                          </m:e>
                          <m:sub>
                            <m:r>
                              <a:rPr lang="en-US" i="1">
                                <a:solidFill>
                                  <a:schemeClr val="tx1"/>
                                </a:solidFill>
                                <a:latin typeface="Cambria Math"/>
                              </a:rPr>
                              <m:t>𝑖</m:t>
                            </m:r>
                          </m:sub>
                        </m:sSub>
                        <m:r>
                          <a:rPr lang="en-US" i="1">
                            <a:solidFill>
                              <a:schemeClr val="tx1"/>
                            </a:solidFill>
                            <a:latin typeface="Cambria Math"/>
                          </a:rPr>
                          <m:t>=</m:t>
                        </m:r>
                        <m:r>
                          <a:rPr lang="en-US" i="1">
                            <a:solidFill>
                              <a:schemeClr val="tx1"/>
                            </a:solidFill>
                            <a:latin typeface="Cambria Math"/>
                          </a:rPr>
                          <m:t>𝑧</m:t>
                        </m:r>
                      </m:e>
                    </m:nary>
                  </m:oMath>
                </a14:m>
                <a:r>
                  <a:rPr lang="en-US" dirty="0">
                    <a:solidFill>
                      <a:schemeClr val="tx1"/>
                    </a:solidFill>
                  </a:rPr>
                  <a:t> and </a:t>
                </a:r>
                <a14:m>
                  <m:oMath xmlns:m="http://schemas.openxmlformats.org/officeDocument/2006/math">
                    <m:sSub>
                      <m:sSubPr>
                        <m:ctrlPr>
                          <a:rPr lang="en-US" i="1">
                            <a:solidFill>
                              <a:schemeClr val="tx1"/>
                            </a:solidFill>
                            <a:latin typeface="Cambria Math" panose="02040503050406030204" pitchFamily="18" charset="0"/>
                          </a:rPr>
                        </m:ctrlPr>
                      </m:sSubPr>
                      <m:e>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a:rPr>
                              <m:t>𝑎</m:t>
                            </m:r>
                          </m:e>
                        </m:d>
                      </m:e>
                      <m:sub>
                        <m:r>
                          <a:rPr lang="en-US" i="1">
                            <a:solidFill>
                              <a:schemeClr val="tx1"/>
                            </a:solidFill>
                            <a:latin typeface="Cambria Math"/>
                          </a:rPr>
                          <m:t>∞</m:t>
                        </m:r>
                      </m:sub>
                    </m:sSub>
                    <m:r>
                      <a:rPr lang="en-US" i="1">
                        <a:solidFill>
                          <a:schemeClr val="tx1"/>
                        </a:solidFill>
                        <a:latin typeface="Cambria Math"/>
                      </a:rPr>
                      <m:t>≤</m:t>
                    </m:r>
                    <m:f>
                      <m:fPr>
                        <m:ctrlPr>
                          <a:rPr lang="en-US" i="1">
                            <a:solidFill>
                              <a:schemeClr val="tx1"/>
                            </a:solidFill>
                            <a:latin typeface="Cambria Math" panose="02040503050406030204" pitchFamily="18" charset="0"/>
                          </a:rPr>
                        </m:ctrlPr>
                      </m:fPr>
                      <m:num>
                        <m:r>
                          <a:rPr lang="en-US" i="1">
                            <a:solidFill>
                              <a:schemeClr val="tx1"/>
                            </a:solidFill>
                            <a:latin typeface="Cambria Math"/>
                          </a:rPr>
                          <m:t>𝜆</m:t>
                        </m:r>
                      </m:num>
                      <m:den>
                        <m:rad>
                          <m:radPr>
                            <m:degHide m:val="on"/>
                            <m:ctrlPr>
                              <a:rPr lang="en-US" i="1">
                                <a:solidFill>
                                  <a:schemeClr val="tx1"/>
                                </a:solidFill>
                                <a:latin typeface="Cambria Math" panose="02040503050406030204" pitchFamily="18" charset="0"/>
                              </a:rPr>
                            </m:ctrlPr>
                          </m:radPr>
                          <m:deg/>
                          <m:e>
                            <m:r>
                              <a:rPr lang="en-US" i="1">
                                <a:solidFill>
                                  <a:schemeClr val="tx1"/>
                                </a:solidFill>
                                <a:latin typeface="Cambria Math"/>
                              </a:rPr>
                              <m:t>𝑑</m:t>
                            </m:r>
                          </m:e>
                        </m:rad>
                      </m:den>
                    </m:f>
                    <m:r>
                      <a:rPr lang="en-US" i="1">
                        <a:solidFill>
                          <a:schemeClr val="tx1"/>
                        </a:solidFill>
                        <a:latin typeface="Cambria Math"/>
                      </a:rPr>
                      <m:t> </m:t>
                    </m:r>
                    <m:sSub>
                      <m:sSubPr>
                        <m:ctrlPr>
                          <a:rPr lang="en-US" i="1">
                            <a:solidFill>
                              <a:schemeClr val="tx1"/>
                            </a:solidFill>
                            <a:latin typeface="Cambria Math" panose="02040503050406030204" pitchFamily="18" charset="0"/>
                          </a:rPr>
                        </m:ctrlPr>
                      </m:sSubPr>
                      <m:e>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a:rPr>
                              <m:t>𝑧</m:t>
                            </m:r>
                          </m:e>
                        </m:d>
                      </m:e>
                      <m:sub>
                        <m:r>
                          <a:rPr lang="en-US" i="1">
                            <a:solidFill>
                              <a:schemeClr val="tx1"/>
                            </a:solidFill>
                            <a:latin typeface="Cambria Math"/>
                          </a:rPr>
                          <m:t>2</m:t>
                        </m:r>
                      </m:sub>
                    </m:sSub>
                  </m:oMath>
                </a14:m>
                <a:endParaRPr lang="en-US" dirty="0">
                  <a:solidFill>
                    <a:schemeClr val="tx1"/>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457200" y="1126590"/>
                <a:ext cx="7819902" cy="1067551"/>
              </a:xfrm>
              <a:prstGeom prst="rect">
                <a:avLst/>
              </a:prstGeom>
              <a:blipFill rotWithShape="1">
                <a:blip r:embed="rId4"/>
                <a:stretch>
                  <a:fillRect l="-624" t="-14857" b="-5828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ounded Rectangle 5"/>
              <p:cNvSpPr/>
              <p:nvPr/>
            </p:nvSpPr>
            <p:spPr>
              <a:xfrm>
                <a:off x="515092" y="4945541"/>
                <a:ext cx="7704117" cy="812731"/>
              </a:xfrm>
              <a:prstGeom prst="roundRect">
                <a:avLst/>
              </a:prstGeom>
              <a:solidFill>
                <a:schemeClr val="accent1">
                  <a:lumMod val="20000"/>
                  <a:lumOff val="80000"/>
                  <a:alpha val="67000"/>
                </a:schemeClr>
              </a:solidFill>
              <a:ln w="25400">
                <a:solidFill>
                  <a:schemeClr val="bg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rPr>
                  <a:t>Corollary</a:t>
                </a:r>
                <a:r>
                  <a:rPr lang="en-US" dirty="0">
                    <a:solidFill>
                      <a:srgbClr val="C00000"/>
                    </a:solidFill>
                  </a:rPr>
                  <a:t>: </a:t>
                </a:r>
                <a:endParaRPr lang="en-US" dirty="0" smtClean="0">
                  <a:solidFill>
                    <a:srgbClr val="C00000"/>
                  </a:solidFill>
                </a:endParaRPr>
              </a:p>
              <a:p>
                <a:r>
                  <a:rPr lang="en-US" dirty="0" smtClean="0">
                    <a:solidFill>
                      <a:schemeClr val="tx1"/>
                    </a:solidFill>
                  </a:rPr>
                  <a:t>Mean estimation in </a:t>
                </a:r>
                <a14:m>
                  <m:oMath xmlns:m="http://schemas.openxmlformats.org/officeDocument/2006/math">
                    <m:r>
                      <a:rPr lang="en-US" i="1">
                        <a:solidFill>
                          <a:schemeClr val="tx1"/>
                        </a:solidFill>
                        <a:latin typeface="Cambria Math"/>
                      </a:rPr>
                      <m:t>‖⋅</m:t>
                    </m:r>
                    <m:sSub>
                      <m:sSubPr>
                        <m:ctrlPr>
                          <a:rPr lang="en-US" i="1">
                            <a:solidFill>
                              <a:schemeClr val="tx1"/>
                            </a:solidFill>
                            <a:latin typeface="Cambria Math" panose="02040503050406030204" pitchFamily="18" charset="0"/>
                          </a:rPr>
                        </m:ctrlPr>
                      </m:sSubPr>
                      <m:e>
                        <m:d>
                          <m:dPr>
                            <m:begChr m:val=""/>
                            <m:endChr m:val="‖"/>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m:t>
                            </m:r>
                          </m:e>
                        </m:d>
                      </m:e>
                      <m:sub>
                        <m:r>
                          <a:rPr lang="en-US" b="0" i="1" smtClean="0">
                            <a:solidFill>
                              <a:schemeClr val="tx1"/>
                            </a:solidFill>
                            <a:latin typeface="Cambria Math" panose="02040503050406030204" pitchFamily="18" charset="0"/>
                          </a:rPr>
                          <m:t>2</m:t>
                        </m:r>
                      </m:sub>
                    </m:sSub>
                  </m:oMath>
                </a14:m>
                <a:r>
                  <a:rPr lang="en-US" sz="1600" dirty="0" smtClean="0">
                    <a:solidFill>
                      <a:schemeClr val="tx1"/>
                    </a:solidFill>
                  </a:rPr>
                  <a:t> can be solved using </a:t>
                </a:r>
                <a14:m>
                  <m:oMath xmlns:m="http://schemas.openxmlformats.org/officeDocument/2006/math">
                    <m:r>
                      <a:rPr lang="en-US" sz="1600" i="1" dirty="0" smtClean="0">
                        <a:solidFill>
                          <a:schemeClr val="tx1"/>
                        </a:solidFill>
                        <a:latin typeface="Cambria Math" panose="02040503050406030204" pitchFamily="18" charset="0"/>
                      </a:rPr>
                      <m:t>2</m:t>
                    </m:r>
                    <m:r>
                      <a:rPr lang="en-US" sz="1600" i="1" dirty="0" smtClean="0">
                        <a:solidFill>
                          <a:schemeClr val="tx1"/>
                        </a:solidFill>
                        <a:latin typeface="Cambria Math" panose="02040503050406030204" pitchFamily="18" charset="0"/>
                      </a:rPr>
                      <m:t>𝑑</m:t>
                    </m:r>
                  </m:oMath>
                </a14:m>
                <a:r>
                  <a:rPr lang="en-US" sz="1600" dirty="0" smtClean="0">
                    <a:solidFill>
                      <a:schemeClr val="tx1"/>
                    </a:solidFill>
                  </a:rPr>
                  <a:t> queries to </a:t>
                </a:r>
                <a14:m>
                  <m:oMath xmlns:m="http://schemas.openxmlformats.org/officeDocument/2006/math">
                    <m:sSub>
                      <m:sSubPr>
                        <m:ctrlPr>
                          <a:rPr lang="en-US" sz="1600" i="1" smtClean="0">
                            <a:solidFill>
                              <a:schemeClr val="tx1"/>
                            </a:solidFill>
                            <a:latin typeface="Cambria Math" panose="02040503050406030204" pitchFamily="18" charset="0"/>
                          </a:rPr>
                        </m:ctrlPr>
                      </m:sSubPr>
                      <m:e>
                        <m:r>
                          <m:rPr>
                            <m:sty m:val="p"/>
                          </m:rPr>
                          <a:rPr lang="en-US" sz="1600">
                            <a:solidFill>
                              <a:schemeClr val="tx1"/>
                            </a:solidFill>
                            <a:latin typeface="Cambria Math"/>
                          </a:rPr>
                          <m:t>STAT</m:t>
                        </m:r>
                      </m:e>
                      <m:sub>
                        <m:r>
                          <a:rPr lang="en-US" sz="1600" i="1">
                            <a:solidFill>
                              <a:schemeClr val="tx1"/>
                            </a:solidFill>
                            <a:latin typeface="Cambria Math"/>
                          </a:rPr>
                          <m:t>𝐷</m:t>
                        </m:r>
                      </m:sub>
                    </m:sSub>
                    <m:r>
                      <a:rPr lang="en-US" sz="1600" i="1">
                        <a:solidFill>
                          <a:schemeClr val="tx1"/>
                        </a:solidFill>
                        <a:latin typeface="Cambria Math"/>
                      </a:rPr>
                      <m:t>(</m:t>
                    </m:r>
                    <m:r>
                      <m:rPr>
                        <m:sty m:val="p"/>
                      </m:rPr>
                      <a:rPr lang="en-US" sz="1600" b="0" i="0" smtClean="0">
                        <a:solidFill>
                          <a:schemeClr val="tx1"/>
                        </a:solidFill>
                        <a:latin typeface="Cambria Math" panose="02040503050406030204" pitchFamily="18" charset="0"/>
                      </a:rPr>
                      <m:t>Ω</m:t>
                    </m:r>
                    <m:r>
                      <a:rPr lang="en-US" sz="1600" b="0" i="1" smtClean="0">
                        <a:solidFill>
                          <a:schemeClr val="tx1"/>
                        </a:solidFill>
                        <a:latin typeface="Cambria Math" panose="02040503050406030204" pitchFamily="18" charset="0"/>
                      </a:rPr>
                      <m:t>(</m:t>
                    </m:r>
                    <m:r>
                      <a:rPr lang="en-US" sz="1600" i="1">
                        <a:solidFill>
                          <a:schemeClr val="tx1"/>
                        </a:solidFill>
                        <a:latin typeface="Cambria Math"/>
                      </a:rPr>
                      <m:t>𝜖</m:t>
                    </m:r>
                    <m:r>
                      <a:rPr lang="en-US" sz="1600" b="0" i="1" smtClean="0">
                        <a:solidFill>
                          <a:schemeClr val="tx1"/>
                        </a:solidFill>
                        <a:latin typeface="Cambria Math" panose="02040503050406030204" pitchFamily="18" charset="0"/>
                      </a:rPr>
                      <m:t>)</m:t>
                    </m:r>
                    <m:r>
                      <a:rPr lang="en-US" sz="1600" i="1">
                        <a:solidFill>
                          <a:schemeClr val="tx1"/>
                        </a:solidFill>
                        <a:latin typeface="Cambria Math"/>
                      </a:rPr>
                      <m:t>)</m:t>
                    </m:r>
                  </m:oMath>
                </a14:m>
                <a:endParaRPr lang="en-US" sz="1600" dirty="0" smtClean="0">
                  <a:solidFill>
                    <a:schemeClr val="tx1"/>
                  </a:solidFill>
                </a:endParaRPr>
              </a:p>
            </p:txBody>
          </p:sp>
        </mc:Choice>
        <mc:Fallback xmlns="">
          <p:sp>
            <p:nvSpPr>
              <p:cNvPr id="6" name="Rounded Rectangle 5"/>
              <p:cNvSpPr>
                <a:spLocks noRot="1" noChangeAspect="1" noMove="1" noResize="1" noEditPoints="1" noAdjustHandles="1" noChangeArrowheads="1" noChangeShapeType="1" noTextEdit="1"/>
              </p:cNvSpPr>
              <p:nvPr/>
            </p:nvSpPr>
            <p:spPr>
              <a:xfrm>
                <a:off x="515092" y="4945541"/>
                <a:ext cx="7704117" cy="812731"/>
              </a:xfrm>
              <a:prstGeom prst="roundRect">
                <a:avLst/>
              </a:prstGeom>
              <a:blipFill rotWithShape="0">
                <a:blip r:embed="rId5"/>
                <a:stretch>
                  <a:fillRect t="-7971" b="-70290"/>
                </a:stretch>
              </a:blipFill>
              <a:ln w="25400">
                <a:solidFill>
                  <a:schemeClr val="bg2">
                    <a:lumMod val="50000"/>
                  </a:schemeClr>
                </a:solid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89857" y="2480947"/>
                <a:ext cx="7754588" cy="842882"/>
              </a:xfrm>
              <a:prstGeom prst="rect">
                <a:avLst/>
              </a:prstGeom>
              <a:solidFill>
                <a:schemeClr val="bg1">
                  <a:lumMod val="8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C00000"/>
                    </a:solidFill>
                  </a:rPr>
                  <a:t>Thm </a:t>
                </a:r>
                <a:r>
                  <a:rPr lang="en-US" sz="1600" dirty="0">
                    <a:solidFill>
                      <a:schemeClr val="tx2"/>
                    </a:solidFill>
                    <a:latin typeface="Berlin Sans FB" panose="020E0602020502020306" pitchFamily="34" charset="0"/>
                  </a:rPr>
                  <a:t>[LV 10]</a:t>
                </a:r>
                <a:r>
                  <a:rPr lang="en-US" sz="1600" dirty="0">
                    <a:solidFill>
                      <a:srgbClr val="C00000"/>
                    </a:solidFill>
                  </a:rPr>
                  <a:t>:</a:t>
                </a:r>
                <a:r>
                  <a:rPr lang="en-US" sz="1600" dirty="0">
                    <a:solidFill>
                      <a:schemeClr val="tx1"/>
                    </a:solidFill>
                  </a:rPr>
                  <a:t> There exists </a:t>
                </a:r>
                <a:r>
                  <a:rPr lang="en-US" sz="1600" dirty="0" err="1">
                    <a:solidFill>
                      <a:schemeClr val="tx1"/>
                    </a:solidFill>
                  </a:rPr>
                  <a:t>Kashin’s</a:t>
                </a:r>
                <a:r>
                  <a:rPr lang="en-US" sz="1600" dirty="0">
                    <a:solidFill>
                      <a:schemeClr val="tx1"/>
                    </a:solidFill>
                  </a:rPr>
                  <a:t> representation of level </a:t>
                </a:r>
                <a14:m>
                  <m:oMath xmlns:m="http://schemas.openxmlformats.org/officeDocument/2006/math">
                    <m:r>
                      <a:rPr lang="en-US" sz="1600" i="1">
                        <a:solidFill>
                          <a:schemeClr val="tx1"/>
                        </a:solidFill>
                        <a:latin typeface="Cambria Math"/>
                      </a:rPr>
                      <m:t>𝜆</m:t>
                    </m:r>
                    <m:r>
                      <a:rPr lang="en-US" sz="1600" i="1">
                        <a:solidFill>
                          <a:schemeClr val="tx1"/>
                        </a:solidFill>
                        <a:latin typeface="Cambria Math"/>
                      </a:rPr>
                      <m:t>=</m:t>
                    </m:r>
                    <m:r>
                      <a:rPr lang="en-US" sz="1600" i="1">
                        <a:solidFill>
                          <a:schemeClr val="tx1"/>
                        </a:solidFill>
                        <a:latin typeface="Cambria Math"/>
                      </a:rPr>
                      <m:t>𝑂</m:t>
                    </m:r>
                    <m:r>
                      <a:rPr lang="en-US" sz="1600" i="1">
                        <a:solidFill>
                          <a:schemeClr val="tx1"/>
                        </a:solidFill>
                        <a:latin typeface="Cambria Math"/>
                      </a:rPr>
                      <m:t>(1)</m:t>
                    </m:r>
                  </m:oMath>
                </a14:m>
                <a:r>
                  <a:rPr lang="en-US" sz="1600" dirty="0">
                    <a:solidFill>
                      <a:schemeClr val="tx1"/>
                    </a:solidFill>
                  </a:rPr>
                  <a:t> for </a:t>
                </a:r>
                <a14:m>
                  <m:oMath xmlns:m="http://schemas.openxmlformats.org/officeDocument/2006/math">
                    <m:r>
                      <a:rPr lang="en-US" sz="1600" i="1">
                        <a:solidFill>
                          <a:schemeClr val="tx1"/>
                        </a:solidFill>
                        <a:latin typeface="Cambria Math"/>
                      </a:rPr>
                      <m:t>𝑁</m:t>
                    </m:r>
                    <m:r>
                      <a:rPr lang="en-US" sz="1600" i="1">
                        <a:solidFill>
                          <a:schemeClr val="tx1"/>
                        </a:solidFill>
                        <a:latin typeface="Cambria Math"/>
                      </a:rPr>
                      <m:t>=2</m:t>
                    </m:r>
                    <m:r>
                      <a:rPr lang="en-US" sz="1600" i="1">
                        <a:solidFill>
                          <a:schemeClr val="tx1"/>
                        </a:solidFill>
                        <a:latin typeface="Cambria Math"/>
                      </a:rPr>
                      <m:t>𝑑</m:t>
                    </m:r>
                  </m:oMath>
                </a14:m>
                <a:r>
                  <a:rPr lang="en-US" sz="1600" dirty="0">
                    <a:solidFill>
                      <a:schemeClr val="tx1"/>
                    </a:solidFill>
                  </a:rPr>
                  <a:t> </a:t>
                </a:r>
                <a:r>
                  <a:rPr lang="en-US" sz="1600" dirty="0" smtClean="0">
                    <a:solidFill>
                      <a:schemeClr val="tx1"/>
                    </a:solidFill>
                  </a:rPr>
                  <a:t>and </a:t>
                </a:r>
                <a:r>
                  <a:rPr lang="en-US" sz="1600" dirty="0">
                    <a:solidFill>
                      <a:schemeClr val="tx1"/>
                    </a:solidFill>
                  </a:rPr>
                  <a:t>can be constructed </a:t>
                </a:r>
                <a:r>
                  <a:rPr lang="en-US" sz="1600" dirty="0" smtClean="0">
                    <a:solidFill>
                      <a:schemeClr val="tx1"/>
                    </a:solidFill>
                  </a:rPr>
                  <a:t>efficiently</a:t>
                </a:r>
                <a:endParaRPr lang="en-US" sz="1600" dirty="0">
                  <a:solidFill>
                    <a:schemeClr val="tx1"/>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489857" y="2480947"/>
                <a:ext cx="7754588" cy="842882"/>
              </a:xfrm>
              <a:prstGeom prst="rect">
                <a:avLst/>
              </a:prstGeom>
              <a:blipFill rotWithShape="0">
                <a:blip r:embed="rId6"/>
                <a:stretch>
                  <a:fillRect l="-393" r="-1101"/>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76613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plan</a:t>
            </a:r>
            <a:endParaRPr lang="en-US" dirty="0"/>
          </a:p>
        </p:txBody>
      </p:sp>
      <p:sp>
        <p:nvSpPr>
          <p:cNvPr id="3" name="Content Placeholder 2"/>
          <p:cNvSpPr>
            <a:spLocks noGrp="1"/>
          </p:cNvSpPr>
          <p:nvPr>
            <p:ph idx="1"/>
          </p:nvPr>
        </p:nvSpPr>
        <p:spPr>
          <a:xfrm>
            <a:off x="457200" y="990600"/>
            <a:ext cx="7951509" cy="5135563"/>
          </a:xfrm>
        </p:spPr>
        <p:txBody>
          <a:bodyPr>
            <a:normAutofit fontScale="92500"/>
          </a:bodyPr>
          <a:lstStyle/>
          <a:p>
            <a:r>
              <a:rPr lang="en-US" dirty="0" smtClean="0"/>
              <a:t>Boolean constraint satisfaction problems</a:t>
            </a:r>
          </a:p>
          <a:p>
            <a:r>
              <a:rPr lang="en-US" dirty="0" smtClean="0"/>
              <a:t>Convex relaxations</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r>
              <a:rPr lang="en-US" dirty="0" smtClean="0"/>
              <a:t>Comparison with lower bounds against LP/SDP hierarchies</a:t>
            </a:r>
          </a:p>
          <a:p>
            <a:r>
              <a:rPr lang="en-US" dirty="0" smtClean="0"/>
              <a:t>(Known) sign-rank lower bounds via SQ complexity</a:t>
            </a:r>
          </a:p>
          <a:p>
            <a:endParaRPr lang="en-US" dirty="0"/>
          </a:p>
        </p:txBody>
      </p:sp>
      <p:pic>
        <p:nvPicPr>
          <p:cNvPr id="16" name="Picture 15"/>
          <p:cNvPicPr>
            <a:picLocks noChangeAspect="1"/>
          </p:cNvPicPr>
          <p:nvPr/>
        </p:nvPicPr>
        <p:blipFill>
          <a:blip r:embed="rId2"/>
          <a:stretch>
            <a:fillRect/>
          </a:stretch>
        </p:blipFill>
        <p:spPr>
          <a:xfrm>
            <a:off x="1792278" y="2047429"/>
            <a:ext cx="5159851" cy="2597217"/>
          </a:xfrm>
          <a:prstGeom prst="rect">
            <a:avLst/>
          </a:prstGeom>
        </p:spPr>
      </p:pic>
    </p:spTree>
    <p:extLst>
      <p:ext uri="{BB962C8B-B14F-4D97-AF65-F5344CB8AC3E}">
        <p14:creationId xmlns:p14="http://schemas.microsoft.com/office/powerpoint/2010/main" val="1732935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norms</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normAutofit lnSpcReduction="10000"/>
              </a:bodyPr>
              <a:lstStyle/>
              <a:p>
                <a:pPr marL="0" indent="0">
                  <a:buNone/>
                </a:pP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a:rPr>
                          <m:t>ℓ</m:t>
                        </m:r>
                      </m:e>
                      <m:sub>
                        <m:r>
                          <a:rPr lang="en-US" b="0" i="1" smtClean="0">
                            <a:solidFill>
                              <a:srgbClr val="C00000"/>
                            </a:solidFill>
                            <a:latin typeface="Cambria Math"/>
                          </a:rPr>
                          <m:t>𝑞</m:t>
                        </m:r>
                      </m:sub>
                    </m:sSub>
                  </m:oMath>
                </a14:m>
                <a:r>
                  <a:rPr lang="en-US" dirty="0" smtClean="0">
                    <a:solidFill>
                      <a:srgbClr val="C00000"/>
                    </a:solidFill>
                  </a:rPr>
                  <a:t> norms</a:t>
                </a:r>
              </a:p>
              <a:p>
                <a:endParaRPr lang="en-US" dirty="0"/>
              </a:p>
              <a:p>
                <a:endParaRPr lang="en-US" dirty="0" smtClean="0"/>
              </a:p>
              <a:p>
                <a:endParaRPr lang="en-US" dirty="0"/>
              </a:p>
              <a:p>
                <a:endParaRPr lang="en-US" dirty="0" smtClean="0"/>
              </a:p>
              <a:p>
                <a:endParaRPr lang="en-US" dirty="0" smtClean="0"/>
              </a:p>
              <a:p>
                <a:endParaRPr lang="en-US" dirty="0"/>
              </a:p>
              <a:p>
                <a:pPr marL="0" indent="0">
                  <a:buNone/>
                </a:pPr>
                <a:endParaRPr lang="en-US" dirty="0" smtClean="0"/>
              </a:p>
              <a:p>
                <a:pPr marL="0" indent="0">
                  <a:buNone/>
                </a:pPr>
                <a:r>
                  <a:rPr lang="en-US" sz="2000" dirty="0" smtClean="0">
                    <a:solidFill>
                      <a:srgbClr val="C00000"/>
                    </a:solidFill>
                  </a:rPr>
                  <a:t>What about the general case?</a:t>
                </a:r>
                <a:endParaRPr lang="en-US" sz="2000" dirty="0">
                  <a:solidFill>
                    <a:srgbClr val="C00000"/>
                  </a:solidFill>
                </a:endParaRPr>
              </a:p>
              <a:p>
                <a:r>
                  <a:rPr lang="en-US" sz="2000" dirty="0" smtClean="0"/>
                  <a:t>Always in </a:t>
                </a:r>
                <a14:m>
                  <m:oMath xmlns:m="http://schemas.openxmlformats.org/officeDocument/2006/math">
                    <m:r>
                      <m:rPr>
                        <m:sty m:val="p"/>
                      </m:rPr>
                      <a:rPr lang="en-US" sz="2000" b="0" i="0" smtClean="0">
                        <a:latin typeface="Cambria Math" panose="02040503050406030204" pitchFamily="18" charset="0"/>
                      </a:rPr>
                      <m:t>SQCompl</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𝑑</m:t>
                        </m:r>
                        <m:r>
                          <a:rPr lang="en-US" sz="2000" b="0" i="0"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a:rPr>
                              <m:t>𝑑</m:t>
                            </m:r>
                          </m:num>
                          <m:den>
                            <m:sSup>
                              <m:sSupPr>
                                <m:ctrlPr>
                                  <a:rPr lang="en-US" sz="2000" i="1">
                                    <a:latin typeface="Cambria Math" panose="02040503050406030204" pitchFamily="18" charset="0"/>
                                  </a:rPr>
                                </m:ctrlPr>
                              </m:sSupPr>
                              <m:e>
                                <m:r>
                                  <a:rPr lang="en-US" sz="2000" i="1">
                                    <a:latin typeface="Cambria Math"/>
                                  </a:rPr>
                                  <m:t>𝜖</m:t>
                                </m:r>
                              </m:e>
                              <m:sup>
                                <m:r>
                                  <a:rPr lang="en-US" sz="2000" i="1">
                                    <a:latin typeface="Cambria Math"/>
                                  </a:rPr>
                                  <m:t>2</m:t>
                                </m:r>
                              </m:sup>
                            </m:sSup>
                          </m:den>
                        </m:f>
                      </m:e>
                    </m:d>
                  </m:oMath>
                </a14:m>
                <a:endParaRPr lang="en-US" sz="2000" dirty="0" smtClean="0"/>
              </a:p>
              <a:p>
                <a:r>
                  <a:rPr lang="en-US" sz="2000" dirty="0" smtClean="0"/>
                  <a:t>Mostly open</a:t>
                </a:r>
              </a:p>
              <a:p>
                <a:r>
                  <a:rPr lang="en-US" sz="2000" dirty="0" smtClean="0"/>
                  <a:t>Different from sample complexity for some hard to compute norms</a:t>
                </a:r>
                <a:endParaRPr lang="en-US" sz="2000"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0">
                <a:blip r:embed="rId3"/>
                <a:stretch>
                  <a:fillRect l="-741" t="-1663" r="-148"/>
                </a:stretch>
              </a:blipFill>
            </p:spPr>
            <p:txBody>
              <a:bodyPr/>
              <a:lstStyle/>
              <a:p>
                <a:r>
                  <a:rPr lang="en-US">
                    <a:noFill/>
                  </a:rPr>
                  <a:t> </a:t>
                </a:r>
              </a:p>
            </p:txBody>
          </p:sp>
        </mc:Fallback>
      </mc:AlternateContent>
      <p:pic>
        <p:nvPicPr>
          <p:cNvPr id="2051"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781" t="17387" r="1164" b="25796"/>
          <a:stretch/>
        </p:blipFill>
        <p:spPr bwMode="auto">
          <a:xfrm>
            <a:off x="680035" y="1572431"/>
            <a:ext cx="7225000" cy="24550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9294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corollaries</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solidFill>
                <a:schemeClr val="tx1"/>
              </a:solidFill>
            </a:endParaRPr>
          </a:p>
          <a:p>
            <a:pPr marL="0" indent="0">
              <a:buNone/>
            </a:pPr>
            <a:endParaRPr lang="en-US" dirty="0">
              <a:solidFill>
                <a:schemeClr val="tx1"/>
              </a:solidFill>
            </a:endParaRPr>
          </a:p>
          <a:p>
            <a:pPr marL="0" indent="0">
              <a:buNone/>
            </a:pPr>
            <a:endParaRPr lang="en-US" dirty="0" smtClean="0">
              <a:solidFill>
                <a:schemeClr val="tx1"/>
              </a:solidFill>
            </a:endParaRPr>
          </a:p>
          <a:p>
            <a:pPr marL="0" indent="0">
              <a:buNone/>
            </a:pPr>
            <a:endParaRPr lang="en-US" dirty="0" smtClean="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p:txBody>
      </p:sp>
      <mc:AlternateContent xmlns:mc="http://schemas.openxmlformats.org/markup-compatibility/2006" xmlns:a14="http://schemas.microsoft.com/office/drawing/2010/main">
        <mc:Choice Requires="a14">
          <p:sp>
            <p:nvSpPr>
              <p:cNvPr id="4" name="Rounded Rectangle 3"/>
              <p:cNvSpPr/>
              <p:nvPr/>
            </p:nvSpPr>
            <p:spPr>
              <a:xfrm>
                <a:off x="592282" y="1374313"/>
                <a:ext cx="7959436" cy="1893295"/>
              </a:xfrm>
              <a:prstGeom prst="roundRect">
                <a:avLst/>
              </a:prstGeom>
              <a:solidFill>
                <a:schemeClr val="accent1">
                  <a:lumMod val="20000"/>
                  <a:lumOff val="80000"/>
                  <a:alpha val="67000"/>
                </a:schemeClr>
              </a:solidFill>
              <a:ln w="25400">
                <a:solidFill>
                  <a:schemeClr val="bg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20000"/>
                  </a:spcBef>
                </a:pPr>
                <a:r>
                  <a:rPr lang="en-US" sz="2000" dirty="0" smtClean="0">
                    <a:solidFill>
                      <a:srgbClr val="C00000"/>
                    </a:solidFill>
                  </a:rPr>
                  <a:t> </a:t>
                </a:r>
                <a14:m>
                  <m:oMath xmlns:m="http://schemas.openxmlformats.org/officeDocument/2006/math">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ℓ</m:t>
                        </m:r>
                      </m:e>
                      <m:sub>
                        <m:r>
                          <a:rPr lang="en-US" sz="2000" i="1">
                            <a:solidFill>
                              <a:srgbClr val="C00000"/>
                            </a:solidFill>
                            <a:latin typeface="Cambria Math" panose="02040503050406030204" pitchFamily="18" charset="0"/>
                          </a:rPr>
                          <m:t>2</m:t>
                        </m:r>
                      </m:sub>
                    </m:sSub>
                  </m:oMath>
                </a14:m>
                <a:r>
                  <a:rPr lang="en-US" sz="2000" dirty="0" smtClean="0">
                    <a:solidFill>
                      <a:srgbClr val="C00000"/>
                    </a:solidFill>
                  </a:rPr>
                  <a:t>-</a:t>
                </a:r>
                <a:r>
                  <a:rPr lang="en-US" sz="2000" dirty="0">
                    <a:solidFill>
                      <a:srgbClr val="C00000"/>
                    </a:solidFill>
                  </a:rPr>
                  <a:t>Lipschitz SCO: </a:t>
                </a:r>
                <a:r>
                  <a:rPr lang="en-US" sz="2000" dirty="0" smtClean="0">
                    <a:solidFill>
                      <a:schemeClr val="tx1"/>
                    </a:solidFill>
                  </a:rPr>
                  <a:t>For any </a:t>
                </a:r>
                <a:r>
                  <a:rPr lang="en-US" sz="2000" dirty="0">
                    <a:solidFill>
                      <a:schemeClr val="tx1"/>
                    </a:solidFill>
                  </a:rPr>
                  <a:t>convex </a:t>
                </a:r>
                <a14:m>
                  <m:oMath xmlns:m="http://schemas.openxmlformats.org/officeDocument/2006/math">
                    <m:r>
                      <a:rPr lang="en-US" sz="2000" i="1">
                        <a:solidFill>
                          <a:schemeClr val="tx1"/>
                        </a:solidFill>
                        <a:latin typeface="Cambria Math" panose="02040503050406030204" pitchFamily="18" charset="0"/>
                      </a:rPr>
                      <m:t>𝐾</m:t>
                    </m:r>
                    <m:r>
                      <a:rPr lang="en-US" sz="2000" i="1">
                        <a:solidFill>
                          <a:schemeClr val="tx1"/>
                        </a:solidFill>
                        <a:latin typeface="Cambria Math" panose="02040503050406030204" pitchFamily="18" charset="0"/>
                      </a:rPr>
                      <m:t>⊆</m:t>
                    </m:r>
                    <m:sSubSup>
                      <m:sSubSupPr>
                        <m:ctrlPr>
                          <a:rPr lang="en-US" sz="2000" i="1">
                            <a:solidFill>
                              <a:schemeClr val="tx1"/>
                            </a:solidFill>
                            <a:latin typeface="Cambria Math" panose="02040503050406030204" pitchFamily="18" charset="0"/>
                          </a:rPr>
                        </m:ctrlPr>
                      </m:sSubSupPr>
                      <m:e>
                        <m:r>
                          <a:rPr lang="en-US" sz="2000" i="1">
                            <a:solidFill>
                              <a:schemeClr val="tx1"/>
                            </a:solidFill>
                            <a:latin typeface="Cambria Math" panose="02040503050406030204" pitchFamily="18" charset="0"/>
                          </a:rPr>
                          <m:t>𝐵</m:t>
                        </m:r>
                      </m:e>
                      <m:sub>
                        <m:r>
                          <a:rPr lang="en-US" sz="2000" i="1">
                            <a:solidFill>
                              <a:schemeClr val="tx1"/>
                            </a:solidFill>
                            <a:latin typeface="Cambria Math" panose="02040503050406030204" pitchFamily="18" charset="0"/>
                          </a:rPr>
                          <m:t>2</m:t>
                        </m:r>
                      </m:sub>
                      <m:sup>
                        <m:r>
                          <a:rPr lang="en-US" sz="2000" i="1">
                            <a:solidFill>
                              <a:schemeClr val="tx1"/>
                            </a:solidFill>
                            <a:latin typeface="Cambria Math" panose="02040503050406030204" pitchFamily="18" charset="0"/>
                          </a:rPr>
                          <m:t>𝑑</m:t>
                        </m:r>
                      </m:sup>
                    </m:sSubSup>
                    <m:d>
                      <m:dPr>
                        <m:ctrlPr>
                          <a:rPr lang="en-US" sz="2000" i="1">
                            <a:solidFill>
                              <a:schemeClr val="tx1"/>
                            </a:solidFill>
                            <a:latin typeface="Cambria Math" panose="02040503050406030204" pitchFamily="18" charset="0"/>
                          </a:rPr>
                        </m:ctrlPr>
                      </m:dPr>
                      <m:e>
                        <m:r>
                          <a:rPr lang="en-US" sz="2000" i="1">
                            <a:solidFill>
                              <a:schemeClr val="tx1"/>
                            </a:solidFill>
                            <a:latin typeface="Cambria Math"/>
                          </a:rPr>
                          <m:t>1</m:t>
                        </m:r>
                      </m:e>
                    </m:d>
                  </m:oMath>
                </a14:m>
                <a:endParaRPr lang="en-US" sz="2000" dirty="0">
                  <a:solidFill>
                    <a:schemeClr val="tx1"/>
                  </a:solidFill>
                </a:endParaRPr>
              </a:p>
              <a:p>
                <a:pPr lvl="0">
                  <a:spcBef>
                    <a:spcPct val="20000"/>
                  </a:spcBef>
                </a:pPr>
                <a:r>
                  <a:rPr lang="en-US" sz="2000" dirty="0" smtClean="0">
                    <a:solidFill>
                      <a:schemeClr val="tx1"/>
                    </a:solidFill>
                  </a:rPr>
                  <a:t> </a:t>
                </a:r>
                <a14:m>
                  <m:oMath xmlns:m="http://schemas.openxmlformats.org/officeDocument/2006/math">
                    <m:r>
                      <a:rPr lang="en-US" sz="2000" i="1" dirty="0">
                        <a:solidFill>
                          <a:schemeClr val="tx1"/>
                        </a:solidFill>
                        <a:latin typeface="Cambria Math" panose="02040503050406030204" pitchFamily="18" charset="0"/>
                      </a:rPr>
                      <m:t>𝐹</m:t>
                    </m:r>
                    <m:r>
                      <a:rPr lang="en-US" sz="2000" b="0" i="1" dirty="0" smtClean="0">
                        <a:solidFill>
                          <a:schemeClr val="tx1"/>
                        </a:solidFill>
                        <a:latin typeface="Cambria Math" panose="02040503050406030204" pitchFamily="18" charset="0"/>
                      </a:rPr>
                      <m:t>={</m:t>
                    </m:r>
                  </m:oMath>
                </a14:m>
                <a:r>
                  <a:rPr lang="en-US" sz="2000" dirty="0">
                    <a:solidFill>
                      <a:schemeClr val="tx1"/>
                    </a:solidFill>
                  </a:rPr>
                  <a:t>all convex </a:t>
                </a:r>
                <a:r>
                  <a:rPr lang="en-US" sz="2000" dirty="0" err="1">
                    <a:solidFill>
                      <a:schemeClr val="tx1"/>
                    </a:solidFill>
                  </a:rPr>
                  <a:t>funcs</a:t>
                </a:r>
                <a:r>
                  <a:rPr lang="en-US" sz="2000" dirty="0">
                    <a:solidFill>
                      <a:schemeClr val="tx1"/>
                    </a:solidFill>
                  </a:rPr>
                  <a:t> </a:t>
                </a:r>
                <a14:m>
                  <m:oMath xmlns:m="http://schemas.openxmlformats.org/officeDocument/2006/math">
                    <m:r>
                      <a:rPr lang="en-US" sz="2000" i="1" dirty="0">
                        <a:solidFill>
                          <a:schemeClr val="tx1"/>
                        </a:solidFill>
                        <a:latin typeface="Cambria Math"/>
                      </a:rPr>
                      <m:t>𝑓</m:t>
                    </m:r>
                  </m:oMath>
                </a14:m>
                <a:r>
                  <a:rPr lang="en-US" sz="2000" dirty="0">
                    <a:solidFill>
                      <a:schemeClr val="tx1"/>
                    </a:solidFill>
                  </a:rPr>
                  <a:t> </a:t>
                </a:r>
                <a:r>
                  <a:rPr lang="en-US" sz="2000" dirty="0" err="1">
                    <a:solidFill>
                      <a:schemeClr val="tx1"/>
                    </a:solidFill>
                  </a:rPr>
                  <a:t>s.t.</a:t>
                </a:r>
                <a:r>
                  <a:rPr lang="en-US" sz="2000" dirty="0">
                    <a:solidFill>
                      <a:schemeClr val="tx1"/>
                    </a:solidFill>
                  </a:rPr>
                  <a:t> </a:t>
                </a:r>
                <a14:m>
                  <m:oMath xmlns:m="http://schemas.openxmlformats.org/officeDocument/2006/math">
                    <m:r>
                      <a:rPr lang="en-US" sz="2000" i="1">
                        <a:solidFill>
                          <a:schemeClr val="tx1"/>
                        </a:solidFill>
                        <a:latin typeface="Cambria Math"/>
                      </a:rPr>
                      <m:t>∀</m:t>
                    </m:r>
                    <m:r>
                      <a:rPr lang="en-US" sz="2000" i="1">
                        <a:solidFill>
                          <a:schemeClr val="tx1"/>
                        </a:solidFill>
                        <a:latin typeface="Cambria Math"/>
                      </a:rPr>
                      <m:t>𝑤</m:t>
                    </m:r>
                    <m:r>
                      <a:rPr lang="en-US" sz="2000" i="1">
                        <a:solidFill>
                          <a:schemeClr val="tx1"/>
                        </a:solidFill>
                        <a:latin typeface="Cambria Math"/>
                      </a:rPr>
                      <m:t>∈</m:t>
                    </m:r>
                    <m:r>
                      <a:rPr lang="en-US" sz="2000" i="1">
                        <a:solidFill>
                          <a:schemeClr val="tx1"/>
                        </a:solidFill>
                        <a:latin typeface="Cambria Math" panose="02040503050406030204" pitchFamily="18" charset="0"/>
                      </a:rPr>
                      <m:t>𝐾</m:t>
                    </m:r>
                    <m:r>
                      <a:rPr lang="en-US" sz="2000" i="1">
                        <a:solidFill>
                          <a:schemeClr val="tx1"/>
                        </a:solidFill>
                        <a:latin typeface="Cambria Math"/>
                      </a:rPr>
                      <m:t>,</m:t>
                    </m:r>
                  </m:oMath>
                </a14:m>
                <a:r>
                  <a:rPr lang="en-US" sz="2000" dirty="0">
                    <a:solidFill>
                      <a:schemeClr val="tx1"/>
                    </a:solidFill>
                  </a:rPr>
                  <a:t>  </a:t>
                </a:r>
                <a14:m>
                  <m:oMath xmlns:m="http://schemas.openxmlformats.org/officeDocument/2006/math">
                    <m:r>
                      <a:rPr lang="en-US" sz="2000">
                        <a:solidFill>
                          <a:schemeClr val="tx1"/>
                        </a:solidFill>
                        <a:latin typeface="Cambria Math"/>
                      </a:rPr>
                      <m:t> </m:t>
                    </m:r>
                    <m:sSub>
                      <m:sSubPr>
                        <m:ctrlPr>
                          <a:rPr lang="en-US" sz="2000" i="1">
                            <a:solidFill>
                              <a:schemeClr val="tx1"/>
                            </a:solidFill>
                            <a:latin typeface="Cambria Math" panose="02040503050406030204" pitchFamily="18" charset="0"/>
                          </a:rPr>
                        </m:ctrlPr>
                      </m:sSubPr>
                      <m:e>
                        <m:d>
                          <m:dPr>
                            <m:begChr m:val="‖"/>
                            <m:endChr m:val="‖"/>
                            <m:ctrlPr>
                              <a:rPr lang="en-US" sz="2000" i="1">
                                <a:solidFill>
                                  <a:schemeClr val="tx1"/>
                                </a:solidFill>
                                <a:latin typeface="Cambria Math" panose="02040503050406030204" pitchFamily="18" charset="0"/>
                              </a:rPr>
                            </m:ctrlPr>
                          </m:dPr>
                          <m:e>
                            <m:r>
                              <a:rPr lang="en-US" sz="2000">
                                <a:solidFill>
                                  <a:schemeClr val="tx1"/>
                                </a:solidFill>
                                <a:latin typeface="Cambria Math"/>
                              </a:rPr>
                              <m:t>𝛻</m:t>
                            </m:r>
                            <m:r>
                              <a:rPr lang="en-US" sz="2000" i="1">
                                <a:solidFill>
                                  <a:schemeClr val="tx1"/>
                                </a:solidFill>
                                <a:latin typeface="Cambria Math"/>
                              </a:rPr>
                              <m:t>𝑓</m:t>
                            </m:r>
                            <m:r>
                              <a:rPr lang="en-US" sz="2000" i="1">
                                <a:solidFill>
                                  <a:schemeClr val="tx1"/>
                                </a:solidFill>
                                <a:latin typeface="Cambria Math"/>
                              </a:rPr>
                              <m:t>(</m:t>
                            </m:r>
                            <m:r>
                              <a:rPr lang="en-US" sz="2000" i="1">
                                <a:solidFill>
                                  <a:schemeClr val="tx1"/>
                                </a:solidFill>
                                <a:latin typeface="Cambria Math"/>
                              </a:rPr>
                              <m:t>𝑤</m:t>
                            </m:r>
                            <m:r>
                              <a:rPr lang="en-US" sz="2000" i="1">
                                <a:solidFill>
                                  <a:schemeClr val="tx1"/>
                                </a:solidFill>
                                <a:latin typeface="Cambria Math"/>
                              </a:rPr>
                              <m:t>)</m:t>
                            </m:r>
                          </m:e>
                        </m:d>
                      </m:e>
                      <m:sub>
                        <m:r>
                          <a:rPr lang="en-US" sz="2000" i="1">
                            <a:solidFill>
                              <a:schemeClr val="tx1"/>
                            </a:solidFill>
                            <a:latin typeface="Cambria Math"/>
                          </a:rPr>
                          <m:t>2</m:t>
                        </m:r>
                      </m:sub>
                    </m:sSub>
                    <m:r>
                      <a:rPr lang="en-US" sz="2000" i="1">
                        <a:solidFill>
                          <a:schemeClr val="tx1"/>
                        </a:solidFill>
                        <a:latin typeface="Cambria Math"/>
                      </a:rPr>
                      <m:t>≤1</m:t>
                    </m:r>
                    <m:r>
                      <a:rPr lang="en-US" sz="2000" b="0" i="1" dirty="0" smtClean="0">
                        <a:solidFill>
                          <a:schemeClr val="tx1"/>
                        </a:solidFill>
                        <a:latin typeface="Cambria Math" panose="02040503050406030204" pitchFamily="18" charset="0"/>
                      </a:rPr>
                      <m:t>}</m:t>
                    </m:r>
                  </m:oMath>
                </a14:m>
                <a:endParaRPr lang="en-US" sz="2000" dirty="0">
                  <a:solidFill>
                    <a:schemeClr val="tx1"/>
                  </a:solidFill>
                </a:endParaRPr>
              </a:p>
              <a:p>
                <a:pPr>
                  <a:spcBef>
                    <a:spcPct val="20000"/>
                  </a:spcBef>
                </a:pPr>
                <a14:m>
                  <m:oMathPara xmlns:m="http://schemas.openxmlformats.org/officeDocument/2006/math">
                    <m:oMathParaPr>
                      <m:jc m:val="centerGroup"/>
                    </m:oMathParaPr>
                    <m:oMath xmlns:m="http://schemas.openxmlformats.org/officeDocument/2006/math">
                      <m:r>
                        <m:rPr>
                          <m:sty m:val="p"/>
                        </m:rPr>
                        <a:rPr lang="en-US" sz="2000" dirty="0">
                          <a:solidFill>
                            <a:schemeClr val="tx1"/>
                          </a:solidFill>
                          <a:latin typeface="Cambria Math"/>
                        </a:rPr>
                        <m:t>O</m:t>
                      </m:r>
                      <m:r>
                        <m:rPr>
                          <m:sty m:val="p"/>
                        </m:rPr>
                        <a:rPr lang="en-US" sz="2000" dirty="0">
                          <a:solidFill>
                            <a:schemeClr val="tx1"/>
                          </a:solidFill>
                          <a:latin typeface="Cambria Math" panose="02040503050406030204" pitchFamily="18" charset="0"/>
                        </a:rPr>
                        <m:t>pt</m:t>
                      </m:r>
                      <m:d>
                        <m:dPr>
                          <m:ctrlPr>
                            <a:rPr lang="en-US" sz="2000" i="1" dirty="0">
                              <a:solidFill>
                                <a:schemeClr val="tx1"/>
                              </a:solidFill>
                              <a:latin typeface="Cambria Math" panose="02040503050406030204" pitchFamily="18" charset="0"/>
                            </a:rPr>
                          </m:ctrlPr>
                        </m:dPr>
                        <m:e>
                          <m:r>
                            <a:rPr lang="en-US" sz="2000" i="1" dirty="0">
                              <a:solidFill>
                                <a:schemeClr val="tx1"/>
                              </a:solidFill>
                              <a:latin typeface="Cambria Math"/>
                            </a:rPr>
                            <m:t>𝐾</m:t>
                          </m:r>
                          <m:r>
                            <a:rPr lang="en-US" sz="2000" i="1" dirty="0">
                              <a:solidFill>
                                <a:schemeClr val="tx1"/>
                              </a:solidFill>
                              <a:latin typeface="Cambria Math"/>
                            </a:rPr>
                            <m:t>,</m:t>
                          </m:r>
                          <m:r>
                            <a:rPr lang="en-US" sz="2000" i="1" dirty="0">
                              <a:solidFill>
                                <a:schemeClr val="tx1"/>
                              </a:solidFill>
                              <a:latin typeface="Cambria Math"/>
                            </a:rPr>
                            <m:t>𝐹</m:t>
                          </m:r>
                          <m:r>
                            <a:rPr lang="en-US" sz="2000" i="1" dirty="0">
                              <a:solidFill>
                                <a:schemeClr val="tx1"/>
                              </a:solidFill>
                              <a:latin typeface="Cambria Math"/>
                            </a:rPr>
                            <m:t>,</m:t>
                          </m:r>
                          <m:r>
                            <a:rPr lang="en-US" sz="2000" i="1" dirty="0">
                              <a:solidFill>
                                <a:schemeClr val="tx1"/>
                              </a:solidFill>
                              <a:latin typeface="Cambria Math"/>
                            </a:rPr>
                            <m:t>𝜖</m:t>
                          </m:r>
                        </m:e>
                      </m:d>
                      <m:r>
                        <a:rPr lang="en-US" sz="2000" i="1" dirty="0">
                          <a:solidFill>
                            <a:schemeClr val="tx1"/>
                          </a:solidFill>
                          <a:latin typeface="Cambria Math"/>
                        </a:rPr>
                        <m:t>∈</m:t>
                      </m:r>
                      <m:r>
                        <m:rPr>
                          <m:sty m:val="p"/>
                        </m:rPr>
                        <a:rPr lang="en-US" sz="2000" dirty="0">
                          <a:solidFill>
                            <a:schemeClr val="tx1"/>
                          </a:solidFill>
                          <a:latin typeface="Cambria Math"/>
                        </a:rPr>
                        <m:t>SQC</m:t>
                      </m:r>
                      <m:r>
                        <m:rPr>
                          <m:sty m:val="p"/>
                        </m:rPr>
                        <a:rPr lang="en-US" sz="2000" b="0" i="0" dirty="0" smtClean="0">
                          <a:solidFill>
                            <a:schemeClr val="tx1"/>
                          </a:solidFill>
                          <a:latin typeface="Cambria Math" panose="02040503050406030204" pitchFamily="18" charset="0"/>
                        </a:rPr>
                        <m:t>ompl</m:t>
                      </m:r>
                      <m:d>
                        <m:dPr>
                          <m:ctrlPr>
                            <a:rPr lang="en-US" sz="2000" i="1" dirty="0">
                              <a:solidFill>
                                <a:schemeClr val="tx1"/>
                              </a:solidFill>
                              <a:latin typeface="Cambria Math" panose="02040503050406030204" pitchFamily="18" charset="0"/>
                            </a:rPr>
                          </m:ctrlPr>
                        </m:dPr>
                        <m:e>
                          <m:r>
                            <a:rPr lang="en-US" sz="2000" i="1" dirty="0">
                              <a:solidFill>
                                <a:schemeClr val="tx1"/>
                              </a:solidFill>
                              <a:latin typeface="Cambria Math"/>
                            </a:rPr>
                            <m:t>𝑂</m:t>
                          </m:r>
                          <m:d>
                            <m:dPr>
                              <m:ctrlPr>
                                <a:rPr lang="en-US" sz="2000" i="1" dirty="0">
                                  <a:solidFill>
                                    <a:schemeClr val="tx1"/>
                                  </a:solidFill>
                                  <a:latin typeface="Cambria Math" panose="02040503050406030204" pitchFamily="18" charset="0"/>
                                </a:rPr>
                              </m:ctrlPr>
                            </m:dPr>
                            <m:e>
                              <m:f>
                                <m:fPr>
                                  <m:ctrlPr>
                                    <a:rPr lang="en-US" sz="2000" i="1" dirty="0">
                                      <a:solidFill>
                                        <a:schemeClr val="tx1"/>
                                      </a:solidFill>
                                      <a:latin typeface="Cambria Math" panose="02040503050406030204" pitchFamily="18" charset="0"/>
                                    </a:rPr>
                                  </m:ctrlPr>
                                </m:fPr>
                                <m:num>
                                  <m:r>
                                    <a:rPr lang="en-US" sz="2000" i="1" dirty="0">
                                      <a:solidFill>
                                        <a:schemeClr val="tx1"/>
                                      </a:solidFill>
                                      <a:latin typeface="Cambria Math"/>
                                    </a:rPr>
                                    <m:t>𝑑</m:t>
                                  </m:r>
                                </m:num>
                                <m:den>
                                  <m:sSup>
                                    <m:sSupPr>
                                      <m:ctrlPr>
                                        <a:rPr lang="en-US" sz="2000" i="1" dirty="0">
                                          <a:solidFill>
                                            <a:schemeClr val="tx1"/>
                                          </a:solidFill>
                                          <a:latin typeface="Cambria Math" panose="02040503050406030204" pitchFamily="18" charset="0"/>
                                        </a:rPr>
                                      </m:ctrlPr>
                                    </m:sSupPr>
                                    <m:e>
                                      <m:r>
                                        <a:rPr lang="en-US" sz="2000" i="1" dirty="0">
                                          <a:solidFill>
                                            <a:schemeClr val="tx1"/>
                                          </a:solidFill>
                                          <a:latin typeface="Cambria Math"/>
                                        </a:rPr>
                                        <m:t>𝜖</m:t>
                                      </m:r>
                                    </m:e>
                                    <m:sup>
                                      <m:r>
                                        <a:rPr lang="en-US" sz="2000" i="1" dirty="0">
                                          <a:solidFill>
                                            <a:schemeClr val="tx1"/>
                                          </a:solidFill>
                                          <a:latin typeface="Cambria Math"/>
                                        </a:rPr>
                                        <m:t>2</m:t>
                                      </m:r>
                                    </m:sup>
                                  </m:sSup>
                                </m:den>
                              </m:f>
                            </m:e>
                          </m:d>
                          <m:r>
                            <a:rPr lang="en-US" sz="2000" dirty="0">
                              <a:solidFill>
                                <a:schemeClr val="tx1"/>
                              </a:solidFill>
                              <a:latin typeface="Cambria Math"/>
                            </a:rPr>
                            <m:t>,</m:t>
                          </m:r>
                          <m:r>
                            <a:rPr lang="en-US" sz="2000" b="0" i="1" dirty="0" smtClean="0">
                              <a:solidFill>
                                <a:schemeClr val="tx1"/>
                              </a:solidFill>
                              <a:latin typeface="Cambria Math" panose="02040503050406030204" pitchFamily="18" charset="0"/>
                            </a:rPr>
                            <m:t>𝑂</m:t>
                          </m:r>
                          <m:d>
                            <m:dPr>
                              <m:ctrlPr>
                                <a:rPr lang="en-US" sz="2000" i="1" dirty="0">
                                  <a:solidFill>
                                    <a:schemeClr val="tx1"/>
                                  </a:solidFill>
                                  <a:latin typeface="Cambria Math" panose="02040503050406030204" pitchFamily="18" charset="0"/>
                                </a:rPr>
                              </m:ctrlPr>
                            </m:dPr>
                            <m:e>
                              <m:f>
                                <m:fPr>
                                  <m:ctrlPr>
                                    <a:rPr lang="en-US" sz="2000" i="1" dirty="0">
                                      <a:solidFill>
                                        <a:schemeClr val="tx1"/>
                                      </a:solidFill>
                                      <a:latin typeface="Cambria Math" panose="02040503050406030204" pitchFamily="18" charset="0"/>
                                    </a:rPr>
                                  </m:ctrlPr>
                                </m:fPr>
                                <m:num>
                                  <m:r>
                                    <a:rPr lang="en-US" sz="2000" i="1" dirty="0">
                                      <a:solidFill>
                                        <a:schemeClr val="tx1"/>
                                      </a:solidFill>
                                      <a:latin typeface="Cambria Math"/>
                                    </a:rPr>
                                    <m:t>1</m:t>
                                  </m:r>
                                </m:num>
                                <m:den>
                                  <m:sSup>
                                    <m:sSupPr>
                                      <m:ctrlPr>
                                        <a:rPr lang="en-US" sz="2000" i="1" dirty="0">
                                          <a:solidFill>
                                            <a:schemeClr val="tx1"/>
                                          </a:solidFill>
                                          <a:latin typeface="Cambria Math" panose="02040503050406030204" pitchFamily="18" charset="0"/>
                                        </a:rPr>
                                      </m:ctrlPr>
                                    </m:sSupPr>
                                    <m:e>
                                      <m:r>
                                        <a:rPr lang="en-US" sz="2000" i="1" dirty="0">
                                          <a:solidFill>
                                            <a:schemeClr val="tx1"/>
                                          </a:solidFill>
                                          <a:latin typeface="Cambria Math"/>
                                        </a:rPr>
                                        <m:t>𝜖</m:t>
                                      </m:r>
                                    </m:e>
                                    <m:sup>
                                      <m:r>
                                        <a:rPr lang="en-US" sz="2000" i="1" dirty="0">
                                          <a:solidFill>
                                            <a:schemeClr val="tx1"/>
                                          </a:solidFill>
                                          <a:latin typeface="Cambria Math"/>
                                        </a:rPr>
                                        <m:t>2</m:t>
                                      </m:r>
                                    </m:sup>
                                  </m:sSup>
                                </m:den>
                              </m:f>
                            </m:e>
                          </m:d>
                        </m:e>
                      </m:d>
                    </m:oMath>
                  </m:oMathPara>
                </a14:m>
                <a:endParaRPr lang="en-US" sz="2000" dirty="0">
                  <a:solidFill>
                    <a:schemeClr val="tx1"/>
                  </a:solidFill>
                </a:endParaRPr>
              </a:p>
            </p:txBody>
          </p:sp>
        </mc:Choice>
        <mc:Fallback xmlns="">
          <p:sp>
            <p:nvSpPr>
              <p:cNvPr id="4" name="Rounded Rectangle 3"/>
              <p:cNvSpPr>
                <a:spLocks noRot="1" noChangeAspect="1" noMove="1" noResize="1" noEditPoints="1" noAdjustHandles="1" noChangeArrowheads="1" noChangeShapeType="1" noTextEdit="1"/>
              </p:cNvSpPr>
              <p:nvPr/>
            </p:nvSpPr>
            <p:spPr>
              <a:xfrm>
                <a:off x="592282" y="1374313"/>
                <a:ext cx="7959436" cy="1893295"/>
              </a:xfrm>
              <a:prstGeom prst="roundRect">
                <a:avLst/>
              </a:prstGeom>
              <a:blipFill rotWithShape="0">
                <a:blip r:embed="rId3"/>
                <a:stretch>
                  <a:fillRect/>
                </a:stretch>
              </a:blipFill>
              <a:ln w="25400">
                <a:solidFill>
                  <a:schemeClr val="bg2">
                    <a:lumMod val="50000"/>
                  </a:schemeClr>
                </a:solid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ounded Rectangle 4"/>
              <p:cNvSpPr/>
              <p:nvPr/>
            </p:nvSpPr>
            <p:spPr>
              <a:xfrm>
                <a:off x="592282" y="3865076"/>
                <a:ext cx="7959436" cy="1893295"/>
              </a:xfrm>
              <a:prstGeom prst="roundRect">
                <a:avLst/>
              </a:prstGeom>
              <a:solidFill>
                <a:schemeClr val="accent1">
                  <a:lumMod val="20000"/>
                  <a:lumOff val="80000"/>
                  <a:alpha val="67000"/>
                </a:schemeClr>
              </a:solidFill>
              <a:ln w="25400">
                <a:solidFill>
                  <a:schemeClr val="bg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20000"/>
                  </a:spcBef>
                </a:pPr>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ℓ</m:t>
                        </m:r>
                      </m:e>
                      <m:sub>
                        <m:r>
                          <a:rPr lang="en-US" sz="2000" i="1">
                            <a:solidFill>
                              <a:srgbClr val="C00000"/>
                            </a:solidFill>
                            <a:latin typeface="Cambria Math"/>
                          </a:rPr>
                          <m:t>1</m:t>
                        </m:r>
                      </m:sub>
                    </m:sSub>
                  </m:oMath>
                </a14:m>
                <a:r>
                  <a:rPr lang="en-US" sz="2000" dirty="0" smtClean="0">
                    <a:solidFill>
                      <a:srgbClr val="C00000"/>
                    </a:solidFill>
                  </a:rPr>
                  <a:t>-Lipschitz SCO</a:t>
                </a:r>
                <a:r>
                  <a:rPr lang="en-US" sz="2000" dirty="0">
                    <a:solidFill>
                      <a:srgbClr val="C00000"/>
                    </a:solidFill>
                  </a:rPr>
                  <a:t>: </a:t>
                </a:r>
                <a:r>
                  <a:rPr lang="en-US" sz="2000" dirty="0" smtClean="0">
                    <a:solidFill>
                      <a:schemeClr val="tx1"/>
                    </a:solidFill>
                  </a:rPr>
                  <a:t>For any </a:t>
                </a:r>
                <a:r>
                  <a:rPr lang="en-US" sz="2000" dirty="0">
                    <a:solidFill>
                      <a:schemeClr val="tx1"/>
                    </a:solidFill>
                  </a:rPr>
                  <a:t>convex </a:t>
                </a:r>
                <a14:m>
                  <m:oMath xmlns:m="http://schemas.openxmlformats.org/officeDocument/2006/math">
                    <m:r>
                      <a:rPr lang="en-US" sz="2000" i="1">
                        <a:solidFill>
                          <a:schemeClr val="tx1"/>
                        </a:solidFill>
                        <a:latin typeface="Cambria Math" panose="02040503050406030204" pitchFamily="18" charset="0"/>
                      </a:rPr>
                      <m:t>𝐾</m:t>
                    </m:r>
                    <m:r>
                      <a:rPr lang="en-US" sz="2000" i="1">
                        <a:solidFill>
                          <a:schemeClr val="tx1"/>
                        </a:solidFill>
                        <a:latin typeface="Cambria Math" panose="02040503050406030204" pitchFamily="18" charset="0"/>
                      </a:rPr>
                      <m:t>⊆</m:t>
                    </m:r>
                    <m:sSubSup>
                      <m:sSubSupPr>
                        <m:ctrlPr>
                          <a:rPr lang="en-US" sz="2000" i="1">
                            <a:solidFill>
                              <a:schemeClr val="tx1"/>
                            </a:solidFill>
                            <a:latin typeface="Cambria Math" panose="02040503050406030204" pitchFamily="18" charset="0"/>
                          </a:rPr>
                        </m:ctrlPr>
                      </m:sSubSupPr>
                      <m:e>
                        <m:r>
                          <a:rPr lang="en-US" sz="2000" i="1">
                            <a:solidFill>
                              <a:schemeClr val="tx1"/>
                            </a:solidFill>
                            <a:latin typeface="Cambria Math" panose="02040503050406030204" pitchFamily="18" charset="0"/>
                          </a:rPr>
                          <m:t>𝐵</m:t>
                        </m:r>
                      </m:e>
                      <m:sub>
                        <m:r>
                          <a:rPr lang="en-US" sz="2000" b="0" i="1" smtClean="0">
                            <a:solidFill>
                              <a:schemeClr val="tx1"/>
                            </a:solidFill>
                            <a:latin typeface="Cambria Math" panose="02040503050406030204" pitchFamily="18" charset="0"/>
                          </a:rPr>
                          <m:t>1</m:t>
                        </m:r>
                      </m:sub>
                      <m:sup>
                        <m:r>
                          <a:rPr lang="en-US" sz="2000" i="1">
                            <a:solidFill>
                              <a:schemeClr val="tx1"/>
                            </a:solidFill>
                            <a:latin typeface="Cambria Math" panose="02040503050406030204" pitchFamily="18" charset="0"/>
                          </a:rPr>
                          <m:t>𝑑</m:t>
                        </m:r>
                      </m:sup>
                    </m:sSubSup>
                    <m:d>
                      <m:dPr>
                        <m:ctrlPr>
                          <a:rPr lang="en-US" sz="2000" i="1">
                            <a:solidFill>
                              <a:schemeClr val="tx1"/>
                            </a:solidFill>
                            <a:latin typeface="Cambria Math" panose="02040503050406030204" pitchFamily="18" charset="0"/>
                          </a:rPr>
                        </m:ctrlPr>
                      </m:dPr>
                      <m:e>
                        <m:r>
                          <a:rPr lang="en-US" sz="2000" i="1">
                            <a:solidFill>
                              <a:schemeClr val="tx1"/>
                            </a:solidFill>
                            <a:latin typeface="Cambria Math"/>
                          </a:rPr>
                          <m:t>1</m:t>
                        </m:r>
                      </m:e>
                    </m:d>
                  </m:oMath>
                </a14:m>
                <a:endParaRPr lang="en-US" sz="2000" dirty="0">
                  <a:solidFill>
                    <a:schemeClr val="tx1"/>
                  </a:solidFill>
                </a:endParaRPr>
              </a:p>
              <a:p>
                <a:pPr lvl="0">
                  <a:spcBef>
                    <a:spcPct val="20000"/>
                  </a:spcBef>
                </a:pPr>
                <a:r>
                  <a:rPr lang="en-US" sz="2000" dirty="0" smtClean="0">
                    <a:solidFill>
                      <a:schemeClr val="tx1"/>
                    </a:solidFill>
                  </a:rPr>
                  <a:t> </a:t>
                </a:r>
                <a14:m>
                  <m:oMath xmlns:m="http://schemas.openxmlformats.org/officeDocument/2006/math">
                    <m:r>
                      <a:rPr lang="en-US" sz="2000" i="1" dirty="0">
                        <a:solidFill>
                          <a:schemeClr val="tx1"/>
                        </a:solidFill>
                        <a:latin typeface="Cambria Math" panose="02040503050406030204" pitchFamily="18" charset="0"/>
                      </a:rPr>
                      <m:t>𝐹</m:t>
                    </m:r>
                    <m:r>
                      <a:rPr lang="en-US" sz="2000" b="0" i="1" dirty="0" smtClean="0">
                        <a:solidFill>
                          <a:schemeClr val="tx1"/>
                        </a:solidFill>
                        <a:latin typeface="Cambria Math" panose="02040503050406030204" pitchFamily="18" charset="0"/>
                      </a:rPr>
                      <m:t>={</m:t>
                    </m:r>
                  </m:oMath>
                </a14:m>
                <a:r>
                  <a:rPr lang="en-US" sz="2000" dirty="0">
                    <a:solidFill>
                      <a:schemeClr val="tx1"/>
                    </a:solidFill>
                  </a:rPr>
                  <a:t>all convex </a:t>
                </a:r>
                <a:r>
                  <a:rPr lang="en-US" sz="2000" dirty="0" err="1">
                    <a:solidFill>
                      <a:schemeClr val="tx1"/>
                    </a:solidFill>
                  </a:rPr>
                  <a:t>funcs</a:t>
                </a:r>
                <a:r>
                  <a:rPr lang="en-US" sz="2000" dirty="0">
                    <a:solidFill>
                      <a:schemeClr val="tx1"/>
                    </a:solidFill>
                  </a:rPr>
                  <a:t> </a:t>
                </a:r>
                <a14:m>
                  <m:oMath xmlns:m="http://schemas.openxmlformats.org/officeDocument/2006/math">
                    <m:r>
                      <a:rPr lang="en-US" sz="2000" i="1" dirty="0">
                        <a:solidFill>
                          <a:schemeClr val="tx1"/>
                        </a:solidFill>
                        <a:latin typeface="Cambria Math"/>
                      </a:rPr>
                      <m:t>𝑓</m:t>
                    </m:r>
                  </m:oMath>
                </a14:m>
                <a:r>
                  <a:rPr lang="en-US" sz="2000" dirty="0">
                    <a:solidFill>
                      <a:schemeClr val="tx1"/>
                    </a:solidFill>
                  </a:rPr>
                  <a:t> </a:t>
                </a:r>
                <a:r>
                  <a:rPr lang="en-US" sz="2000" dirty="0" err="1">
                    <a:solidFill>
                      <a:schemeClr val="tx1"/>
                    </a:solidFill>
                  </a:rPr>
                  <a:t>s.t.</a:t>
                </a:r>
                <a:r>
                  <a:rPr lang="en-US" sz="2000" dirty="0">
                    <a:solidFill>
                      <a:schemeClr val="tx1"/>
                    </a:solidFill>
                  </a:rPr>
                  <a:t> </a:t>
                </a:r>
                <a14:m>
                  <m:oMath xmlns:m="http://schemas.openxmlformats.org/officeDocument/2006/math">
                    <m:r>
                      <a:rPr lang="en-US" sz="2000" i="1">
                        <a:solidFill>
                          <a:schemeClr val="tx1"/>
                        </a:solidFill>
                        <a:latin typeface="Cambria Math"/>
                      </a:rPr>
                      <m:t>∀</m:t>
                    </m:r>
                    <m:r>
                      <a:rPr lang="en-US" sz="2000" i="1">
                        <a:solidFill>
                          <a:schemeClr val="tx1"/>
                        </a:solidFill>
                        <a:latin typeface="Cambria Math"/>
                      </a:rPr>
                      <m:t>𝑤</m:t>
                    </m:r>
                    <m:r>
                      <a:rPr lang="en-US" sz="2000" i="1">
                        <a:solidFill>
                          <a:schemeClr val="tx1"/>
                        </a:solidFill>
                        <a:latin typeface="Cambria Math"/>
                      </a:rPr>
                      <m:t>∈</m:t>
                    </m:r>
                    <m:r>
                      <a:rPr lang="en-US" sz="2000" i="1">
                        <a:solidFill>
                          <a:schemeClr val="tx1"/>
                        </a:solidFill>
                        <a:latin typeface="Cambria Math" panose="02040503050406030204" pitchFamily="18" charset="0"/>
                      </a:rPr>
                      <m:t>𝐾</m:t>
                    </m:r>
                    <m:r>
                      <a:rPr lang="en-US" sz="2000" i="1">
                        <a:solidFill>
                          <a:schemeClr val="tx1"/>
                        </a:solidFill>
                        <a:latin typeface="Cambria Math"/>
                      </a:rPr>
                      <m:t>,</m:t>
                    </m:r>
                  </m:oMath>
                </a14:m>
                <a:r>
                  <a:rPr lang="en-US" sz="2000" dirty="0">
                    <a:solidFill>
                      <a:schemeClr val="tx1"/>
                    </a:solidFill>
                  </a:rPr>
                  <a:t>  </a:t>
                </a:r>
                <a14:m>
                  <m:oMath xmlns:m="http://schemas.openxmlformats.org/officeDocument/2006/math">
                    <m:r>
                      <a:rPr lang="en-US" sz="2000">
                        <a:solidFill>
                          <a:schemeClr val="tx1"/>
                        </a:solidFill>
                        <a:latin typeface="Cambria Math"/>
                      </a:rPr>
                      <m:t> </m:t>
                    </m:r>
                    <m:sSub>
                      <m:sSubPr>
                        <m:ctrlPr>
                          <a:rPr lang="en-US" sz="2000" i="1">
                            <a:solidFill>
                              <a:schemeClr val="tx1"/>
                            </a:solidFill>
                            <a:latin typeface="Cambria Math" panose="02040503050406030204" pitchFamily="18" charset="0"/>
                          </a:rPr>
                        </m:ctrlPr>
                      </m:sSubPr>
                      <m:e>
                        <m:d>
                          <m:dPr>
                            <m:begChr m:val="‖"/>
                            <m:endChr m:val="‖"/>
                            <m:ctrlPr>
                              <a:rPr lang="en-US" sz="2000" i="1">
                                <a:solidFill>
                                  <a:schemeClr val="tx1"/>
                                </a:solidFill>
                                <a:latin typeface="Cambria Math" panose="02040503050406030204" pitchFamily="18" charset="0"/>
                              </a:rPr>
                            </m:ctrlPr>
                          </m:dPr>
                          <m:e>
                            <m:r>
                              <a:rPr lang="en-US" sz="2000">
                                <a:solidFill>
                                  <a:schemeClr val="tx1"/>
                                </a:solidFill>
                                <a:latin typeface="Cambria Math"/>
                              </a:rPr>
                              <m:t>𝛻</m:t>
                            </m:r>
                            <m:r>
                              <a:rPr lang="en-US" sz="2000" i="1">
                                <a:solidFill>
                                  <a:schemeClr val="tx1"/>
                                </a:solidFill>
                                <a:latin typeface="Cambria Math"/>
                              </a:rPr>
                              <m:t>𝑓</m:t>
                            </m:r>
                            <m:r>
                              <a:rPr lang="en-US" sz="2000" i="1">
                                <a:solidFill>
                                  <a:schemeClr val="tx1"/>
                                </a:solidFill>
                                <a:latin typeface="Cambria Math"/>
                              </a:rPr>
                              <m:t>(</m:t>
                            </m:r>
                            <m:r>
                              <a:rPr lang="en-US" sz="2000" i="1">
                                <a:solidFill>
                                  <a:schemeClr val="tx1"/>
                                </a:solidFill>
                                <a:latin typeface="Cambria Math"/>
                              </a:rPr>
                              <m:t>𝑤</m:t>
                            </m:r>
                            <m:r>
                              <a:rPr lang="en-US" sz="2000" i="1">
                                <a:solidFill>
                                  <a:schemeClr val="tx1"/>
                                </a:solidFill>
                                <a:latin typeface="Cambria Math"/>
                              </a:rPr>
                              <m:t>)</m:t>
                            </m:r>
                          </m:e>
                        </m:d>
                      </m:e>
                      <m:sub>
                        <m:r>
                          <a:rPr lang="en-US" sz="2000" b="0" i="1" smtClean="0">
                            <a:solidFill>
                              <a:schemeClr val="tx1"/>
                            </a:solidFill>
                            <a:latin typeface="Cambria Math" panose="02040503050406030204" pitchFamily="18" charset="0"/>
                          </a:rPr>
                          <m:t>∞</m:t>
                        </m:r>
                      </m:sub>
                    </m:sSub>
                    <m:r>
                      <a:rPr lang="en-US" sz="2000" i="1">
                        <a:solidFill>
                          <a:schemeClr val="tx1"/>
                        </a:solidFill>
                        <a:latin typeface="Cambria Math"/>
                      </a:rPr>
                      <m:t>≤1</m:t>
                    </m:r>
                    <m:r>
                      <a:rPr lang="en-US" sz="2000" b="0" i="1" dirty="0" smtClean="0">
                        <a:solidFill>
                          <a:schemeClr val="tx1"/>
                        </a:solidFill>
                        <a:latin typeface="Cambria Math" panose="02040503050406030204" pitchFamily="18" charset="0"/>
                      </a:rPr>
                      <m:t>}</m:t>
                    </m:r>
                  </m:oMath>
                </a14:m>
                <a:endParaRPr lang="en-US" sz="2000" dirty="0">
                  <a:solidFill>
                    <a:schemeClr val="tx1"/>
                  </a:solidFill>
                </a:endParaRPr>
              </a:p>
              <a:p>
                <a:pPr>
                  <a:spcBef>
                    <a:spcPct val="20000"/>
                  </a:spcBef>
                </a:pPr>
                <a14:m>
                  <m:oMathPara xmlns:m="http://schemas.openxmlformats.org/officeDocument/2006/math">
                    <m:oMathParaPr>
                      <m:jc m:val="centerGroup"/>
                    </m:oMathParaPr>
                    <m:oMath xmlns:m="http://schemas.openxmlformats.org/officeDocument/2006/math">
                      <m:r>
                        <m:rPr>
                          <m:sty m:val="p"/>
                        </m:rPr>
                        <a:rPr lang="en-US" sz="2000" dirty="0">
                          <a:solidFill>
                            <a:schemeClr val="tx1"/>
                          </a:solidFill>
                          <a:latin typeface="Cambria Math"/>
                        </a:rPr>
                        <m:t>O</m:t>
                      </m:r>
                      <m:r>
                        <m:rPr>
                          <m:sty m:val="p"/>
                        </m:rPr>
                        <a:rPr lang="en-US" sz="2000" dirty="0">
                          <a:solidFill>
                            <a:schemeClr val="tx1"/>
                          </a:solidFill>
                          <a:latin typeface="Cambria Math" panose="02040503050406030204" pitchFamily="18" charset="0"/>
                        </a:rPr>
                        <m:t>pt</m:t>
                      </m:r>
                      <m:d>
                        <m:dPr>
                          <m:ctrlPr>
                            <a:rPr lang="en-US" sz="2000" i="1" dirty="0">
                              <a:solidFill>
                                <a:schemeClr val="tx1"/>
                              </a:solidFill>
                              <a:latin typeface="Cambria Math" panose="02040503050406030204" pitchFamily="18" charset="0"/>
                            </a:rPr>
                          </m:ctrlPr>
                        </m:dPr>
                        <m:e>
                          <m:r>
                            <a:rPr lang="en-US" sz="2000" i="1" dirty="0">
                              <a:solidFill>
                                <a:schemeClr val="tx1"/>
                              </a:solidFill>
                              <a:latin typeface="Cambria Math"/>
                            </a:rPr>
                            <m:t>𝐾</m:t>
                          </m:r>
                          <m:r>
                            <a:rPr lang="en-US" sz="2000" i="1" dirty="0">
                              <a:solidFill>
                                <a:schemeClr val="tx1"/>
                              </a:solidFill>
                              <a:latin typeface="Cambria Math"/>
                            </a:rPr>
                            <m:t>,</m:t>
                          </m:r>
                          <m:r>
                            <a:rPr lang="en-US" sz="2000" i="1" dirty="0">
                              <a:solidFill>
                                <a:schemeClr val="tx1"/>
                              </a:solidFill>
                              <a:latin typeface="Cambria Math"/>
                            </a:rPr>
                            <m:t>𝐹</m:t>
                          </m:r>
                          <m:r>
                            <a:rPr lang="en-US" sz="2000" i="1" dirty="0">
                              <a:solidFill>
                                <a:schemeClr val="tx1"/>
                              </a:solidFill>
                              <a:latin typeface="Cambria Math"/>
                            </a:rPr>
                            <m:t>,</m:t>
                          </m:r>
                          <m:r>
                            <a:rPr lang="en-US" sz="2000" i="1" dirty="0">
                              <a:solidFill>
                                <a:schemeClr val="tx1"/>
                              </a:solidFill>
                              <a:latin typeface="Cambria Math"/>
                            </a:rPr>
                            <m:t>𝜖</m:t>
                          </m:r>
                        </m:e>
                      </m:d>
                      <m:r>
                        <a:rPr lang="en-US" sz="2000" i="1" dirty="0">
                          <a:solidFill>
                            <a:schemeClr val="tx1"/>
                          </a:solidFill>
                          <a:latin typeface="Cambria Math"/>
                        </a:rPr>
                        <m:t>∈</m:t>
                      </m:r>
                      <m:r>
                        <m:rPr>
                          <m:sty m:val="p"/>
                        </m:rPr>
                        <a:rPr lang="en-US" sz="2000" dirty="0">
                          <a:solidFill>
                            <a:schemeClr val="tx1"/>
                          </a:solidFill>
                          <a:latin typeface="Cambria Math"/>
                        </a:rPr>
                        <m:t>SQC</m:t>
                      </m:r>
                      <m:r>
                        <m:rPr>
                          <m:sty m:val="p"/>
                        </m:rPr>
                        <a:rPr lang="en-US" sz="2000" b="0" i="0" dirty="0" smtClean="0">
                          <a:solidFill>
                            <a:schemeClr val="tx1"/>
                          </a:solidFill>
                          <a:latin typeface="Cambria Math" panose="02040503050406030204" pitchFamily="18" charset="0"/>
                        </a:rPr>
                        <m:t>ompl</m:t>
                      </m:r>
                      <m:d>
                        <m:dPr>
                          <m:ctrlPr>
                            <a:rPr lang="en-US" sz="2000" i="1" dirty="0">
                              <a:solidFill>
                                <a:schemeClr val="tx1"/>
                              </a:solidFill>
                              <a:latin typeface="Cambria Math" panose="02040503050406030204" pitchFamily="18" charset="0"/>
                            </a:rPr>
                          </m:ctrlPr>
                        </m:dPr>
                        <m:e>
                          <m:r>
                            <a:rPr lang="en-US" sz="2000" i="1" dirty="0">
                              <a:solidFill>
                                <a:schemeClr val="tx1"/>
                              </a:solidFill>
                              <a:latin typeface="Cambria Math"/>
                            </a:rPr>
                            <m:t>𝑂</m:t>
                          </m:r>
                          <m:d>
                            <m:dPr>
                              <m:ctrlPr>
                                <a:rPr lang="en-US" sz="2000" i="1" dirty="0">
                                  <a:solidFill>
                                    <a:schemeClr val="tx1"/>
                                  </a:solidFill>
                                  <a:latin typeface="Cambria Math" panose="02040503050406030204" pitchFamily="18" charset="0"/>
                                </a:rPr>
                              </m:ctrlPr>
                            </m:dPr>
                            <m:e>
                              <m:f>
                                <m:fPr>
                                  <m:ctrlPr>
                                    <a:rPr lang="en-US" sz="2000" i="1" dirty="0">
                                      <a:solidFill>
                                        <a:schemeClr val="tx1"/>
                                      </a:solidFill>
                                      <a:latin typeface="Cambria Math" panose="02040503050406030204" pitchFamily="18" charset="0"/>
                                    </a:rPr>
                                  </m:ctrlPr>
                                </m:fPr>
                                <m:num>
                                  <m:r>
                                    <a:rPr lang="en-US" sz="2000" i="1" dirty="0">
                                      <a:solidFill>
                                        <a:schemeClr val="tx1"/>
                                      </a:solidFill>
                                      <a:latin typeface="Cambria Math"/>
                                    </a:rPr>
                                    <m:t>𝑑</m:t>
                                  </m:r>
                                  <m:r>
                                    <a:rPr lang="en-US" sz="2000" i="1" dirty="0">
                                      <a:solidFill>
                                        <a:schemeClr val="tx1"/>
                                      </a:solidFill>
                                      <a:latin typeface="Cambria Math"/>
                                    </a:rPr>
                                    <m:t> </m:t>
                                  </m:r>
                                  <m:r>
                                    <m:rPr>
                                      <m:sty m:val="p"/>
                                    </m:rPr>
                                    <a:rPr lang="en-US" sz="2000" i="1" dirty="0">
                                      <a:solidFill>
                                        <a:schemeClr val="tx1"/>
                                      </a:solidFill>
                                      <a:latin typeface="Cambria Math"/>
                                    </a:rPr>
                                    <m:t>log</m:t>
                                  </m:r>
                                  <m:r>
                                    <a:rPr lang="en-US" sz="2000" i="1" dirty="0">
                                      <a:solidFill>
                                        <a:schemeClr val="tx1"/>
                                      </a:solidFill>
                                      <a:latin typeface="Cambria Math"/>
                                    </a:rPr>
                                    <m:t> </m:t>
                                  </m:r>
                                  <m:r>
                                    <a:rPr lang="en-US" sz="2000" i="1" dirty="0">
                                      <a:solidFill>
                                        <a:schemeClr val="tx1"/>
                                      </a:solidFill>
                                      <a:latin typeface="Cambria Math"/>
                                    </a:rPr>
                                    <m:t>𝑑</m:t>
                                  </m:r>
                                </m:num>
                                <m:den>
                                  <m:sSup>
                                    <m:sSupPr>
                                      <m:ctrlPr>
                                        <a:rPr lang="en-US" sz="2000" i="1" dirty="0">
                                          <a:solidFill>
                                            <a:schemeClr val="tx1"/>
                                          </a:solidFill>
                                          <a:latin typeface="Cambria Math" panose="02040503050406030204" pitchFamily="18" charset="0"/>
                                        </a:rPr>
                                      </m:ctrlPr>
                                    </m:sSupPr>
                                    <m:e>
                                      <m:r>
                                        <a:rPr lang="en-US" sz="2000" i="1" dirty="0">
                                          <a:solidFill>
                                            <a:schemeClr val="tx1"/>
                                          </a:solidFill>
                                          <a:latin typeface="Cambria Math"/>
                                        </a:rPr>
                                        <m:t>𝜖</m:t>
                                      </m:r>
                                    </m:e>
                                    <m:sup>
                                      <m:r>
                                        <a:rPr lang="en-US" sz="2000" i="1" dirty="0">
                                          <a:solidFill>
                                            <a:schemeClr val="tx1"/>
                                          </a:solidFill>
                                          <a:latin typeface="Cambria Math"/>
                                        </a:rPr>
                                        <m:t>2</m:t>
                                      </m:r>
                                    </m:sup>
                                  </m:sSup>
                                </m:den>
                              </m:f>
                            </m:e>
                          </m:d>
                          <m:r>
                            <a:rPr lang="en-US" sz="2000" i="1" dirty="0">
                              <a:solidFill>
                                <a:schemeClr val="tx1"/>
                              </a:solidFill>
                              <a:latin typeface="Cambria Math"/>
                            </a:rPr>
                            <m:t>,</m:t>
                          </m:r>
                          <m:r>
                            <a:rPr lang="en-US" sz="2000" b="0" i="1" dirty="0" smtClean="0">
                              <a:solidFill>
                                <a:schemeClr val="tx1"/>
                              </a:solidFill>
                              <a:latin typeface="Cambria Math" panose="02040503050406030204" pitchFamily="18" charset="0"/>
                            </a:rPr>
                            <m:t>𝑂</m:t>
                          </m:r>
                          <m:d>
                            <m:dPr>
                              <m:ctrlPr>
                                <a:rPr lang="en-US" sz="2000" i="1" dirty="0">
                                  <a:solidFill>
                                    <a:schemeClr val="tx1"/>
                                  </a:solidFill>
                                  <a:latin typeface="Cambria Math" panose="02040503050406030204" pitchFamily="18" charset="0"/>
                                </a:rPr>
                              </m:ctrlPr>
                            </m:dPr>
                            <m:e>
                              <m:f>
                                <m:fPr>
                                  <m:ctrlPr>
                                    <a:rPr lang="en-US" sz="2000" i="1" dirty="0">
                                      <a:solidFill>
                                        <a:schemeClr val="tx1"/>
                                      </a:solidFill>
                                      <a:latin typeface="Cambria Math" panose="02040503050406030204" pitchFamily="18" charset="0"/>
                                    </a:rPr>
                                  </m:ctrlPr>
                                </m:fPr>
                                <m:num>
                                  <m:r>
                                    <a:rPr lang="en-US" sz="2000" i="1" dirty="0">
                                      <a:solidFill>
                                        <a:schemeClr val="tx1"/>
                                      </a:solidFill>
                                      <a:latin typeface="Cambria Math"/>
                                    </a:rPr>
                                    <m:t>1</m:t>
                                  </m:r>
                                </m:num>
                                <m:den>
                                  <m:sSup>
                                    <m:sSupPr>
                                      <m:ctrlPr>
                                        <a:rPr lang="en-US" sz="2000" i="1" dirty="0">
                                          <a:solidFill>
                                            <a:schemeClr val="tx1"/>
                                          </a:solidFill>
                                          <a:latin typeface="Cambria Math" panose="02040503050406030204" pitchFamily="18" charset="0"/>
                                        </a:rPr>
                                      </m:ctrlPr>
                                    </m:sSupPr>
                                    <m:e>
                                      <m:r>
                                        <a:rPr lang="en-US" sz="2000" i="1" dirty="0">
                                          <a:solidFill>
                                            <a:schemeClr val="tx1"/>
                                          </a:solidFill>
                                          <a:latin typeface="Cambria Math"/>
                                        </a:rPr>
                                        <m:t>𝜖</m:t>
                                      </m:r>
                                    </m:e>
                                    <m:sup>
                                      <m:r>
                                        <a:rPr lang="en-US" sz="2000" i="1" dirty="0">
                                          <a:solidFill>
                                            <a:schemeClr val="tx1"/>
                                          </a:solidFill>
                                          <a:latin typeface="Cambria Math"/>
                                        </a:rPr>
                                        <m:t>2</m:t>
                                      </m:r>
                                    </m:sup>
                                  </m:sSup>
                                </m:den>
                              </m:f>
                            </m:e>
                          </m:d>
                        </m:e>
                      </m:d>
                    </m:oMath>
                  </m:oMathPara>
                </a14:m>
                <a:endParaRPr lang="en-US" sz="2000" dirty="0">
                  <a:solidFill>
                    <a:schemeClr val="tx1"/>
                  </a:solidFill>
                </a:endParaRPr>
              </a:p>
            </p:txBody>
          </p:sp>
        </mc:Choice>
        <mc:Fallback xmlns="">
          <p:sp>
            <p:nvSpPr>
              <p:cNvPr id="5" name="Rounded Rectangle 4"/>
              <p:cNvSpPr>
                <a:spLocks noRot="1" noChangeAspect="1" noMove="1" noResize="1" noEditPoints="1" noAdjustHandles="1" noChangeArrowheads="1" noChangeShapeType="1" noTextEdit="1"/>
              </p:cNvSpPr>
              <p:nvPr/>
            </p:nvSpPr>
            <p:spPr>
              <a:xfrm>
                <a:off x="592282" y="3865076"/>
                <a:ext cx="7959436" cy="1893295"/>
              </a:xfrm>
              <a:prstGeom prst="roundRect">
                <a:avLst/>
              </a:prstGeom>
              <a:blipFill rotWithShape="0">
                <a:blip r:embed="rId4"/>
                <a:stretch>
                  <a:fillRect/>
                </a:stretch>
              </a:blipFill>
              <a:ln w="25400">
                <a:solidFill>
                  <a:schemeClr val="bg2">
                    <a:lumMod val="50000"/>
                  </a:schemeClr>
                </a:solidFill>
              </a:ln>
              <a:effectLst/>
            </p:spPr>
            <p:txBody>
              <a:bodyPr/>
              <a:lstStyle/>
              <a:p>
                <a:r>
                  <a:rPr lang="en-US">
                    <a:noFill/>
                  </a:rPr>
                  <a:t> </a:t>
                </a:r>
              </a:p>
            </p:txBody>
          </p:sp>
        </mc:Fallback>
      </mc:AlternateContent>
    </p:spTree>
    <p:extLst>
      <p:ext uri="{BB962C8B-B14F-4D97-AF65-F5344CB8AC3E}">
        <p14:creationId xmlns:p14="http://schemas.microsoft.com/office/powerpoint/2010/main" val="1482527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5397009" y="4067853"/>
                <a:ext cx="3840706" cy="923330"/>
              </a:xfrm>
              <a:prstGeom prst="rect">
                <a:avLst/>
              </a:prstGeom>
              <a:noFill/>
            </p:spPr>
            <p:txBody>
              <a:bodyPr wrap="square" rtlCol="0">
                <a:spAutoFit/>
              </a:bodyPr>
              <a:lstStyle/>
              <a:p>
                <a:r>
                  <a:rPr lang="en-US" dirty="0" smtClean="0">
                    <a:solidFill>
                      <a:srgbClr val="C00000"/>
                    </a:solidFill>
                  </a:rPr>
                  <a:t>Optimization of </a:t>
                </a:r>
                <a14:m>
                  <m:oMath xmlns:m="http://schemas.openxmlformats.org/officeDocument/2006/math">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𝐾</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𝐹</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𝛼</m:t>
                        </m:r>
                      </m:e>
                    </m:d>
                  </m:oMath>
                </a14:m>
                <a:r>
                  <a:rPr lang="en-US" dirty="0">
                    <a:solidFill>
                      <a:srgbClr val="C00000"/>
                    </a:solidFill>
                  </a:rPr>
                  <a:t> in the stochastic setting has low </a:t>
                </a:r>
                <a:r>
                  <a:rPr lang="en-US" dirty="0" smtClean="0">
                    <a:solidFill>
                      <a:srgbClr val="C00000"/>
                    </a:solidFill>
                  </a:rPr>
                  <a:t>SQ complexity</a:t>
                </a:r>
              </a:p>
            </p:txBody>
          </p:sp>
        </mc:Choice>
        <mc:Fallback xmlns="">
          <p:sp>
            <p:nvSpPr>
              <p:cNvPr id="6" name="TextBox 5"/>
              <p:cNvSpPr txBox="1">
                <a:spLocks noRot="1" noChangeAspect="1" noMove="1" noResize="1" noEditPoints="1" noAdjustHandles="1" noChangeArrowheads="1" noChangeShapeType="1" noTextEdit="1"/>
              </p:cNvSpPr>
              <p:nvPr/>
            </p:nvSpPr>
            <p:spPr>
              <a:xfrm>
                <a:off x="5397009" y="4067853"/>
                <a:ext cx="3840706" cy="923330"/>
              </a:xfrm>
              <a:prstGeom prst="rect">
                <a:avLst/>
              </a:prstGeom>
              <a:blipFill rotWithShape="0">
                <a:blip r:embed="rId3"/>
                <a:stretch>
                  <a:fillRect l="-1270" t="-3947" b="-8553"/>
                </a:stretch>
              </a:blipFill>
            </p:spPr>
            <p:txBody>
              <a:bodyPr/>
              <a:lstStyle/>
              <a:p>
                <a:r>
                  <a:rPr lang="en-US">
                    <a:noFill/>
                  </a:rPr>
                  <a:t> </a:t>
                </a:r>
              </a:p>
            </p:txBody>
          </p:sp>
        </mc:Fallback>
      </mc:AlternateContent>
      <p:pic>
        <p:nvPicPr>
          <p:cNvPr id="7" name="Picture 6"/>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0991" y="1368266"/>
            <a:ext cx="2588080" cy="1941060"/>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325611" y="3517444"/>
                <a:ext cx="4295375" cy="1477328"/>
              </a:xfrm>
              <a:prstGeom prst="rect">
                <a:avLst/>
              </a:prstGeom>
              <a:noFill/>
            </p:spPr>
            <p:txBody>
              <a:bodyPr wrap="square" rtlCol="0">
                <a:spAutoFit/>
              </a:bodyPr>
              <a:lstStyle/>
              <a:p>
                <a:r>
                  <a:rPr lang="en-US" dirty="0" smtClean="0"/>
                  <a:t>Lower bound on SQ complexity of stochastic </a:t>
                </a:r>
                <a14:m>
                  <m:oMath xmlns:m="http://schemas.openxmlformats.org/officeDocument/2006/math">
                    <m:r>
                      <a:rPr lang="en-US" b="0" i="1" dirty="0" smtClean="0">
                        <a:latin typeface="Cambria Math" panose="02040503050406030204" pitchFamily="18" charset="0"/>
                      </a:rPr>
                      <m:t>𝑘</m:t>
                    </m:r>
                  </m:oMath>
                </a14:m>
                <a:r>
                  <a:rPr lang="en-US" dirty="0" smtClean="0"/>
                  <a:t>-SAT refutation</a:t>
                </a:r>
              </a:p>
              <a:p>
                <a:pPr marL="342900" indent="-342900">
                  <a:buFont typeface="+mj-lt"/>
                  <a:buAutoNum type="arabicPeriod"/>
                </a:pPr>
                <a:r>
                  <a:rPr lang="en-US" dirty="0"/>
                  <a:t>From SQ dimension to SQ complexity</a:t>
                </a:r>
              </a:p>
              <a:p>
                <a:pPr marL="342900" indent="-342900">
                  <a:buFont typeface="+mj-lt"/>
                  <a:buAutoNum type="arabicPeriod"/>
                </a:pPr>
                <a:r>
                  <a:rPr lang="en-US" dirty="0"/>
                  <a:t>Lower bound on SQ dimension of </a:t>
                </a:r>
                <a14:m>
                  <m:oMath xmlns:m="http://schemas.openxmlformats.org/officeDocument/2006/math">
                    <m:r>
                      <a:rPr lang="en-US" i="1" dirty="0">
                        <a:latin typeface="Cambria Math" panose="02040503050406030204" pitchFamily="18" charset="0"/>
                      </a:rPr>
                      <m:t>𝑘</m:t>
                    </m:r>
                  </m:oMath>
                </a14:m>
                <a:r>
                  <a:rPr lang="en-US" dirty="0"/>
                  <a:t>-</a:t>
                </a:r>
                <a:r>
                  <a:rPr lang="en-US" dirty="0" smtClean="0"/>
                  <a:t>SAT</a:t>
                </a:r>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325611" y="3517444"/>
                <a:ext cx="4295375" cy="1477328"/>
              </a:xfrm>
              <a:prstGeom prst="rect">
                <a:avLst/>
              </a:prstGeom>
              <a:blipFill rotWithShape="0">
                <a:blip r:embed="rId5"/>
                <a:stretch>
                  <a:fillRect l="-1135" t="-2479" r="-1135" b="-5372"/>
                </a:stretch>
              </a:blipFill>
            </p:spPr>
            <p:txBody>
              <a:bodyPr/>
              <a:lstStyle/>
              <a:p>
                <a:r>
                  <a:rPr lang="en-US">
                    <a:noFill/>
                  </a:rPr>
                  <a:t> </a:t>
                </a:r>
              </a:p>
            </p:txBody>
          </p:sp>
        </mc:Fallback>
      </mc:AlternateContent>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6200000" flipH="1">
            <a:off x="4253407" y="1431857"/>
            <a:ext cx="680188" cy="1037286"/>
          </a:xfrm>
          <a:prstGeom prst="rect">
            <a:avLst/>
          </a:prstGeom>
        </p:spPr>
      </p:pic>
      <p:sp>
        <p:nvSpPr>
          <p:cNvPr id="13" name="TextBox 12"/>
          <p:cNvSpPr txBox="1"/>
          <p:nvPr/>
        </p:nvSpPr>
        <p:spPr>
          <a:xfrm>
            <a:off x="4012391" y="2397184"/>
            <a:ext cx="1119217" cy="584775"/>
          </a:xfrm>
          <a:prstGeom prst="rect">
            <a:avLst/>
          </a:prstGeom>
          <a:noFill/>
        </p:spPr>
        <p:txBody>
          <a:bodyPr wrap="none" rtlCol="0">
            <a:spAutoFit/>
          </a:bodyPr>
          <a:lstStyle/>
          <a:p>
            <a:r>
              <a:rPr lang="en-US" sz="1600" dirty="0" smtClean="0"/>
              <a:t>Convex</a:t>
            </a:r>
          </a:p>
          <a:p>
            <a:r>
              <a:rPr lang="en-US" sz="1600" dirty="0"/>
              <a:t>r</a:t>
            </a:r>
            <a:r>
              <a:rPr lang="en-US" sz="1600" dirty="0" smtClean="0"/>
              <a:t>elaxation</a:t>
            </a:r>
            <a:endParaRPr lang="en-US" sz="1600" dirty="0"/>
          </a:p>
        </p:txBody>
      </p:sp>
      <mc:AlternateContent xmlns:mc="http://schemas.openxmlformats.org/markup-compatibility/2006" xmlns:a14="http://schemas.microsoft.com/office/drawing/2010/main">
        <mc:Choice Requires="a14">
          <p:sp>
            <p:nvSpPr>
              <p:cNvPr id="12" name="TextBox 11"/>
              <p:cNvSpPr txBox="1"/>
              <p:nvPr/>
            </p:nvSpPr>
            <p:spPr>
              <a:xfrm>
                <a:off x="4840827" y="5384433"/>
                <a:ext cx="422513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400" dirty="0" smtClean="0">
                          <a:solidFill>
                            <a:srgbClr val="C00000"/>
                          </a:solidFill>
                          <a:latin typeface="Cambria Math"/>
                        </a:rPr>
                        <m:t>O</m:t>
                      </m:r>
                      <m:r>
                        <m:rPr>
                          <m:sty m:val="p"/>
                        </m:rPr>
                        <a:rPr lang="en-US" sz="2400" b="0" i="0" dirty="0" smtClean="0">
                          <a:solidFill>
                            <a:srgbClr val="C00000"/>
                          </a:solidFill>
                          <a:latin typeface="Cambria Math" panose="02040503050406030204" pitchFamily="18" charset="0"/>
                        </a:rPr>
                        <m:t>pt</m:t>
                      </m:r>
                      <m:d>
                        <m:dPr>
                          <m:ctrlPr>
                            <a:rPr lang="en-US" sz="2400" i="1" dirty="0">
                              <a:solidFill>
                                <a:srgbClr val="C00000"/>
                              </a:solidFill>
                              <a:latin typeface="Cambria Math" panose="02040503050406030204" pitchFamily="18" charset="0"/>
                            </a:rPr>
                          </m:ctrlPr>
                        </m:dPr>
                        <m:e>
                          <m:r>
                            <a:rPr lang="en-US" sz="2400" i="1" dirty="0">
                              <a:solidFill>
                                <a:srgbClr val="C00000"/>
                              </a:solidFill>
                              <a:latin typeface="Cambria Math"/>
                            </a:rPr>
                            <m:t>𝐾</m:t>
                          </m:r>
                          <m:r>
                            <a:rPr lang="en-US" sz="2400" i="1" dirty="0">
                              <a:solidFill>
                                <a:srgbClr val="C00000"/>
                              </a:solidFill>
                              <a:latin typeface="Cambria Math"/>
                            </a:rPr>
                            <m:t>,</m:t>
                          </m:r>
                          <m:r>
                            <a:rPr lang="en-US" sz="2400" i="1" dirty="0">
                              <a:solidFill>
                                <a:srgbClr val="C00000"/>
                              </a:solidFill>
                              <a:latin typeface="Cambria Math"/>
                            </a:rPr>
                            <m:t>𝐹</m:t>
                          </m:r>
                          <m:r>
                            <a:rPr lang="en-US" sz="2400" i="1" dirty="0">
                              <a:solidFill>
                                <a:srgbClr val="C00000"/>
                              </a:solidFill>
                              <a:latin typeface="Cambria Math"/>
                            </a:rPr>
                            <m:t>,</m:t>
                          </m:r>
                          <m:r>
                            <a:rPr lang="en-US" sz="2400" b="0" i="1" dirty="0" smtClean="0">
                              <a:solidFill>
                                <a:srgbClr val="C00000"/>
                              </a:solidFill>
                              <a:latin typeface="Cambria Math" panose="02040503050406030204" pitchFamily="18" charset="0"/>
                            </a:rPr>
                            <m:t>𝛼</m:t>
                          </m:r>
                        </m:e>
                      </m:d>
                      <m:r>
                        <a:rPr lang="en-US" sz="2400" i="1" dirty="0">
                          <a:solidFill>
                            <a:srgbClr val="C00000"/>
                          </a:solidFill>
                          <a:latin typeface="Cambria Math"/>
                        </a:rPr>
                        <m:t>∈</m:t>
                      </m:r>
                      <m:r>
                        <m:rPr>
                          <m:sty m:val="p"/>
                        </m:rPr>
                        <a:rPr lang="en-US" sz="2400" dirty="0">
                          <a:solidFill>
                            <a:srgbClr val="C00000"/>
                          </a:solidFill>
                          <a:latin typeface="Cambria Math"/>
                        </a:rPr>
                        <m:t>SQC</m:t>
                      </m:r>
                      <m:r>
                        <m:rPr>
                          <m:sty m:val="p"/>
                        </m:rPr>
                        <a:rPr lang="en-US" sz="2400" b="0" i="0" dirty="0" smtClean="0">
                          <a:solidFill>
                            <a:srgbClr val="C00000"/>
                          </a:solidFill>
                          <a:latin typeface="Cambria Math" panose="02040503050406030204" pitchFamily="18" charset="0"/>
                        </a:rPr>
                        <m:t>ompl</m:t>
                      </m:r>
                      <m:d>
                        <m:dPr>
                          <m:ctrlPr>
                            <a:rPr lang="en-US" sz="2400" i="1" dirty="0">
                              <a:solidFill>
                                <a:srgbClr val="C00000"/>
                              </a:solidFill>
                              <a:latin typeface="Cambria Math" panose="02040503050406030204" pitchFamily="18" charset="0"/>
                            </a:rPr>
                          </m:ctrlPr>
                        </m:dPr>
                        <m:e>
                          <m:r>
                            <a:rPr lang="en-US" sz="2400" b="0" i="1" dirty="0" smtClean="0">
                              <a:solidFill>
                                <a:srgbClr val="C00000"/>
                              </a:solidFill>
                              <a:latin typeface="Cambria Math" panose="02040503050406030204" pitchFamily="18" charset="0"/>
                            </a:rPr>
                            <m:t>𝑞</m:t>
                          </m:r>
                          <m:r>
                            <a:rPr lang="en-US" sz="2400" dirty="0">
                              <a:solidFill>
                                <a:srgbClr val="C00000"/>
                              </a:solidFill>
                              <a:latin typeface="Cambria Math"/>
                            </a:rPr>
                            <m:t>,</m:t>
                          </m:r>
                          <m:r>
                            <a:rPr lang="en-US" sz="2400" b="0" i="1" dirty="0" smtClean="0">
                              <a:solidFill>
                                <a:srgbClr val="C00000"/>
                              </a:solidFill>
                              <a:latin typeface="Cambria Math" panose="02040503050406030204" pitchFamily="18" charset="0"/>
                            </a:rPr>
                            <m:t>𝑚</m:t>
                          </m:r>
                        </m:e>
                      </m:d>
                    </m:oMath>
                  </m:oMathPara>
                </a14:m>
                <a:endParaRPr 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4840827" y="5384433"/>
                <a:ext cx="4225131" cy="461665"/>
              </a:xfrm>
              <a:prstGeom prst="rect">
                <a:avLst/>
              </a:prstGeom>
              <a:blipFill rotWithShape="0">
                <a:blip r:embed="rId7"/>
                <a:stretch>
                  <a:fillRect b="-19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259856" y="5384434"/>
                <a:ext cx="4361130" cy="461665"/>
              </a:xfrm>
              <a:prstGeom prst="rect">
                <a:avLst/>
              </a:prstGeom>
              <a:noFill/>
            </p:spPr>
            <p:txBody>
              <a:bodyPr wrap="none" rtlCol="0">
                <a:spAutoFit/>
              </a:bodyPr>
              <a:lstStyle/>
              <a:p>
                <a14:m>
                  <m:oMath xmlns:m="http://schemas.openxmlformats.org/officeDocument/2006/math">
                    <m:r>
                      <a:rPr lang="en-US" sz="2400" b="0" i="1" dirty="0" smtClean="0">
                        <a:solidFill>
                          <a:srgbClr val="C00000"/>
                        </a:solidFill>
                        <a:latin typeface="Cambria Math" panose="02040503050406030204" pitchFamily="18" charset="0"/>
                      </a:rPr>
                      <m:t>𝑘</m:t>
                    </m:r>
                  </m:oMath>
                </a14:m>
                <a:r>
                  <a:rPr lang="en-US" sz="2400" dirty="0">
                    <a:solidFill>
                      <a:srgbClr val="C00000"/>
                    </a:solidFill>
                  </a:rPr>
                  <a:t>-</a:t>
                </a:r>
                <a14:m>
                  <m:oMath xmlns:m="http://schemas.openxmlformats.org/officeDocument/2006/math">
                    <m:r>
                      <m:rPr>
                        <m:sty m:val="p"/>
                      </m:rPr>
                      <a:rPr lang="en-US" sz="2400" i="0" dirty="0" smtClean="0">
                        <a:solidFill>
                          <a:srgbClr val="C00000"/>
                        </a:solidFill>
                        <a:latin typeface="Cambria Math" panose="02040503050406030204" pitchFamily="18" charset="0"/>
                      </a:rPr>
                      <m:t>SAT</m:t>
                    </m:r>
                  </m:oMath>
                </a14:m>
                <a:r>
                  <a:rPr lang="en-US" sz="2400" dirty="0" smtClean="0">
                    <a:solidFill>
                      <a:srgbClr val="C00000"/>
                    </a:solidFill>
                  </a:rPr>
                  <a:t>-</a:t>
                </a:r>
                <a14:m>
                  <m:oMath xmlns:m="http://schemas.openxmlformats.org/officeDocument/2006/math">
                    <m:r>
                      <m:rPr>
                        <m:sty m:val="p"/>
                      </m:rPr>
                      <a:rPr lang="en-US" sz="2400" b="0" i="0" dirty="0" smtClean="0">
                        <a:solidFill>
                          <a:srgbClr val="C00000"/>
                        </a:solidFill>
                        <a:latin typeface="Cambria Math" panose="02040503050406030204" pitchFamily="18" charset="0"/>
                      </a:rPr>
                      <m:t>Refute</m:t>
                    </m:r>
                    <m:r>
                      <a:rPr lang="en-US" sz="2400" i="1" dirty="0" smtClean="0">
                        <a:solidFill>
                          <a:srgbClr val="C00000"/>
                        </a:solidFill>
                        <a:latin typeface="Cambria Math"/>
                      </a:rPr>
                      <m:t>∉</m:t>
                    </m:r>
                  </m:oMath>
                </a14:m>
                <a:r>
                  <a:rPr lang="en-US" sz="2400" dirty="0" smtClean="0">
                    <a:solidFill>
                      <a:srgbClr val="C00000"/>
                    </a:solidFill>
                  </a:rPr>
                  <a:t> </a:t>
                </a:r>
                <a14:m>
                  <m:oMath xmlns:m="http://schemas.openxmlformats.org/officeDocument/2006/math">
                    <m:r>
                      <m:rPr>
                        <m:sty m:val="p"/>
                      </m:rPr>
                      <a:rPr lang="en-US" sz="2400" dirty="0">
                        <a:solidFill>
                          <a:srgbClr val="C00000"/>
                        </a:solidFill>
                        <a:latin typeface="Cambria Math"/>
                      </a:rPr>
                      <m:t>SQC</m:t>
                    </m:r>
                    <m:r>
                      <m:rPr>
                        <m:sty m:val="p"/>
                      </m:rPr>
                      <a:rPr lang="en-US" sz="2400" b="0" i="0" dirty="0" smtClean="0">
                        <a:solidFill>
                          <a:srgbClr val="C00000"/>
                        </a:solidFill>
                        <a:latin typeface="Cambria Math" panose="02040503050406030204" pitchFamily="18" charset="0"/>
                      </a:rPr>
                      <m:t>ompl</m:t>
                    </m:r>
                    <m:d>
                      <m:dPr>
                        <m:ctrlPr>
                          <a:rPr lang="en-US" sz="2400" i="1" dirty="0">
                            <a:solidFill>
                              <a:srgbClr val="C00000"/>
                            </a:solidFill>
                            <a:latin typeface="Cambria Math" panose="02040503050406030204" pitchFamily="18" charset="0"/>
                          </a:rPr>
                        </m:ctrlPr>
                      </m:dPr>
                      <m:e>
                        <m:r>
                          <a:rPr lang="en-US" sz="2400" i="1">
                            <a:solidFill>
                              <a:srgbClr val="C00000"/>
                            </a:solidFill>
                            <a:latin typeface="Cambria Math"/>
                          </a:rPr>
                          <m:t>𝑞</m:t>
                        </m:r>
                        <m:r>
                          <a:rPr lang="en-US" sz="2400" dirty="0">
                            <a:solidFill>
                              <a:srgbClr val="C00000"/>
                            </a:solidFill>
                            <a:latin typeface="Cambria Math"/>
                          </a:rPr>
                          <m:t>,</m:t>
                        </m:r>
                        <m:r>
                          <a:rPr lang="en-US" sz="2400" b="0" i="1" dirty="0" smtClean="0">
                            <a:solidFill>
                              <a:srgbClr val="C00000"/>
                            </a:solidFill>
                            <a:latin typeface="Cambria Math" panose="02040503050406030204" pitchFamily="18" charset="0"/>
                          </a:rPr>
                          <m:t>𝑚</m:t>
                        </m:r>
                      </m:e>
                    </m:d>
                  </m:oMath>
                </a14:m>
                <a:endParaRPr lang="en-US" sz="2400" dirty="0">
                  <a:solidFill>
                    <a:srgbClr val="C00000"/>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259856" y="5384434"/>
                <a:ext cx="4361130" cy="461665"/>
              </a:xfrm>
              <a:prstGeom prst="rect">
                <a:avLst/>
              </a:prstGeom>
              <a:blipFill rotWithShape="0">
                <a:blip r:embed="rId8"/>
                <a:stretch>
                  <a:fillRect l="-420" t="-10526" b="-28947"/>
                </a:stretch>
              </a:blipFill>
            </p:spPr>
            <p:txBody>
              <a:bodyPr/>
              <a:lstStyle/>
              <a:p>
                <a:r>
                  <a:rPr lang="en-US">
                    <a:noFill/>
                  </a:rPr>
                  <a:t> </a:t>
                </a:r>
              </a:p>
            </p:txBody>
          </p:sp>
        </mc:Fallback>
      </mc:AlternateContent>
      <p:grpSp>
        <p:nvGrpSpPr>
          <p:cNvPr id="3" name="Group 2"/>
          <p:cNvGrpSpPr/>
          <p:nvPr/>
        </p:nvGrpSpPr>
        <p:grpSpPr>
          <a:xfrm>
            <a:off x="5131608" y="762000"/>
            <a:ext cx="4237696" cy="3212324"/>
            <a:chOff x="5131608" y="762000"/>
            <a:chExt cx="4237696" cy="3212324"/>
          </a:xfrm>
        </p:grpSpPr>
        <p:sp>
          <p:nvSpPr>
            <p:cNvPr id="4" name="TextBox 3"/>
            <p:cNvSpPr txBox="1"/>
            <p:nvPr/>
          </p:nvSpPr>
          <p:spPr>
            <a:xfrm>
              <a:off x="5397009" y="3604992"/>
              <a:ext cx="3972295" cy="369332"/>
            </a:xfrm>
            <a:prstGeom prst="rect">
              <a:avLst/>
            </a:prstGeom>
            <a:noFill/>
          </p:spPr>
          <p:txBody>
            <a:bodyPr wrap="square" rtlCol="0">
              <a:spAutoFit/>
            </a:bodyPr>
            <a:lstStyle/>
            <a:p>
              <a:r>
                <a:rPr lang="en-US" dirty="0" smtClean="0"/>
                <a:t>Convex optimization </a:t>
              </a:r>
              <a:r>
                <a:rPr lang="en-US" dirty="0"/>
                <a:t>a</a:t>
              </a:r>
              <a:r>
                <a:rPr lang="en-US" dirty="0" smtClean="0"/>
                <a:t>lgorithms</a:t>
              </a:r>
              <a:endParaRPr lang="en-US" dirty="0"/>
            </a:p>
          </p:txBody>
        </p:sp>
        <p:pic>
          <p:nvPicPr>
            <p:cNvPr id="9" name="Picture 8"/>
            <p:cNvPicPr>
              <a:picLocks noChangeAspect="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131608" y="762000"/>
              <a:ext cx="3779981" cy="2834986"/>
            </a:xfrm>
            <a:prstGeom prst="rect">
              <a:avLst/>
            </a:prstGeom>
          </p:spPr>
        </p:pic>
      </p:grpSp>
      <p:pic>
        <p:nvPicPr>
          <p:cNvPr id="10" name="Picture 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671173" y="1332312"/>
            <a:ext cx="1844655" cy="1844655"/>
          </a:xfrm>
          <a:prstGeom prst="rect">
            <a:avLst/>
          </a:prstGeom>
        </p:spPr>
      </p:pic>
      <p:sp>
        <p:nvSpPr>
          <p:cNvPr id="5" name="TextBox 4"/>
          <p:cNvSpPr txBox="1"/>
          <p:nvPr/>
        </p:nvSpPr>
        <p:spPr>
          <a:xfrm>
            <a:off x="325611" y="4529518"/>
            <a:ext cx="184731" cy="369332"/>
          </a:xfrm>
          <a:prstGeom prst="rect">
            <a:avLst/>
          </a:prstGeom>
          <a:noFill/>
        </p:spPr>
        <p:txBody>
          <a:bodyPr wrap="none" rtlCol="0">
            <a:spAutoFit/>
          </a:bodyPr>
          <a:lstStyle/>
          <a:p>
            <a:endParaRPr lang="en-US" dirty="0"/>
          </a:p>
        </p:txBody>
      </p:sp>
      <p:pic>
        <p:nvPicPr>
          <p:cNvPr id="15" name="Picture 4" descr="C:\Users\Vitaly\AppData\Local\Microsoft\Windows\INetCache\IE\FQ8ISJKN\Checkmark_green.svg[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744536" y="5971205"/>
            <a:ext cx="855212" cy="74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5201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Stochastic </a:t>
                </a:r>
                <a14:m>
                  <m:oMath xmlns:m="http://schemas.openxmlformats.org/officeDocument/2006/math">
                    <m:r>
                      <a:rPr lang="en-US" i="1">
                        <a:latin typeface="Cambria Math"/>
                      </a:rPr>
                      <m:t>𝑘</m:t>
                    </m:r>
                  </m:oMath>
                </a14:m>
                <a:r>
                  <a:rPr lang="en-US" dirty="0"/>
                  <a:t>-SAT refutation</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l="-2741" t="-8000" b="-288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000" dirty="0" smtClean="0"/>
                  <a:t>If </a:t>
                </a:r>
                <a14:m>
                  <m:oMath xmlns:m="http://schemas.openxmlformats.org/officeDocument/2006/math">
                    <m:r>
                      <a:rPr lang="en-US" sz="2000" i="1">
                        <a:latin typeface="Cambria Math" panose="02040503050406030204" pitchFamily="18" charset="0"/>
                      </a:rPr>
                      <m:t>𝜙</m:t>
                    </m:r>
                    <m:r>
                      <a:rPr lang="en-US" sz="2000" i="1">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𝐷</m:t>
                        </m:r>
                      </m:e>
                      <m:sup>
                        <m:r>
                          <a:rPr lang="en-US" sz="2000" b="0" i="1" smtClean="0">
                            <a:latin typeface="Cambria Math" panose="02040503050406030204" pitchFamily="18" charset="0"/>
                          </a:rPr>
                          <m:t>𝑚</m:t>
                        </m:r>
                      </m:sup>
                    </m:sSup>
                  </m:oMath>
                </a14:m>
                <a:r>
                  <a:rPr lang="en-US" sz="2000" dirty="0" smtClean="0"/>
                  <a:t> s.t. the support </a:t>
                </a:r>
                <a:r>
                  <a:rPr lang="en-US" sz="2000" dirty="0"/>
                  <a:t>of </a:t>
                </a:r>
                <a14:m>
                  <m:oMath xmlns:m="http://schemas.openxmlformats.org/officeDocument/2006/math">
                    <m:r>
                      <a:rPr lang="en-US" sz="2000" i="1">
                        <a:latin typeface="Cambria Math"/>
                      </a:rPr>
                      <m:t>𝐷</m:t>
                    </m:r>
                  </m:oMath>
                </a14:m>
                <a:r>
                  <a:rPr lang="en-US" sz="2000" dirty="0"/>
                  <a:t> </a:t>
                </a:r>
                <a:r>
                  <a:rPr lang="en-US" sz="2000" dirty="0" smtClean="0"/>
                  <a:t>is satisfiable, </a:t>
                </a:r>
                <a:r>
                  <a:rPr lang="en-US" sz="2000" dirty="0"/>
                  <a:t>output </a:t>
                </a:r>
                <a:r>
                  <a:rPr lang="en-US" sz="2000" dirty="0" smtClean="0"/>
                  <a:t>YES</a:t>
                </a:r>
                <a:endParaRPr lang="en-US" sz="2000" dirty="0"/>
              </a:p>
              <a:p>
                <a:r>
                  <a:rPr lang="en-US" sz="2000" dirty="0"/>
                  <a:t>If </a:t>
                </a:r>
                <a14:m>
                  <m:oMath xmlns:m="http://schemas.openxmlformats.org/officeDocument/2006/math">
                    <m:r>
                      <a:rPr lang="en-US" sz="2000" i="1">
                        <a:latin typeface="Cambria Math" panose="02040503050406030204" pitchFamily="18" charset="0"/>
                      </a:rPr>
                      <m:t>𝜙</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𝑈</m:t>
                        </m:r>
                      </m:e>
                      <m:sub>
                        <m:r>
                          <a:rPr lang="en-US" sz="2000" i="1">
                            <a:latin typeface="Cambria Math" panose="02040503050406030204" pitchFamily="18" charset="0"/>
                          </a:rPr>
                          <m:t>𝑘</m:t>
                        </m:r>
                      </m:sub>
                      <m:sup>
                        <m:r>
                          <a:rPr lang="en-US" sz="2000" i="1">
                            <a:latin typeface="Cambria Math" panose="02040503050406030204" pitchFamily="18" charset="0"/>
                          </a:rPr>
                          <m:t>𝑚</m:t>
                        </m:r>
                      </m:sup>
                    </m:sSubSup>
                  </m:oMath>
                </a14:m>
                <a:r>
                  <a:rPr lang="en-US" sz="2000" dirty="0" smtClean="0"/>
                  <a:t>, </a:t>
                </a:r>
                <a:r>
                  <a:rPr lang="en-US" sz="2000" dirty="0"/>
                  <a:t>output NO </a:t>
                </a:r>
                <a:r>
                  <a:rPr lang="en-US" sz="2000" dirty="0" smtClean="0"/>
                  <a:t>with </a:t>
                </a:r>
                <a:r>
                  <a:rPr lang="en-US" sz="2000" dirty="0" err="1" smtClean="0"/>
                  <a:t>prob</a:t>
                </a:r>
                <a:r>
                  <a:rPr lang="en-US" sz="2000" dirty="0" smtClean="0"/>
                  <a:t> </a:t>
                </a:r>
                <a14:m>
                  <m:oMath xmlns:m="http://schemas.openxmlformats.org/officeDocument/2006/math">
                    <m:r>
                      <a:rPr lang="en-US" sz="2000" i="1" dirty="0">
                        <a:latin typeface="Cambria Math" panose="02040503050406030204" pitchFamily="18" charset="0"/>
                      </a:rPr>
                      <m:t>&gt;2/3</m:t>
                    </m:r>
                  </m:oMath>
                </a14:m>
                <a:endParaRPr lang="en-US" sz="20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4"/>
                <a:stretch>
                  <a:fillRect l="-667" t="-831"/>
                </a:stretch>
              </a:blipFill>
            </p:spPr>
            <p:txBody>
              <a:bodyPr/>
              <a:lstStyle/>
              <a:p>
                <a:r>
                  <a:rPr lang="en-US">
                    <a:noFill/>
                  </a:rPr>
                  <a:t> </a:t>
                </a:r>
              </a:p>
            </p:txBody>
          </p:sp>
        </mc:Fallback>
      </mc:AlternateContent>
    </p:spTree>
    <p:extLst>
      <p:ext uri="{BB962C8B-B14F-4D97-AF65-F5344CB8AC3E}">
        <p14:creationId xmlns:p14="http://schemas.microsoft.com/office/powerpoint/2010/main" val="36750234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 dimension</a:t>
            </a:r>
            <a:endParaRPr lang="en-US" dirty="0"/>
          </a:p>
        </p:txBody>
      </p:sp>
      <mc:AlternateContent xmlns:mc="http://schemas.openxmlformats.org/markup-compatibility/2006" xmlns:a14="http://schemas.microsoft.com/office/drawing/2010/main">
        <mc:Choice Requires="a14">
          <p:sp>
            <p:nvSpPr>
              <p:cNvPr id="6" name="Rectangle 5"/>
              <p:cNvSpPr/>
              <p:nvPr/>
            </p:nvSpPr>
            <p:spPr>
              <a:xfrm>
                <a:off x="399301" y="3553396"/>
                <a:ext cx="8269198" cy="1357123"/>
              </a:xfrm>
              <a:prstGeom prst="rect">
                <a:avLst/>
              </a:prstGeom>
              <a:solidFill>
                <a:schemeClr val="accent5">
                  <a:lumMod val="20000"/>
                  <a:lumOff val="8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C00000"/>
                    </a:solidFill>
                  </a:rPr>
                  <a:t>One-vs-many decision problems:</a:t>
                </a:r>
              </a:p>
              <a:p>
                <a:r>
                  <a:rPr lang="en-US" dirty="0">
                    <a:solidFill>
                      <a:schemeClr val="tx1"/>
                    </a:solidFill>
                  </a:rPr>
                  <a:t>Let </a:t>
                </a:r>
                <a14:m>
                  <m:oMath xmlns:m="http://schemas.openxmlformats.org/officeDocument/2006/math">
                    <m:sSub>
                      <m:sSubPr>
                        <m:ctrlPr>
                          <a:rPr lang="en-US" i="1">
                            <a:solidFill>
                              <a:schemeClr val="tx1"/>
                            </a:solidFill>
                            <a:latin typeface="Cambria Math" panose="02040503050406030204" pitchFamily="18" charset="0"/>
                          </a:rPr>
                        </m:ctrlPr>
                      </m:sSubPr>
                      <m:e>
                        <m:r>
                          <a:rPr lang="en-US" b="1" i="1">
                            <a:solidFill>
                              <a:schemeClr val="tx1"/>
                            </a:solidFill>
                            <a:latin typeface="Cambria Math"/>
                          </a:rPr>
                          <m:t>𝓓</m:t>
                        </m:r>
                      </m:e>
                      <m:sub>
                        <m:r>
                          <a:rPr lang="en-US" i="1">
                            <a:solidFill>
                              <a:schemeClr val="tx1"/>
                            </a:solidFill>
                            <a:latin typeface="Cambria Math"/>
                          </a:rPr>
                          <m:t>1</m:t>
                        </m:r>
                      </m:sub>
                    </m:sSub>
                  </m:oMath>
                </a14:m>
                <a:r>
                  <a:rPr lang="en-US" dirty="0">
                    <a:solidFill>
                      <a:schemeClr val="tx1"/>
                    </a:solidFill>
                  </a:rPr>
                  <a:t> be a set distributions over </a:t>
                </a:r>
                <a14:m>
                  <m:oMath xmlns:m="http://schemas.openxmlformats.org/officeDocument/2006/math">
                    <m:r>
                      <a:rPr lang="en-US" i="1">
                        <a:solidFill>
                          <a:schemeClr val="tx1"/>
                        </a:solidFill>
                        <a:latin typeface="Cambria Math"/>
                      </a:rPr>
                      <m:t>𝑋</m:t>
                    </m:r>
                  </m:oMath>
                </a14:m>
                <a:r>
                  <a:rPr lang="en-US" dirty="0" smtClean="0">
                    <a:solidFill>
                      <a:schemeClr val="tx1"/>
                    </a:solidFill>
                  </a:rPr>
                  <a:t> and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a:rPr>
                          <m:t>𝐷</m:t>
                        </m:r>
                      </m:e>
                      <m:sub>
                        <m:r>
                          <a:rPr lang="en-US" i="1">
                            <a:solidFill>
                              <a:schemeClr val="tx1"/>
                            </a:solidFill>
                            <a:latin typeface="Cambria Math"/>
                          </a:rPr>
                          <m:t>0</m:t>
                        </m:r>
                      </m:sub>
                    </m:sSub>
                  </m:oMath>
                </a14:m>
                <a:r>
                  <a:rPr lang="en-US" dirty="0">
                    <a:solidFill>
                      <a:schemeClr val="tx1"/>
                    </a:solidFill>
                  </a:rPr>
                  <a:t> be a </a:t>
                </a:r>
                <a:r>
                  <a:rPr lang="en-US" i="1" dirty="0" smtClean="0">
                    <a:solidFill>
                      <a:schemeClr val="tx1"/>
                    </a:solidFill>
                  </a:rPr>
                  <a:t>reference</a:t>
                </a:r>
                <a:r>
                  <a:rPr lang="en-US" dirty="0" smtClean="0">
                    <a:solidFill>
                      <a:schemeClr val="tx1"/>
                    </a:solidFill>
                  </a:rPr>
                  <a:t> distribution </a:t>
                </a:r>
                <a:r>
                  <a:rPr lang="en-US" dirty="0">
                    <a:solidFill>
                      <a:schemeClr val="tx1"/>
                    </a:solidFill>
                  </a:rPr>
                  <a:t>over </a:t>
                </a:r>
                <a14:m>
                  <m:oMath xmlns:m="http://schemas.openxmlformats.org/officeDocument/2006/math">
                    <m:r>
                      <a:rPr lang="en-US" i="1">
                        <a:solidFill>
                          <a:schemeClr val="tx1"/>
                        </a:solidFill>
                        <a:latin typeface="Cambria Math"/>
                      </a:rPr>
                      <m:t>𝑋</m:t>
                    </m:r>
                  </m:oMath>
                </a14:m>
                <a:endParaRPr lang="en-US" dirty="0">
                  <a:solidFill>
                    <a:schemeClr val="tx1"/>
                  </a:solidFill>
                </a:endParaRPr>
              </a:p>
              <a:p>
                <a14:m>
                  <m:oMath xmlns:m="http://schemas.openxmlformats.org/officeDocument/2006/math">
                    <m:r>
                      <m:rPr>
                        <m:sty m:val="p"/>
                      </m:rPr>
                      <a:rPr lang="en-US" dirty="0" smtClean="0">
                        <a:solidFill>
                          <a:srgbClr val="C00000"/>
                        </a:solidFill>
                        <a:latin typeface="Cambria Math"/>
                      </a:rPr>
                      <m:t>Dec</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b="1" i="1">
                                <a:solidFill>
                                  <a:srgbClr val="C00000"/>
                                </a:solidFill>
                                <a:latin typeface="Cambria Math"/>
                              </a:rPr>
                              <m:t>𝓓</m:t>
                            </m:r>
                          </m:e>
                          <m:sub>
                            <m:r>
                              <a:rPr lang="en-US" i="1">
                                <a:solidFill>
                                  <a:srgbClr val="C00000"/>
                                </a:solidFill>
                                <a:latin typeface="Cambria Math"/>
                              </a:rPr>
                              <m:t>1</m:t>
                            </m:r>
                          </m:sub>
                        </m:sSub>
                        <m:r>
                          <a:rPr lang="en-US" i="1">
                            <a:solidFill>
                              <a:srgbClr val="C00000"/>
                            </a:solidFill>
                            <a:latin typeface="Cambria Math"/>
                          </a:rPr>
                          <m:t>,</m:t>
                        </m:r>
                        <m:sSub>
                          <m:sSubPr>
                            <m:ctrlPr>
                              <a:rPr lang="en-US" b="0" i="1" smtClean="0">
                                <a:solidFill>
                                  <a:srgbClr val="C00000"/>
                                </a:solidFill>
                                <a:latin typeface="Cambria Math" panose="02040503050406030204" pitchFamily="18" charset="0"/>
                              </a:rPr>
                            </m:ctrlPr>
                          </m:sSubPr>
                          <m:e>
                            <m:r>
                              <a:rPr lang="en-US" i="1">
                                <a:solidFill>
                                  <a:srgbClr val="C00000"/>
                                </a:solidFill>
                                <a:latin typeface="Cambria Math"/>
                              </a:rPr>
                              <m:t>𝐷</m:t>
                            </m:r>
                          </m:e>
                          <m:sub>
                            <m:r>
                              <a:rPr lang="en-US" b="0" i="1" smtClean="0">
                                <a:solidFill>
                                  <a:srgbClr val="C00000"/>
                                </a:solidFill>
                                <a:latin typeface="Cambria Math" panose="02040503050406030204" pitchFamily="18" charset="0"/>
                              </a:rPr>
                              <m:t>0</m:t>
                            </m:r>
                          </m:sub>
                        </m:sSub>
                      </m:e>
                    </m:d>
                  </m:oMath>
                </a14:m>
                <a:r>
                  <a:rPr lang="en-US" dirty="0">
                    <a:solidFill>
                      <a:srgbClr val="C00000"/>
                    </a:solidFill>
                  </a:rPr>
                  <a:t>:</a:t>
                </a:r>
                <a:r>
                  <a:rPr lang="en-US" dirty="0">
                    <a:solidFill>
                      <a:schemeClr val="tx1"/>
                    </a:solidFill>
                  </a:rPr>
                  <a:t> for an input distribution </a:t>
                </a:r>
                <a14:m>
                  <m:oMath xmlns:m="http://schemas.openxmlformats.org/officeDocument/2006/math">
                    <m:r>
                      <a:rPr lang="en-US" i="1">
                        <a:solidFill>
                          <a:schemeClr val="tx1"/>
                        </a:solidFill>
                        <a:latin typeface="Cambria Math"/>
                      </a:rPr>
                      <m:t>𝐷</m:t>
                    </m:r>
                    <m:r>
                      <a:rPr lang="en-US" i="1">
                        <a:solidFill>
                          <a:schemeClr val="tx1"/>
                        </a:solidFill>
                        <a:latin typeface="Cambria Math"/>
                      </a:rPr>
                      <m:t>∈</m:t>
                    </m:r>
                    <m:sSub>
                      <m:sSubPr>
                        <m:ctrlPr>
                          <a:rPr lang="en-US" i="1">
                            <a:solidFill>
                              <a:schemeClr val="tx1"/>
                            </a:solidFill>
                            <a:latin typeface="Cambria Math" panose="02040503050406030204" pitchFamily="18" charset="0"/>
                          </a:rPr>
                        </m:ctrlPr>
                      </m:sSubPr>
                      <m:e>
                        <m:r>
                          <a:rPr lang="en-US" b="1" i="1">
                            <a:solidFill>
                              <a:schemeClr val="tx1"/>
                            </a:solidFill>
                            <a:latin typeface="Cambria Math"/>
                          </a:rPr>
                          <m:t>𝓓</m:t>
                        </m:r>
                      </m:e>
                      <m:sub>
                        <m:r>
                          <a:rPr lang="en-US" i="1">
                            <a:solidFill>
                              <a:schemeClr val="tx1"/>
                            </a:solidFill>
                            <a:latin typeface="Cambria Math"/>
                          </a:rPr>
                          <m:t>1</m:t>
                        </m:r>
                      </m:sub>
                    </m:sSub>
                    <m:r>
                      <a:rPr lang="en-US" i="1">
                        <a:solidFill>
                          <a:schemeClr val="tx1"/>
                        </a:solidFill>
                        <a:latin typeface="Cambria Math"/>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a:rPr>
                          <m:t>𝐷</m:t>
                        </m:r>
                      </m:e>
                      <m:sub>
                        <m:r>
                          <a:rPr lang="en-US" i="1">
                            <a:solidFill>
                              <a:schemeClr val="tx1"/>
                            </a:solidFill>
                            <a:latin typeface="Cambria Math"/>
                          </a:rPr>
                          <m:t>0</m:t>
                        </m:r>
                      </m:sub>
                    </m:sSub>
                    <m:r>
                      <a:rPr lang="en-US" i="1">
                        <a:solidFill>
                          <a:schemeClr val="tx1"/>
                        </a:solidFill>
                        <a:latin typeface="Cambria Math"/>
                      </a:rPr>
                      <m:t>}</m:t>
                    </m:r>
                  </m:oMath>
                </a14:m>
                <a:r>
                  <a:rPr lang="en-US" dirty="0">
                    <a:solidFill>
                      <a:schemeClr val="tx1"/>
                    </a:solidFill>
                  </a:rPr>
                  <a:t> </a:t>
                </a:r>
                <a:r>
                  <a:rPr lang="en-US" dirty="0" smtClean="0">
                    <a:solidFill>
                      <a:schemeClr val="tx1"/>
                    </a:solidFill>
                  </a:rPr>
                  <a:t>decide if </a:t>
                </a:r>
                <a14:m>
                  <m:oMath xmlns:m="http://schemas.openxmlformats.org/officeDocument/2006/math">
                    <m:r>
                      <a:rPr lang="en-US" i="1" dirty="0">
                        <a:solidFill>
                          <a:schemeClr val="tx1"/>
                        </a:solidFill>
                        <a:latin typeface="Cambria Math"/>
                      </a:rPr>
                      <m:t>𝐷</m:t>
                    </m:r>
                    <m:r>
                      <a:rPr lang="en-US" i="1" dirty="0">
                        <a:solidFill>
                          <a:schemeClr val="tx1"/>
                        </a:solidFill>
                        <a:latin typeface="Cambria Math"/>
                      </a:rPr>
                      <m:t>∈</m:t>
                    </m:r>
                    <m:sSub>
                      <m:sSubPr>
                        <m:ctrlPr>
                          <a:rPr lang="en-US" i="1">
                            <a:solidFill>
                              <a:schemeClr val="tx1"/>
                            </a:solidFill>
                            <a:latin typeface="Cambria Math" panose="02040503050406030204" pitchFamily="18" charset="0"/>
                          </a:rPr>
                        </m:ctrlPr>
                      </m:sSubPr>
                      <m:e>
                        <m:r>
                          <a:rPr lang="en-US" b="1" i="1">
                            <a:solidFill>
                              <a:schemeClr val="tx1"/>
                            </a:solidFill>
                            <a:latin typeface="Cambria Math"/>
                          </a:rPr>
                          <m:t>𝓓</m:t>
                        </m:r>
                      </m:e>
                      <m:sub>
                        <m:r>
                          <a:rPr lang="en-US" i="1">
                            <a:solidFill>
                              <a:schemeClr val="tx1"/>
                            </a:solidFill>
                            <a:latin typeface="Cambria Math"/>
                          </a:rPr>
                          <m:t>1</m:t>
                        </m:r>
                      </m:sub>
                    </m:sSub>
                  </m:oMath>
                </a14:m>
                <a:endParaRPr lang="en-US" dirty="0">
                  <a:solidFill>
                    <a:schemeClr val="tx1"/>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399301" y="3553396"/>
                <a:ext cx="8269198" cy="1357123"/>
              </a:xfrm>
              <a:prstGeom prst="rect">
                <a:avLst/>
              </a:prstGeom>
              <a:blipFill rotWithShape="0">
                <a:blip r:embed="rId3"/>
                <a:stretch>
                  <a:fillRect l="-811"/>
                </a:stretch>
              </a:blipFill>
              <a:ln>
                <a:noFill/>
              </a:ln>
            </p:spPr>
            <p:txBody>
              <a:bodyPr/>
              <a:lstStyle/>
              <a:p>
                <a:r>
                  <a:rPr lang="en-US">
                    <a:noFill/>
                  </a:rPr>
                  <a:t> </a:t>
                </a:r>
              </a:p>
            </p:txBody>
          </p:sp>
        </mc:Fallback>
      </mc:AlternateContent>
      <p:sp>
        <p:nvSpPr>
          <p:cNvPr id="9" name="Rectangle 8"/>
          <p:cNvSpPr/>
          <p:nvPr/>
        </p:nvSpPr>
        <p:spPr>
          <a:xfrm>
            <a:off x="399301" y="1487355"/>
            <a:ext cx="8269198" cy="1340686"/>
          </a:xfrm>
          <a:prstGeom prst="rect">
            <a:avLst/>
          </a:prstGeom>
          <a:solidFill>
            <a:schemeClr val="bg1">
              <a:lumMod val="8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Arial" panose="020B0604020202020204" pitchFamily="34" charset="0"/>
              <a:buChar char="•"/>
            </a:pPr>
            <a:r>
              <a:rPr lang="en-US" dirty="0" smtClean="0">
                <a:solidFill>
                  <a:schemeClr val="tx1"/>
                </a:solidFill>
              </a:rPr>
              <a:t>Fixed-distribution PAC learning </a:t>
            </a:r>
            <a:r>
              <a:rPr lang="en-US" sz="1600" dirty="0">
                <a:solidFill>
                  <a:schemeClr val="tx2"/>
                </a:solidFill>
                <a:latin typeface="Berlin Sans FB" panose="020E0602020502020306" pitchFamily="34" charset="0"/>
              </a:rPr>
              <a:t>[</a:t>
            </a:r>
            <a:r>
              <a:rPr lang="en-US" sz="1600" dirty="0" err="1">
                <a:solidFill>
                  <a:schemeClr val="tx2"/>
                </a:solidFill>
                <a:latin typeface="Berlin Sans FB" panose="020E0602020502020306" pitchFamily="34" charset="0"/>
              </a:rPr>
              <a:t>Blum,Furst,Jackson,Kearns,Mansour,Rudich</a:t>
            </a:r>
            <a:r>
              <a:rPr lang="en-US" sz="1600" dirty="0">
                <a:solidFill>
                  <a:schemeClr val="tx2"/>
                </a:solidFill>
                <a:latin typeface="Berlin Sans FB" panose="020E0602020502020306" pitchFamily="34" charset="0"/>
              </a:rPr>
              <a:t> 95; …]</a:t>
            </a:r>
          </a:p>
          <a:p>
            <a:pPr marL="285750" lvl="0" indent="-285750">
              <a:buFont typeface="Arial" panose="020B0604020202020204" pitchFamily="34" charset="0"/>
              <a:buChar char="•"/>
            </a:pPr>
            <a:r>
              <a:rPr lang="en-US" dirty="0" smtClean="0">
                <a:solidFill>
                  <a:schemeClr val="tx1"/>
                </a:solidFill>
              </a:rPr>
              <a:t>General statistical problems</a:t>
            </a:r>
          </a:p>
          <a:p>
            <a:pPr marL="742950" lvl="1" indent="-285750">
              <a:buFont typeface="Arial" panose="020B0604020202020204" pitchFamily="34" charset="0"/>
              <a:buChar char="•"/>
            </a:pPr>
            <a:r>
              <a:rPr lang="en-US" dirty="0" smtClean="0">
                <a:solidFill>
                  <a:schemeClr val="tx1"/>
                </a:solidFill>
              </a:rPr>
              <a:t>Lower bounds </a:t>
            </a:r>
            <a:r>
              <a:rPr lang="en-US" sz="1600" dirty="0" smtClean="0">
                <a:solidFill>
                  <a:schemeClr val="tx2"/>
                </a:solidFill>
                <a:latin typeface="Berlin Sans FB" panose="020E0602020502020306" pitchFamily="34" charset="0"/>
              </a:rPr>
              <a:t>[</a:t>
            </a:r>
            <a:r>
              <a:rPr lang="en-US" sz="1600" b="1" dirty="0" smtClean="0">
                <a:solidFill>
                  <a:schemeClr val="tx2"/>
                </a:solidFill>
                <a:latin typeface="Berlin Sans FB" panose="020E0602020502020306" pitchFamily="34" charset="0"/>
              </a:rPr>
              <a:t>F</a:t>
            </a:r>
            <a:r>
              <a:rPr lang="en-US" sz="1600" dirty="0">
                <a:solidFill>
                  <a:schemeClr val="tx2"/>
                </a:solidFill>
                <a:latin typeface="Berlin Sans FB" panose="020E0602020502020306" pitchFamily="34" charset="0"/>
              </a:rPr>
              <a:t>.,</a:t>
            </a:r>
            <a:r>
              <a:rPr lang="en-US" sz="1600" dirty="0" err="1">
                <a:solidFill>
                  <a:schemeClr val="tx2"/>
                </a:solidFill>
                <a:latin typeface="Berlin Sans FB" panose="020E0602020502020306" pitchFamily="34" charset="0"/>
              </a:rPr>
              <a:t>Grigorescu,Reyzin,Vempala,Xiao</a:t>
            </a:r>
            <a:r>
              <a:rPr lang="en-US" sz="1600" dirty="0">
                <a:solidFill>
                  <a:schemeClr val="tx2"/>
                </a:solidFill>
                <a:latin typeface="Berlin Sans FB" panose="020E0602020502020306" pitchFamily="34" charset="0"/>
              </a:rPr>
              <a:t> 13; </a:t>
            </a:r>
            <a:r>
              <a:rPr lang="en-US" sz="1600" b="1" dirty="0">
                <a:solidFill>
                  <a:schemeClr val="tx2"/>
                </a:solidFill>
                <a:latin typeface="Berlin Sans FB" panose="020E0602020502020306" pitchFamily="34" charset="0"/>
              </a:rPr>
              <a:t>F</a:t>
            </a:r>
            <a:r>
              <a:rPr lang="en-US" sz="1600" dirty="0">
                <a:solidFill>
                  <a:schemeClr val="tx2"/>
                </a:solidFill>
                <a:latin typeface="Berlin Sans FB" panose="020E0602020502020306" pitchFamily="34" charset="0"/>
              </a:rPr>
              <a:t>PV </a:t>
            </a:r>
            <a:r>
              <a:rPr lang="en-US" sz="1600" dirty="0" smtClean="0">
                <a:solidFill>
                  <a:schemeClr val="tx2"/>
                </a:solidFill>
                <a:latin typeface="Berlin Sans FB" panose="020E0602020502020306" pitchFamily="34" charset="0"/>
              </a:rPr>
              <a:t>15]</a:t>
            </a:r>
          </a:p>
          <a:p>
            <a:pPr marL="742950" lvl="1" indent="-285750">
              <a:buFont typeface="Arial" panose="020B0604020202020204" pitchFamily="34" charset="0"/>
              <a:buChar char="•"/>
            </a:pPr>
            <a:r>
              <a:rPr lang="en-US" dirty="0" smtClean="0">
                <a:solidFill>
                  <a:schemeClr val="tx1"/>
                </a:solidFill>
              </a:rPr>
              <a:t>Characterization</a:t>
            </a:r>
            <a:r>
              <a:rPr lang="en-US" sz="1600" dirty="0" smtClean="0">
                <a:solidFill>
                  <a:schemeClr val="tx2"/>
                </a:solidFill>
              </a:rPr>
              <a:t> </a:t>
            </a:r>
            <a:r>
              <a:rPr lang="en-US" sz="1600" dirty="0" smtClean="0">
                <a:solidFill>
                  <a:schemeClr val="tx2"/>
                </a:solidFill>
                <a:latin typeface="Berlin Sans FB" panose="020E0602020502020306" pitchFamily="34" charset="0"/>
              </a:rPr>
              <a:t>[</a:t>
            </a:r>
            <a:r>
              <a:rPr lang="en-US" sz="1600" b="1" dirty="0" smtClean="0">
                <a:solidFill>
                  <a:schemeClr val="tx2"/>
                </a:solidFill>
                <a:latin typeface="Berlin Sans FB" panose="020E0602020502020306" pitchFamily="34" charset="0"/>
              </a:rPr>
              <a:t>F</a:t>
            </a:r>
            <a:r>
              <a:rPr lang="en-US" sz="1600" dirty="0" smtClean="0">
                <a:solidFill>
                  <a:schemeClr val="tx2"/>
                </a:solidFill>
                <a:latin typeface="Berlin Sans FB" panose="020E0602020502020306" pitchFamily="34" charset="0"/>
              </a:rPr>
              <a:t>. 16] </a:t>
            </a:r>
            <a:endParaRPr lang="en-US" sz="1600" dirty="0">
              <a:solidFill>
                <a:schemeClr val="tx2"/>
              </a:solidFill>
              <a:latin typeface="Berlin Sans FB" panose="020E0602020502020306" pitchFamily="34" charset="0"/>
            </a:endParaRPr>
          </a:p>
        </p:txBody>
      </p:sp>
    </p:spTree>
    <p:extLst>
      <p:ext uri="{BB962C8B-B14F-4D97-AF65-F5344CB8AC3E}">
        <p14:creationId xmlns:p14="http://schemas.microsoft.com/office/powerpoint/2010/main" val="109760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1519150" y="2881139"/>
            <a:ext cx="2304378" cy="1333360"/>
            <a:chOff x="1519150" y="2881139"/>
            <a:chExt cx="2304378" cy="1333360"/>
          </a:xfrm>
        </p:grpSpPr>
        <mc:AlternateContent xmlns:mc="http://schemas.openxmlformats.org/markup-compatibility/2006" xmlns:a14="http://schemas.microsoft.com/office/drawing/2010/main">
          <mc:Choice Requires="a14">
            <p:sp>
              <p:nvSpPr>
                <p:cNvPr id="23" name="Rectangle 22"/>
                <p:cNvSpPr/>
                <p:nvPr/>
              </p:nvSpPr>
              <p:spPr>
                <a:xfrm>
                  <a:off x="1519150" y="2881139"/>
                  <a:ext cx="4395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a:latin typeface="Cambria Math"/>
                          </a:rPr>
                          <m:t>𝓓</m:t>
                        </m:r>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1519150" y="2881139"/>
                  <a:ext cx="439544" cy="369332"/>
                </a:xfrm>
                <a:prstGeom prst="rect">
                  <a:avLst/>
                </a:prstGeom>
                <a:blipFill rotWithShape="0">
                  <a:blip r:embed="rId2"/>
                  <a:stretch>
                    <a:fillRect/>
                  </a:stretch>
                </a:blipFill>
              </p:spPr>
              <p:txBody>
                <a:bodyPr/>
                <a:lstStyle/>
                <a:p>
                  <a:r>
                    <a:rPr lang="en-US">
                      <a:noFill/>
                    </a:rPr>
                    <a:t> </a:t>
                  </a:r>
                </a:p>
              </p:txBody>
            </p:sp>
          </mc:Fallback>
        </mc:AlternateContent>
        <p:grpSp>
          <p:nvGrpSpPr>
            <p:cNvPr id="25" name="Group 24"/>
            <p:cNvGrpSpPr/>
            <p:nvPr/>
          </p:nvGrpSpPr>
          <p:grpSpPr>
            <a:xfrm>
              <a:off x="1984050" y="2946163"/>
              <a:ext cx="1839478" cy="1268336"/>
              <a:chOff x="1984050" y="2946163"/>
              <a:chExt cx="1839478" cy="1268336"/>
            </a:xfrm>
          </p:grpSpPr>
          <p:sp>
            <p:nvSpPr>
              <p:cNvPr id="2" name="Oval 1"/>
              <p:cNvSpPr/>
              <p:nvPr/>
            </p:nvSpPr>
            <p:spPr>
              <a:xfrm>
                <a:off x="2046719" y="3546504"/>
                <a:ext cx="59821" cy="598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lumMod val="85000"/>
                      <a:lumOff val="15000"/>
                    </a:schemeClr>
                  </a:solidFill>
                </a:endParaRPr>
              </a:p>
            </p:txBody>
          </p:sp>
          <p:sp>
            <p:nvSpPr>
              <p:cNvPr id="3" name="Oval 2"/>
              <p:cNvSpPr/>
              <p:nvPr/>
            </p:nvSpPr>
            <p:spPr>
              <a:xfrm>
                <a:off x="2444098" y="3130609"/>
                <a:ext cx="59821" cy="598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lumMod val="85000"/>
                      <a:lumOff val="15000"/>
                    </a:schemeClr>
                  </a:solidFill>
                </a:endParaRPr>
              </a:p>
            </p:txBody>
          </p:sp>
          <p:sp>
            <p:nvSpPr>
              <p:cNvPr id="4" name="Oval 3"/>
              <p:cNvSpPr/>
              <p:nvPr/>
            </p:nvSpPr>
            <p:spPr>
              <a:xfrm>
                <a:off x="2461186" y="3635877"/>
                <a:ext cx="59821" cy="598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lumMod val="85000"/>
                      <a:lumOff val="15000"/>
                    </a:schemeClr>
                  </a:solidFill>
                </a:endParaRPr>
              </a:p>
            </p:txBody>
          </p:sp>
          <p:sp>
            <p:nvSpPr>
              <p:cNvPr id="5" name="Oval 4"/>
              <p:cNvSpPr/>
              <p:nvPr/>
            </p:nvSpPr>
            <p:spPr>
              <a:xfrm>
                <a:off x="2256091" y="3948156"/>
                <a:ext cx="59821" cy="598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lumMod val="85000"/>
                      <a:lumOff val="15000"/>
                    </a:schemeClr>
                  </a:solidFill>
                </a:endParaRPr>
              </a:p>
            </p:txBody>
          </p:sp>
          <p:sp>
            <p:nvSpPr>
              <p:cNvPr id="6" name="Oval 5"/>
              <p:cNvSpPr/>
              <p:nvPr/>
            </p:nvSpPr>
            <p:spPr>
              <a:xfrm>
                <a:off x="3174765" y="3385557"/>
                <a:ext cx="59821" cy="598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lumMod val="85000"/>
                      <a:lumOff val="15000"/>
                    </a:schemeClr>
                  </a:solidFill>
                </a:endParaRPr>
              </a:p>
            </p:txBody>
          </p:sp>
          <p:sp>
            <p:nvSpPr>
              <p:cNvPr id="7" name="Oval 6"/>
              <p:cNvSpPr/>
              <p:nvPr/>
            </p:nvSpPr>
            <p:spPr>
              <a:xfrm>
                <a:off x="2491098" y="4154678"/>
                <a:ext cx="59821" cy="598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lumMod val="85000"/>
                      <a:lumOff val="15000"/>
                    </a:schemeClr>
                  </a:solidFill>
                </a:endParaRPr>
              </a:p>
            </p:txBody>
          </p:sp>
          <p:sp>
            <p:nvSpPr>
              <p:cNvPr id="8" name="Oval 7"/>
              <p:cNvSpPr/>
              <p:nvPr/>
            </p:nvSpPr>
            <p:spPr>
              <a:xfrm>
                <a:off x="3124909" y="2946163"/>
                <a:ext cx="59821" cy="598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lumMod val="85000"/>
                      <a:lumOff val="15000"/>
                    </a:schemeClr>
                  </a:solidFill>
                </a:endParaRPr>
              </a:p>
            </p:txBody>
          </p:sp>
          <p:sp>
            <p:nvSpPr>
              <p:cNvPr id="9" name="Oval 8"/>
              <p:cNvSpPr/>
              <p:nvPr/>
            </p:nvSpPr>
            <p:spPr>
              <a:xfrm>
                <a:off x="2801595" y="3819258"/>
                <a:ext cx="59821" cy="598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lumMod val="85000"/>
                      <a:lumOff val="15000"/>
                    </a:schemeClr>
                  </a:solidFill>
                </a:endParaRPr>
              </a:p>
            </p:txBody>
          </p:sp>
          <p:sp>
            <p:nvSpPr>
              <p:cNvPr id="10" name="Oval 9"/>
              <p:cNvSpPr/>
              <p:nvPr/>
            </p:nvSpPr>
            <p:spPr>
              <a:xfrm>
                <a:off x="1984050" y="3851304"/>
                <a:ext cx="59821" cy="598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lumMod val="85000"/>
                      <a:lumOff val="15000"/>
                    </a:schemeClr>
                  </a:solidFill>
                </a:endParaRPr>
              </a:p>
            </p:txBody>
          </p:sp>
          <p:sp>
            <p:nvSpPr>
              <p:cNvPr id="11" name="Oval 10"/>
              <p:cNvSpPr/>
              <p:nvPr/>
            </p:nvSpPr>
            <p:spPr>
              <a:xfrm>
                <a:off x="3075062" y="4089162"/>
                <a:ext cx="59821" cy="598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lumMod val="85000"/>
                      <a:lumOff val="15000"/>
                    </a:schemeClr>
                  </a:solidFill>
                </a:endParaRPr>
              </a:p>
            </p:txBody>
          </p:sp>
          <p:sp>
            <p:nvSpPr>
              <p:cNvPr id="12" name="Oval 11"/>
              <p:cNvSpPr/>
              <p:nvPr/>
            </p:nvSpPr>
            <p:spPr>
              <a:xfrm>
                <a:off x="3245973" y="3589132"/>
                <a:ext cx="59821" cy="598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lumMod val="85000"/>
                      <a:lumOff val="15000"/>
                    </a:schemeClr>
                  </a:solidFill>
                </a:endParaRPr>
              </a:p>
            </p:txBody>
          </p:sp>
          <p:sp>
            <p:nvSpPr>
              <p:cNvPr id="13" name="Oval 12"/>
              <p:cNvSpPr/>
              <p:nvPr/>
            </p:nvSpPr>
            <p:spPr>
              <a:xfrm>
                <a:off x="2771684" y="2987428"/>
                <a:ext cx="59821" cy="598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lumMod val="85000"/>
                      <a:lumOff val="15000"/>
                    </a:schemeClr>
                  </a:solidFill>
                </a:endParaRPr>
              </a:p>
            </p:txBody>
          </p:sp>
          <p:sp>
            <p:nvSpPr>
              <p:cNvPr id="14" name="Oval 13"/>
              <p:cNvSpPr/>
              <p:nvPr/>
            </p:nvSpPr>
            <p:spPr>
              <a:xfrm>
                <a:off x="2804444" y="3290843"/>
                <a:ext cx="59821" cy="598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lumMod val="85000"/>
                      <a:lumOff val="15000"/>
                    </a:schemeClr>
                  </a:solidFill>
                </a:endParaRPr>
              </a:p>
            </p:txBody>
          </p:sp>
          <p:sp>
            <p:nvSpPr>
              <p:cNvPr id="15" name="Oval 14"/>
              <p:cNvSpPr/>
              <p:nvPr/>
            </p:nvSpPr>
            <p:spPr>
              <a:xfrm>
                <a:off x="3710300" y="3176898"/>
                <a:ext cx="59821" cy="598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lumMod val="85000"/>
                      <a:lumOff val="15000"/>
                    </a:schemeClr>
                  </a:solidFill>
                </a:endParaRPr>
              </a:p>
            </p:txBody>
          </p:sp>
          <p:sp>
            <p:nvSpPr>
              <p:cNvPr id="16" name="Oval 15"/>
              <p:cNvSpPr/>
              <p:nvPr/>
            </p:nvSpPr>
            <p:spPr>
              <a:xfrm>
                <a:off x="3611307" y="3742956"/>
                <a:ext cx="59821" cy="598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lumMod val="85000"/>
                      <a:lumOff val="15000"/>
                    </a:schemeClr>
                  </a:solidFill>
                </a:endParaRPr>
              </a:p>
            </p:txBody>
          </p:sp>
          <p:sp>
            <p:nvSpPr>
              <p:cNvPr id="17" name="Oval 16"/>
              <p:cNvSpPr/>
              <p:nvPr/>
            </p:nvSpPr>
            <p:spPr>
              <a:xfrm>
                <a:off x="3382710" y="3074351"/>
                <a:ext cx="59821" cy="598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lumMod val="85000"/>
                      <a:lumOff val="15000"/>
                    </a:schemeClr>
                  </a:solidFill>
                </a:endParaRPr>
              </a:p>
            </p:txBody>
          </p:sp>
          <p:sp>
            <p:nvSpPr>
              <p:cNvPr id="19" name="Oval 18"/>
              <p:cNvSpPr/>
              <p:nvPr/>
            </p:nvSpPr>
            <p:spPr>
              <a:xfrm>
                <a:off x="3412620" y="3964537"/>
                <a:ext cx="59821" cy="598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lumMod val="85000"/>
                      <a:lumOff val="15000"/>
                    </a:schemeClr>
                  </a:solidFill>
                </a:endParaRPr>
              </a:p>
            </p:txBody>
          </p:sp>
          <p:sp>
            <p:nvSpPr>
              <p:cNvPr id="20" name="Oval 19"/>
              <p:cNvSpPr/>
              <p:nvPr/>
            </p:nvSpPr>
            <p:spPr>
              <a:xfrm>
                <a:off x="2801595" y="4119072"/>
                <a:ext cx="59821" cy="598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lumMod val="85000"/>
                      <a:lumOff val="15000"/>
                    </a:schemeClr>
                  </a:solidFill>
                </a:endParaRPr>
              </a:p>
            </p:txBody>
          </p:sp>
          <p:sp>
            <p:nvSpPr>
              <p:cNvPr id="21" name="Oval 20"/>
              <p:cNvSpPr/>
              <p:nvPr/>
            </p:nvSpPr>
            <p:spPr>
              <a:xfrm>
                <a:off x="2831505" y="3562883"/>
                <a:ext cx="59821" cy="5982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lumMod val="85000"/>
                      <a:lumOff val="15000"/>
                    </a:schemeClr>
                  </a:solidFill>
                </a:endParaRPr>
              </a:p>
            </p:txBody>
          </p:sp>
          <mc:AlternateContent xmlns:mc="http://schemas.openxmlformats.org/markup-compatibility/2006" xmlns:a14="http://schemas.microsoft.com/office/drawing/2010/main">
            <mc:Choice Requires="a14">
              <p:sp>
                <p:nvSpPr>
                  <p:cNvPr id="24" name="Rectangle 23"/>
                  <p:cNvSpPr/>
                  <p:nvPr/>
                </p:nvSpPr>
                <p:spPr>
                  <a:xfrm>
                    <a:off x="2546825" y="3342044"/>
                    <a:ext cx="40004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i="1">
                                  <a:solidFill>
                                    <a:srgbClr val="FF0000"/>
                                  </a:solidFill>
                                  <a:latin typeface="Cambria Math"/>
                                </a:rPr>
                                <m:t>𝐷</m:t>
                              </m:r>
                            </m:e>
                            <m:sub>
                              <m:r>
                                <a:rPr lang="en-US" sz="1200" i="1">
                                  <a:solidFill>
                                    <a:srgbClr val="FF0000"/>
                                  </a:solidFill>
                                  <a:latin typeface="Cambria Math"/>
                                </a:rPr>
                                <m:t>0</m:t>
                              </m:r>
                            </m:sub>
                          </m:sSub>
                        </m:oMath>
                      </m:oMathPara>
                    </a14:m>
                    <a:endParaRPr lang="en-US" dirty="0"/>
                  </a:p>
                </p:txBody>
              </p:sp>
            </mc:Choice>
            <mc:Fallback xmlns="">
              <p:sp>
                <p:nvSpPr>
                  <p:cNvPr id="24" name="Rectangle 23"/>
                  <p:cNvSpPr>
                    <a:spLocks noRot="1" noChangeAspect="1" noMove="1" noResize="1" noEditPoints="1" noAdjustHandles="1" noChangeArrowheads="1" noChangeShapeType="1" noTextEdit="1"/>
                  </p:cNvSpPr>
                  <p:nvPr/>
                </p:nvSpPr>
                <p:spPr>
                  <a:xfrm>
                    <a:off x="2546825" y="3342044"/>
                    <a:ext cx="400046" cy="276999"/>
                  </a:xfrm>
                  <a:prstGeom prst="rect">
                    <a:avLst/>
                  </a:prstGeom>
                  <a:blipFill rotWithShape="0">
                    <a:blip r:embed="rId3"/>
                    <a:stretch>
                      <a:fillRect/>
                    </a:stretch>
                  </a:blipFill>
                </p:spPr>
                <p:txBody>
                  <a:bodyPr/>
                  <a:lstStyle/>
                  <a:p>
                    <a:r>
                      <a:rPr lang="en-US">
                        <a:noFill/>
                      </a:rPr>
                      <a:t> </a:t>
                    </a:r>
                  </a:p>
                </p:txBody>
              </p:sp>
            </mc:Fallback>
          </mc:AlternateContent>
          <p:sp>
            <p:nvSpPr>
              <p:cNvPr id="35" name="Oval 34"/>
              <p:cNvSpPr/>
              <p:nvPr/>
            </p:nvSpPr>
            <p:spPr>
              <a:xfrm>
                <a:off x="3763707" y="3895356"/>
                <a:ext cx="59821" cy="598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lumMod val="85000"/>
                      <a:lumOff val="15000"/>
                    </a:schemeClr>
                  </a:solidFill>
                </a:endParaRPr>
              </a:p>
            </p:txBody>
          </p:sp>
        </p:grpSp>
      </p:grpSp>
      <p:cxnSp>
        <p:nvCxnSpPr>
          <p:cNvPr id="37" name="Straight Connector 36"/>
          <p:cNvCxnSpPr/>
          <p:nvPr/>
        </p:nvCxnSpPr>
        <p:spPr>
          <a:xfrm flipV="1">
            <a:off x="1853215" y="2903789"/>
            <a:ext cx="2187312" cy="128543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1680921" y="2421982"/>
            <a:ext cx="3006447" cy="1637270"/>
            <a:chOff x="1680921" y="2421982"/>
            <a:chExt cx="3006447" cy="1637270"/>
          </a:xfrm>
        </p:grpSpPr>
        <p:sp>
          <p:nvSpPr>
            <p:cNvPr id="47" name="Rectangle 46"/>
            <p:cNvSpPr/>
            <p:nvPr/>
          </p:nvSpPr>
          <p:spPr>
            <a:xfrm rot="19783774">
              <a:off x="1680921" y="3267258"/>
              <a:ext cx="2529114" cy="543930"/>
            </a:xfrm>
            <a:prstGeom prst="rect">
              <a:avLst/>
            </a:prstGeom>
            <a:solidFill>
              <a:schemeClr val="accent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lumMod val="85000"/>
                    <a:lumOff val="15000"/>
                  </a:schemeClr>
                </a:solidFill>
              </a:endParaRPr>
            </a:p>
          </p:txBody>
        </p:sp>
        <p:cxnSp>
          <p:nvCxnSpPr>
            <p:cNvPr id="32" name="Straight Connector 31"/>
            <p:cNvCxnSpPr/>
            <p:nvPr/>
          </p:nvCxnSpPr>
          <p:spPr>
            <a:xfrm>
              <a:off x="3704595" y="2421982"/>
              <a:ext cx="982773" cy="1637270"/>
            </a:xfrm>
            <a:prstGeom prst="line">
              <a:avLst/>
            </a:prstGeom>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3989715" y="2480841"/>
              <a:ext cx="508071" cy="611233"/>
              <a:chOff x="3989715" y="2480841"/>
              <a:chExt cx="508071" cy="611233"/>
            </a:xfrm>
          </p:grpSpPr>
          <p:grpSp>
            <p:nvGrpSpPr>
              <p:cNvPr id="52" name="Group 51"/>
              <p:cNvGrpSpPr/>
              <p:nvPr/>
            </p:nvGrpSpPr>
            <p:grpSpPr>
              <a:xfrm>
                <a:off x="3989715" y="2480841"/>
                <a:ext cx="364331" cy="374967"/>
                <a:chOff x="3989715" y="2480841"/>
                <a:chExt cx="364331" cy="374967"/>
              </a:xfrm>
            </p:grpSpPr>
            <p:sp>
              <p:nvSpPr>
                <p:cNvPr id="49" name="Right Brace 48"/>
                <p:cNvSpPr/>
                <p:nvPr/>
              </p:nvSpPr>
              <p:spPr>
                <a:xfrm rot="19798107">
                  <a:off x="4013051" y="2618002"/>
                  <a:ext cx="66106" cy="23780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p:cNvSpPr txBox="1"/>
                    <p:nvPr/>
                  </p:nvSpPr>
                  <p:spPr>
                    <a:xfrm>
                      <a:off x="3989715" y="2480841"/>
                      <a:ext cx="36433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𝜏</m:t>
                            </m:r>
                          </m:oMath>
                        </m:oMathPara>
                      </a14:m>
                      <a:endParaRPr lang="en-US" dirty="0"/>
                    </a:p>
                  </p:txBody>
                </p:sp>
              </mc:Choice>
              <mc:Fallback xmlns="">
                <p:sp>
                  <p:nvSpPr>
                    <p:cNvPr id="50" name="TextBox 49"/>
                    <p:cNvSpPr txBox="1">
                      <a:spLocks noRot="1" noChangeAspect="1" noMove="1" noResize="1" noEditPoints="1" noAdjustHandles="1" noChangeArrowheads="1" noChangeShapeType="1" noTextEdit="1"/>
                    </p:cNvSpPr>
                    <p:nvPr/>
                  </p:nvSpPr>
                  <p:spPr>
                    <a:xfrm>
                      <a:off x="3989715" y="2480841"/>
                      <a:ext cx="364331" cy="369332"/>
                    </a:xfrm>
                    <a:prstGeom prst="rect">
                      <a:avLst/>
                    </a:prstGeom>
                    <a:blipFill rotWithShape="0">
                      <a:blip r:embed="rId4"/>
                      <a:stretch>
                        <a:fillRect/>
                      </a:stretch>
                    </a:blipFill>
                  </p:spPr>
                  <p:txBody>
                    <a:bodyPr/>
                    <a:lstStyle/>
                    <a:p>
                      <a:r>
                        <a:rPr lang="en-US">
                          <a:noFill/>
                        </a:rPr>
                        <a:t> </a:t>
                      </a:r>
                    </a:p>
                  </p:txBody>
                </p:sp>
              </mc:Fallback>
            </mc:AlternateContent>
          </p:grpSp>
          <p:grpSp>
            <p:nvGrpSpPr>
              <p:cNvPr id="54" name="Group 53"/>
              <p:cNvGrpSpPr/>
              <p:nvPr/>
            </p:nvGrpSpPr>
            <p:grpSpPr>
              <a:xfrm>
                <a:off x="4133455" y="2717107"/>
                <a:ext cx="364331" cy="374967"/>
                <a:chOff x="3989715" y="2480841"/>
                <a:chExt cx="364331" cy="374967"/>
              </a:xfrm>
            </p:grpSpPr>
            <p:sp>
              <p:nvSpPr>
                <p:cNvPr id="55" name="Right Brace 54"/>
                <p:cNvSpPr/>
                <p:nvPr/>
              </p:nvSpPr>
              <p:spPr>
                <a:xfrm rot="19798107">
                  <a:off x="4013051" y="2618002"/>
                  <a:ext cx="66106" cy="23780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6" name="TextBox 55"/>
                    <p:cNvSpPr txBox="1"/>
                    <p:nvPr/>
                  </p:nvSpPr>
                  <p:spPr>
                    <a:xfrm>
                      <a:off x="3989715" y="2480841"/>
                      <a:ext cx="36433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𝜏</m:t>
                            </m:r>
                          </m:oMath>
                        </m:oMathPara>
                      </a14:m>
                      <a:endParaRPr lang="en-US" dirty="0"/>
                    </a:p>
                  </p:txBody>
                </p:sp>
              </mc:Choice>
              <mc:Fallback xmlns="">
                <p:sp>
                  <p:nvSpPr>
                    <p:cNvPr id="56" name="TextBox 55"/>
                    <p:cNvSpPr txBox="1">
                      <a:spLocks noRot="1" noChangeAspect="1" noMove="1" noResize="1" noEditPoints="1" noAdjustHandles="1" noChangeArrowheads="1" noChangeShapeType="1" noTextEdit="1"/>
                    </p:cNvSpPr>
                    <p:nvPr/>
                  </p:nvSpPr>
                  <p:spPr>
                    <a:xfrm>
                      <a:off x="3989715" y="2480841"/>
                      <a:ext cx="364331" cy="369332"/>
                    </a:xfrm>
                    <a:prstGeom prst="rect">
                      <a:avLst/>
                    </a:prstGeom>
                    <a:blipFill rotWithShape="0">
                      <a:blip r:embed="rId5"/>
                      <a:stretch>
                        <a:fillRect/>
                      </a:stretch>
                    </a:blipFill>
                  </p:spPr>
                  <p:txBody>
                    <a:bodyPr/>
                    <a:lstStyle/>
                    <a:p>
                      <a:r>
                        <a:rPr lang="en-US">
                          <a:noFill/>
                        </a:rPr>
                        <a:t> </a:t>
                      </a:r>
                    </a:p>
                  </p:txBody>
                </p:sp>
              </mc:Fallback>
            </mc:AlternateContent>
          </p:grpSp>
        </p:grpSp>
      </p:grpSp>
      <p:grpSp>
        <p:nvGrpSpPr>
          <p:cNvPr id="18" name="Group 17"/>
          <p:cNvGrpSpPr/>
          <p:nvPr/>
        </p:nvGrpSpPr>
        <p:grpSpPr>
          <a:xfrm>
            <a:off x="4240574" y="3151913"/>
            <a:ext cx="486092" cy="513874"/>
            <a:chOff x="4240574" y="3151913"/>
            <a:chExt cx="486092" cy="513874"/>
          </a:xfrm>
        </p:grpSpPr>
        <p:cxnSp>
          <p:nvCxnSpPr>
            <p:cNvPr id="26" name="Straight Connector 25"/>
            <p:cNvCxnSpPr/>
            <p:nvPr/>
          </p:nvCxnSpPr>
          <p:spPr>
            <a:xfrm>
              <a:off x="4240574" y="3319682"/>
              <a:ext cx="207949" cy="346105"/>
            </a:xfrm>
            <a:prstGeom prst="line">
              <a:avLst/>
            </a:prstGeom>
            <a:ln w="15875">
              <a:headEnd type="oval" w="sm" len="sm"/>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p:cNvSpPr txBox="1"/>
                <p:nvPr/>
              </p:nvSpPr>
              <p:spPr>
                <a:xfrm>
                  <a:off x="4311039" y="3151913"/>
                  <a:ext cx="41562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𝜙</m:t>
                        </m:r>
                      </m:oMath>
                    </m:oMathPara>
                  </a14:m>
                  <a:endParaRPr lang="en-US" dirty="0"/>
                </a:p>
              </p:txBody>
            </p:sp>
          </mc:Choice>
          <mc:Fallback xmlns="">
            <p:sp>
              <p:nvSpPr>
                <p:cNvPr id="57" name="TextBox 56"/>
                <p:cNvSpPr txBox="1">
                  <a:spLocks noRot="1" noChangeAspect="1" noMove="1" noResize="1" noEditPoints="1" noAdjustHandles="1" noChangeArrowheads="1" noChangeShapeType="1" noTextEdit="1"/>
                </p:cNvSpPr>
                <p:nvPr/>
              </p:nvSpPr>
              <p:spPr>
                <a:xfrm>
                  <a:off x="4311039" y="3151913"/>
                  <a:ext cx="415627" cy="369332"/>
                </a:xfrm>
                <a:prstGeom prst="rect">
                  <a:avLst/>
                </a:prstGeom>
                <a:blipFill rotWithShape="0">
                  <a:blip r:embed="rId6"/>
                  <a:stretch>
                    <a:fillRect b="-1311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8" name="Rounded Rectangle 57"/>
              <p:cNvSpPr/>
              <p:nvPr/>
            </p:nvSpPr>
            <p:spPr>
              <a:xfrm>
                <a:off x="512149" y="4811846"/>
                <a:ext cx="8046464" cy="1492732"/>
              </a:xfrm>
              <a:prstGeom prst="roundRect">
                <a:avLst/>
              </a:prstGeom>
              <a:solidFill>
                <a:schemeClr val="accent1">
                  <a:lumMod val="20000"/>
                  <a:lumOff val="80000"/>
                  <a:alpha val="67000"/>
                </a:schemeClr>
              </a:solidFill>
              <a:ln w="25400">
                <a:solidFill>
                  <a:schemeClr val="bg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If </a:t>
                </a:r>
                <a14:m>
                  <m:oMath xmlns:m="http://schemas.openxmlformats.org/officeDocument/2006/math">
                    <m:r>
                      <m:rPr>
                        <m:sty m:val="p"/>
                      </m:rPr>
                      <a:rPr lang="en-US" sz="2000" dirty="0">
                        <a:solidFill>
                          <a:schemeClr val="tx1"/>
                        </a:solidFill>
                        <a:latin typeface="Cambria Math"/>
                      </a:rPr>
                      <m:t>SQD</m:t>
                    </m:r>
                    <m:r>
                      <m:rPr>
                        <m:sty m:val="p"/>
                      </m:rPr>
                      <a:rPr lang="en-US" sz="2000" dirty="0">
                        <a:solidFill>
                          <a:schemeClr val="tx1"/>
                        </a:solidFill>
                        <a:latin typeface="Cambria Math" panose="02040503050406030204" pitchFamily="18" charset="0"/>
                      </a:rPr>
                      <m:t>im</m:t>
                    </m:r>
                    <m:d>
                      <m:dPr>
                        <m:ctrlPr>
                          <a:rPr lang="en-US" sz="2000" i="1" dirty="0">
                            <a:solidFill>
                              <a:schemeClr val="tx1"/>
                            </a:solidFill>
                            <a:latin typeface="Cambria Math" panose="02040503050406030204" pitchFamily="18" charset="0"/>
                          </a:rPr>
                        </m:ctrlPr>
                      </m:dPr>
                      <m:e>
                        <m:r>
                          <m:rPr>
                            <m:sty m:val="p"/>
                          </m:rPr>
                          <a:rPr lang="en-US" sz="2000" dirty="0">
                            <a:solidFill>
                              <a:schemeClr val="tx1"/>
                            </a:solidFill>
                            <a:latin typeface="Cambria Math"/>
                          </a:rPr>
                          <m:t>Dec</m:t>
                        </m:r>
                        <m:d>
                          <m:dPr>
                            <m:ctrlPr>
                              <a:rPr lang="en-US" sz="2000" i="1">
                                <a:solidFill>
                                  <a:schemeClr val="tx1"/>
                                </a:solidFill>
                                <a:latin typeface="Cambria Math" panose="02040503050406030204" pitchFamily="18" charset="0"/>
                              </a:rPr>
                            </m:ctrlPr>
                          </m:dPr>
                          <m:e>
                            <m:sSub>
                              <m:sSubPr>
                                <m:ctrlPr>
                                  <a:rPr lang="en-US" sz="2000" i="1">
                                    <a:solidFill>
                                      <a:schemeClr val="tx1"/>
                                    </a:solidFill>
                                    <a:latin typeface="Cambria Math" panose="02040503050406030204" pitchFamily="18" charset="0"/>
                                  </a:rPr>
                                </m:ctrlPr>
                              </m:sSubPr>
                              <m:e>
                                <m:r>
                                  <a:rPr lang="en-US" sz="2000" b="1" i="1">
                                    <a:solidFill>
                                      <a:schemeClr val="tx1"/>
                                    </a:solidFill>
                                    <a:latin typeface="Cambria Math"/>
                                  </a:rPr>
                                  <m:t>𝓓</m:t>
                                </m:r>
                              </m:e>
                              <m:sub>
                                <m:r>
                                  <a:rPr lang="en-US" sz="2000" i="1">
                                    <a:solidFill>
                                      <a:schemeClr val="tx1"/>
                                    </a:solidFill>
                                    <a:latin typeface="Cambria Math"/>
                                  </a:rPr>
                                  <m:t>1</m:t>
                                </m:r>
                              </m:sub>
                            </m:sSub>
                            <m:r>
                              <a:rPr lang="en-US" sz="2000" i="1">
                                <a:solidFill>
                                  <a:schemeClr val="tx1"/>
                                </a:solidFill>
                                <a:latin typeface="Cambria Math"/>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𝐷</m:t>
                                </m:r>
                              </m:e>
                              <m:sub>
                                <m:r>
                                  <a:rPr lang="en-US" sz="2000" i="1">
                                    <a:solidFill>
                                      <a:schemeClr val="tx1"/>
                                    </a:solidFill>
                                    <a:latin typeface="Cambria Math"/>
                                  </a:rPr>
                                  <m:t>0</m:t>
                                </m:r>
                              </m:sub>
                            </m:sSub>
                          </m:e>
                        </m:d>
                        <m:r>
                          <a:rPr lang="en-US" sz="2000" i="1">
                            <a:solidFill>
                              <a:schemeClr val="tx1"/>
                            </a:solidFill>
                            <a:latin typeface="Cambria Math"/>
                          </a:rPr>
                          <m:t>,</m:t>
                        </m:r>
                        <m:r>
                          <a:rPr lang="en-US" sz="2000" i="1">
                            <a:solidFill>
                              <a:schemeClr val="tx1"/>
                            </a:solidFill>
                            <a:latin typeface="Cambria Math"/>
                          </a:rPr>
                          <m:t>𝜏</m:t>
                        </m:r>
                      </m:e>
                    </m:d>
                    <m:r>
                      <a:rPr lang="en-US" sz="2000" b="0" i="1" smtClean="0">
                        <a:solidFill>
                          <a:schemeClr val="tx1"/>
                        </a:solidFill>
                        <a:latin typeface="Cambria Math" panose="02040503050406030204" pitchFamily="18" charset="0"/>
                      </a:rPr>
                      <m:t>&gt;</m:t>
                    </m:r>
                    <m:r>
                      <a:rPr lang="en-US" sz="2000" i="1">
                        <a:solidFill>
                          <a:schemeClr val="tx1"/>
                        </a:solidFill>
                        <a:latin typeface="Cambria Math"/>
                      </a:rPr>
                      <m:t>𝑁</m:t>
                    </m:r>
                  </m:oMath>
                </a14:m>
                <a:r>
                  <a:rPr lang="en-US" sz="2000" dirty="0">
                    <a:solidFill>
                      <a:schemeClr val="tx1"/>
                    </a:solidFill>
                  </a:rPr>
                  <a:t> then any algorithm that solves </a:t>
                </a:r>
                <a14:m>
                  <m:oMath xmlns:m="http://schemas.openxmlformats.org/officeDocument/2006/math">
                    <m:r>
                      <m:rPr>
                        <m:sty m:val="p"/>
                      </m:rPr>
                      <a:rPr lang="en-US" sz="2000" dirty="0">
                        <a:solidFill>
                          <a:schemeClr val="tx1"/>
                        </a:solidFill>
                        <a:latin typeface="Cambria Math"/>
                      </a:rPr>
                      <m:t>Dec</m:t>
                    </m:r>
                    <m:d>
                      <m:dPr>
                        <m:ctrlPr>
                          <a:rPr lang="en-US" sz="2000" i="1">
                            <a:solidFill>
                              <a:schemeClr val="tx1"/>
                            </a:solidFill>
                            <a:latin typeface="Cambria Math" panose="02040503050406030204" pitchFamily="18" charset="0"/>
                          </a:rPr>
                        </m:ctrlPr>
                      </m:dPr>
                      <m:e>
                        <m:sSub>
                          <m:sSubPr>
                            <m:ctrlPr>
                              <a:rPr lang="en-US" sz="2000" i="1">
                                <a:solidFill>
                                  <a:schemeClr val="tx1"/>
                                </a:solidFill>
                                <a:latin typeface="Cambria Math" panose="02040503050406030204" pitchFamily="18" charset="0"/>
                              </a:rPr>
                            </m:ctrlPr>
                          </m:sSubPr>
                          <m:e>
                            <m:r>
                              <a:rPr lang="en-US" sz="2000" b="1" i="1">
                                <a:solidFill>
                                  <a:schemeClr val="tx1"/>
                                </a:solidFill>
                                <a:latin typeface="Cambria Math"/>
                              </a:rPr>
                              <m:t>𝓓</m:t>
                            </m:r>
                          </m:e>
                          <m:sub>
                            <m:r>
                              <a:rPr lang="en-US" sz="2000" i="1">
                                <a:solidFill>
                                  <a:schemeClr val="tx1"/>
                                </a:solidFill>
                                <a:latin typeface="Cambria Math"/>
                              </a:rPr>
                              <m:t>1</m:t>
                            </m:r>
                          </m:sub>
                        </m:sSub>
                        <m:r>
                          <a:rPr lang="en-US" sz="2000" i="1">
                            <a:solidFill>
                              <a:schemeClr val="tx1"/>
                            </a:solidFill>
                            <a:latin typeface="Cambria Math"/>
                          </a:rPr>
                          <m:t>,</m:t>
                        </m:r>
                        <m:sSub>
                          <m:sSubPr>
                            <m:ctrlPr>
                              <a:rPr lang="en-US" sz="2000" b="0" i="1" smtClean="0">
                                <a:solidFill>
                                  <a:schemeClr val="tx1"/>
                                </a:solidFill>
                                <a:latin typeface="Cambria Math" panose="02040503050406030204" pitchFamily="18" charset="0"/>
                              </a:rPr>
                            </m:ctrlPr>
                          </m:sSubPr>
                          <m:e>
                            <m:r>
                              <a:rPr lang="en-US" sz="2000" i="1">
                                <a:solidFill>
                                  <a:schemeClr val="tx1"/>
                                </a:solidFill>
                                <a:latin typeface="Cambria Math"/>
                              </a:rPr>
                              <m:t>𝐷</m:t>
                            </m:r>
                          </m:e>
                          <m:sub>
                            <m:r>
                              <a:rPr lang="en-US" sz="2000" b="0" i="1" smtClean="0">
                                <a:solidFill>
                                  <a:schemeClr val="tx1"/>
                                </a:solidFill>
                                <a:latin typeface="Cambria Math" panose="02040503050406030204" pitchFamily="18" charset="0"/>
                              </a:rPr>
                              <m:t>0</m:t>
                            </m:r>
                          </m:sub>
                        </m:sSub>
                      </m:e>
                    </m:d>
                  </m:oMath>
                </a14:m>
                <a:r>
                  <a:rPr lang="en-US" sz="2000" dirty="0">
                    <a:solidFill>
                      <a:schemeClr val="tx1"/>
                    </a:solidFill>
                  </a:rPr>
                  <a:t> given access to </a:t>
                </a:r>
                <a14:m>
                  <m:oMath xmlns:m="http://schemas.openxmlformats.org/officeDocument/2006/math">
                    <m:sSub>
                      <m:sSubPr>
                        <m:ctrlPr>
                          <a:rPr lang="en-US" sz="2000" i="1">
                            <a:solidFill>
                              <a:schemeClr val="tx1"/>
                            </a:solidFill>
                            <a:latin typeface="Cambria Math" panose="02040503050406030204" pitchFamily="18" charset="0"/>
                          </a:rPr>
                        </m:ctrlPr>
                      </m:sSubPr>
                      <m:e>
                        <m:r>
                          <m:rPr>
                            <m:sty m:val="p"/>
                          </m:rPr>
                          <a:rPr lang="en-US" sz="2000">
                            <a:solidFill>
                              <a:schemeClr val="tx1"/>
                            </a:solidFill>
                            <a:latin typeface="Cambria Math"/>
                          </a:rPr>
                          <m:t>STAT</m:t>
                        </m:r>
                      </m:e>
                      <m:sub>
                        <m:r>
                          <a:rPr lang="en-US" sz="2000" i="1">
                            <a:solidFill>
                              <a:schemeClr val="tx1"/>
                            </a:solidFill>
                            <a:latin typeface="Cambria Math"/>
                          </a:rPr>
                          <m:t>𝐷</m:t>
                        </m:r>
                      </m:sub>
                    </m:sSub>
                    <m:d>
                      <m:dPr>
                        <m:ctrlPr>
                          <a:rPr lang="en-US" sz="2000" i="1">
                            <a:solidFill>
                              <a:schemeClr val="tx1"/>
                            </a:solidFill>
                            <a:latin typeface="Cambria Math" panose="02040503050406030204" pitchFamily="18" charset="0"/>
                          </a:rPr>
                        </m:ctrlPr>
                      </m:dPr>
                      <m:e>
                        <m:r>
                          <a:rPr lang="en-US" sz="2000" i="1">
                            <a:solidFill>
                              <a:schemeClr val="tx1"/>
                            </a:solidFill>
                            <a:latin typeface="Cambria Math"/>
                          </a:rPr>
                          <m:t>𝜏</m:t>
                        </m:r>
                      </m:e>
                    </m:d>
                  </m:oMath>
                </a14:m>
                <a:r>
                  <a:rPr lang="en-US" sz="2000" dirty="0">
                    <a:solidFill>
                      <a:schemeClr val="tx1"/>
                    </a:solidFill>
                  </a:rPr>
                  <a:t> requires </a:t>
                </a:r>
                <a:r>
                  <a:rPr lang="en-US" sz="2000" dirty="0" smtClean="0">
                    <a:solidFill>
                      <a:schemeClr val="tx1"/>
                    </a:solidFill>
                  </a:rPr>
                  <a:t>&gt;</a:t>
                </a:r>
                <a14:m>
                  <m:oMath xmlns:m="http://schemas.openxmlformats.org/officeDocument/2006/math">
                    <m:r>
                      <a:rPr lang="en-US" sz="2000" i="1">
                        <a:solidFill>
                          <a:schemeClr val="tx1"/>
                        </a:solidFill>
                        <a:latin typeface="Cambria Math"/>
                      </a:rPr>
                      <m:t>𝑁</m:t>
                    </m:r>
                  </m:oMath>
                </a14:m>
                <a:r>
                  <a:rPr lang="en-US" sz="2000" dirty="0">
                    <a:solidFill>
                      <a:schemeClr val="tx1"/>
                    </a:solidFill>
                  </a:rPr>
                  <a:t> </a:t>
                </a:r>
                <a:r>
                  <a:rPr lang="en-US" sz="2000" dirty="0" smtClean="0">
                    <a:solidFill>
                      <a:schemeClr val="tx1"/>
                    </a:solidFill>
                  </a:rPr>
                  <a:t>queries</a:t>
                </a:r>
              </a:p>
              <a:p>
                <a:pPr/>
                <a14:m>
                  <m:oMathPara xmlns:m="http://schemas.openxmlformats.org/officeDocument/2006/math">
                    <m:oMathParaPr>
                      <m:jc m:val="centerGroup"/>
                    </m:oMathParaPr>
                    <m:oMath xmlns:m="http://schemas.openxmlformats.org/officeDocument/2006/math">
                      <m:r>
                        <m:rPr>
                          <m:sty m:val="p"/>
                        </m:rPr>
                        <a:rPr lang="en-US" sz="2000" dirty="0" smtClean="0">
                          <a:solidFill>
                            <a:schemeClr val="tx1"/>
                          </a:solidFill>
                          <a:latin typeface="Cambria Math"/>
                        </a:rPr>
                        <m:t>Dec</m:t>
                      </m:r>
                      <m:d>
                        <m:dPr>
                          <m:ctrlPr>
                            <a:rPr lang="en-US" sz="2000" i="1">
                              <a:solidFill>
                                <a:schemeClr val="tx1"/>
                              </a:solidFill>
                              <a:latin typeface="Cambria Math" panose="02040503050406030204" pitchFamily="18" charset="0"/>
                            </a:rPr>
                          </m:ctrlPr>
                        </m:dPr>
                        <m:e>
                          <m:sSub>
                            <m:sSubPr>
                              <m:ctrlPr>
                                <a:rPr lang="en-US" sz="2000" i="1">
                                  <a:solidFill>
                                    <a:schemeClr val="tx1"/>
                                  </a:solidFill>
                                  <a:latin typeface="Cambria Math" panose="02040503050406030204" pitchFamily="18" charset="0"/>
                                </a:rPr>
                              </m:ctrlPr>
                            </m:sSubPr>
                            <m:e>
                              <m:r>
                                <a:rPr lang="en-US" sz="2000" b="1" i="1">
                                  <a:solidFill>
                                    <a:schemeClr val="tx1"/>
                                  </a:solidFill>
                                  <a:latin typeface="Cambria Math"/>
                                </a:rPr>
                                <m:t>𝓓</m:t>
                              </m:r>
                            </m:e>
                            <m:sub>
                              <m:r>
                                <a:rPr lang="en-US" sz="2000" i="1">
                                  <a:solidFill>
                                    <a:schemeClr val="tx1"/>
                                  </a:solidFill>
                                  <a:latin typeface="Cambria Math"/>
                                </a:rPr>
                                <m:t>1</m:t>
                              </m:r>
                            </m:sub>
                          </m:sSub>
                          <m:r>
                            <a:rPr lang="en-US" sz="2000" i="1">
                              <a:solidFill>
                                <a:schemeClr val="tx1"/>
                              </a:solidFill>
                              <a:latin typeface="Cambria Math"/>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𝐷</m:t>
                              </m:r>
                            </m:e>
                            <m:sub>
                              <m:r>
                                <a:rPr lang="en-US" sz="2000" i="1">
                                  <a:solidFill>
                                    <a:schemeClr val="tx1"/>
                                  </a:solidFill>
                                  <a:latin typeface="Cambria Math"/>
                                </a:rPr>
                                <m:t>0</m:t>
                              </m:r>
                            </m:sub>
                          </m:sSub>
                        </m:e>
                      </m:d>
                      <m:r>
                        <a:rPr lang="en-US" sz="2000" i="1" dirty="0">
                          <a:solidFill>
                            <a:schemeClr val="tx1"/>
                          </a:solidFill>
                          <a:latin typeface="Cambria Math"/>
                        </a:rPr>
                        <m:t>∉</m:t>
                      </m:r>
                      <m:r>
                        <m:rPr>
                          <m:sty m:val="p"/>
                        </m:rPr>
                        <a:rPr lang="en-US" sz="2000" dirty="0">
                          <a:solidFill>
                            <a:schemeClr val="tx1"/>
                          </a:solidFill>
                          <a:latin typeface="Cambria Math"/>
                        </a:rPr>
                        <m:t>SQC</m:t>
                      </m:r>
                      <m:r>
                        <m:rPr>
                          <m:sty m:val="p"/>
                        </m:rPr>
                        <a:rPr lang="en-US" sz="2000" b="0" i="0" dirty="0" smtClean="0">
                          <a:solidFill>
                            <a:schemeClr val="tx1"/>
                          </a:solidFill>
                          <a:latin typeface="Cambria Math" panose="02040503050406030204" pitchFamily="18" charset="0"/>
                        </a:rPr>
                        <m:t>ompl</m:t>
                      </m:r>
                      <m:d>
                        <m:dPr>
                          <m:ctrlPr>
                            <a:rPr lang="en-US" sz="2000" i="1" dirty="0">
                              <a:solidFill>
                                <a:schemeClr val="tx1"/>
                              </a:solidFill>
                              <a:latin typeface="Cambria Math" panose="02040503050406030204" pitchFamily="18" charset="0"/>
                            </a:rPr>
                          </m:ctrlPr>
                        </m:dPr>
                        <m:e>
                          <m:r>
                            <a:rPr lang="en-US" sz="2000" i="1" dirty="0">
                              <a:solidFill>
                                <a:schemeClr val="tx1"/>
                              </a:solidFill>
                              <a:latin typeface="Cambria Math"/>
                            </a:rPr>
                            <m:t>𝑁</m:t>
                          </m:r>
                          <m:r>
                            <a:rPr lang="en-US" sz="2000" dirty="0">
                              <a:solidFill>
                                <a:schemeClr val="tx1"/>
                              </a:solidFill>
                              <a:latin typeface="Cambria Math"/>
                            </a:rPr>
                            <m:t>,</m:t>
                          </m:r>
                          <m:f>
                            <m:fPr>
                              <m:ctrlPr>
                                <a:rPr lang="en-US" sz="2000" i="1" dirty="0">
                                  <a:solidFill>
                                    <a:schemeClr val="tx1"/>
                                  </a:solidFill>
                                  <a:latin typeface="Cambria Math" panose="02040503050406030204" pitchFamily="18" charset="0"/>
                                </a:rPr>
                              </m:ctrlPr>
                            </m:fPr>
                            <m:num>
                              <m:r>
                                <a:rPr lang="en-US" sz="2000" dirty="0">
                                  <a:solidFill>
                                    <a:schemeClr val="tx1"/>
                                  </a:solidFill>
                                  <a:latin typeface="Cambria Math"/>
                                </a:rPr>
                                <m:t>1</m:t>
                              </m:r>
                            </m:num>
                            <m:den>
                              <m:sSup>
                                <m:sSupPr>
                                  <m:ctrlPr>
                                    <a:rPr lang="en-US" sz="2000" i="1" dirty="0">
                                      <a:solidFill>
                                        <a:schemeClr val="tx1"/>
                                      </a:solidFill>
                                      <a:latin typeface="Cambria Math" panose="02040503050406030204" pitchFamily="18" charset="0"/>
                                    </a:rPr>
                                  </m:ctrlPr>
                                </m:sSupPr>
                                <m:e>
                                  <m:r>
                                    <a:rPr lang="en-US" sz="2000" i="1" dirty="0">
                                      <a:solidFill>
                                        <a:schemeClr val="tx1"/>
                                      </a:solidFill>
                                      <a:latin typeface="Cambria Math"/>
                                    </a:rPr>
                                    <m:t>𝜏</m:t>
                                  </m:r>
                                </m:e>
                                <m:sup>
                                  <m:r>
                                    <a:rPr lang="en-US" sz="2000" i="1" dirty="0">
                                      <a:solidFill>
                                        <a:schemeClr val="tx1"/>
                                      </a:solidFill>
                                      <a:latin typeface="Cambria Math"/>
                                    </a:rPr>
                                    <m:t>2</m:t>
                                  </m:r>
                                </m:sup>
                              </m:sSup>
                            </m:den>
                          </m:f>
                        </m:e>
                      </m:d>
                    </m:oMath>
                  </m:oMathPara>
                </a14:m>
                <a:endParaRPr lang="en-US" sz="2000" dirty="0">
                  <a:solidFill>
                    <a:schemeClr val="tx1"/>
                  </a:solidFill>
                </a:endParaRPr>
              </a:p>
            </p:txBody>
          </p:sp>
        </mc:Choice>
        <mc:Fallback xmlns="">
          <p:sp>
            <p:nvSpPr>
              <p:cNvPr id="58" name="Rounded Rectangle 57"/>
              <p:cNvSpPr>
                <a:spLocks noRot="1" noChangeAspect="1" noMove="1" noResize="1" noEditPoints="1" noAdjustHandles="1" noChangeArrowheads="1" noChangeShapeType="1" noTextEdit="1"/>
              </p:cNvSpPr>
              <p:nvPr/>
            </p:nvSpPr>
            <p:spPr>
              <a:xfrm>
                <a:off x="512149" y="4811846"/>
                <a:ext cx="8046464" cy="1492732"/>
              </a:xfrm>
              <a:prstGeom prst="roundRect">
                <a:avLst/>
              </a:prstGeom>
              <a:blipFill rotWithShape="0">
                <a:blip r:embed="rId7"/>
                <a:stretch>
                  <a:fillRect/>
                </a:stretch>
              </a:blipFill>
              <a:ln w="25400">
                <a:solidFill>
                  <a:schemeClr val="bg2">
                    <a:lumMod val="50000"/>
                  </a:schemeClr>
                </a:solid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Rectangle 58"/>
              <p:cNvSpPr/>
              <p:nvPr/>
            </p:nvSpPr>
            <p:spPr>
              <a:xfrm>
                <a:off x="520367" y="913968"/>
                <a:ext cx="8141468" cy="1267504"/>
              </a:xfrm>
              <a:prstGeom prst="rect">
                <a:avLst/>
              </a:prstGeom>
              <a:solidFill>
                <a:schemeClr val="accent5">
                  <a:lumMod val="20000"/>
                  <a:lumOff val="8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m:rPr>
                        <m:sty m:val="p"/>
                      </m:rPr>
                      <a:rPr lang="en-US" sz="2000" dirty="0">
                        <a:solidFill>
                          <a:schemeClr val="tx1"/>
                        </a:solidFill>
                        <a:latin typeface="Cambria Math"/>
                      </a:rPr>
                      <m:t>maxDiscr</m:t>
                    </m:r>
                    <m:d>
                      <m:dPr>
                        <m:ctrlPr>
                          <a:rPr lang="en-US" sz="2000" i="1" dirty="0">
                            <a:solidFill>
                              <a:schemeClr val="tx1"/>
                            </a:solidFill>
                            <a:latin typeface="Cambria Math" panose="02040503050406030204" pitchFamily="18" charset="0"/>
                          </a:rPr>
                        </m:ctrlPr>
                      </m:dPr>
                      <m:e>
                        <m:r>
                          <a:rPr lang="en-US" sz="2000" b="1" i="1">
                            <a:solidFill>
                              <a:schemeClr val="tx1"/>
                            </a:solidFill>
                            <a:latin typeface="Cambria Math"/>
                          </a:rPr>
                          <m:t>𝓓</m:t>
                        </m:r>
                        <m:r>
                          <a:rPr lang="en-US" sz="2000" i="1">
                            <a:solidFill>
                              <a:schemeClr val="tx1"/>
                            </a:solidFill>
                            <a:latin typeface="Cambria Math"/>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𝐷</m:t>
                            </m:r>
                          </m:e>
                          <m:sub>
                            <m:r>
                              <a:rPr lang="en-US" sz="2000" i="1">
                                <a:solidFill>
                                  <a:schemeClr val="tx1"/>
                                </a:solidFill>
                                <a:latin typeface="Cambria Math"/>
                              </a:rPr>
                              <m:t>0</m:t>
                            </m:r>
                          </m:sub>
                        </m:sSub>
                        <m:r>
                          <a:rPr lang="en-US" sz="2000" i="1">
                            <a:solidFill>
                              <a:schemeClr val="tx1"/>
                            </a:solidFill>
                            <a:latin typeface="Cambria Math"/>
                          </a:rPr>
                          <m:t>,</m:t>
                        </m:r>
                        <m:r>
                          <a:rPr lang="en-US" sz="2000" i="1">
                            <a:solidFill>
                              <a:schemeClr val="tx1"/>
                            </a:solidFill>
                            <a:latin typeface="Cambria Math"/>
                          </a:rPr>
                          <m:t>𝜏</m:t>
                        </m:r>
                      </m:e>
                    </m:d>
                    <m:r>
                      <a:rPr lang="en-US" sz="2000" i="1" dirty="0">
                        <a:solidFill>
                          <a:schemeClr val="tx1"/>
                        </a:solidFill>
                        <a:latin typeface="Cambria Math"/>
                      </a:rPr>
                      <m:t>=</m:t>
                    </m:r>
                    <m:f>
                      <m:fPr>
                        <m:ctrlPr>
                          <a:rPr lang="en-US" sz="2000" b="0" i="1" dirty="0" smtClean="0">
                            <a:solidFill>
                              <a:schemeClr val="tx1"/>
                            </a:solidFill>
                            <a:latin typeface="Cambria Math" panose="02040503050406030204" pitchFamily="18" charset="0"/>
                          </a:rPr>
                        </m:ctrlPr>
                      </m:fPr>
                      <m:num>
                        <m:r>
                          <a:rPr lang="en-US" sz="2000" b="0" i="1" dirty="0" smtClean="0">
                            <a:solidFill>
                              <a:schemeClr val="tx1"/>
                            </a:solidFill>
                            <a:latin typeface="Cambria Math" panose="02040503050406030204" pitchFamily="18" charset="0"/>
                          </a:rPr>
                          <m:t>1</m:t>
                        </m:r>
                      </m:num>
                      <m:den>
                        <m:d>
                          <m:dPr>
                            <m:begChr m:val="|"/>
                            <m:endChr m:val="|"/>
                            <m:ctrlPr>
                              <a:rPr lang="en-US" sz="2000" i="1" dirty="0">
                                <a:solidFill>
                                  <a:schemeClr val="tx1"/>
                                </a:solidFill>
                                <a:latin typeface="Cambria Math" panose="02040503050406030204" pitchFamily="18" charset="0"/>
                              </a:rPr>
                            </m:ctrlPr>
                          </m:dPr>
                          <m:e>
                            <m:r>
                              <a:rPr lang="en-US" sz="2000" b="1" i="1">
                                <a:solidFill>
                                  <a:schemeClr val="tx1"/>
                                </a:solidFill>
                                <a:latin typeface="Cambria Math"/>
                              </a:rPr>
                              <m:t>𝓓</m:t>
                            </m:r>
                          </m:e>
                        </m:d>
                      </m:den>
                    </m:f>
                    <m:r>
                      <a:rPr lang="en-US" sz="2000" b="0" i="1" dirty="0" smtClean="0">
                        <a:solidFill>
                          <a:schemeClr val="tx1"/>
                        </a:solidFill>
                        <a:latin typeface="Cambria Math" panose="02040503050406030204" pitchFamily="18" charset="0"/>
                      </a:rPr>
                      <m:t>⋅</m:t>
                    </m:r>
                    <m:limLow>
                      <m:limLowPr>
                        <m:ctrlPr>
                          <a:rPr lang="en-US" sz="2000" i="1" dirty="0">
                            <a:solidFill>
                              <a:schemeClr val="tx1"/>
                            </a:solidFill>
                            <a:latin typeface="Cambria Math" panose="02040503050406030204" pitchFamily="18" charset="0"/>
                          </a:rPr>
                        </m:ctrlPr>
                      </m:limLowPr>
                      <m:e>
                        <m:r>
                          <m:rPr>
                            <m:sty m:val="p"/>
                          </m:rPr>
                          <a:rPr lang="en-US" sz="2000" dirty="0">
                            <a:solidFill>
                              <a:schemeClr val="tx1"/>
                            </a:solidFill>
                            <a:latin typeface="Cambria Math"/>
                          </a:rPr>
                          <m:t>max</m:t>
                        </m:r>
                      </m:e>
                      <m:lim>
                        <m:r>
                          <a:rPr lang="en-US" sz="2000" b="0" i="1" dirty="0" smtClean="0">
                            <a:solidFill>
                              <a:schemeClr val="tx1"/>
                            </a:solidFill>
                            <a:latin typeface="Cambria Math" panose="02040503050406030204" pitchFamily="18" charset="0"/>
                          </a:rPr>
                          <m:t>𝜙</m:t>
                        </m:r>
                        <m:r>
                          <a:rPr lang="en-US" sz="2000" i="1" dirty="0">
                            <a:solidFill>
                              <a:schemeClr val="tx1"/>
                            </a:solidFill>
                            <a:latin typeface="Cambria Math" panose="02040503050406030204" pitchFamily="18" charset="0"/>
                          </a:rPr>
                          <m:t>:</m:t>
                        </m:r>
                        <m:r>
                          <a:rPr lang="en-US" sz="2000" i="1" dirty="0">
                            <a:solidFill>
                              <a:schemeClr val="tx1"/>
                            </a:solidFill>
                            <a:latin typeface="Cambria Math"/>
                          </a:rPr>
                          <m:t>𝑋</m:t>
                        </m:r>
                        <m:r>
                          <a:rPr lang="en-US" sz="2000" i="1" dirty="0">
                            <a:solidFill>
                              <a:schemeClr val="tx1"/>
                            </a:solidFill>
                            <a:latin typeface="Cambria Math"/>
                          </a:rPr>
                          <m:t>→[−1,1]</m:t>
                        </m:r>
                      </m:lim>
                    </m:limLow>
                    <m:d>
                      <m:dPr>
                        <m:begChr m:val="|"/>
                        <m:endChr m:val="|"/>
                        <m:ctrlPr>
                          <a:rPr lang="en-US" sz="2000" i="1" dirty="0">
                            <a:solidFill>
                              <a:schemeClr val="tx1"/>
                            </a:solidFill>
                            <a:latin typeface="Cambria Math" panose="02040503050406030204" pitchFamily="18" charset="0"/>
                          </a:rPr>
                        </m:ctrlPr>
                      </m:dPr>
                      <m:e>
                        <m:d>
                          <m:dPr>
                            <m:begChr m:val="{"/>
                            <m:endChr m:val="}"/>
                            <m:ctrlPr>
                              <a:rPr lang="en-US" sz="2000" i="1" dirty="0">
                                <a:solidFill>
                                  <a:schemeClr val="tx1"/>
                                </a:solidFill>
                                <a:latin typeface="Cambria Math" panose="02040503050406030204" pitchFamily="18" charset="0"/>
                              </a:rPr>
                            </m:ctrlPr>
                          </m:dPr>
                          <m:e>
                            <m:r>
                              <a:rPr lang="en-US" sz="2000" i="1" dirty="0">
                                <a:solidFill>
                                  <a:schemeClr val="tx1"/>
                                </a:solidFill>
                                <a:latin typeface="Cambria Math"/>
                              </a:rPr>
                              <m:t>𝐷</m:t>
                            </m:r>
                            <m:r>
                              <a:rPr lang="en-US" sz="2000" i="1" dirty="0">
                                <a:solidFill>
                                  <a:schemeClr val="tx1"/>
                                </a:solidFill>
                                <a:latin typeface="Cambria Math"/>
                              </a:rPr>
                              <m:t>∈</m:t>
                            </m:r>
                            <m:r>
                              <a:rPr lang="en-US" sz="2000" b="1" i="1">
                                <a:solidFill>
                                  <a:schemeClr val="tx1"/>
                                </a:solidFill>
                                <a:latin typeface="Cambria Math"/>
                              </a:rPr>
                              <m:t>𝓓</m:t>
                            </m:r>
                            <m:r>
                              <a:rPr lang="en-US" sz="2000" i="1" dirty="0">
                                <a:solidFill>
                                  <a:schemeClr val="tx1"/>
                                </a:solidFill>
                                <a:latin typeface="Cambria Math"/>
                              </a:rPr>
                              <m:t>;</m:t>
                            </m:r>
                            <m:d>
                              <m:dPr>
                                <m:begChr m:val="|"/>
                                <m:endChr m:val="|"/>
                                <m:ctrlPr>
                                  <a:rPr lang="en-US" sz="2000" i="1" dirty="0">
                                    <a:solidFill>
                                      <a:schemeClr val="tx1"/>
                                    </a:solidFill>
                                    <a:latin typeface="Cambria Math" panose="02040503050406030204" pitchFamily="18" charset="0"/>
                                  </a:rPr>
                                </m:ctrlPr>
                              </m:dPr>
                              <m:e>
                                <m:sSub>
                                  <m:sSubPr>
                                    <m:ctrlPr>
                                      <a:rPr lang="en-US" sz="2000" i="1" dirty="0">
                                        <a:solidFill>
                                          <a:schemeClr val="tx1"/>
                                        </a:solidFill>
                                        <a:latin typeface="Cambria Math" panose="02040503050406030204" pitchFamily="18" charset="0"/>
                                      </a:rPr>
                                    </m:ctrlPr>
                                  </m:sSubPr>
                                  <m:e>
                                    <m:r>
                                      <a:rPr lang="en-US" sz="2000" b="1" dirty="0">
                                        <a:solidFill>
                                          <a:schemeClr val="tx1"/>
                                        </a:solidFill>
                                        <a:latin typeface="Cambria Math"/>
                                      </a:rPr>
                                      <m:t>𝐄</m:t>
                                    </m:r>
                                  </m:e>
                                  <m:sub>
                                    <m:r>
                                      <a:rPr lang="en-US" sz="2000" i="1" dirty="0">
                                        <a:solidFill>
                                          <a:schemeClr val="tx1"/>
                                        </a:solidFill>
                                        <a:latin typeface="Cambria Math"/>
                                      </a:rPr>
                                      <m:t>𝐷</m:t>
                                    </m:r>
                                  </m:sub>
                                </m:sSub>
                                <m:d>
                                  <m:dPr>
                                    <m:begChr m:val="["/>
                                    <m:endChr m:val="]"/>
                                    <m:ctrlPr>
                                      <a:rPr lang="en-US" sz="2000" i="1" dirty="0">
                                        <a:solidFill>
                                          <a:schemeClr val="tx1"/>
                                        </a:solidFill>
                                        <a:latin typeface="Cambria Math" panose="02040503050406030204" pitchFamily="18" charset="0"/>
                                      </a:rPr>
                                    </m:ctrlPr>
                                  </m:dPr>
                                  <m:e>
                                    <m:r>
                                      <a:rPr lang="en-US" sz="2000" b="0" i="1" dirty="0" smtClean="0">
                                        <a:solidFill>
                                          <a:schemeClr val="tx1"/>
                                        </a:solidFill>
                                        <a:latin typeface="Cambria Math" panose="02040503050406030204" pitchFamily="18" charset="0"/>
                                      </a:rPr>
                                      <m:t>𝜙</m:t>
                                    </m:r>
                                  </m:e>
                                </m:d>
                                <m:r>
                                  <a:rPr lang="en-US" sz="2000" i="1" dirty="0">
                                    <a:solidFill>
                                      <a:schemeClr val="tx1"/>
                                    </a:solidFill>
                                    <a:latin typeface="Cambria Math"/>
                                  </a:rPr>
                                  <m:t>−</m:t>
                                </m:r>
                                <m:sSub>
                                  <m:sSubPr>
                                    <m:ctrlPr>
                                      <a:rPr lang="en-US" sz="2000" i="1" dirty="0">
                                        <a:solidFill>
                                          <a:schemeClr val="tx1"/>
                                        </a:solidFill>
                                        <a:latin typeface="Cambria Math" panose="02040503050406030204" pitchFamily="18" charset="0"/>
                                      </a:rPr>
                                    </m:ctrlPr>
                                  </m:sSubPr>
                                  <m:e>
                                    <m:r>
                                      <a:rPr lang="en-US" sz="2000" b="1" dirty="0">
                                        <a:solidFill>
                                          <a:schemeClr val="tx1"/>
                                        </a:solidFill>
                                        <a:latin typeface="Cambria Math"/>
                                      </a:rPr>
                                      <m:t>𝐄</m:t>
                                    </m:r>
                                  </m:e>
                                  <m:sub>
                                    <m:sSub>
                                      <m:sSubPr>
                                        <m:ctrlPr>
                                          <a:rPr lang="en-US" sz="2000" i="1" dirty="0">
                                            <a:solidFill>
                                              <a:schemeClr val="tx1"/>
                                            </a:solidFill>
                                            <a:latin typeface="Cambria Math" panose="02040503050406030204" pitchFamily="18" charset="0"/>
                                          </a:rPr>
                                        </m:ctrlPr>
                                      </m:sSubPr>
                                      <m:e>
                                        <m:r>
                                          <a:rPr lang="en-US" sz="2000" i="1" dirty="0">
                                            <a:solidFill>
                                              <a:schemeClr val="tx1"/>
                                            </a:solidFill>
                                            <a:latin typeface="Cambria Math"/>
                                          </a:rPr>
                                          <m:t>𝐷</m:t>
                                        </m:r>
                                      </m:e>
                                      <m:sub>
                                        <m:r>
                                          <a:rPr lang="en-US" sz="2000" i="1" dirty="0">
                                            <a:solidFill>
                                              <a:schemeClr val="tx1"/>
                                            </a:solidFill>
                                            <a:latin typeface="Cambria Math"/>
                                          </a:rPr>
                                          <m:t>0</m:t>
                                        </m:r>
                                      </m:sub>
                                    </m:sSub>
                                  </m:sub>
                                </m:sSub>
                                <m:d>
                                  <m:dPr>
                                    <m:begChr m:val="["/>
                                    <m:endChr m:val="]"/>
                                    <m:ctrlPr>
                                      <a:rPr lang="en-US" sz="2000" i="1" dirty="0">
                                        <a:solidFill>
                                          <a:schemeClr val="tx1"/>
                                        </a:solidFill>
                                        <a:latin typeface="Cambria Math" panose="02040503050406030204" pitchFamily="18" charset="0"/>
                                      </a:rPr>
                                    </m:ctrlPr>
                                  </m:dPr>
                                  <m:e>
                                    <m:r>
                                      <a:rPr lang="en-US" sz="2000" b="0" i="1" dirty="0" smtClean="0">
                                        <a:solidFill>
                                          <a:schemeClr val="tx1"/>
                                        </a:solidFill>
                                        <a:latin typeface="Cambria Math" panose="02040503050406030204" pitchFamily="18" charset="0"/>
                                      </a:rPr>
                                      <m:t>𝜙</m:t>
                                    </m:r>
                                  </m:e>
                                </m:d>
                              </m:e>
                            </m:d>
                            <m:r>
                              <a:rPr lang="en-US" sz="2000" i="1" dirty="0">
                                <a:solidFill>
                                  <a:schemeClr val="tx1"/>
                                </a:solidFill>
                                <a:latin typeface="Cambria Math"/>
                              </a:rPr>
                              <m:t>&gt;</m:t>
                            </m:r>
                            <m:r>
                              <a:rPr lang="en-US" sz="2000" i="1" dirty="0">
                                <a:solidFill>
                                  <a:schemeClr val="tx1"/>
                                </a:solidFill>
                                <a:latin typeface="Cambria Math"/>
                              </a:rPr>
                              <m:t>𝜏</m:t>
                            </m:r>
                          </m:e>
                        </m:d>
                      </m:e>
                    </m:d>
                  </m:oMath>
                </a14:m>
                <a:r>
                  <a:rPr lang="en-US" sz="2000" dirty="0" smtClean="0">
                    <a:solidFill>
                      <a:schemeClr val="tx1"/>
                    </a:solidFill>
                  </a:rPr>
                  <a:t> </a:t>
                </a:r>
                <a:endParaRPr lang="en-US" sz="2000" dirty="0">
                  <a:solidFill>
                    <a:schemeClr val="tx1"/>
                  </a:solidFill>
                </a:endParaRPr>
              </a:p>
              <a:p>
                <a:pPr/>
                <a14:m>
                  <m:oMathPara xmlns:m="http://schemas.openxmlformats.org/officeDocument/2006/math">
                    <m:oMathParaPr>
                      <m:jc m:val="centerGroup"/>
                    </m:oMathParaPr>
                    <m:oMath xmlns:m="http://schemas.openxmlformats.org/officeDocument/2006/math">
                      <m:r>
                        <m:rPr>
                          <m:sty m:val="p"/>
                        </m:rPr>
                        <a:rPr lang="en-US" sz="2000" dirty="0">
                          <a:solidFill>
                            <a:schemeClr val="tx1"/>
                          </a:solidFill>
                          <a:latin typeface="Cambria Math"/>
                        </a:rPr>
                        <m:t>SQD</m:t>
                      </m:r>
                      <m:r>
                        <m:rPr>
                          <m:sty m:val="p"/>
                        </m:rPr>
                        <a:rPr lang="en-US" sz="2000" dirty="0">
                          <a:solidFill>
                            <a:schemeClr val="tx1"/>
                          </a:solidFill>
                          <a:latin typeface="Cambria Math" panose="02040503050406030204" pitchFamily="18" charset="0"/>
                        </a:rPr>
                        <m:t>im</m:t>
                      </m:r>
                      <m:d>
                        <m:dPr>
                          <m:ctrlPr>
                            <a:rPr lang="en-US" sz="2000" i="1" dirty="0">
                              <a:solidFill>
                                <a:schemeClr val="tx1"/>
                              </a:solidFill>
                              <a:latin typeface="Cambria Math" panose="02040503050406030204" pitchFamily="18" charset="0"/>
                            </a:rPr>
                          </m:ctrlPr>
                        </m:dPr>
                        <m:e>
                          <m:r>
                            <m:rPr>
                              <m:sty m:val="p"/>
                            </m:rPr>
                            <a:rPr lang="en-US" sz="2000" dirty="0">
                              <a:solidFill>
                                <a:schemeClr val="tx1"/>
                              </a:solidFill>
                              <a:latin typeface="Cambria Math"/>
                            </a:rPr>
                            <m:t>Dec</m:t>
                          </m:r>
                          <m:d>
                            <m:dPr>
                              <m:ctrlPr>
                                <a:rPr lang="en-US" sz="2000" i="1">
                                  <a:solidFill>
                                    <a:schemeClr val="tx1"/>
                                  </a:solidFill>
                                  <a:latin typeface="Cambria Math" panose="02040503050406030204" pitchFamily="18" charset="0"/>
                                </a:rPr>
                              </m:ctrlPr>
                            </m:dPr>
                            <m:e>
                              <m:sSub>
                                <m:sSubPr>
                                  <m:ctrlPr>
                                    <a:rPr lang="en-US" sz="2000" i="1">
                                      <a:solidFill>
                                        <a:schemeClr val="tx1"/>
                                      </a:solidFill>
                                      <a:latin typeface="Cambria Math" panose="02040503050406030204" pitchFamily="18" charset="0"/>
                                    </a:rPr>
                                  </m:ctrlPr>
                                </m:sSubPr>
                                <m:e>
                                  <m:r>
                                    <a:rPr lang="en-US" sz="2000" b="1" i="1">
                                      <a:solidFill>
                                        <a:schemeClr val="tx1"/>
                                      </a:solidFill>
                                      <a:latin typeface="Cambria Math"/>
                                    </a:rPr>
                                    <m:t>𝓓</m:t>
                                  </m:r>
                                </m:e>
                                <m:sub>
                                  <m:r>
                                    <a:rPr lang="en-US" sz="2000" i="1">
                                      <a:solidFill>
                                        <a:schemeClr val="tx1"/>
                                      </a:solidFill>
                                      <a:latin typeface="Cambria Math"/>
                                    </a:rPr>
                                    <m:t>1</m:t>
                                  </m:r>
                                </m:sub>
                              </m:sSub>
                              <m:r>
                                <a:rPr lang="en-US" sz="2000" i="1">
                                  <a:solidFill>
                                    <a:schemeClr val="tx1"/>
                                  </a:solidFill>
                                  <a:latin typeface="Cambria Math"/>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𝐷</m:t>
                                  </m:r>
                                </m:e>
                                <m:sub>
                                  <m:r>
                                    <a:rPr lang="en-US" sz="2000" i="1">
                                      <a:solidFill>
                                        <a:schemeClr val="tx1"/>
                                      </a:solidFill>
                                      <a:latin typeface="Cambria Math"/>
                                    </a:rPr>
                                    <m:t>0</m:t>
                                  </m:r>
                                </m:sub>
                              </m:sSub>
                            </m:e>
                          </m:d>
                          <m:r>
                            <a:rPr lang="en-US" sz="2000" i="1">
                              <a:solidFill>
                                <a:schemeClr val="tx1"/>
                              </a:solidFill>
                              <a:latin typeface="Cambria Math"/>
                            </a:rPr>
                            <m:t>,</m:t>
                          </m:r>
                          <m:r>
                            <a:rPr lang="en-US" sz="2000" i="1">
                              <a:solidFill>
                                <a:schemeClr val="tx1"/>
                              </a:solidFill>
                              <a:latin typeface="Cambria Math"/>
                            </a:rPr>
                            <m:t>𝜏</m:t>
                          </m:r>
                        </m:e>
                      </m:d>
                      <m:r>
                        <a:rPr lang="en-US" sz="2000" i="1">
                          <a:solidFill>
                            <a:schemeClr val="tx1"/>
                          </a:solidFill>
                          <a:latin typeface="Cambria Math"/>
                        </a:rPr>
                        <m:t>≐</m:t>
                      </m:r>
                      <m:limLow>
                        <m:limLowPr>
                          <m:ctrlPr>
                            <a:rPr lang="en-US" sz="2000" i="1">
                              <a:solidFill>
                                <a:schemeClr val="tx1"/>
                              </a:solidFill>
                              <a:latin typeface="Cambria Math" panose="02040503050406030204" pitchFamily="18" charset="0"/>
                            </a:rPr>
                          </m:ctrlPr>
                        </m:limLowPr>
                        <m:e>
                          <m:r>
                            <m:rPr>
                              <m:sty m:val="p"/>
                            </m:rPr>
                            <a:rPr lang="en-US" sz="2000">
                              <a:solidFill>
                                <a:schemeClr val="tx1"/>
                              </a:solidFill>
                              <a:latin typeface="Cambria Math"/>
                            </a:rPr>
                            <m:t>max</m:t>
                          </m:r>
                        </m:e>
                        <m:lim>
                          <m:r>
                            <a:rPr lang="en-US" sz="2000" b="1" i="1">
                              <a:solidFill>
                                <a:schemeClr val="tx1"/>
                              </a:solidFill>
                              <a:latin typeface="Cambria Math"/>
                            </a:rPr>
                            <m:t>𝓓</m:t>
                          </m:r>
                          <m:r>
                            <a:rPr lang="en-US" sz="2000" i="1">
                              <a:solidFill>
                                <a:schemeClr val="tx1"/>
                              </a:solidFill>
                              <a:latin typeface="Cambria Math"/>
                            </a:rPr>
                            <m:t>⊆</m:t>
                          </m:r>
                          <m:sSub>
                            <m:sSubPr>
                              <m:ctrlPr>
                                <a:rPr lang="en-US" sz="2000" i="1">
                                  <a:solidFill>
                                    <a:schemeClr val="tx1"/>
                                  </a:solidFill>
                                  <a:latin typeface="Cambria Math" panose="02040503050406030204" pitchFamily="18" charset="0"/>
                                </a:rPr>
                              </m:ctrlPr>
                            </m:sSubPr>
                            <m:e>
                              <m:r>
                                <a:rPr lang="en-US" sz="2000" b="1" i="1">
                                  <a:solidFill>
                                    <a:schemeClr val="tx1"/>
                                  </a:solidFill>
                                  <a:latin typeface="Cambria Math"/>
                                </a:rPr>
                                <m:t>𝓓</m:t>
                              </m:r>
                            </m:e>
                            <m:sub>
                              <m:r>
                                <a:rPr lang="en-US" sz="2000" i="1">
                                  <a:solidFill>
                                    <a:schemeClr val="tx1"/>
                                  </a:solidFill>
                                  <a:latin typeface="Cambria Math"/>
                                </a:rPr>
                                <m:t>1</m:t>
                              </m:r>
                            </m:sub>
                          </m:sSub>
                        </m:lim>
                      </m:limLow>
                      <m:r>
                        <a:rPr lang="en-US" sz="2000" i="1">
                          <a:solidFill>
                            <a:schemeClr val="tx1"/>
                          </a:solidFill>
                          <a:latin typeface="Cambria Math"/>
                        </a:rPr>
                        <m:t> </m:t>
                      </m:r>
                      <m:f>
                        <m:fPr>
                          <m:ctrlPr>
                            <a:rPr lang="en-US" sz="2000" i="1" dirty="0">
                              <a:solidFill>
                                <a:schemeClr val="tx1"/>
                              </a:solidFill>
                              <a:latin typeface="Cambria Math" panose="02040503050406030204" pitchFamily="18" charset="0"/>
                            </a:rPr>
                          </m:ctrlPr>
                        </m:fPr>
                        <m:num>
                          <m:r>
                            <a:rPr lang="en-US" sz="2000" i="1" dirty="0" smtClean="0">
                              <a:solidFill>
                                <a:schemeClr val="tx1"/>
                              </a:solidFill>
                              <a:latin typeface="Cambria Math" panose="02040503050406030204" pitchFamily="18" charset="0"/>
                            </a:rPr>
                            <m:t>1</m:t>
                          </m:r>
                        </m:num>
                        <m:den>
                          <m:r>
                            <m:rPr>
                              <m:sty m:val="p"/>
                            </m:rPr>
                            <a:rPr lang="en-US" sz="2000">
                              <a:solidFill>
                                <a:schemeClr val="tx1"/>
                              </a:solidFill>
                              <a:latin typeface="Cambria Math"/>
                            </a:rPr>
                            <m:t>maxDi</m:t>
                          </m:r>
                          <m:r>
                            <m:rPr>
                              <m:sty m:val="p"/>
                            </m:rPr>
                            <a:rPr lang="en-US" sz="2000" dirty="0">
                              <a:solidFill>
                                <a:schemeClr val="tx1"/>
                              </a:solidFill>
                              <a:latin typeface="Cambria Math"/>
                            </a:rPr>
                            <m:t>scr</m:t>
                          </m:r>
                          <m:d>
                            <m:dPr>
                              <m:ctrlPr>
                                <a:rPr lang="en-US" sz="2000" i="1">
                                  <a:solidFill>
                                    <a:schemeClr val="tx1"/>
                                  </a:solidFill>
                                  <a:latin typeface="Cambria Math" panose="02040503050406030204" pitchFamily="18" charset="0"/>
                                </a:rPr>
                              </m:ctrlPr>
                            </m:dPr>
                            <m:e>
                              <m:r>
                                <a:rPr lang="en-US" sz="2000" b="1" i="1">
                                  <a:solidFill>
                                    <a:schemeClr val="tx1"/>
                                  </a:solidFill>
                                  <a:latin typeface="Cambria Math"/>
                                </a:rPr>
                                <m:t>𝓓</m:t>
                              </m:r>
                              <m:r>
                                <a:rPr lang="en-US" sz="2000" i="1">
                                  <a:solidFill>
                                    <a:schemeClr val="tx1"/>
                                  </a:solidFill>
                                  <a:latin typeface="Cambria Math"/>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𝐷</m:t>
                                  </m:r>
                                </m:e>
                                <m:sub>
                                  <m:r>
                                    <a:rPr lang="en-US" sz="2000" i="1">
                                      <a:solidFill>
                                        <a:schemeClr val="tx1"/>
                                      </a:solidFill>
                                      <a:latin typeface="Cambria Math"/>
                                    </a:rPr>
                                    <m:t>0</m:t>
                                  </m:r>
                                </m:sub>
                              </m:sSub>
                            </m:e>
                          </m:d>
                        </m:den>
                      </m:f>
                    </m:oMath>
                  </m:oMathPara>
                </a14:m>
                <a:endParaRPr lang="en-US" dirty="0">
                  <a:solidFill>
                    <a:schemeClr val="tx1"/>
                  </a:solidFill>
                </a:endParaRPr>
              </a:p>
            </p:txBody>
          </p:sp>
        </mc:Choice>
        <mc:Fallback xmlns="">
          <p:sp>
            <p:nvSpPr>
              <p:cNvPr id="59" name="Rectangle 58"/>
              <p:cNvSpPr>
                <a:spLocks noRot="1" noChangeAspect="1" noMove="1" noResize="1" noEditPoints="1" noAdjustHandles="1" noChangeArrowheads="1" noChangeShapeType="1" noTextEdit="1"/>
              </p:cNvSpPr>
              <p:nvPr/>
            </p:nvSpPr>
            <p:spPr>
              <a:xfrm>
                <a:off x="520367" y="913968"/>
                <a:ext cx="8141468" cy="1267504"/>
              </a:xfrm>
              <a:prstGeom prst="rect">
                <a:avLst/>
              </a:prstGeom>
              <a:blipFill rotWithShape="0">
                <a:blip r:embed="rId8"/>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itle 1"/>
              <p:cNvSpPr>
                <a:spLocks noGrp="1"/>
              </p:cNvSpPr>
              <p:nvPr>
                <p:ph type="title"/>
              </p:nvPr>
            </p:nvSpPr>
            <p:spPr>
              <a:xfrm>
                <a:off x="457200" y="0"/>
                <a:ext cx="8229600" cy="762000"/>
              </a:xfrm>
            </p:spPr>
            <p:txBody>
              <a:bodyPr/>
              <a:lstStyle/>
              <a:p>
                <a:r>
                  <a:rPr lang="en-US" dirty="0" smtClean="0"/>
                  <a:t>SQ dimension </a:t>
                </a:r>
                <a:r>
                  <a:rPr lang="en-US" dirty="0" smtClean="0">
                    <a:solidFill>
                      <a:schemeClr val="tx2"/>
                    </a:solidFill>
                  </a:rPr>
                  <a:t>of </a:t>
                </a:r>
                <a14:m>
                  <m:oMath xmlns:m="http://schemas.openxmlformats.org/officeDocument/2006/math">
                    <m:r>
                      <m:rPr>
                        <m:sty m:val="p"/>
                      </m:rPr>
                      <a:rPr lang="en-US" dirty="0">
                        <a:solidFill>
                          <a:schemeClr val="tx2"/>
                        </a:solidFill>
                        <a:latin typeface="Cambria Math"/>
                      </a:rPr>
                      <m:t>Dec</m:t>
                    </m:r>
                    <m:d>
                      <m:dPr>
                        <m:ctrlPr>
                          <a:rPr lang="en-US" i="1">
                            <a:solidFill>
                              <a:schemeClr val="tx2"/>
                            </a:solidFill>
                            <a:latin typeface="Cambria Math" panose="02040503050406030204" pitchFamily="18" charset="0"/>
                          </a:rPr>
                        </m:ctrlPr>
                      </m:dPr>
                      <m:e>
                        <m:sSub>
                          <m:sSubPr>
                            <m:ctrlPr>
                              <a:rPr lang="en-US" i="1">
                                <a:solidFill>
                                  <a:schemeClr val="tx2"/>
                                </a:solidFill>
                                <a:latin typeface="Cambria Math" panose="02040503050406030204" pitchFamily="18" charset="0"/>
                              </a:rPr>
                            </m:ctrlPr>
                          </m:sSubPr>
                          <m:e>
                            <m:r>
                              <a:rPr lang="en-US" b="1" i="1">
                                <a:solidFill>
                                  <a:schemeClr val="tx2"/>
                                </a:solidFill>
                                <a:latin typeface="Cambria Math"/>
                              </a:rPr>
                              <m:t>𝓓</m:t>
                            </m:r>
                          </m:e>
                          <m:sub>
                            <m:r>
                              <a:rPr lang="en-US" i="1">
                                <a:solidFill>
                                  <a:schemeClr val="tx2"/>
                                </a:solidFill>
                                <a:latin typeface="Cambria Math"/>
                              </a:rPr>
                              <m:t>1</m:t>
                            </m:r>
                          </m:sub>
                        </m:sSub>
                        <m:r>
                          <a:rPr lang="en-US" i="1">
                            <a:solidFill>
                              <a:schemeClr val="tx2"/>
                            </a:solidFill>
                            <a:latin typeface="Cambria Math"/>
                          </a:rPr>
                          <m:t>,</m:t>
                        </m:r>
                        <m:sSub>
                          <m:sSubPr>
                            <m:ctrlPr>
                              <a:rPr lang="en-US" i="1">
                                <a:solidFill>
                                  <a:schemeClr val="tx2"/>
                                </a:solidFill>
                                <a:latin typeface="Cambria Math" panose="02040503050406030204" pitchFamily="18" charset="0"/>
                              </a:rPr>
                            </m:ctrlPr>
                          </m:sSubPr>
                          <m:e>
                            <m:r>
                              <a:rPr lang="en-US" i="1">
                                <a:solidFill>
                                  <a:schemeClr val="tx2"/>
                                </a:solidFill>
                                <a:latin typeface="Cambria Math"/>
                              </a:rPr>
                              <m:t>𝐷</m:t>
                            </m:r>
                          </m:e>
                          <m:sub>
                            <m:r>
                              <a:rPr lang="en-US" i="1">
                                <a:solidFill>
                                  <a:schemeClr val="tx2"/>
                                </a:solidFill>
                                <a:latin typeface="Cambria Math"/>
                              </a:rPr>
                              <m:t>0</m:t>
                            </m:r>
                          </m:sub>
                        </m:sSub>
                      </m:e>
                    </m:d>
                  </m:oMath>
                </a14:m>
                <a:r>
                  <a:rPr lang="en-US" dirty="0">
                    <a:solidFill>
                      <a:srgbClr val="C00000"/>
                    </a:solidFill>
                  </a:rPr>
                  <a:t> </a:t>
                </a:r>
                <a:r>
                  <a:rPr lang="en-US" dirty="0">
                    <a:latin typeface="Berlin Sans FB" panose="020E0602020502020306" pitchFamily="34" charset="0"/>
                  </a:rPr>
                  <a:t>[</a:t>
                </a:r>
                <a:r>
                  <a:rPr lang="en-US" b="1" dirty="0">
                    <a:latin typeface="Berlin Sans FB" panose="020E0602020502020306" pitchFamily="34" charset="0"/>
                  </a:rPr>
                  <a:t>F</a:t>
                </a:r>
                <a:r>
                  <a:rPr lang="en-US" dirty="0">
                    <a:latin typeface="Berlin Sans FB" panose="020E0602020502020306" pitchFamily="34" charset="0"/>
                  </a:rPr>
                  <a:t>. 16]</a:t>
                </a:r>
                <a:endParaRPr lang="en-US" dirty="0"/>
              </a:p>
            </p:txBody>
          </p:sp>
        </mc:Choice>
        <mc:Fallback xmlns="">
          <p:sp>
            <p:nvSpPr>
              <p:cNvPr id="43" name="Title 1"/>
              <p:cNvSpPr>
                <a:spLocks noGrp="1" noRot="1" noChangeAspect="1" noMove="1" noResize="1" noEditPoints="1" noAdjustHandles="1" noChangeArrowheads="1" noChangeShapeType="1" noTextEdit="1"/>
              </p:cNvSpPr>
              <p:nvPr>
                <p:ph type="title"/>
              </p:nvPr>
            </p:nvSpPr>
            <p:spPr>
              <a:xfrm>
                <a:off x="457200" y="0"/>
                <a:ext cx="8229600" cy="762000"/>
              </a:xfrm>
              <a:blipFill rotWithShape="0">
                <a:blip r:embed="rId9"/>
                <a:stretch>
                  <a:fillRect l="-2741" t="-9600" b="-28800"/>
                </a:stretch>
              </a:blipFill>
            </p:spPr>
            <p:txBody>
              <a:bodyPr/>
              <a:lstStyle/>
              <a:p>
                <a:r>
                  <a:rPr lang="en-US">
                    <a:noFill/>
                  </a:rPr>
                  <a:t> </a:t>
                </a:r>
              </a:p>
            </p:txBody>
          </p:sp>
        </mc:Fallback>
      </mc:AlternateContent>
    </p:spTree>
    <p:extLst>
      <p:ext uri="{BB962C8B-B14F-4D97-AF65-F5344CB8AC3E}">
        <p14:creationId xmlns:p14="http://schemas.microsoft.com/office/powerpoint/2010/main" val="232291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14:m>
                  <m:oMath xmlns:m="http://schemas.openxmlformats.org/officeDocument/2006/math">
                    <m:r>
                      <m:rPr>
                        <m:sty m:val="p"/>
                      </m:rPr>
                      <a:rPr lang="en-US" dirty="0" smtClean="0">
                        <a:latin typeface="Cambria Math"/>
                      </a:rPr>
                      <m:t>SQD</m:t>
                    </m:r>
                    <m:r>
                      <a:rPr lang="en-US" b="0" i="1" dirty="0" smtClean="0">
                        <a:latin typeface="Cambria Math"/>
                      </a:rPr>
                      <m:t> </m:t>
                    </m:r>
                  </m:oMath>
                </a14:m>
                <a:r>
                  <a:rPr lang="en-US" dirty="0"/>
                  <a:t>o</a:t>
                </a:r>
                <a:r>
                  <a:rPr lang="en-US" dirty="0" smtClean="0"/>
                  <a:t>f</a:t>
                </a:r>
                <a14:m>
                  <m:oMath xmlns:m="http://schemas.openxmlformats.org/officeDocument/2006/math">
                    <m:r>
                      <a:rPr lang="en-US" i="1" dirty="0">
                        <a:latin typeface="Cambria Math"/>
                      </a:rPr>
                      <m:t> </m:t>
                    </m:r>
                    <m:r>
                      <a:rPr lang="en-US" b="0" i="1" smtClean="0">
                        <a:latin typeface="Cambria Math"/>
                      </a:rPr>
                      <m:t>𝑘</m:t>
                    </m:r>
                  </m:oMath>
                </a14:m>
                <a:r>
                  <a:rPr lang="en-US" dirty="0" smtClean="0"/>
                  <a:t>-SAT refutation</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t="-8000" b="-288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35050" y="2164436"/>
                <a:ext cx="8052868" cy="3151093"/>
              </a:xfrm>
            </p:spPr>
            <p:txBody>
              <a:bodyPr>
                <a:normAutofit/>
              </a:bodyPr>
              <a:lstStyle/>
              <a:p>
                <a:pPr marL="0" indent="0">
                  <a:buNone/>
                </a:pPr>
                <a14:m>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a:rPr>
                          <m:t>𝐄</m:t>
                        </m:r>
                      </m:e>
                      <m:sub>
                        <m:sSub>
                          <m:sSubPr>
                            <m:ctrlPr>
                              <a:rPr lang="en-US" sz="1800" b="0" i="1" smtClean="0">
                                <a:latin typeface="Cambria Math" panose="02040503050406030204" pitchFamily="18" charset="0"/>
                              </a:rPr>
                            </m:ctrlPr>
                          </m:sSubPr>
                          <m:e>
                            <m:r>
                              <a:rPr lang="en-US" sz="1800" b="0" i="1" smtClean="0">
                                <a:latin typeface="Cambria Math"/>
                              </a:rPr>
                              <m:t>𝐷</m:t>
                            </m:r>
                          </m:e>
                          <m:sub>
                            <m:r>
                              <a:rPr lang="en-US" sz="1800" b="0" i="1" smtClean="0">
                                <a:latin typeface="Cambria Math"/>
                              </a:rPr>
                              <m:t>𝜎</m:t>
                            </m:r>
                          </m:sub>
                        </m:sSub>
                      </m:sub>
                    </m:sSub>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𝜙</m:t>
                        </m:r>
                      </m:e>
                    </m:d>
                    <m:r>
                      <a:rPr lang="en-US" sz="1800" b="0" i="1" smtClean="0">
                        <a:latin typeface="Cambria Math"/>
                      </a:rPr>
                      <m:t>−</m:t>
                    </m:r>
                    <m:sSub>
                      <m:sSubPr>
                        <m:ctrlPr>
                          <a:rPr lang="en-US" sz="1800" i="1">
                            <a:latin typeface="Cambria Math" panose="02040503050406030204" pitchFamily="18" charset="0"/>
                          </a:rPr>
                        </m:ctrlPr>
                      </m:sSubPr>
                      <m:e>
                        <m:r>
                          <a:rPr lang="en-US" sz="1800" b="1" i="0">
                            <a:latin typeface="Cambria Math"/>
                          </a:rPr>
                          <m:t>𝐄</m:t>
                        </m:r>
                      </m:e>
                      <m:sub>
                        <m:sSub>
                          <m:sSubPr>
                            <m:ctrlPr>
                              <a:rPr lang="en-US" sz="1800" b="0" i="1" smtClean="0">
                                <a:latin typeface="Cambria Math" panose="02040503050406030204" pitchFamily="18" charset="0"/>
                              </a:rPr>
                            </m:ctrlPr>
                          </m:sSubPr>
                          <m:e>
                            <m:r>
                              <a:rPr lang="en-US" sz="1800" b="0" i="1" smtClean="0">
                                <a:latin typeface="Cambria Math"/>
                              </a:rPr>
                              <m:t>𝑈</m:t>
                            </m:r>
                          </m:e>
                          <m:sub>
                            <m:r>
                              <a:rPr lang="en-US" sz="1800" b="0" i="1" smtClean="0">
                                <a:latin typeface="Cambria Math"/>
                              </a:rPr>
                              <m:t>𝑘</m:t>
                            </m:r>
                          </m:sub>
                        </m:sSub>
                      </m:sub>
                    </m:sSub>
                    <m:d>
                      <m:dPr>
                        <m:begChr m:val="["/>
                        <m:endChr m:val="]"/>
                        <m:ctrlPr>
                          <a:rPr lang="en-US" sz="1800" i="1">
                            <a:latin typeface="Cambria Math" panose="02040503050406030204" pitchFamily="18" charset="0"/>
                          </a:rPr>
                        </m:ctrlPr>
                      </m:dPr>
                      <m:e>
                        <m:r>
                          <a:rPr lang="en-US" sz="1800" b="0" i="1" smtClean="0">
                            <a:latin typeface="Cambria Math" panose="02040503050406030204" pitchFamily="18" charset="0"/>
                          </a:rPr>
                          <m:t>𝜙</m:t>
                        </m:r>
                      </m:e>
                    </m:d>
                  </m:oMath>
                </a14:m>
                <a:r>
                  <a:rPr lang="en-US" sz="1800" i="1" dirty="0" smtClean="0">
                    <a:latin typeface="Cambria Math" panose="02040503050406030204" pitchFamily="18" charset="0"/>
                  </a:rPr>
                  <a:t> </a:t>
                </a:r>
                <a:r>
                  <a:rPr lang="en-US" sz="1800" dirty="0"/>
                  <a:t>is a degree-</a:t>
                </a:r>
                <a14:m>
                  <m:oMath xmlns:m="http://schemas.openxmlformats.org/officeDocument/2006/math">
                    <m:r>
                      <a:rPr lang="en-US" sz="1800" i="1">
                        <a:latin typeface="Cambria Math"/>
                      </a:rPr>
                      <m:t>𝑘</m:t>
                    </m:r>
                  </m:oMath>
                </a14:m>
                <a:r>
                  <a:rPr lang="en-US" sz="1800" dirty="0"/>
                  <a:t> (multilinear) polynomial of </a:t>
                </a:r>
                <a14:m>
                  <m:oMath xmlns:m="http://schemas.openxmlformats.org/officeDocument/2006/math">
                    <m:r>
                      <a:rPr lang="en-US" sz="1800" i="1">
                        <a:latin typeface="Cambria Math"/>
                      </a:rPr>
                      <m:t>𝜎</m:t>
                    </m:r>
                  </m:oMath>
                </a14:m>
                <a:r>
                  <a:rPr lang="en-US" sz="1800" dirty="0"/>
                  <a:t> with constant term </a:t>
                </a:r>
                <a14:m>
                  <m:oMath xmlns:m="http://schemas.openxmlformats.org/officeDocument/2006/math">
                    <m:r>
                      <a:rPr lang="en-US" sz="1800" i="1">
                        <a:latin typeface="Cambria Math"/>
                      </a:rPr>
                      <m:t>=0</m:t>
                    </m:r>
                  </m:oMath>
                </a14:m>
                <a:endParaRPr lang="en-US" sz="18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sz="1800" dirty="0">
                          <a:latin typeface="Cambria Math"/>
                        </a:rPr>
                        <m:t>maxDiscr</m:t>
                      </m:r>
                      <m:d>
                        <m:dPr>
                          <m:ctrlPr>
                            <a:rPr lang="en-US" sz="1800" i="1" dirty="0">
                              <a:latin typeface="Cambria Math" panose="02040503050406030204" pitchFamily="18" charset="0"/>
                            </a:rPr>
                          </m:ctrlPr>
                        </m:dPr>
                        <m:e>
                          <m:r>
                            <a:rPr lang="en-US" sz="1800" b="1" i="1">
                              <a:latin typeface="Cambria Math"/>
                            </a:rPr>
                            <m:t>𝓓</m:t>
                          </m:r>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𝐷</m:t>
                              </m:r>
                            </m:e>
                            <m:sub>
                              <m:r>
                                <a:rPr lang="en-US" sz="1800" i="1">
                                  <a:latin typeface="Cambria Math"/>
                                </a:rPr>
                                <m:t>0</m:t>
                              </m:r>
                            </m:sub>
                          </m:sSub>
                          <m:r>
                            <a:rPr lang="en-US" sz="1800" i="1">
                              <a:latin typeface="Cambria Math"/>
                            </a:rPr>
                            <m:t>,</m:t>
                          </m:r>
                          <m:r>
                            <a:rPr lang="en-US" sz="1800" i="1">
                              <a:latin typeface="Cambria Math"/>
                            </a:rPr>
                            <m:t>𝜏</m:t>
                          </m:r>
                        </m:e>
                      </m:d>
                      <m:r>
                        <a:rPr lang="en-US" sz="1800" i="1" dirty="0">
                          <a:latin typeface="Cambria Math"/>
                        </a:rPr>
                        <m:t>=</m:t>
                      </m:r>
                      <m:f>
                        <m:fPr>
                          <m:ctrlPr>
                            <a:rPr lang="en-US" sz="2000" i="1" dirty="0" smtClean="0">
                              <a:solidFill>
                                <a:schemeClr val="tx1">
                                  <a:lumMod val="65000"/>
                                  <a:lumOff val="35000"/>
                                </a:schemeClr>
                              </a:solidFill>
                              <a:latin typeface="Cambria Math" panose="02040503050406030204" pitchFamily="18" charset="0"/>
                            </a:rPr>
                          </m:ctrlPr>
                        </m:fPr>
                        <m:num>
                          <m:r>
                            <a:rPr lang="en-US" sz="2000" i="1" dirty="0">
                              <a:solidFill>
                                <a:schemeClr val="tx1">
                                  <a:lumMod val="65000"/>
                                  <a:lumOff val="35000"/>
                                </a:schemeClr>
                              </a:solidFill>
                              <a:latin typeface="Cambria Math" panose="02040503050406030204" pitchFamily="18" charset="0"/>
                            </a:rPr>
                            <m:t>1</m:t>
                          </m:r>
                        </m:num>
                        <m:den>
                          <m:d>
                            <m:dPr>
                              <m:begChr m:val="|"/>
                              <m:endChr m:val="|"/>
                              <m:ctrlPr>
                                <a:rPr lang="en-US" sz="2000" i="1" dirty="0">
                                  <a:solidFill>
                                    <a:schemeClr val="tx1">
                                      <a:lumMod val="65000"/>
                                      <a:lumOff val="35000"/>
                                    </a:schemeClr>
                                  </a:solidFill>
                                  <a:latin typeface="Cambria Math" panose="02040503050406030204" pitchFamily="18" charset="0"/>
                                </a:rPr>
                              </m:ctrlPr>
                            </m:dPr>
                            <m:e>
                              <m:r>
                                <a:rPr lang="en-US" sz="1800" b="1" i="1">
                                  <a:latin typeface="Cambria Math"/>
                                </a:rPr>
                                <m:t>𝓓</m:t>
                              </m:r>
                            </m:e>
                          </m:d>
                        </m:den>
                      </m:f>
                      <m:r>
                        <a:rPr lang="en-US" sz="2000" i="1" dirty="0">
                          <a:solidFill>
                            <a:schemeClr val="tx1">
                              <a:lumMod val="65000"/>
                              <a:lumOff val="35000"/>
                            </a:schemeClr>
                          </a:solidFill>
                          <a:latin typeface="Cambria Math" panose="02040503050406030204" pitchFamily="18" charset="0"/>
                        </a:rPr>
                        <m:t>⋅</m:t>
                      </m:r>
                      <m:limLow>
                        <m:limLowPr>
                          <m:ctrlPr>
                            <a:rPr lang="en-US" sz="1800" i="1" dirty="0">
                              <a:solidFill>
                                <a:schemeClr val="tx1">
                                  <a:lumMod val="65000"/>
                                  <a:lumOff val="35000"/>
                                </a:schemeClr>
                              </a:solidFill>
                              <a:latin typeface="Cambria Math" panose="02040503050406030204" pitchFamily="18" charset="0"/>
                            </a:rPr>
                          </m:ctrlPr>
                        </m:limLowPr>
                        <m:e>
                          <m:r>
                            <m:rPr>
                              <m:sty m:val="p"/>
                            </m:rPr>
                            <a:rPr lang="en-US" sz="1800" dirty="0">
                              <a:solidFill>
                                <a:schemeClr val="tx1">
                                  <a:lumMod val="65000"/>
                                  <a:lumOff val="35000"/>
                                </a:schemeClr>
                              </a:solidFill>
                              <a:latin typeface="Cambria Math"/>
                            </a:rPr>
                            <m:t>max</m:t>
                          </m:r>
                        </m:e>
                        <m:lim>
                          <m:r>
                            <a:rPr lang="en-US" sz="1800" i="1" dirty="0">
                              <a:latin typeface="Cambria Math" panose="02040503050406030204" pitchFamily="18" charset="0"/>
                            </a:rPr>
                            <m:t>𝜙</m:t>
                          </m:r>
                          <m:r>
                            <a:rPr lang="en-US" sz="1800" i="1" dirty="0">
                              <a:solidFill>
                                <a:schemeClr val="tx1">
                                  <a:lumMod val="65000"/>
                                  <a:lumOff val="35000"/>
                                </a:schemeClr>
                              </a:solidFill>
                              <a:latin typeface="Cambria Math"/>
                            </a:rPr>
                            <m:t>:</m:t>
                          </m:r>
                          <m:r>
                            <a:rPr lang="en-US" sz="1800" i="1" dirty="0">
                              <a:solidFill>
                                <a:schemeClr val="tx1">
                                  <a:lumMod val="65000"/>
                                  <a:lumOff val="35000"/>
                                </a:schemeClr>
                              </a:solidFill>
                              <a:latin typeface="Cambria Math"/>
                            </a:rPr>
                            <m:t>𝑋</m:t>
                          </m:r>
                          <m:r>
                            <a:rPr lang="en-US" sz="1800" i="1" dirty="0">
                              <a:solidFill>
                                <a:schemeClr val="tx1">
                                  <a:lumMod val="65000"/>
                                  <a:lumOff val="35000"/>
                                </a:schemeClr>
                              </a:solidFill>
                              <a:latin typeface="Cambria Math"/>
                            </a:rPr>
                            <m:t>→[−1,1]</m:t>
                          </m:r>
                        </m:lim>
                      </m:limLow>
                      <m:d>
                        <m:dPr>
                          <m:begChr m:val="|"/>
                          <m:endChr m:val="|"/>
                          <m:ctrlPr>
                            <a:rPr lang="en-US" sz="1800" i="1" dirty="0">
                              <a:solidFill>
                                <a:schemeClr val="tx1">
                                  <a:lumMod val="65000"/>
                                  <a:lumOff val="35000"/>
                                </a:schemeClr>
                              </a:solidFill>
                              <a:latin typeface="Cambria Math" panose="02040503050406030204" pitchFamily="18" charset="0"/>
                            </a:rPr>
                          </m:ctrlPr>
                        </m:dPr>
                        <m:e>
                          <m:d>
                            <m:dPr>
                              <m:begChr m:val="{"/>
                              <m:endChr m:val="}"/>
                              <m:ctrlPr>
                                <a:rPr lang="en-US" sz="1800" i="1" dirty="0">
                                  <a:solidFill>
                                    <a:schemeClr val="tx1">
                                      <a:lumMod val="65000"/>
                                      <a:lumOff val="35000"/>
                                    </a:schemeClr>
                                  </a:solidFill>
                                  <a:latin typeface="Cambria Math" panose="02040503050406030204" pitchFamily="18" charset="0"/>
                                </a:rPr>
                              </m:ctrlPr>
                            </m:dPr>
                            <m:e>
                              <m:r>
                                <a:rPr lang="en-US" sz="1800" b="0" i="1" dirty="0" smtClean="0">
                                  <a:solidFill>
                                    <a:schemeClr val="tx1">
                                      <a:lumMod val="65000"/>
                                      <a:lumOff val="35000"/>
                                    </a:schemeClr>
                                  </a:solidFill>
                                  <a:latin typeface="Cambria Math"/>
                                </a:rPr>
                                <m:t>𝜎</m:t>
                              </m:r>
                              <m:r>
                                <a:rPr lang="en-US" sz="1800" i="1" dirty="0">
                                  <a:solidFill>
                                    <a:schemeClr val="tx1">
                                      <a:lumMod val="65000"/>
                                      <a:lumOff val="35000"/>
                                    </a:schemeClr>
                                  </a:solidFill>
                                  <a:latin typeface="Cambria Math"/>
                                </a:rPr>
                                <m:t>;</m:t>
                              </m:r>
                              <m:d>
                                <m:dPr>
                                  <m:begChr m:val="|"/>
                                  <m:endChr m:val="|"/>
                                  <m:ctrlPr>
                                    <a:rPr lang="en-US" sz="1800" i="1" dirty="0">
                                      <a:solidFill>
                                        <a:schemeClr val="tx1">
                                          <a:lumMod val="65000"/>
                                          <a:lumOff val="35000"/>
                                        </a:schemeClr>
                                      </a:solidFill>
                                      <a:latin typeface="Cambria Math" panose="02040503050406030204" pitchFamily="18" charset="0"/>
                                    </a:rPr>
                                  </m:ctrlPr>
                                </m:dPr>
                                <m:e>
                                  <m:sSub>
                                    <m:sSubPr>
                                      <m:ctrlPr>
                                        <a:rPr lang="en-US" sz="1800" i="1" dirty="0">
                                          <a:solidFill>
                                            <a:schemeClr val="tx1">
                                              <a:lumMod val="65000"/>
                                              <a:lumOff val="35000"/>
                                            </a:schemeClr>
                                          </a:solidFill>
                                          <a:latin typeface="Cambria Math" panose="02040503050406030204" pitchFamily="18" charset="0"/>
                                        </a:rPr>
                                      </m:ctrlPr>
                                    </m:sSubPr>
                                    <m:e>
                                      <m:r>
                                        <a:rPr lang="en-US" sz="1800" b="1" dirty="0">
                                          <a:solidFill>
                                            <a:schemeClr val="tx1">
                                              <a:lumMod val="65000"/>
                                              <a:lumOff val="35000"/>
                                            </a:schemeClr>
                                          </a:solidFill>
                                          <a:latin typeface="Cambria Math"/>
                                        </a:rPr>
                                        <m:t>𝐄</m:t>
                                      </m:r>
                                    </m:e>
                                    <m:sub>
                                      <m:sSub>
                                        <m:sSubPr>
                                          <m:ctrlPr>
                                            <a:rPr lang="en-US" sz="1800" b="0" i="1" dirty="0" smtClean="0">
                                              <a:solidFill>
                                                <a:schemeClr val="tx1">
                                                  <a:lumMod val="65000"/>
                                                  <a:lumOff val="35000"/>
                                                </a:schemeClr>
                                              </a:solidFill>
                                              <a:latin typeface="Cambria Math" panose="02040503050406030204" pitchFamily="18" charset="0"/>
                                            </a:rPr>
                                          </m:ctrlPr>
                                        </m:sSubPr>
                                        <m:e>
                                          <m:r>
                                            <a:rPr lang="en-US" sz="1800" i="1" dirty="0">
                                              <a:solidFill>
                                                <a:schemeClr val="tx1">
                                                  <a:lumMod val="65000"/>
                                                  <a:lumOff val="35000"/>
                                                </a:schemeClr>
                                              </a:solidFill>
                                              <a:latin typeface="Cambria Math"/>
                                            </a:rPr>
                                            <m:t>𝐷</m:t>
                                          </m:r>
                                        </m:e>
                                        <m:sub>
                                          <m:r>
                                            <a:rPr lang="en-US" sz="1800" b="0" i="1" dirty="0" smtClean="0">
                                              <a:solidFill>
                                                <a:schemeClr val="tx1">
                                                  <a:lumMod val="65000"/>
                                                  <a:lumOff val="35000"/>
                                                </a:schemeClr>
                                              </a:solidFill>
                                              <a:latin typeface="Cambria Math"/>
                                            </a:rPr>
                                            <m:t>𝜎</m:t>
                                          </m:r>
                                        </m:sub>
                                      </m:sSub>
                                    </m:sub>
                                  </m:sSub>
                                  <m:d>
                                    <m:dPr>
                                      <m:begChr m:val="["/>
                                      <m:endChr m:val="]"/>
                                      <m:ctrlPr>
                                        <a:rPr lang="en-US" sz="1800" i="1" dirty="0">
                                          <a:solidFill>
                                            <a:schemeClr val="tx1">
                                              <a:lumMod val="65000"/>
                                              <a:lumOff val="35000"/>
                                            </a:schemeClr>
                                          </a:solidFill>
                                          <a:latin typeface="Cambria Math" panose="02040503050406030204" pitchFamily="18" charset="0"/>
                                        </a:rPr>
                                      </m:ctrlPr>
                                    </m:dPr>
                                    <m:e>
                                      <m:r>
                                        <a:rPr lang="en-US" sz="1800" b="0" i="1" dirty="0" smtClean="0">
                                          <a:solidFill>
                                            <a:schemeClr val="tx1">
                                              <a:lumMod val="65000"/>
                                              <a:lumOff val="35000"/>
                                            </a:schemeClr>
                                          </a:solidFill>
                                          <a:latin typeface="Cambria Math" panose="02040503050406030204" pitchFamily="18" charset="0"/>
                                        </a:rPr>
                                        <m:t>𝜙</m:t>
                                      </m:r>
                                    </m:e>
                                  </m:d>
                                  <m:r>
                                    <a:rPr lang="en-US" sz="1800" i="1" dirty="0">
                                      <a:solidFill>
                                        <a:schemeClr val="tx1">
                                          <a:lumMod val="65000"/>
                                          <a:lumOff val="35000"/>
                                        </a:schemeClr>
                                      </a:solidFill>
                                      <a:latin typeface="Cambria Math"/>
                                    </a:rPr>
                                    <m:t>−</m:t>
                                  </m:r>
                                  <m:sSub>
                                    <m:sSubPr>
                                      <m:ctrlPr>
                                        <a:rPr lang="en-US" sz="1800" i="1" dirty="0">
                                          <a:solidFill>
                                            <a:schemeClr val="tx1">
                                              <a:lumMod val="65000"/>
                                              <a:lumOff val="35000"/>
                                            </a:schemeClr>
                                          </a:solidFill>
                                          <a:latin typeface="Cambria Math" panose="02040503050406030204" pitchFamily="18" charset="0"/>
                                        </a:rPr>
                                      </m:ctrlPr>
                                    </m:sSubPr>
                                    <m:e>
                                      <m:r>
                                        <a:rPr lang="en-US" sz="1800" b="1" dirty="0">
                                          <a:solidFill>
                                            <a:schemeClr val="tx1">
                                              <a:lumMod val="65000"/>
                                              <a:lumOff val="35000"/>
                                            </a:schemeClr>
                                          </a:solidFill>
                                          <a:latin typeface="Cambria Math"/>
                                        </a:rPr>
                                        <m:t>𝐄</m:t>
                                      </m:r>
                                    </m:e>
                                    <m:sub>
                                      <m:sSub>
                                        <m:sSubPr>
                                          <m:ctrlPr>
                                            <a:rPr lang="en-US" sz="1800" b="0" i="1" dirty="0" smtClean="0">
                                              <a:solidFill>
                                                <a:schemeClr val="tx1">
                                                  <a:lumMod val="65000"/>
                                                  <a:lumOff val="35000"/>
                                                </a:schemeClr>
                                              </a:solidFill>
                                              <a:latin typeface="Cambria Math" panose="02040503050406030204" pitchFamily="18" charset="0"/>
                                            </a:rPr>
                                          </m:ctrlPr>
                                        </m:sSubPr>
                                        <m:e>
                                          <m:r>
                                            <a:rPr lang="en-US" sz="1800" b="0" i="1" dirty="0" smtClean="0">
                                              <a:solidFill>
                                                <a:schemeClr val="tx1">
                                                  <a:lumMod val="65000"/>
                                                  <a:lumOff val="35000"/>
                                                </a:schemeClr>
                                              </a:solidFill>
                                              <a:latin typeface="Cambria Math"/>
                                            </a:rPr>
                                            <m:t>𝑈</m:t>
                                          </m:r>
                                        </m:e>
                                        <m:sub>
                                          <m:r>
                                            <a:rPr lang="en-US" sz="1800" b="0" i="1" dirty="0" smtClean="0">
                                              <a:solidFill>
                                                <a:schemeClr val="tx1">
                                                  <a:lumMod val="65000"/>
                                                  <a:lumOff val="35000"/>
                                                </a:schemeClr>
                                              </a:solidFill>
                                              <a:latin typeface="Cambria Math"/>
                                            </a:rPr>
                                            <m:t>𝑘</m:t>
                                          </m:r>
                                        </m:sub>
                                      </m:sSub>
                                    </m:sub>
                                  </m:sSub>
                                  <m:d>
                                    <m:dPr>
                                      <m:begChr m:val="["/>
                                      <m:endChr m:val="]"/>
                                      <m:ctrlPr>
                                        <a:rPr lang="en-US" sz="1800" i="1" dirty="0">
                                          <a:solidFill>
                                            <a:schemeClr val="tx1">
                                              <a:lumMod val="65000"/>
                                              <a:lumOff val="35000"/>
                                            </a:schemeClr>
                                          </a:solidFill>
                                          <a:latin typeface="Cambria Math" panose="02040503050406030204" pitchFamily="18" charset="0"/>
                                        </a:rPr>
                                      </m:ctrlPr>
                                    </m:dPr>
                                    <m:e>
                                      <m:r>
                                        <a:rPr lang="en-US" sz="1800" b="0" i="1" dirty="0" smtClean="0">
                                          <a:solidFill>
                                            <a:schemeClr val="tx1">
                                              <a:lumMod val="65000"/>
                                              <a:lumOff val="35000"/>
                                            </a:schemeClr>
                                          </a:solidFill>
                                          <a:latin typeface="Cambria Math" panose="02040503050406030204" pitchFamily="18" charset="0"/>
                                        </a:rPr>
                                        <m:t>𝜙</m:t>
                                      </m:r>
                                    </m:e>
                                  </m:d>
                                </m:e>
                              </m:d>
                              <m:r>
                                <a:rPr lang="en-US" sz="1800" i="1" dirty="0">
                                  <a:solidFill>
                                    <a:schemeClr val="tx1">
                                      <a:lumMod val="65000"/>
                                      <a:lumOff val="35000"/>
                                    </a:schemeClr>
                                  </a:solidFill>
                                  <a:latin typeface="Cambria Math"/>
                                </a:rPr>
                                <m:t>&gt;</m:t>
                              </m:r>
                              <m:r>
                                <a:rPr lang="en-US" sz="1800" i="1" dirty="0">
                                  <a:solidFill>
                                    <a:schemeClr val="tx1">
                                      <a:lumMod val="65000"/>
                                      <a:lumOff val="35000"/>
                                    </a:schemeClr>
                                  </a:solidFill>
                                  <a:latin typeface="Cambria Math"/>
                                </a:rPr>
                                <m:t>𝜏</m:t>
                              </m:r>
                            </m:e>
                          </m:d>
                        </m:e>
                      </m:d>
                    </m:oMath>
                  </m:oMathPara>
                </a14:m>
                <a:endParaRPr lang="en-US" sz="1800" dirty="0" smtClean="0"/>
              </a:p>
              <a:p>
                <a:pPr marL="0" indent="0">
                  <a:buNone/>
                </a:pPr>
                <a:endParaRPr lang="en-US" sz="1400" dirty="0" smtClean="0"/>
              </a:p>
              <a:p>
                <a:pPr marL="0" indent="0">
                  <a:buNone/>
                </a:pPr>
                <a:r>
                  <a:rPr lang="en-US" sz="1800" b="0" dirty="0" smtClean="0">
                    <a:solidFill>
                      <a:srgbClr val="C00000"/>
                    </a:solidFill>
                  </a:rPr>
                  <a:t>Concentration properties of low-degree polynomials over </a:t>
                </a:r>
                <a14:m>
                  <m:oMath xmlns:m="http://schemas.openxmlformats.org/officeDocument/2006/math">
                    <m:sSup>
                      <m:sSupPr>
                        <m:ctrlPr>
                          <a:rPr lang="en-US" sz="1800" b="0" i="1" smtClean="0">
                            <a:solidFill>
                              <a:srgbClr val="C00000"/>
                            </a:solidFill>
                            <a:latin typeface="Cambria Math" panose="02040503050406030204" pitchFamily="18" charset="0"/>
                          </a:rPr>
                        </m:ctrlPr>
                      </m:sSupPr>
                      <m:e>
                        <m:d>
                          <m:dPr>
                            <m:begChr m:val="{"/>
                            <m:endChr m:val="}"/>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−1,1</m:t>
                            </m:r>
                          </m:e>
                        </m:d>
                      </m:e>
                      <m:sup>
                        <m:r>
                          <a:rPr lang="en-US" sz="1800" b="0" i="1" smtClean="0">
                            <a:solidFill>
                              <a:srgbClr val="C00000"/>
                            </a:solidFill>
                            <a:latin typeface="Cambria Math" panose="02040503050406030204" pitchFamily="18" charset="0"/>
                          </a:rPr>
                          <m:t>𝑛</m:t>
                        </m:r>
                      </m:sup>
                    </m:sSup>
                  </m:oMath>
                </a14:m>
                <a:r>
                  <a:rPr lang="en-US" sz="1800" b="0" dirty="0" smtClean="0">
                    <a:solidFill>
                      <a:srgbClr val="C00000"/>
                    </a:solidFill>
                  </a:rPr>
                  <a:t>: </a:t>
                </a:r>
              </a:p>
              <a:p>
                <a:pPr marL="0" indent="0">
                  <a:buNone/>
                </a:pPr>
                <a:r>
                  <a:rPr lang="en-US" sz="1800" b="0" dirty="0" smtClean="0"/>
                  <a:t>for all </a:t>
                </a:r>
                <a14:m>
                  <m:oMath xmlns:m="http://schemas.openxmlformats.org/officeDocument/2006/math">
                    <m:r>
                      <a:rPr lang="en-US" sz="1800" b="0" i="1" smtClean="0">
                        <a:latin typeface="Cambria Math"/>
                      </a:rPr>
                      <m:t>𝑡</m:t>
                    </m:r>
                    <m:r>
                      <a:rPr lang="en-US" sz="1800" b="0" i="1" smtClean="0">
                        <a:latin typeface="Cambria Math"/>
                      </a:rPr>
                      <m:t>&gt;0</m:t>
                    </m:r>
                  </m:oMath>
                </a14:m>
                <a:r>
                  <a:rPr lang="en-US" sz="1800" b="0" dirty="0" smtClean="0"/>
                  <a:t>,</a:t>
                </a:r>
              </a:p>
              <a:p>
                <a:pPr marL="0" indent="0">
                  <a:buNone/>
                </a:pPr>
                <a14:m>
                  <m:oMathPara xmlns:m="http://schemas.openxmlformats.org/officeDocument/2006/math">
                    <m:oMathParaPr>
                      <m:jc m:val="centerGroup"/>
                    </m:oMathParaPr>
                    <m:oMath xmlns:m="http://schemas.openxmlformats.org/officeDocument/2006/math">
                      <m:limLow>
                        <m:limLowPr>
                          <m:ctrlPr>
                            <a:rPr lang="en-US" sz="1800" b="0" i="1" smtClean="0">
                              <a:latin typeface="Cambria Math" panose="02040503050406030204" pitchFamily="18" charset="0"/>
                            </a:rPr>
                          </m:ctrlPr>
                        </m:limLowPr>
                        <m:e>
                          <m:r>
                            <m:rPr>
                              <m:sty m:val="p"/>
                            </m:rPr>
                            <a:rPr lang="en-US" sz="1800" b="0" i="0" smtClean="0">
                              <a:latin typeface="Cambria Math" panose="02040503050406030204" pitchFamily="18" charset="0"/>
                            </a:rPr>
                            <m:t>Pr</m:t>
                          </m:r>
                        </m:e>
                        <m:lim>
                          <m:r>
                            <a:rPr lang="en-US" sz="1800" b="0" i="1" smtClean="0">
                              <a:latin typeface="Cambria Math" panose="02040503050406030204" pitchFamily="18" charset="0"/>
                            </a:rPr>
                            <m:t>𝜎</m:t>
                          </m:r>
                          <m:r>
                            <a:rPr lang="en-US" sz="1800" b="0" i="1" smtClean="0">
                              <a:latin typeface="Cambria Math" panose="02040503050406030204" pitchFamily="18" charset="0"/>
                            </a:rPr>
                            <m:t>∈</m:t>
                          </m:r>
                          <m:sSup>
                            <m:sSupPr>
                              <m:ctrlPr>
                                <a:rPr lang="en-US" sz="1800" i="1">
                                  <a:latin typeface="Cambria Math" panose="02040503050406030204" pitchFamily="18" charset="0"/>
                                </a:rPr>
                              </m:ctrlPr>
                            </m:sSupPr>
                            <m:e>
                              <m:d>
                                <m:dPr>
                                  <m:begChr m:val="{"/>
                                  <m:endChr m:val="}"/>
                                  <m:ctrlPr>
                                    <a:rPr lang="en-US" sz="1800" i="1">
                                      <a:latin typeface="Cambria Math" panose="02040503050406030204" pitchFamily="18" charset="0"/>
                                    </a:rPr>
                                  </m:ctrlPr>
                                </m:dPr>
                                <m:e>
                                  <m:r>
                                    <a:rPr lang="en-US" sz="1800" i="1">
                                      <a:latin typeface="Cambria Math" panose="02040503050406030204" pitchFamily="18" charset="0"/>
                                    </a:rPr>
                                    <m:t>−1,1</m:t>
                                  </m:r>
                                </m:e>
                              </m:d>
                            </m:e>
                            <m:sup>
                              <m:r>
                                <a:rPr lang="en-US" sz="1800" i="1">
                                  <a:latin typeface="Cambria Math" panose="02040503050406030204" pitchFamily="18" charset="0"/>
                                </a:rPr>
                                <m:t>𝑛</m:t>
                              </m:r>
                            </m:sup>
                          </m:sSup>
                        </m:lim>
                      </m:limLow>
                      <m:d>
                        <m:dPr>
                          <m:begChr m:val="["/>
                          <m:endChr m:val="]"/>
                          <m:ctrlPr>
                            <a:rPr lang="en-US" sz="1800" b="0" i="1" smtClean="0">
                              <a:latin typeface="Cambria Math" panose="02040503050406030204" pitchFamily="18" charset="0"/>
                            </a:rPr>
                          </m:ctrlPr>
                        </m:dPr>
                        <m:e>
                          <m:d>
                            <m:dPr>
                              <m:begChr m:val="|"/>
                              <m:endChr m:val="|"/>
                              <m:ctrlPr>
                                <a:rPr lang="en-US" sz="1800" i="1" dirty="0">
                                  <a:latin typeface="Cambria Math" panose="02040503050406030204" pitchFamily="18" charset="0"/>
                                </a:rPr>
                              </m:ctrlPr>
                            </m:dPr>
                            <m:e>
                              <m:sSub>
                                <m:sSubPr>
                                  <m:ctrlPr>
                                    <a:rPr lang="en-US" sz="1800" i="1" dirty="0">
                                      <a:latin typeface="Cambria Math" panose="02040503050406030204" pitchFamily="18" charset="0"/>
                                    </a:rPr>
                                  </m:ctrlPr>
                                </m:sSubPr>
                                <m:e>
                                  <m:r>
                                    <a:rPr lang="en-US" sz="1800" b="1" dirty="0">
                                      <a:latin typeface="Cambria Math"/>
                                    </a:rPr>
                                    <m:t>𝐄</m:t>
                                  </m:r>
                                </m:e>
                                <m:sub>
                                  <m:sSub>
                                    <m:sSubPr>
                                      <m:ctrlPr>
                                        <a:rPr lang="en-US" sz="1800" i="1" dirty="0">
                                          <a:latin typeface="Cambria Math" panose="02040503050406030204" pitchFamily="18" charset="0"/>
                                        </a:rPr>
                                      </m:ctrlPr>
                                    </m:sSubPr>
                                    <m:e>
                                      <m:r>
                                        <a:rPr lang="en-US" sz="1800" i="1" dirty="0">
                                          <a:latin typeface="Cambria Math"/>
                                        </a:rPr>
                                        <m:t>𝐷</m:t>
                                      </m:r>
                                    </m:e>
                                    <m:sub>
                                      <m:r>
                                        <a:rPr lang="en-US" sz="1800" i="1" dirty="0">
                                          <a:latin typeface="Cambria Math"/>
                                        </a:rPr>
                                        <m:t>𝜎</m:t>
                                      </m:r>
                                    </m:sub>
                                  </m:sSub>
                                </m:sub>
                              </m:sSub>
                              <m:d>
                                <m:dPr>
                                  <m:begChr m:val="["/>
                                  <m:endChr m:val="]"/>
                                  <m:ctrlPr>
                                    <a:rPr lang="en-US" sz="1800" i="1" dirty="0">
                                      <a:latin typeface="Cambria Math" panose="02040503050406030204" pitchFamily="18" charset="0"/>
                                    </a:rPr>
                                  </m:ctrlPr>
                                </m:dPr>
                                <m:e>
                                  <m:r>
                                    <a:rPr lang="en-US" sz="1800" b="0" i="1" dirty="0" smtClean="0">
                                      <a:latin typeface="Cambria Math" panose="02040503050406030204" pitchFamily="18" charset="0"/>
                                    </a:rPr>
                                    <m:t>𝜙</m:t>
                                  </m:r>
                                </m:e>
                              </m:d>
                              <m:r>
                                <a:rPr lang="en-US" sz="1800" i="1" dirty="0">
                                  <a:latin typeface="Cambria Math"/>
                                </a:rPr>
                                <m:t>−</m:t>
                              </m:r>
                              <m:sSub>
                                <m:sSubPr>
                                  <m:ctrlPr>
                                    <a:rPr lang="en-US" sz="1800" i="1" dirty="0">
                                      <a:latin typeface="Cambria Math" panose="02040503050406030204" pitchFamily="18" charset="0"/>
                                    </a:rPr>
                                  </m:ctrlPr>
                                </m:sSubPr>
                                <m:e>
                                  <m:r>
                                    <a:rPr lang="en-US" sz="1800" b="1" dirty="0">
                                      <a:latin typeface="Cambria Math"/>
                                    </a:rPr>
                                    <m:t>𝐄</m:t>
                                  </m:r>
                                </m:e>
                                <m:sub>
                                  <m:sSub>
                                    <m:sSubPr>
                                      <m:ctrlPr>
                                        <a:rPr lang="en-US" sz="1800" i="1" dirty="0">
                                          <a:latin typeface="Cambria Math" panose="02040503050406030204" pitchFamily="18" charset="0"/>
                                        </a:rPr>
                                      </m:ctrlPr>
                                    </m:sSubPr>
                                    <m:e>
                                      <m:r>
                                        <a:rPr lang="en-US" sz="1800" i="1" dirty="0">
                                          <a:latin typeface="Cambria Math"/>
                                        </a:rPr>
                                        <m:t>𝑈</m:t>
                                      </m:r>
                                    </m:e>
                                    <m:sub>
                                      <m:r>
                                        <a:rPr lang="en-US" sz="1800" i="1" dirty="0">
                                          <a:latin typeface="Cambria Math"/>
                                        </a:rPr>
                                        <m:t>𝑘</m:t>
                                      </m:r>
                                    </m:sub>
                                  </m:sSub>
                                </m:sub>
                              </m:sSub>
                              <m:d>
                                <m:dPr>
                                  <m:begChr m:val="["/>
                                  <m:endChr m:val="]"/>
                                  <m:ctrlPr>
                                    <a:rPr lang="en-US" sz="1800" i="1" dirty="0">
                                      <a:latin typeface="Cambria Math" panose="02040503050406030204" pitchFamily="18" charset="0"/>
                                    </a:rPr>
                                  </m:ctrlPr>
                                </m:dPr>
                                <m:e>
                                  <m:r>
                                    <a:rPr lang="en-US" sz="1800" b="0" i="1" dirty="0" smtClean="0">
                                      <a:latin typeface="Cambria Math" panose="02040503050406030204" pitchFamily="18" charset="0"/>
                                    </a:rPr>
                                    <m:t>𝜙</m:t>
                                  </m:r>
                                </m:e>
                              </m:d>
                            </m:e>
                          </m:d>
                          <m:r>
                            <a:rPr lang="en-US" sz="1800" i="1" dirty="0">
                              <a:latin typeface="Cambria Math"/>
                            </a:rPr>
                            <m:t>&gt;</m:t>
                          </m:r>
                          <m:sSup>
                            <m:sSupPr>
                              <m:ctrlPr>
                                <a:rPr lang="en-US" sz="1800" i="1">
                                  <a:latin typeface="Cambria Math" panose="02040503050406030204" pitchFamily="18" charset="0"/>
                                </a:rPr>
                              </m:ctrlPr>
                            </m:sSupPr>
                            <m:e>
                              <m:r>
                                <a:rPr lang="en-US" sz="1800" i="1">
                                  <a:latin typeface="Cambria Math"/>
                                </a:rPr>
                                <m:t>𝑡</m:t>
                              </m:r>
                              <m:r>
                                <a:rPr lang="en-US" sz="1800" i="1">
                                  <a:latin typeface="Cambria Math"/>
                                </a:rPr>
                                <m:t>⋅</m:t>
                              </m:r>
                              <m:r>
                                <a:rPr lang="en-US" sz="1800" i="1">
                                  <a:latin typeface="Cambria Math"/>
                                </a:rPr>
                                <m:t>𝑛</m:t>
                              </m:r>
                            </m:e>
                            <m:sup>
                              <m:r>
                                <a:rPr lang="en-US" sz="1800" i="1">
                                  <a:latin typeface="Cambria Math"/>
                                </a:rPr>
                                <m:t>−</m:t>
                              </m:r>
                              <m:r>
                                <a:rPr lang="en-US" sz="1800" i="1">
                                  <a:latin typeface="Cambria Math"/>
                                </a:rPr>
                                <m:t>𝑘</m:t>
                              </m:r>
                              <m:r>
                                <a:rPr lang="en-US" sz="1800" i="1">
                                  <a:latin typeface="Cambria Math"/>
                                </a:rPr>
                                <m:t>/2</m:t>
                              </m:r>
                            </m:sup>
                          </m:sSup>
                        </m:e>
                      </m:d>
                      <m:r>
                        <a:rPr lang="en-US" sz="1800" i="1">
                          <a:latin typeface="Cambria Math"/>
                        </a:rPr>
                        <m:t>=</m:t>
                      </m:r>
                      <m:sSup>
                        <m:sSupPr>
                          <m:ctrlPr>
                            <a:rPr lang="en-US" sz="1800" i="1">
                              <a:latin typeface="Cambria Math" panose="02040503050406030204" pitchFamily="18" charset="0"/>
                            </a:rPr>
                          </m:ctrlPr>
                        </m:sSupPr>
                        <m:e>
                          <m:r>
                            <a:rPr lang="en-US" sz="1800" i="1">
                              <a:latin typeface="Cambria Math"/>
                            </a:rPr>
                            <m:t>𝑒</m:t>
                          </m:r>
                        </m:e>
                        <m:sup>
                          <m:r>
                            <a:rPr lang="en-US" sz="1800" i="1">
                              <a:latin typeface="Cambria Math" panose="02040503050406030204" pitchFamily="18" charset="0"/>
                            </a:rPr>
                            <m:t>−</m:t>
                          </m:r>
                          <m:r>
                            <m:rPr>
                              <m:sty m:val="p"/>
                            </m:rPr>
                            <a:rPr lang="en-US" sz="1800">
                              <a:latin typeface="Cambria Math"/>
                            </a:rPr>
                            <m:t>Ω</m:t>
                          </m:r>
                          <m:r>
                            <a:rPr lang="en-US" sz="1800" i="1">
                              <a:latin typeface="Cambria Math"/>
                            </a:rPr>
                            <m:t>(</m:t>
                          </m:r>
                          <m:r>
                            <a:rPr lang="en-US" sz="1800" i="1">
                              <a:latin typeface="Cambria Math"/>
                            </a:rPr>
                            <m:t>𝑘</m:t>
                          </m:r>
                          <m:r>
                            <a:rPr lang="en-US" sz="1800" i="1">
                              <a:latin typeface="Cambria Math"/>
                            </a:rPr>
                            <m:t>⋅</m:t>
                          </m:r>
                          <m:sSup>
                            <m:sSupPr>
                              <m:ctrlPr>
                                <a:rPr lang="en-US" sz="1800" i="1">
                                  <a:latin typeface="Cambria Math" panose="02040503050406030204" pitchFamily="18" charset="0"/>
                                </a:rPr>
                              </m:ctrlPr>
                            </m:sSupPr>
                            <m:e>
                              <m:r>
                                <a:rPr lang="en-US" sz="1800" i="1">
                                  <a:latin typeface="Cambria Math"/>
                                </a:rPr>
                                <m:t>𝑡</m:t>
                              </m:r>
                            </m:e>
                            <m:sup>
                              <m:r>
                                <a:rPr lang="en-US" sz="1800" i="1">
                                  <a:latin typeface="Cambria Math"/>
                                </a:rPr>
                                <m:t>2/</m:t>
                              </m:r>
                              <m:r>
                                <a:rPr lang="en-US" sz="1800" i="1">
                                  <a:latin typeface="Cambria Math"/>
                                </a:rPr>
                                <m:t>𝑘</m:t>
                              </m:r>
                            </m:sup>
                          </m:sSup>
                          <m:r>
                            <a:rPr lang="en-US" sz="1800" i="1">
                              <a:latin typeface="Cambria Math"/>
                            </a:rPr>
                            <m:t>)</m:t>
                          </m:r>
                        </m:sup>
                      </m:sSup>
                    </m:oMath>
                  </m:oMathPara>
                </a14:m>
                <a:endParaRPr lang="en-US" sz="1800" b="0" dirty="0" smtClean="0"/>
              </a:p>
              <a:p>
                <a:pPr marL="0" indent="0">
                  <a:buNone/>
                </a:pPr>
                <a:endParaRPr lang="en-US" sz="2000" b="0" dirty="0" smtClean="0"/>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35050" y="2164436"/>
                <a:ext cx="8052868" cy="3151093"/>
              </a:xfrm>
              <a:blipFill rotWithShape="0">
                <a:blip r:embed="rId4"/>
                <a:stretch>
                  <a:fillRect l="-606" t="-11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12900" y="958233"/>
                <a:ext cx="8141468" cy="923016"/>
              </a:xfrm>
              <a:prstGeom prst="rect">
                <a:avLst/>
              </a:prstGeom>
              <a:solidFill>
                <a:schemeClr val="accent5">
                  <a:lumMod val="20000"/>
                  <a:lumOff val="8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rPr>
                  <a:t>Hard family of distributions:</a:t>
                </a:r>
                <a:endParaRPr lang="en-US" i="1" dirty="0" smtClean="0">
                  <a:solidFill>
                    <a:srgbClr val="C00000"/>
                  </a:solidFill>
                  <a:latin typeface="Cambria Math" panose="02040503050406030204" pitchFamily="18" charset="0"/>
                </a:endParaRPr>
              </a:p>
              <a:p>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a:rPr>
                          <m:t>𝐷</m:t>
                        </m:r>
                      </m:e>
                      <m:sub>
                        <m:r>
                          <a:rPr lang="en-US" i="1">
                            <a:solidFill>
                              <a:schemeClr val="tx1"/>
                            </a:solidFill>
                            <a:latin typeface="Cambria Math"/>
                          </a:rPr>
                          <m:t>𝜎</m:t>
                        </m:r>
                      </m:sub>
                    </m:sSub>
                  </m:oMath>
                </a14:m>
                <a:r>
                  <a:rPr lang="en-US" dirty="0">
                    <a:solidFill>
                      <a:schemeClr val="tx1"/>
                    </a:solidFill>
                  </a:rPr>
                  <a:t> </a:t>
                </a:r>
                <a:r>
                  <a:rPr lang="en-US" dirty="0" smtClean="0">
                    <a:solidFill>
                      <a:schemeClr val="tx1"/>
                    </a:solidFill>
                  </a:rPr>
                  <a:t>uniform </a:t>
                </a:r>
                <a:r>
                  <a:rPr lang="en-US" dirty="0">
                    <a:solidFill>
                      <a:schemeClr val="tx1"/>
                    </a:solidFill>
                  </a:rPr>
                  <a:t>over all </a:t>
                </a:r>
                <a14:m>
                  <m:oMath xmlns:m="http://schemas.openxmlformats.org/officeDocument/2006/math">
                    <m:r>
                      <a:rPr lang="en-US" i="1">
                        <a:solidFill>
                          <a:schemeClr val="tx1"/>
                        </a:solidFill>
                        <a:latin typeface="Cambria Math"/>
                      </a:rPr>
                      <m:t>𝑘</m:t>
                    </m:r>
                  </m:oMath>
                </a14:m>
                <a:r>
                  <a:rPr lang="en-US" dirty="0">
                    <a:solidFill>
                      <a:schemeClr val="tx1"/>
                    </a:solidFill>
                  </a:rPr>
                  <a:t>-clauses in which </a:t>
                </a:r>
                <a14:m>
                  <m:oMath xmlns:m="http://schemas.openxmlformats.org/officeDocument/2006/math">
                    <m:r>
                      <m:rPr>
                        <m:sty m:val="p"/>
                      </m:rPr>
                      <a:rPr lang="en-US" i="1">
                        <a:solidFill>
                          <a:schemeClr val="tx1"/>
                        </a:solidFill>
                        <a:latin typeface="Cambria Math"/>
                      </a:rPr>
                      <m:t>σ</m:t>
                    </m:r>
                  </m:oMath>
                </a14:m>
                <a:r>
                  <a:rPr lang="en-US" dirty="0">
                    <a:solidFill>
                      <a:schemeClr val="tx1"/>
                    </a:solidFill>
                  </a:rPr>
                  <a:t> satisfies an odd number of literals</a:t>
                </a:r>
              </a:p>
              <a:p>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a:rPr>
                          <m:t>𝐷</m:t>
                        </m:r>
                      </m:e>
                      <m:sub>
                        <m:r>
                          <a:rPr lang="en-US" i="1">
                            <a:solidFill>
                              <a:schemeClr val="tx1"/>
                            </a:solidFill>
                            <a:latin typeface="Cambria Math"/>
                          </a:rPr>
                          <m:t>0</m:t>
                        </m:r>
                      </m:sub>
                    </m:sSub>
                    <m:r>
                      <a:rPr lang="en-US" i="1">
                        <a:solidFill>
                          <a:schemeClr val="tx1"/>
                        </a:solidFill>
                        <a:latin typeface="Cambria Math"/>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𝑈</m:t>
                        </m:r>
                      </m:e>
                      <m:sub>
                        <m:r>
                          <a:rPr lang="en-US" i="1">
                            <a:solidFill>
                              <a:schemeClr val="tx1"/>
                            </a:solidFill>
                            <a:latin typeface="Cambria Math"/>
                          </a:rPr>
                          <m:t>𝑘</m:t>
                        </m:r>
                      </m:sub>
                    </m:sSub>
                    <m:r>
                      <a:rPr lang="en-US" b="0" i="1" smtClean="0">
                        <a:solidFill>
                          <a:schemeClr val="tx1"/>
                        </a:solidFill>
                        <a:latin typeface="Cambria Math" panose="02040503050406030204" pitchFamily="18" charset="0"/>
                      </a:rPr>
                      <m:t>;</m:t>
                    </m:r>
                  </m:oMath>
                </a14:m>
                <a:r>
                  <a:rPr lang="en-US" b="0" i="0" dirty="0" smtClean="0">
                    <a:solidFill>
                      <a:schemeClr val="tx1"/>
                    </a:solidFill>
                    <a:latin typeface="+mj-lt"/>
                  </a:rPr>
                  <a:t> </a:t>
                </a:r>
                <a14:m>
                  <m:oMath xmlns:m="http://schemas.openxmlformats.org/officeDocument/2006/math">
                    <m:r>
                      <a:rPr lang="en-US" b="1" i="1">
                        <a:solidFill>
                          <a:schemeClr val="tx1"/>
                        </a:solidFill>
                        <a:latin typeface="Cambria Math"/>
                      </a:rPr>
                      <m:t>𝓓</m:t>
                    </m:r>
                    <m:r>
                      <a:rPr lang="en-US" i="1">
                        <a:solidFill>
                          <a:schemeClr val="tx1"/>
                        </a:solidFill>
                        <a:latin typeface="Cambria Math"/>
                      </a:rPr>
                      <m:t>=</m:t>
                    </m:r>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a:rPr>
                              <m:t>𝐷</m:t>
                            </m:r>
                          </m:e>
                          <m:sub>
                            <m:r>
                              <a:rPr lang="en-US" i="1">
                                <a:solidFill>
                                  <a:schemeClr val="tx1"/>
                                </a:solidFill>
                                <a:latin typeface="Cambria Math"/>
                              </a:rPr>
                              <m:t>𝜎</m:t>
                            </m:r>
                          </m:sub>
                        </m:sSub>
                        <m:r>
                          <a:rPr lang="en-US" i="1">
                            <a:solidFill>
                              <a:schemeClr val="tx1"/>
                            </a:solidFill>
                            <a:latin typeface="Cambria Math"/>
                          </a:rPr>
                          <m:t>; </m:t>
                        </m:r>
                        <m:r>
                          <a:rPr lang="en-US" i="1">
                            <a:solidFill>
                              <a:schemeClr val="tx1"/>
                            </a:solidFill>
                            <a:latin typeface="Cambria Math"/>
                          </a:rPr>
                          <m:t>𝜎</m:t>
                        </m:r>
                        <m:r>
                          <a:rPr lang="en-US" i="1">
                            <a:solidFill>
                              <a:schemeClr val="tx1"/>
                            </a:solidFill>
                            <a:latin typeface="Cambria Math"/>
                          </a:rPr>
                          <m:t>∈</m:t>
                        </m:r>
                        <m:sSup>
                          <m:sSupPr>
                            <m:ctrlPr>
                              <a:rPr lang="en-US" i="1">
                                <a:solidFill>
                                  <a:schemeClr val="tx1"/>
                                </a:solidFill>
                                <a:latin typeface="Cambria Math" panose="02040503050406030204" pitchFamily="18" charset="0"/>
                              </a:rPr>
                            </m:ctrlPr>
                          </m:sSupPr>
                          <m:e>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a:rPr>
                                  <m:t>−1,1</m:t>
                                </m:r>
                              </m:e>
                            </m:d>
                          </m:e>
                          <m:sup>
                            <m:r>
                              <a:rPr lang="en-US" i="1">
                                <a:solidFill>
                                  <a:schemeClr val="tx1"/>
                                </a:solidFill>
                                <a:latin typeface="Cambria Math"/>
                              </a:rPr>
                              <m:t>𝑛</m:t>
                            </m:r>
                          </m:sup>
                        </m:sSup>
                      </m:e>
                    </m:d>
                  </m:oMath>
                </a14:m>
                <a:endParaRPr lang="en-US" dirty="0">
                  <a:solidFill>
                    <a:schemeClr val="tx1"/>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412900" y="958233"/>
                <a:ext cx="8141468" cy="923016"/>
              </a:xfrm>
              <a:prstGeom prst="rect">
                <a:avLst/>
              </a:prstGeom>
              <a:blipFill rotWithShape="0">
                <a:blip r:embed="rId5"/>
                <a:stretch>
                  <a:fillRect l="-674" t="-394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ounded Rectangle 4"/>
              <p:cNvSpPr/>
              <p:nvPr/>
            </p:nvSpPr>
            <p:spPr>
              <a:xfrm>
                <a:off x="535845" y="5171354"/>
                <a:ext cx="7851278" cy="1214077"/>
              </a:xfrm>
              <a:prstGeom prst="roundRect">
                <a:avLst/>
              </a:prstGeom>
              <a:solidFill>
                <a:schemeClr val="accent1">
                  <a:lumMod val="20000"/>
                  <a:lumOff val="80000"/>
                  <a:alpha val="67000"/>
                </a:schemeClr>
              </a:solidFill>
              <a:ln w="25400">
                <a:solidFill>
                  <a:schemeClr val="bg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C00000"/>
                    </a:solidFill>
                  </a:rPr>
                  <a:t>Thm: </a:t>
                </a:r>
                <a14:m>
                  <m:oMath xmlns:m="http://schemas.openxmlformats.org/officeDocument/2006/math">
                    <m:r>
                      <m:rPr>
                        <m:sty m:val="p"/>
                      </m:rPr>
                      <a:rPr lang="en-US" sz="2000" dirty="0" smtClean="0">
                        <a:solidFill>
                          <a:schemeClr val="tx1"/>
                        </a:solidFill>
                        <a:latin typeface="Cambria Math"/>
                      </a:rPr>
                      <m:t>SQD</m:t>
                    </m:r>
                    <m:r>
                      <m:rPr>
                        <m:sty m:val="p"/>
                      </m:rPr>
                      <a:rPr lang="en-US" sz="2000" dirty="0">
                        <a:solidFill>
                          <a:schemeClr val="tx1"/>
                        </a:solidFill>
                        <a:latin typeface="Cambria Math" panose="02040503050406030204" pitchFamily="18" charset="0"/>
                      </a:rPr>
                      <m:t>im</m:t>
                    </m:r>
                    <m:d>
                      <m:dPr>
                        <m:ctrlPr>
                          <a:rPr lang="en-US" sz="2000" i="1" dirty="0">
                            <a:solidFill>
                              <a:schemeClr val="tx1"/>
                            </a:solidFill>
                            <a:latin typeface="Cambria Math" panose="02040503050406030204" pitchFamily="18" charset="0"/>
                          </a:rPr>
                        </m:ctrlPr>
                      </m:dPr>
                      <m:e>
                        <m:r>
                          <m:rPr>
                            <m:sty m:val="p"/>
                          </m:rPr>
                          <a:rPr lang="en-US" sz="2000" dirty="0">
                            <a:solidFill>
                              <a:schemeClr val="tx1"/>
                            </a:solidFill>
                            <a:latin typeface="Cambria Math"/>
                          </a:rPr>
                          <m:t>Dec</m:t>
                        </m:r>
                        <m:d>
                          <m:dPr>
                            <m:ctrlPr>
                              <a:rPr lang="en-US" sz="2000" i="1">
                                <a:solidFill>
                                  <a:schemeClr val="tx1"/>
                                </a:solidFill>
                                <a:latin typeface="Cambria Math" panose="02040503050406030204" pitchFamily="18" charset="0"/>
                              </a:rPr>
                            </m:ctrlPr>
                          </m:dPr>
                          <m:e>
                            <m:sSub>
                              <m:sSubPr>
                                <m:ctrlPr>
                                  <a:rPr lang="en-US" sz="2000" i="1">
                                    <a:solidFill>
                                      <a:schemeClr val="tx1"/>
                                    </a:solidFill>
                                    <a:latin typeface="Cambria Math" panose="02040503050406030204" pitchFamily="18" charset="0"/>
                                  </a:rPr>
                                </m:ctrlPr>
                              </m:sSubPr>
                              <m:e>
                                <m:r>
                                  <a:rPr lang="en-US" sz="2000" b="1" i="1">
                                    <a:solidFill>
                                      <a:schemeClr val="tx1"/>
                                    </a:solidFill>
                                    <a:latin typeface="Cambria Math"/>
                                  </a:rPr>
                                  <m:t>𝓓</m:t>
                                </m:r>
                              </m:e>
                              <m:sub>
                                <m:r>
                                  <a:rPr lang="en-US" sz="2000" i="1">
                                    <a:solidFill>
                                      <a:schemeClr val="tx1"/>
                                    </a:solidFill>
                                    <a:latin typeface="Cambria Math"/>
                                  </a:rPr>
                                  <m:t>1</m:t>
                                </m:r>
                              </m:sub>
                            </m:sSub>
                            <m:r>
                              <a:rPr lang="en-US" sz="2000" i="1">
                                <a:solidFill>
                                  <a:schemeClr val="tx1"/>
                                </a:solidFill>
                                <a:latin typeface="Cambria Math"/>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𝐷</m:t>
                                </m:r>
                              </m:e>
                              <m:sub>
                                <m:r>
                                  <a:rPr lang="en-US" sz="2000" i="1">
                                    <a:solidFill>
                                      <a:schemeClr val="tx1"/>
                                    </a:solidFill>
                                    <a:latin typeface="Cambria Math"/>
                                  </a:rPr>
                                  <m:t>0</m:t>
                                </m:r>
                              </m:sub>
                            </m:sSub>
                          </m:e>
                        </m:d>
                        <m:r>
                          <a:rPr lang="en-US" sz="2000" i="1">
                            <a:solidFill>
                              <a:schemeClr val="tx1"/>
                            </a:solidFill>
                            <a:latin typeface="Cambria Math"/>
                          </a:rPr>
                          <m:t>,</m:t>
                        </m:r>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a:rPr>
                              <m:t>𝑡</m:t>
                            </m:r>
                            <m:r>
                              <a:rPr lang="en-US" sz="2000" i="1">
                                <a:solidFill>
                                  <a:schemeClr val="tx1"/>
                                </a:solidFill>
                                <a:latin typeface="Cambria Math"/>
                              </a:rPr>
                              <m:t>⋅</m:t>
                            </m:r>
                            <m:r>
                              <a:rPr lang="en-US" sz="2000" i="1">
                                <a:solidFill>
                                  <a:schemeClr val="tx1"/>
                                </a:solidFill>
                                <a:latin typeface="Cambria Math"/>
                              </a:rPr>
                              <m:t>𝑛</m:t>
                            </m:r>
                          </m:e>
                          <m:sup>
                            <m:r>
                              <a:rPr lang="en-US" sz="2000" i="1">
                                <a:solidFill>
                                  <a:schemeClr val="tx1"/>
                                </a:solidFill>
                                <a:latin typeface="Cambria Math"/>
                              </a:rPr>
                              <m:t>−</m:t>
                            </m:r>
                            <m:r>
                              <a:rPr lang="en-US" sz="2000" i="1">
                                <a:solidFill>
                                  <a:schemeClr val="tx1"/>
                                </a:solidFill>
                                <a:latin typeface="Cambria Math"/>
                              </a:rPr>
                              <m:t>𝑘</m:t>
                            </m:r>
                            <m:r>
                              <a:rPr lang="en-US" sz="2000" i="1">
                                <a:solidFill>
                                  <a:schemeClr val="tx1"/>
                                </a:solidFill>
                                <a:latin typeface="Cambria Math"/>
                              </a:rPr>
                              <m:t>/2</m:t>
                            </m:r>
                          </m:sup>
                        </m:sSup>
                      </m:e>
                    </m:d>
                    <m:r>
                      <a:rPr lang="en-US" sz="2000" i="1">
                        <a:solidFill>
                          <a:schemeClr val="tx1"/>
                        </a:solidFill>
                        <a:latin typeface="Cambria Math"/>
                      </a:rPr>
                      <m:t>=</m:t>
                    </m:r>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a:rPr>
                          <m:t>𝑒</m:t>
                        </m:r>
                      </m:e>
                      <m:sup>
                        <m:r>
                          <m:rPr>
                            <m:sty m:val="p"/>
                          </m:rPr>
                          <a:rPr lang="en-US" sz="2000">
                            <a:solidFill>
                              <a:schemeClr val="tx1"/>
                            </a:solidFill>
                            <a:latin typeface="Cambria Math"/>
                          </a:rPr>
                          <m:t>Ω</m:t>
                        </m:r>
                        <m:r>
                          <a:rPr lang="en-US" sz="2000" i="1">
                            <a:solidFill>
                              <a:schemeClr val="tx1"/>
                            </a:solidFill>
                            <a:latin typeface="Cambria Math"/>
                          </a:rPr>
                          <m:t>(</m:t>
                        </m:r>
                        <m:r>
                          <a:rPr lang="en-US" sz="2000" i="1">
                            <a:solidFill>
                              <a:schemeClr val="tx1"/>
                            </a:solidFill>
                            <a:latin typeface="Cambria Math"/>
                          </a:rPr>
                          <m:t>𝑘</m:t>
                        </m:r>
                        <m:r>
                          <a:rPr lang="en-US" sz="2000" i="1">
                            <a:solidFill>
                              <a:schemeClr val="tx1"/>
                            </a:solidFill>
                            <a:latin typeface="Cambria Math"/>
                          </a:rPr>
                          <m:t>⋅</m:t>
                        </m:r>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a:rPr>
                              <m:t>𝑡</m:t>
                            </m:r>
                          </m:e>
                          <m:sup>
                            <m:r>
                              <a:rPr lang="en-US" sz="2000" i="1">
                                <a:solidFill>
                                  <a:schemeClr val="tx1"/>
                                </a:solidFill>
                                <a:latin typeface="Cambria Math"/>
                              </a:rPr>
                              <m:t>2/</m:t>
                            </m:r>
                            <m:r>
                              <a:rPr lang="en-US" sz="2000" i="1">
                                <a:solidFill>
                                  <a:schemeClr val="tx1"/>
                                </a:solidFill>
                                <a:latin typeface="Cambria Math"/>
                              </a:rPr>
                              <m:t>𝑘</m:t>
                            </m:r>
                          </m:sup>
                        </m:sSup>
                        <m:r>
                          <a:rPr lang="en-US" sz="2000" i="1">
                            <a:solidFill>
                              <a:schemeClr val="tx1"/>
                            </a:solidFill>
                            <a:latin typeface="Cambria Math"/>
                          </a:rPr>
                          <m:t>)</m:t>
                        </m:r>
                      </m:sup>
                    </m:sSup>
                  </m:oMath>
                </a14:m>
                <a:endParaRPr lang="en-US" sz="2000" dirty="0">
                  <a:solidFill>
                    <a:schemeClr val="tx1"/>
                  </a:solidFill>
                </a:endParaRPr>
              </a:p>
              <a:p>
                <a:r>
                  <a:rPr lang="en-US" sz="2000" b="0" dirty="0" smtClean="0">
                    <a:solidFill>
                      <a:schemeClr val="tx1"/>
                    </a:solidFill>
                  </a:rPr>
                  <a:t>		</a:t>
                </a:r>
                <a14:m>
                  <m:oMath xmlns:m="http://schemas.openxmlformats.org/officeDocument/2006/math">
                    <m:r>
                      <a:rPr lang="en-US" sz="2000" b="0" i="1" dirty="0" smtClean="0">
                        <a:solidFill>
                          <a:schemeClr val="tx1"/>
                        </a:solidFill>
                        <a:latin typeface="Cambria Math" panose="02040503050406030204" pitchFamily="18" charset="0"/>
                      </a:rPr>
                      <m:t>∀</m:t>
                    </m:r>
                    <m:r>
                      <a:rPr lang="en-US" sz="2000" b="0" i="1" dirty="0" smtClean="0">
                        <a:solidFill>
                          <a:schemeClr val="tx1"/>
                        </a:solidFill>
                        <a:latin typeface="Cambria Math" panose="02040503050406030204" pitchFamily="18" charset="0"/>
                      </a:rPr>
                      <m:t>𝑞</m:t>
                    </m:r>
                    <m:r>
                      <a:rPr lang="en-US" sz="2000" b="0" i="1" dirty="0" smtClean="0">
                        <a:solidFill>
                          <a:schemeClr val="tx1"/>
                        </a:solidFill>
                        <a:latin typeface="Cambria Math" panose="02040503050406030204" pitchFamily="18" charset="0"/>
                      </a:rPr>
                      <m:t>&gt;1,  </m:t>
                    </m:r>
                    <m:r>
                      <a:rPr lang="en-US" sz="2000" i="1" dirty="0">
                        <a:solidFill>
                          <a:schemeClr val="tx1"/>
                        </a:solidFill>
                        <a:latin typeface="Cambria Math"/>
                      </a:rPr>
                      <m:t>𝑘</m:t>
                    </m:r>
                  </m:oMath>
                </a14:m>
                <a:r>
                  <a:rPr lang="en-US" sz="2400" dirty="0">
                    <a:solidFill>
                      <a:schemeClr val="tx1"/>
                    </a:solidFill>
                  </a:rPr>
                  <a:t>-</a:t>
                </a:r>
                <a14:m>
                  <m:oMath xmlns:m="http://schemas.openxmlformats.org/officeDocument/2006/math">
                    <m:r>
                      <m:rPr>
                        <m:sty m:val="p"/>
                      </m:rPr>
                      <a:rPr lang="en-US" sz="2000" i="1" dirty="0">
                        <a:solidFill>
                          <a:schemeClr val="tx1"/>
                        </a:solidFill>
                        <a:latin typeface="Cambria Math"/>
                      </a:rPr>
                      <m:t>SAT</m:t>
                    </m:r>
                  </m:oMath>
                </a14:m>
                <a:r>
                  <a:rPr lang="en-US" sz="2400" dirty="0">
                    <a:solidFill>
                      <a:schemeClr val="tx1"/>
                    </a:solidFill>
                  </a:rPr>
                  <a:t>-</a:t>
                </a:r>
                <a14:m>
                  <m:oMath xmlns:m="http://schemas.openxmlformats.org/officeDocument/2006/math">
                    <m:r>
                      <m:rPr>
                        <m:sty m:val="p"/>
                      </m:rPr>
                      <a:rPr lang="en-US" sz="2000" i="1" dirty="0">
                        <a:solidFill>
                          <a:schemeClr val="tx1"/>
                        </a:solidFill>
                        <a:latin typeface="Cambria Math"/>
                      </a:rPr>
                      <m:t>Refute</m:t>
                    </m:r>
                    <m:r>
                      <a:rPr lang="en-US" sz="2000" i="1" dirty="0">
                        <a:solidFill>
                          <a:schemeClr val="tx1"/>
                        </a:solidFill>
                        <a:latin typeface="Cambria Math"/>
                      </a:rPr>
                      <m:t>∉</m:t>
                    </m:r>
                    <m:r>
                      <m:rPr>
                        <m:sty m:val="p"/>
                      </m:rPr>
                      <a:rPr lang="en-US" sz="2000" dirty="0">
                        <a:solidFill>
                          <a:schemeClr val="tx1"/>
                        </a:solidFill>
                        <a:latin typeface="Cambria Math"/>
                      </a:rPr>
                      <m:t>SQC</m:t>
                    </m:r>
                    <m:r>
                      <m:rPr>
                        <m:sty m:val="p"/>
                      </m:rPr>
                      <a:rPr lang="en-US" sz="2000" b="0" i="0" dirty="0" smtClean="0">
                        <a:solidFill>
                          <a:schemeClr val="tx1"/>
                        </a:solidFill>
                        <a:latin typeface="Cambria Math" panose="02040503050406030204" pitchFamily="18" charset="0"/>
                      </a:rPr>
                      <m:t>ompl</m:t>
                    </m:r>
                    <m:d>
                      <m:dPr>
                        <m:ctrlPr>
                          <a:rPr lang="en-US" sz="2000" i="1" dirty="0">
                            <a:solidFill>
                              <a:schemeClr val="tx1"/>
                            </a:solidFill>
                            <a:latin typeface="Cambria Math" panose="02040503050406030204" pitchFamily="18" charset="0"/>
                          </a:rPr>
                        </m:ctrlPr>
                      </m:dPr>
                      <m:e>
                        <m:r>
                          <a:rPr lang="en-US" sz="2000" i="1">
                            <a:solidFill>
                              <a:schemeClr val="tx1"/>
                            </a:solidFill>
                            <a:latin typeface="Cambria Math"/>
                          </a:rPr>
                          <m:t>𝑞</m:t>
                        </m:r>
                        <m:r>
                          <a:rPr lang="en-US" sz="2000" dirty="0">
                            <a:solidFill>
                              <a:schemeClr val="tx1"/>
                            </a:solidFill>
                            <a:latin typeface="Cambria Math"/>
                          </a:rPr>
                          <m:t>,</m:t>
                        </m:r>
                        <m:sSup>
                          <m:sSupPr>
                            <m:ctrlPr>
                              <a:rPr lang="en-US" sz="2000" i="1" dirty="0">
                                <a:solidFill>
                                  <a:schemeClr val="tx1"/>
                                </a:solidFill>
                                <a:latin typeface="Cambria Math" panose="02040503050406030204" pitchFamily="18" charset="0"/>
                              </a:rPr>
                            </m:ctrlPr>
                          </m:sSupPr>
                          <m:e>
                            <m:d>
                              <m:dPr>
                                <m:ctrlPr>
                                  <a:rPr lang="en-US" sz="2000" i="1" dirty="0">
                                    <a:solidFill>
                                      <a:schemeClr val="tx1"/>
                                    </a:solidFill>
                                    <a:latin typeface="Cambria Math" panose="02040503050406030204" pitchFamily="18" charset="0"/>
                                  </a:rPr>
                                </m:ctrlPr>
                              </m:dPr>
                              <m:e>
                                <m:f>
                                  <m:fPr>
                                    <m:ctrlPr>
                                      <a:rPr lang="en-US" sz="2000" i="1" dirty="0">
                                        <a:solidFill>
                                          <a:schemeClr val="tx1"/>
                                        </a:solidFill>
                                        <a:latin typeface="Cambria Math" panose="02040503050406030204" pitchFamily="18" charset="0"/>
                                      </a:rPr>
                                    </m:ctrlPr>
                                  </m:fPr>
                                  <m:num>
                                    <m:r>
                                      <a:rPr lang="en-US" sz="2000" i="1" dirty="0">
                                        <a:solidFill>
                                          <a:schemeClr val="tx1"/>
                                        </a:solidFill>
                                        <a:latin typeface="Cambria Math"/>
                                      </a:rPr>
                                      <m:t>𝑛</m:t>
                                    </m:r>
                                  </m:num>
                                  <m:den>
                                    <m:r>
                                      <m:rPr>
                                        <m:sty m:val="p"/>
                                      </m:rPr>
                                      <a:rPr lang="en-US" sz="2000" i="1" dirty="0">
                                        <a:solidFill>
                                          <a:schemeClr val="tx1"/>
                                        </a:solidFill>
                                        <a:latin typeface="Cambria Math"/>
                                      </a:rPr>
                                      <m:t>log</m:t>
                                    </m:r>
                                    <m:r>
                                      <a:rPr lang="en-US" sz="2000" i="1" dirty="0">
                                        <a:solidFill>
                                          <a:schemeClr val="tx1"/>
                                        </a:solidFill>
                                        <a:latin typeface="Cambria Math"/>
                                      </a:rPr>
                                      <m:t> </m:t>
                                    </m:r>
                                    <m:r>
                                      <a:rPr lang="en-US" sz="2000" i="1" dirty="0">
                                        <a:solidFill>
                                          <a:schemeClr val="tx1"/>
                                        </a:solidFill>
                                        <a:latin typeface="Cambria Math"/>
                                      </a:rPr>
                                      <m:t>𝑞</m:t>
                                    </m:r>
                                  </m:den>
                                </m:f>
                              </m:e>
                            </m:d>
                          </m:e>
                          <m:sup>
                            <m:r>
                              <a:rPr lang="en-US" sz="2000" i="1" dirty="0">
                                <a:solidFill>
                                  <a:schemeClr val="tx1"/>
                                </a:solidFill>
                                <a:latin typeface="Cambria Math"/>
                              </a:rPr>
                              <m:t>𝑘</m:t>
                            </m:r>
                          </m:sup>
                        </m:sSup>
                      </m:e>
                    </m:d>
                  </m:oMath>
                </a14:m>
                <a:endParaRPr lang="en-US" sz="2400" dirty="0">
                  <a:solidFill>
                    <a:schemeClr val="tx1"/>
                  </a:solidFill>
                </a:endParaRPr>
              </a:p>
            </p:txBody>
          </p:sp>
        </mc:Choice>
        <mc:Fallback xmlns="">
          <p:sp>
            <p:nvSpPr>
              <p:cNvPr id="5" name="Rounded Rectangle 4"/>
              <p:cNvSpPr>
                <a:spLocks noRot="1" noChangeAspect="1" noMove="1" noResize="1" noEditPoints="1" noAdjustHandles="1" noChangeArrowheads="1" noChangeShapeType="1" noTextEdit="1"/>
              </p:cNvSpPr>
              <p:nvPr/>
            </p:nvSpPr>
            <p:spPr>
              <a:xfrm>
                <a:off x="535845" y="5171354"/>
                <a:ext cx="7851278" cy="1214077"/>
              </a:xfrm>
              <a:prstGeom prst="roundRect">
                <a:avLst/>
              </a:prstGeom>
              <a:blipFill rotWithShape="0">
                <a:blip r:embed="rId6"/>
                <a:stretch>
                  <a:fillRect/>
                </a:stretch>
              </a:blipFill>
              <a:ln w="25400">
                <a:solidFill>
                  <a:schemeClr val="bg2">
                    <a:lumMod val="50000"/>
                  </a:schemeClr>
                </a:solidFill>
              </a:ln>
              <a:effectLst/>
            </p:spPr>
            <p:txBody>
              <a:bodyPr/>
              <a:lstStyle/>
              <a:p>
                <a:r>
                  <a:rPr lang="en-US">
                    <a:noFill/>
                  </a:rPr>
                  <a:t> </a:t>
                </a:r>
              </a:p>
            </p:txBody>
          </p:sp>
        </mc:Fallback>
      </mc:AlternateContent>
    </p:spTree>
    <p:extLst>
      <p:ext uri="{BB962C8B-B14F-4D97-AF65-F5344CB8AC3E}">
        <p14:creationId xmlns:p14="http://schemas.microsoft.com/office/powerpoint/2010/main" val="1337285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5397009" y="4067853"/>
                <a:ext cx="3840706" cy="923330"/>
              </a:xfrm>
              <a:prstGeom prst="rect">
                <a:avLst/>
              </a:prstGeom>
              <a:noFill/>
            </p:spPr>
            <p:txBody>
              <a:bodyPr wrap="square" rtlCol="0">
                <a:spAutoFit/>
              </a:bodyPr>
              <a:lstStyle/>
              <a:p>
                <a:r>
                  <a:rPr lang="en-US" dirty="0" smtClean="0">
                    <a:solidFill>
                      <a:srgbClr val="C00000"/>
                    </a:solidFill>
                  </a:rPr>
                  <a:t>Optimization of </a:t>
                </a:r>
                <a14:m>
                  <m:oMath xmlns:m="http://schemas.openxmlformats.org/officeDocument/2006/math">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𝐾</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𝐹</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𝛼</m:t>
                        </m:r>
                      </m:e>
                    </m:d>
                  </m:oMath>
                </a14:m>
                <a:r>
                  <a:rPr lang="en-US" dirty="0">
                    <a:solidFill>
                      <a:srgbClr val="C00000"/>
                    </a:solidFill>
                  </a:rPr>
                  <a:t> in the stochastic setting has low </a:t>
                </a:r>
                <a:r>
                  <a:rPr lang="en-US" dirty="0" smtClean="0">
                    <a:solidFill>
                      <a:srgbClr val="C00000"/>
                    </a:solidFill>
                  </a:rPr>
                  <a:t>SQ complexity</a:t>
                </a:r>
              </a:p>
            </p:txBody>
          </p:sp>
        </mc:Choice>
        <mc:Fallback xmlns="">
          <p:sp>
            <p:nvSpPr>
              <p:cNvPr id="6" name="TextBox 5"/>
              <p:cNvSpPr txBox="1">
                <a:spLocks noRot="1" noChangeAspect="1" noMove="1" noResize="1" noEditPoints="1" noAdjustHandles="1" noChangeArrowheads="1" noChangeShapeType="1" noTextEdit="1"/>
              </p:cNvSpPr>
              <p:nvPr/>
            </p:nvSpPr>
            <p:spPr>
              <a:xfrm>
                <a:off x="5397009" y="4067853"/>
                <a:ext cx="3840706" cy="923330"/>
              </a:xfrm>
              <a:prstGeom prst="rect">
                <a:avLst/>
              </a:prstGeom>
              <a:blipFill rotWithShape="0">
                <a:blip r:embed="rId3"/>
                <a:stretch>
                  <a:fillRect l="-1270" t="-3947" b="-8553"/>
                </a:stretch>
              </a:blipFill>
            </p:spPr>
            <p:txBody>
              <a:bodyPr/>
              <a:lstStyle/>
              <a:p>
                <a:r>
                  <a:rPr lang="en-US">
                    <a:noFill/>
                  </a:rPr>
                  <a:t> </a:t>
                </a:r>
              </a:p>
            </p:txBody>
          </p:sp>
        </mc:Fallback>
      </mc:AlternateContent>
      <p:pic>
        <p:nvPicPr>
          <p:cNvPr id="7" name="Picture 6"/>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0991" y="1368266"/>
            <a:ext cx="2588080" cy="1941060"/>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325611" y="3517444"/>
                <a:ext cx="4295375" cy="646331"/>
              </a:xfrm>
              <a:prstGeom prst="rect">
                <a:avLst/>
              </a:prstGeom>
              <a:noFill/>
            </p:spPr>
            <p:txBody>
              <a:bodyPr wrap="square" rtlCol="0">
                <a:spAutoFit/>
              </a:bodyPr>
              <a:lstStyle/>
              <a:p>
                <a:r>
                  <a:rPr lang="en-US" dirty="0" smtClean="0"/>
                  <a:t>Lower bound on SQ complexity of stochastic </a:t>
                </a:r>
                <a14:m>
                  <m:oMath xmlns:m="http://schemas.openxmlformats.org/officeDocument/2006/math">
                    <m:r>
                      <a:rPr lang="en-US" b="0" i="1" dirty="0" smtClean="0">
                        <a:latin typeface="Cambria Math" panose="02040503050406030204" pitchFamily="18" charset="0"/>
                      </a:rPr>
                      <m:t>𝑘</m:t>
                    </m:r>
                  </m:oMath>
                </a14:m>
                <a:r>
                  <a:rPr lang="en-US" dirty="0" smtClean="0"/>
                  <a:t>-SAT refutation</a:t>
                </a:r>
              </a:p>
            </p:txBody>
          </p:sp>
        </mc:Choice>
        <mc:Fallback xmlns="">
          <p:sp>
            <p:nvSpPr>
              <p:cNvPr id="8" name="TextBox 7"/>
              <p:cNvSpPr txBox="1">
                <a:spLocks noRot="1" noChangeAspect="1" noMove="1" noResize="1" noEditPoints="1" noAdjustHandles="1" noChangeArrowheads="1" noChangeShapeType="1" noTextEdit="1"/>
              </p:cNvSpPr>
              <p:nvPr/>
            </p:nvSpPr>
            <p:spPr>
              <a:xfrm>
                <a:off x="325611" y="3517444"/>
                <a:ext cx="4295375" cy="646331"/>
              </a:xfrm>
              <a:prstGeom prst="rect">
                <a:avLst/>
              </a:prstGeom>
              <a:blipFill rotWithShape="0">
                <a:blip r:embed="rId5"/>
                <a:stretch>
                  <a:fillRect l="-1135" t="-5660" b="-13208"/>
                </a:stretch>
              </a:blipFill>
            </p:spPr>
            <p:txBody>
              <a:bodyPr/>
              <a:lstStyle/>
              <a:p>
                <a:r>
                  <a:rPr lang="en-US">
                    <a:noFill/>
                  </a:rPr>
                  <a:t> </a:t>
                </a:r>
              </a:p>
            </p:txBody>
          </p:sp>
        </mc:Fallback>
      </mc:AlternateContent>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6200000" flipH="1">
            <a:off x="4253407" y="1431857"/>
            <a:ext cx="680188" cy="1037286"/>
          </a:xfrm>
          <a:prstGeom prst="rect">
            <a:avLst/>
          </a:prstGeom>
        </p:spPr>
      </p:pic>
      <p:sp>
        <p:nvSpPr>
          <p:cNvPr id="13" name="TextBox 12"/>
          <p:cNvSpPr txBox="1"/>
          <p:nvPr/>
        </p:nvSpPr>
        <p:spPr>
          <a:xfrm>
            <a:off x="4012391" y="2397184"/>
            <a:ext cx="1119217" cy="584775"/>
          </a:xfrm>
          <a:prstGeom prst="rect">
            <a:avLst/>
          </a:prstGeom>
          <a:noFill/>
        </p:spPr>
        <p:txBody>
          <a:bodyPr wrap="none" rtlCol="0">
            <a:spAutoFit/>
          </a:bodyPr>
          <a:lstStyle/>
          <a:p>
            <a:r>
              <a:rPr lang="en-US" sz="1600" dirty="0" smtClean="0"/>
              <a:t>Convex</a:t>
            </a:r>
          </a:p>
          <a:p>
            <a:r>
              <a:rPr lang="en-US" sz="1600" dirty="0"/>
              <a:t>r</a:t>
            </a:r>
            <a:r>
              <a:rPr lang="en-US" sz="1600" dirty="0" smtClean="0"/>
              <a:t>elaxation</a:t>
            </a:r>
            <a:endParaRPr lang="en-US" sz="1600" dirty="0"/>
          </a:p>
        </p:txBody>
      </p:sp>
      <mc:AlternateContent xmlns:mc="http://schemas.openxmlformats.org/markup-compatibility/2006" xmlns:a14="http://schemas.microsoft.com/office/drawing/2010/main">
        <mc:Choice Requires="a14">
          <p:sp>
            <p:nvSpPr>
              <p:cNvPr id="12" name="TextBox 11"/>
              <p:cNvSpPr txBox="1"/>
              <p:nvPr/>
            </p:nvSpPr>
            <p:spPr>
              <a:xfrm>
                <a:off x="4909032" y="5386163"/>
                <a:ext cx="422513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400" dirty="0" smtClean="0">
                          <a:solidFill>
                            <a:srgbClr val="C00000"/>
                          </a:solidFill>
                          <a:latin typeface="Cambria Math"/>
                        </a:rPr>
                        <m:t>O</m:t>
                      </m:r>
                      <m:r>
                        <m:rPr>
                          <m:sty m:val="p"/>
                        </m:rPr>
                        <a:rPr lang="en-US" sz="2400" b="0" i="0" dirty="0" smtClean="0">
                          <a:solidFill>
                            <a:srgbClr val="C00000"/>
                          </a:solidFill>
                          <a:latin typeface="Cambria Math" panose="02040503050406030204" pitchFamily="18" charset="0"/>
                        </a:rPr>
                        <m:t>pt</m:t>
                      </m:r>
                      <m:d>
                        <m:dPr>
                          <m:ctrlPr>
                            <a:rPr lang="en-US" sz="2400" i="1" dirty="0">
                              <a:solidFill>
                                <a:srgbClr val="C00000"/>
                              </a:solidFill>
                              <a:latin typeface="Cambria Math" panose="02040503050406030204" pitchFamily="18" charset="0"/>
                            </a:rPr>
                          </m:ctrlPr>
                        </m:dPr>
                        <m:e>
                          <m:r>
                            <a:rPr lang="en-US" sz="2400" i="1" dirty="0">
                              <a:solidFill>
                                <a:srgbClr val="C00000"/>
                              </a:solidFill>
                              <a:latin typeface="Cambria Math"/>
                            </a:rPr>
                            <m:t>𝐾</m:t>
                          </m:r>
                          <m:r>
                            <a:rPr lang="en-US" sz="2400" i="1" dirty="0">
                              <a:solidFill>
                                <a:srgbClr val="C00000"/>
                              </a:solidFill>
                              <a:latin typeface="Cambria Math"/>
                            </a:rPr>
                            <m:t>,</m:t>
                          </m:r>
                          <m:r>
                            <a:rPr lang="en-US" sz="2400" i="1" dirty="0">
                              <a:solidFill>
                                <a:srgbClr val="C00000"/>
                              </a:solidFill>
                              <a:latin typeface="Cambria Math"/>
                            </a:rPr>
                            <m:t>𝐹</m:t>
                          </m:r>
                          <m:r>
                            <a:rPr lang="en-US" sz="2400" i="1" dirty="0">
                              <a:solidFill>
                                <a:srgbClr val="C00000"/>
                              </a:solidFill>
                              <a:latin typeface="Cambria Math"/>
                            </a:rPr>
                            <m:t>,</m:t>
                          </m:r>
                          <m:r>
                            <a:rPr lang="en-US" sz="2400" b="0" i="1" dirty="0" smtClean="0">
                              <a:solidFill>
                                <a:srgbClr val="C00000"/>
                              </a:solidFill>
                              <a:latin typeface="Cambria Math" panose="02040503050406030204" pitchFamily="18" charset="0"/>
                            </a:rPr>
                            <m:t>𝛼</m:t>
                          </m:r>
                        </m:e>
                      </m:d>
                      <m:r>
                        <a:rPr lang="en-US" sz="2400" i="1" dirty="0">
                          <a:solidFill>
                            <a:srgbClr val="C00000"/>
                          </a:solidFill>
                          <a:latin typeface="Cambria Math"/>
                        </a:rPr>
                        <m:t>∈</m:t>
                      </m:r>
                      <m:r>
                        <m:rPr>
                          <m:sty m:val="p"/>
                        </m:rPr>
                        <a:rPr lang="en-US" sz="2400" dirty="0">
                          <a:solidFill>
                            <a:srgbClr val="C00000"/>
                          </a:solidFill>
                          <a:latin typeface="Cambria Math"/>
                        </a:rPr>
                        <m:t>SQC</m:t>
                      </m:r>
                      <m:r>
                        <m:rPr>
                          <m:sty m:val="p"/>
                        </m:rPr>
                        <a:rPr lang="en-US" sz="2400" b="0" i="0" dirty="0" smtClean="0">
                          <a:solidFill>
                            <a:srgbClr val="C00000"/>
                          </a:solidFill>
                          <a:latin typeface="Cambria Math" panose="02040503050406030204" pitchFamily="18" charset="0"/>
                        </a:rPr>
                        <m:t>ompl</m:t>
                      </m:r>
                      <m:d>
                        <m:dPr>
                          <m:ctrlPr>
                            <a:rPr lang="en-US" sz="2400" i="1" dirty="0">
                              <a:solidFill>
                                <a:srgbClr val="C00000"/>
                              </a:solidFill>
                              <a:latin typeface="Cambria Math" panose="02040503050406030204" pitchFamily="18" charset="0"/>
                            </a:rPr>
                          </m:ctrlPr>
                        </m:dPr>
                        <m:e>
                          <m:r>
                            <a:rPr lang="en-US" sz="2400" b="0" i="1" dirty="0" smtClean="0">
                              <a:solidFill>
                                <a:srgbClr val="C00000"/>
                              </a:solidFill>
                              <a:latin typeface="Cambria Math" panose="02040503050406030204" pitchFamily="18" charset="0"/>
                            </a:rPr>
                            <m:t>𝑞</m:t>
                          </m:r>
                          <m:r>
                            <a:rPr lang="en-US" sz="2400" dirty="0">
                              <a:solidFill>
                                <a:srgbClr val="C00000"/>
                              </a:solidFill>
                              <a:latin typeface="Cambria Math"/>
                            </a:rPr>
                            <m:t>,</m:t>
                          </m:r>
                          <m:r>
                            <a:rPr lang="en-US" sz="2400" b="0" i="1" dirty="0" smtClean="0">
                              <a:solidFill>
                                <a:srgbClr val="C00000"/>
                              </a:solidFill>
                              <a:latin typeface="Cambria Math" panose="02040503050406030204" pitchFamily="18" charset="0"/>
                            </a:rPr>
                            <m:t>𝑚</m:t>
                          </m:r>
                        </m:e>
                      </m:d>
                    </m:oMath>
                  </m:oMathPara>
                </a14:m>
                <a:endParaRPr 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4909032" y="5386163"/>
                <a:ext cx="4225131" cy="461665"/>
              </a:xfrm>
              <a:prstGeom prst="rect">
                <a:avLst/>
              </a:prstGeom>
              <a:blipFill rotWithShape="0">
                <a:blip r:embed="rId7"/>
                <a:stretch>
                  <a:fillRect b="-2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72770" y="5384434"/>
                <a:ext cx="4361130" cy="461665"/>
              </a:xfrm>
              <a:prstGeom prst="rect">
                <a:avLst/>
              </a:prstGeom>
              <a:noFill/>
            </p:spPr>
            <p:txBody>
              <a:bodyPr wrap="none" rtlCol="0">
                <a:spAutoFit/>
              </a:bodyPr>
              <a:lstStyle/>
              <a:p>
                <a14:m>
                  <m:oMath xmlns:m="http://schemas.openxmlformats.org/officeDocument/2006/math">
                    <m:r>
                      <a:rPr lang="en-US" sz="2400" b="0" i="1" dirty="0" smtClean="0">
                        <a:solidFill>
                          <a:srgbClr val="C00000"/>
                        </a:solidFill>
                        <a:latin typeface="Cambria Math" panose="02040503050406030204" pitchFamily="18" charset="0"/>
                      </a:rPr>
                      <m:t>𝑘</m:t>
                    </m:r>
                  </m:oMath>
                </a14:m>
                <a:r>
                  <a:rPr lang="en-US" sz="2400" dirty="0">
                    <a:solidFill>
                      <a:srgbClr val="C00000"/>
                    </a:solidFill>
                  </a:rPr>
                  <a:t>-</a:t>
                </a:r>
                <a14:m>
                  <m:oMath xmlns:m="http://schemas.openxmlformats.org/officeDocument/2006/math">
                    <m:r>
                      <m:rPr>
                        <m:sty m:val="p"/>
                      </m:rPr>
                      <a:rPr lang="en-US" sz="2400" i="0" dirty="0" smtClean="0">
                        <a:solidFill>
                          <a:srgbClr val="C00000"/>
                        </a:solidFill>
                        <a:latin typeface="Cambria Math" panose="02040503050406030204" pitchFamily="18" charset="0"/>
                      </a:rPr>
                      <m:t>SAT</m:t>
                    </m:r>
                  </m:oMath>
                </a14:m>
                <a:r>
                  <a:rPr lang="en-US" sz="2400" dirty="0" smtClean="0">
                    <a:solidFill>
                      <a:srgbClr val="C00000"/>
                    </a:solidFill>
                  </a:rPr>
                  <a:t>-</a:t>
                </a:r>
                <a14:m>
                  <m:oMath xmlns:m="http://schemas.openxmlformats.org/officeDocument/2006/math">
                    <m:r>
                      <m:rPr>
                        <m:sty m:val="p"/>
                      </m:rPr>
                      <a:rPr lang="en-US" sz="2400" b="0" i="0" dirty="0" smtClean="0">
                        <a:solidFill>
                          <a:srgbClr val="C00000"/>
                        </a:solidFill>
                        <a:latin typeface="Cambria Math" panose="02040503050406030204" pitchFamily="18" charset="0"/>
                      </a:rPr>
                      <m:t>Refute</m:t>
                    </m:r>
                    <m:r>
                      <a:rPr lang="en-US" sz="2400" i="1" dirty="0" smtClean="0">
                        <a:solidFill>
                          <a:srgbClr val="C00000"/>
                        </a:solidFill>
                        <a:latin typeface="Cambria Math"/>
                      </a:rPr>
                      <m:t>∉</m:t>
                    </m:r>
                  </m:oMath>
                </a14:m>
                <a:r>
                  <a:rPr lang="en-US" sz="2400" dirty="0" smtClean="0">
                    <a:solidFill>
                      <a:srgbClr val="C00000"/>
                    </a:solidFill>
                  </a:rPr>
                  <a:t> </a:t>
                </a:r>
                <a14:m>
                  <m:oMath xmlns:m="http://schemas.openxmlformats.org/officeDocument/2006/math">
                    <m:r>
                      <m:rPr>
                        <m:sty m:val="p"/>
                      </m:rPr>
                      <a:rPr lang="en-US" sz="2400" dirty="0">
                        <a:solidFill>
                          <a:srgbClr val="C00000"/>
                        </a:solidFill>
                        <a:latin typeface="Cambria Math"/>
                      </a:rPr>
                      <m:t>SQC</m:t>
                    </m:r>
                    <m:r>
                      <m:rPr>
                        <m:sty m:val="p"/>
                      </m:rPr>
                      <a:rPr lang="en-US" sz="2400" b="0" i="0" dirty="0" smtClean="0">
                        <a:solidFill>
                          <a:srgbClr val="C00000"/>
                        </a:solidFill>
                        <a:latin typeface="Cambria Math" panose="02040503050406030204" pitchFamily="18" charset="0"/>
                      </a:rPr>
                      <m:t>ompl</m:t>
                    </m:r>
                    <m:d>
                      <m:dPr>
                        <m:ctrlPr>
                          <a:rPr lang="en-US" sz="2400" i="1" dirty="0">
                            <a:solidFill>
                              <a:srgbClr val="C00000"/>
                            </a:solidFill>
                            <a:latin typeface="Cambria Math" panose="02040503050406030204" pitchFamily="18" charset="0"/>
                          </a:rPr>
                        </m:ctrlPr>
                      </m:dPr>
                      <m:e>
                        <m:r>
                          <a:rPr lang="en-US" sz="2400" i="1">
                            <a:solidFill>
                              <a:srgbClr val="C00000"/>
                            </a:solidFill>
                            <a:latin typeface="Cambria Math"/>
                          </a:rPr>
                          <m:t>𝑞</m:t>
                        </m:r>
                        <m:r>
                          <a:rPr lang="en-US" sz="2400" dirty="0">
                            <a:solidFill>
                              <a:srgbClr val="C00000"/>
                            </a:solidFill>
                            <a:latin typeface="Cambria Math"/>
                          </a:rPr>
                          <m:t>,</m:t>
                        </m:r>
                        <m:r>
                          <a:rPr lang="en-US" sz="2400" b="0" i="1" dirty="0" smtClean="0">
                            <a:solidFill>
                              <a:srgbClr val="C00000"/>
                            </a:solidFill>
                            <a:latin typeface="Cambria Math" panose="02040503050406030204" pitchFamily="18" charset="0"/>
                          </a:rPr>
                          <m:t>𝑚</m:t>
                        </m:r>
                      </m:e>
                    </m:d>
                  </m:oMath>
                </a14:m>
                <a:endParaRPr lang="en-US" sz="2400" dirty="0">
                  <a:solidFill>
                    <a:srgbClr val="C00000"/>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172770" y="5384434"/>
                <a:ext cx="4361130" cy="461665"/>
              </a:xfrm>
              <a:prstGeom prst="rect">
                <a:avLst/>
              </a:prstGeom>
              <a:blipFill rotWithShape="0">
                <a:blip r:embed="rId8"/>
                <a:stretch>
                  <a:fillRect l="-419" t="-10526" b="-28947"/>
                </a:stretch>
              </a:blipFill>
            </p:spPr>
            <p:txBody>
              <a:bodyPr/>
              <a:lstStyle/>
              <a:p>
                <a:r>
                  <a:rPr lang="en-US">
                    <a:noFill/>
                  </a:rPr>
                  <a:t> </a:t>
                </a:r>
              </a:p>
            </p:txBody>
          </p:sp>
        </mc:Fallback>
      </mc:AlternateContent>
      <p:grpSp>
        <p:nvGrpSpPr>
          <p:cNvPr id="3" name="Group 2"/>
          <p:cNvGrpSpPr/>
          <p:nvPr/>
        </p:nvGrpSpPr>
        <p:grpSpPr>
          <a:xfrm>
            <a:off x="5131608" y="762000"/>
            <a:ext cx="4237696" cy="3212324"/>
            <a:chOff x="5131608" y="762000"/>
            <a:chExt cx="4237696" cy="3212324"/>
          </a:xfrm>
        </p:grpSpPr>
        <p:sp>
          <p:nvSpPr>
            <p:cNvPr id="4" name="TextBox 3"/>
            <p:cNvSpPr txBox="1"/>
            <p:nvPr/>
          </p:nvSpPr>
          <p:spPr>
            <a:xfrm>
              <a:off x="5397009" y="3604992"/>
              <a:ext cx="3972295" cy="369332"/>
            </a:xfrm>
            <a:prstGeom prst="rect">
              <a:avLst/>
            </a:prstGeom>
            <a:noFill/>
          </p:spPr>
          <p:txBody>
            <a:bodyPr wrap="square" rtlCol="0">
              <a:spAutoFit/>
            </a:bodyPr>
            <a:lstStyle/>
            <a:p>
              <a:r>
                <a:rPr lang="en-US" dirty="0" smtClean="0"/>
                <a:t>Convex optimization </a:t>
              </a:r>
              <a:r>
                <a:rPr lang="en-US" dirty="0"/>
                <a:t>a</a:t>
              </a:r>
              <a:r>
                <a:rPr lang="en-US" dirty="0" smtClean="0"/>
                <a:t>lgorithms</a:t>
              </a:r>
              <a:endParaRPr lang="en-US" dirty="0"/>
            </a:p>
          </p:txBody>
        </p:sp>
        <p:pic>
          <p:nvPicPr>
            <p:cNvPr id="9" name="Picture 8"/>
            <p:cNvPicPr>
              <a:picLocks noChangeAspect="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131608" y="762000"/>
              <a:ext cx="3779981" cy="2834986"/>
            </a:xfrm>
            <a:prstGeom prst="rect">
              <a:avLst/>
            </a:prstGeom>
          </p:spPr>
        </p:pic>
      </p:grpSp>
      <p:pic>
        <p:nvPicPr>
          <p:cNvPr id="10" name="Picture 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671173" y="1332312"/>
            <a:ext cx="1844655" cy="1844655"/>
          </a:xfrm>
          <a:prstGeom prst="rect">
            <a:avLst/>
          </a:prstGeom>
        </p:spPr>
      </p:pic>
      <p:sp>
        <p:nvSpPr>
          <p:cNvPr id="5" name="TextBox 4"/>
          <p:cNvSpPr txBox="1"/>
          <p:nvPr/>
        </p:nvSpPr>
        <p:spPr>
          <a:xfrm>
            <a:off x="325611" y="4529518"/>
            <a:ext cx="184731" cy="369332"/>
          </a:xfrm>
          <a:prstGeom prst="rect">
            <a:avLst/>
          </a:prstGeom>
          <a:noFill/>
        </p:spPr>
        <p:txBody>
          <a:bodyPr wrap="none" rtlCol="0">
            <a:spAutoFit/>
          </a:bodyPr>
          <a:lstStyle/>
          <a:p>
            <a:endParaRPr lang="en-US" dirty="0"/>
          </a:p>
        </p:txBody>
      </p:sp>
      <p:pic>
        <p:nvPicPr>
          <p:cNvPr id="15" name="Picture 4" descr="C:\Users\Vitaly\AppData\Local\Microsoft\Windows\INetCache\IE\FQ8ISJKN\Checkmark_green.svg[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744536" y="5971205"/>
            <a:ext cx="855212" cy="74215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C:\Users\Vitaly\AppData\Local\Microsoft\Windows\INetCache\IE\FQ8ISJKN\Checkmark_green.svg[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445121" y="5971205"/>
            <a:ext cx="855212" cy="74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9811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with known approaches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78228" y="1946093"/>
                <a:ext cx="8387543" cy="3222972"/>
              </a:xfrm>
            </p:spPr>
            <p:txBody>
              <a:bodyPr>
                <a:normAutofit/>
              </a:bodyPr>
              <a:lstStyle/>
              <a:p>
                <a:pPr marL="0" indent="0">
                  <a:buNone/>
                </a:pPr>
                <a:endParaRPr lang="en-US" sz="1600" dirty="0" smtClean="0">
                  <a:solidFill>
                    <a:srgbClr val="C00000"/>
                  </a:solidFill>
                  <a:latin typeface="+mn-lt"/>
                </a:endParaRPr>
              </a:p>
              <a:p>
                <a:pPr marL="0" indent="0">
                  <a:buNone/>
                </a:pPr>
                <a:r>
                  <a:rPr lang="en-US" sz="1800" dirty="0" smtClean="0">
                    <a:solidFill>
                      <a:srgbClr val="C00000"/>
                    </a:solidFill>
                    <a:latin typeface="+mn-lt"/>
                  </a:rPr>
                  <a:t>Same:</a:t>
                </a:r>
                <a:endParaRPr lang="en-US" sz="1800" dirty="0">
                  <a:solidFill>
                    <a:srgbClr val="C00000"/>
                  </a:solidFill>
                  <a:latin typeface="+mn-lt"/>
                </a:endParaRPr>
              </a:p>
              <a:p>
                <a:pPr marL="0" indent="0">
                  <a:buNone/>
                </a:pPr>
                <a:r>
                  <a:rPr lang="en-US" sz="1800" dirty="0" smtClean="0">
                    <a:solidFill>
                      <a:schemeClr val="tx1">
                        <a:lumMod val="65000"/>
                        <a:lumOff val="35000"/>
                      </a:schemeClr>
                    </a:solidFill>
                    <a:latin typeface="+mn-lt"/>
                  </a:rPr>
                  <a:t>Objective-wise relaxation to functions over a fixed </a:t>
                </a:r>
                <a14:m>
                  <m:oMath xmlns:m="http://schemas.openxmlformats.org/officeDocument/2006/math">
                    <m:r>
                      <a:rPr lang="en-US" sz="1800" b="0" i="1" smtClean="0">
                        <a:solidFill>
                          <a:schemeClr val="tx1">
                            <a:lumMod val="65000"/>
                            <a:lumOff val="35000"/>
                          </a:schemeClr>
                        </a:solidFill>
                        <a:latin typeface="Cambria Math" panose="02040503050406030204" pitchFamily="18" charset="0"/>
                      </a:rPr>
                      <m:t>𝐾</m:t>
                    </m:r>
                  </m:oMath>
                </a14:m>
                <a:endParaRPr lang="en-US" sz="1800" dirty="0" smtClean="0">
                  <a:solidFill>
                    <a:schemeClr val="tx1">
                      <a:lumMod val="65000"/>
                      <a:lumOff val="35000"/>
                    </a:schemeClr>
                  </a:solidFill>
                  <a:latin typeface="+mn-lt"/>
                </a:endParaRPr>
              </a:p>
              <a:p>
                <a:pPr marL="0" indent="0">
                  <a:buNone/>
                </a:pPr>
                <a:endParaRPr lang="en-US" sz="1050" dirty="0" smtClean="0">
                  <a:solidFill>
                    <a:srgbClr val="C00000"/>
                  </a:solidFill>
                </a:endParaRPr>
              </a:p>
              <a:p>
                <a:pPr marL="0" indent="0">
                  <a:buNone/>
                </a:pPr>
                <a:r>
                  <a:rPr lang="en-US" sz="1800" dirty="0" smtClean="0">
                    <a:solidFill>
                      <a:srgbClr val="C00000"/>
                    </a:solidFill>
                  </a:rPr>
                  <a:t>Incomparable/complementary:</a:t>
                </a:r>
              </a:p>
              <a:p>
                <a:pPr marL="0" indent="0">
                  <a:buNone/>
                </a:pPr>
                <a:endParaRPr lang="en-US" sz="1000" dirty="0">
                  <a:solidFill>
                    <a:srgbClr val="C00000"/>
                  </a:solidFill>
                </a:endParaRPr>
              </a:p>
              <a:p>
                <a:pPr marL="0" indent="0">
                  <a:buNone/>
                </a:pPr>
                <a:r>
                  <a:rPr lang="en-US" sz="1600" dirty="0" smtClean="0">
                    <a:solidFill>
                      <a:srgbClr val="C00000"/>
                    </a:solidFill>
                  </a:rPr>
                  <a:t>	</a:t>
                </a:r>
                <a:r>
                  <a:rPr lang="en-US" sz="1800" dirty="0" smtClean="0">
                    <a:solidFill>
                      <a:schemeClr val="tx1">
                        <a:lumMod val="75000"/>
                        <a:lumOff val="25000"/>
                      </a:schemeClr>
                    </a:solidFill>
                  </a:rPr>
                  <a:t>         Known				SQ based</a:t>
                </a:r>
                <a:endParaRPr lang="en-US" sz="1600" dirty="0" smtClean="0">
                  <a:latin typeface="+mn-lt"/>
                </a:endParaRPr>
              </a:p>
              <a:p>
                <a:endParaRPr lang="en-US" sz="1600" dirty="0">
                  <a:solidFill>
                    <a:schemeClr val="tx2"/>
                  </a:solidFill>
                  <a:latin typeface="Berlin Sans FB" panose="020E0602020502020306" pitchFamily="34" charset="0"/>
                </a:endParaRPr>
              </a:p>
              <a:p>
                <a:endParaRPr lang="en-US" sz="1800" dirty="0">
                  <a:solidFill>
                    <a:schemeClr val="tx2"/>
                  </a:solidFill>
                  <a:latin typeface="Berlin Sans FB" panose="020E0602020502020306"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78228" y="1946093"/>
                <a:ext cx="8387543" cy="3222972"/>
              </a:xfrm>
              <a:blipFill rotWithShape="0">
                <a:blip r:embed="rId3"/>
                <a:stretch>
                  <a:fillRect l="-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691677613"/>
                  </p:ext>
                </p:extLst>
              </p:nvPr>
            </p:nvGraphicFramePr>
            <p:xfrm>
              <a:off x="556953" y="4084190"/>
              <a:ext cx="8021782" cy="2114060"/>
            </p:xfrm>
            <a:graphic>
              <a:graphicData uri="http://schemas.openxmlformats.org/drawingml/2006/table">
                <a:tbl>
                  <a:tblPr firstRow="1" bandRow="1">
                    <a:tableStyleId>{5940675A-B579-460E-94D1-54222C63F5DA}</a:tableStyleId>
                  </a:tblPr>
                  <a:tblGrid>
                    <a:gridCol w="3981796"/>
                    <a:gridCol w="4039986"/>
                  </a:tblGrid>
                  <a:tr h="354076">
                    <a:tc>
                      <a:txBody>
                        <a:bodyPr/>
                        <a:lstStyle/>
                        <a:p>
                          <a:r>
                            <a:rPr lang="en-US" dirty="0" smtClean="0"/>
                            <a:t>Linear functions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𝑐</m:t>
                                  </m:r>
                                </m:sub>
                              </m:sSub>
                            </m:oMath>
                          </a14:m>
                          <a:endParaRPr lang="en-US" b="0" dirty="0" smtClean="0"/>
                        </a:p>
                      </a:txBody>
                      <a:tcPr/>
                    </a:tc>
                    <a:tc>
                      <a:txBody>
                        <a:bodyPr/>
                        <a:lstStyle/>
                        <a:p>
                          <a:r>
                            <a:rPr lang="en-US" dirty="0" smtClean="0"/>
                            <a:t>Convex functions: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𝑐</m:t>
                                  </m:r>
                                </m:sub>
                              </m:sSub>
                              <m:r>
                                <a:rPr lang="en-US" b="0" i="1" smtClean="0">
                                  <a:latin typeface="Cambria Math" panose="02040503050406030204" pitchFamily="18" charset="0"/>
                                </a:rPr>
                                <m:t>∈</m:t>
                              </m:r>
                              <m:r>
                                <a:rPr lang="en-US" b="0" i="1" baseline="0" smtClean="0">
                                  <a:latin typeface="Cambria Math" panose="02040503050406030204" pitchFamily="18" charset="0"/>
                                </a:rPr>
                                <m:t>𝐹</m:t>
                              </m:r>
                            </m:oMath>
                          </a14:m>
                          <a:endParaRPr lang="en-US" baseline="0" dirty="0" smtClean="0"/>
                        </a:p>
                      </a:txBody>
                      <a:tcPr/>
                    </a:tc>
                  </a:tr>
                  <a:tr h="6970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b="0" i="1" smtClean="0">
                                  <a:latin typeface="Cambria Math" panose="02040503050406030204" pitchFamily="18" charset="0"/>
                                </a:rPr>
                                <m:t>𝐾</m:t>
                              </m:r>
                            </m:oMath>
                          </a14:m>
                          <a:r>
                            <a:rPr lang="en-US" dirty="0" smtClean="0"/>
                            <a:t> is</a:t>
                          </a:r>
                          <a:r>
                            <a:rPr lang="en-US" baseline="0" dirty="0" smtClean="0"/>
                            <a:t> a </a:t>
                          </a:r>
                          <a:r>
                            <a:rPr lang="en-US" dirty="0" smtClean="0"/>
                            <a:t>polytope</a:t>
                          </a:r>
                          <a:r>
                            <a:rPr lang="en-US" baseline="0" dirty="0" smtClean="0"/>
                            <a:t> with bounded number of facets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b="0" i="1" smtClean="0">
                                  <a:latin typeface="Cambria Math" panose="02040503050406030204" pitchFamily="18" charset="0"/>
                                </a:rPr>
                                <m:t>𝐾</m:t>
                              </m:r>
                            </m:oMath>
                          </a14:m>
                          <a:r>
                            <a:rPr lang="en-US" dirty="0" smtClean="0"/>
                            <a:t> is any convex body. </a:t>
                          </a:r>
                          <a14:m>
                            <m:oMath xmlns:m="http://schemas.openxmlformats.org/officeDocument/2006/math">
                              <m:r>
                                <m:rPr>
                                  <m:sty m:val="p"/>
                                </m:rPr>
                                <a:rPr lang="en-US" i="0" dirty="0" smtClean="0">
                                  <a:latin typeface="Cambria Math" panose="02040503050406030204" pitchFamily="18" charset="0"/>
                                </a:rPr>
                                <m:t>SQC</m:t>
                              </m:r>
                              <m:r>
                                <m:rPr>
                                  <m:sty m:val="p"/>
                                </m:rPr>
                                <a:rPr lang="en-US" b="0" i="0" dirty="0" smtClean="0">
                                  <a:latin typeface="Cambria Math" panose="02040503050406030204" pitchFamily="18" charset="0"/>
                                </a:rPr>
                                <m:t>ompl</m:t>
                              </m:r>
                              <m:r>
                                <a:rPr lang="en-US" b="0" i="0" dirty="0" smtClean="0">
                                  <a:latin typeface="Cambria Math" panose="02040503050406030204" pitchFamily="18" charset="0"/>
                                </a:rPr>
                                <m:t>(</m:t>
                              </m:r>
                              <m:r>
                                <a:rPr lang="en-US" b="0" i="1" dirty="0" smtClean="0">
                                  <a:latin typeface="Cambria Math" panose="02040503050406030204" pitchFamily="18" charset="0"/>
                                </a:rPr>
                                <m:t>𝐾</m:t>
                              </m:r>
                              <m:r>
                                <a:rPr lang="en-US" b="0" i="1" dirty="0" smtClean="0">
                                  <a:latin typeface="Cambria Math" panose="02040503050406030204" pitchFamily="18" charset="0"/>
                                </a:rPr>
                                <m:t>,</m:t>
                              </m:r>
                              <m:r>
                                <a:rPr lang="en-US" b="0" i="1" dirty="0" smtClean="0">
                                  <a:latin typeface="Cambria Math" panose="02040503050406030204" pitchFamily="18" charset="0"/>
                                </a:rPr>
                                <m:t>𝐹</m:t>
                              </m:r>
                              <m:r>
                                <a:rPr lang="en-US" b="0" i="0"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oMath>
                          </a14:m>
                          <a:r>
                            <a:rPr lang="en-US" dirty="0" smtClean="0"/>
                            <a:t> is bounded</a:t>
                          </a:r>
                          <a:endParaRPr lang="en-US" dirty="0"/>
                        </a:p>
                      </a:txBody>
                      <a:tcPr/>
                    </a:tc>
                  </a:tr>
                  <a:tr h="5269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Assumes mapping </a:t>
                          </a:r>
                          <a14:m>
                            <m:oMath xmlns:m="http://schemas.openxmlformats.org/officeDocument/2006/math">
                              <m:r>
                                <a:rPr lang="en-US" b="0" i="1" smtClean="0">
                                  <a:latin typeface="Cambria Math" panose="02040503050406030204" pitchFamily="18" charset="0"/>
                                </a:rPr>
                                <m:t>𝑀</m:t>
                              </m:r>
                              <m:r>
                                <a:rPr lang="en-US" b="0" i="0" smtClean="0">
                                  <a:latin typeface="Cambria Math" panose="02040503050406030204" pitchFamily="18" charset="0"/>
                                </a:rPr>
                                <m:t>: </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e>
                                <m:sup>
                                  <m:r>
                                    <a:rPr lang="en-US" b="0" i="1" smtClean="0">
                                      <a:latin typeface="Cambria Math" panose="02040503050406030204" pitchFamily="18" charset="0"/>
                                    </a:rPr>
                                    <m:t>𝑛</m:t>
                                  </m:r>
                                </m:sup>
                              </m:sSup>
                              <m:r>
                                <a:rPr lang="en-US" b="0" i="1" smtClean="0">
                                  <a:latin typeface="Cambria Math" panose="02040503050406030204" pitchFamily="18" charset="0"/>
                                </a:rPr>
                                <m:t>→</m:t>
                              </m:r>
                              <m:r>
                                <a:rPr lang="en-US" b="0" i="1" smtClean="0">
                                  <a:latin typeface="Cambria Math" panose="02040503050406030204" pitchFamily="18" charset="0"/>
                                </a:rPr>
                                <m:t>𝐾</m:t>
                              </m:r>
                            </m:oMath>
                          </a14:m>
                          <a:r>
                            <a:rPr lang="en-US" dirty="0" smtClean="0"/>
                            <a:t> </a:t>
                          </a:r>
                          <a:r>
                            <a:rPr lang="en-US" dirty="0" err="1" smtClean="0"/>
                            <a:t>s.t.</a:t>
                          </a:r>
                          <a:r>
                            <a:rPr lang="en-US" dirty="0" smtClean="0"/>
                            <a:t> </a:t>
                          </a:r>
                          <a14:m>
                            <m:oMath xmlns:m="http://schemas.openxmlformats.org/officeDocument/2006/math">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rPr>
                                    <m:t>𝜎</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𝑐</m:t>
                                  </m:r>
                                </m:sub>
                              </m:sSub>
                              <m:r>
                                <a:rPr lang="en-US" b="0" i="1" smtClean="0">
                                  <a:latin typeface="Cambria Math" panose="02040503050406030204" pitchFamily="18" charset="0"/>
                                </a:rPr>
                                <m:t>,</m:t>
                              </m:r>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𝜎</m:t>
                                  </m:r>
                                </m:e>
                              </m:d>
                              <m:r>
                                <a:rPr lang="en-US" b="0" i="1" smtClean="0">
                                  <a:latin typeface="Cambria Math" panose="02040503050406030204" pitchFamily="18" charset="0"/>
                                </a:rPr>
                                <m:t>〉</m:t>
                              </m:r>
                            </m:oMath>
                          </a14:m>
                          <a:r>
                            <a:rPr lang="en-US" dirty="0" smtClean="0"/>
                            <a:t> and gap</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Assumes an </a:t>
                          </a:r>
                          <a14:m>
                            <m:oMath xmlns:m="http://schemas.openxmlformats.org/officeDocument/2006/math">
                              <m:r>
                                <a:rPr lang="en-US" b="0" i="1" baseline="0" smtClean="0">
                                  <a:latin typeface="Cambria Math" panose="02040503050406030204" pitchFamily="18" charset="0"/>
                                </a:rPr>
                                <m:t>𝛼</m:t>
                              </m:r>
                            </m:oMath>
                          </a14:m>
                          <a:r>
                            <a:rPr lang="en-US" baseline="0" dirty="0" smtClean="0"/>
                            <a:t> gap in optimization outcomes</a:t>
                          </a:r>
                          <a:endParaRPr lang="en-US" dirty="0" smtClean="0"/>
                        </a:p>
                      </a:txBody>
                      <a:tcPr/>
                    </a:tc>
                  </a:tr>
                  <a:tr h="4111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“Variance”/“Overfitting”</a:t>
                          </a:r>
                          <a:endParaRPr lang="en-US" dirty="0"/>
                        </a:p>
                      </a:txBody>
                      <a:tcPr/>
                    </a:tc>
                    <a:tc>
                      <a:txBody>
                        <a:bodyPr/>
                        <a:lstStyle/>
                        <a:p>
                          <a:r>
                            <a:rPr lang="en-US" dirty="0" smtClean="0"/>
                            <a:t>“Bias”/“Model misspecification”</a:t>
                          </a:r>
                          <a:endParaRPr lang="en-US" dirty="0"/>
                        </a:p>
                      </a:txBody>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691677613"/>
                  </p:ext>
                </p:extLst>
              </p:nvPr>
            </p:nvGraphicFramePr>
            <p:xfrm>
              <a:off x="556953" y="4084190"/>
              <a:ext cx="8021782" cy="2114060"/>
            </p:xfrm>
            <a:graphic>
              <a:graphicData uri="http://schemas.openxmlformats.org/drawingml/2006/table">
                <a:tbl>
                  <a:tblPr firstRow="1" bandRow="1">
                    <a:tableStyleId>{5940675A-B579-460E-94D1-54222C63F5DA}</a:tableStyleId>
                  </a:tblPr>
                  <a:tblGrid>
                    <a:gridCol w="3981796"/>
                    <a:gridCol w="4039986"/>
                  </a:tblGrid>
                  <a:tr h="365760">
                    <a:tc>
                      <a:txBody>
                        <a:bodyPr/>
                        <a:lstStyle/>
                        <a:p>
                          <a:endParaRPr lang="en-US"/>
                        </a:p>
                      </a:txBody>
                      <a:tcPr>
                        <a:blipFill rotWithShape="0">
                          <a:blip r:embed="rId4"/>
                          <a:stretch>
                            <a:fillRect l="-153" t="-10000" r="-101682" b="-491667"/>
                          </a:stretch>
                        </a:blipFill>
                      </a:tcPr>
                    </a:tc>
                    <a:tc>
                      <a:txBody>
                        <a:bodyPr/>
                        <a:lstStyle/>
                        <a:p>
                          <a:endParaRPr lang="en-US"/>
                        </a:p>
                      </a:txBody>
                      <a:tcPr>
                        <a:blipFill rotWithShape="0">
                          <a:blip r:embed="rId4"/>
                          <a:stretch>
                            <a:fillRect l="-98793" t="-10000" r="-302" b="-491667"/>
                          </a:stretch>
                        </a:blipFill>
                      </a:tcPr>
                    </a:tc>
                  </a:tr>
                  <a:tr h="697085">
                    <a:tc>
                      <a:txBody>
                        <a:bodyPr/>
                        <a:lstStyle/>
                        <a:p>
                          <a:endParaRPr lang="en-US"/>
                        </a:p>
                      </a:txBody>
                      <a:tcPr>
                        <a:blipFill rotWithShape="0">
                          <a:blip r:embed="rId4"/>
                          <a:stretch>
                            <a:fillRect l="-153" t="-57391" r="-101682" b="-156522"/>
                          </a:stretch>
                        </a:blipFill>
                      </a:tcPr>
                    </a:tc>
                    <a:tc>
                      <a:txBody>
                        <a:bodyPr/>
                        <a:lstStyle/>
                        <a:p>
                          <a:endParaRPr lang="en-US"/>
                        </a:p>
                      </a:txBody>
                      <a:tcPr>
                        <a:blipFill rotWithShape="0">
                          <a:blip r:embed="rId4"/>
                          <a:stretch>
                            <a:fillRect l="-98793" t="-57391" r="-302" b="-156522"/>
                          </a:stretch>
                        </a:blipFill>
                      </a:tcPr>
                    </a:tc>
                  </a:tr>
                  <a:tr h="640080">
                    <a:tc>
                      <a:txBody>
                        <a:bodyPr/>
                        <a:lstStyle/>
                        <a:p>
                          <a:endParaRPr lang="en-US"/>
                        </a:p>
                      </a:txBody>
                      <a:tcPr>
                        <a:blipFill rotWithShape="0">
                          <a:blip r:embed="rId4"/>
                          <a:stretch>
                            <a:fillRect l="-153" t="-172381" r="-101682" b="-71429"/>
                          </a:stretch>
                        </a:blipFill>
                      </a:tcPr>
                    </a:tc>
                    <a:tc>
                      <a:txBody>
                        <a:bodyPr/>
                        <a:lstStyle/>
                        <a:p>
                          <a:endParaRPr lang="en-US"/>
                        </a:p>
                      </a:txBody>
                      <a:tcPr>
                        <a:blipFill rotWithShape="0">
                          <a:blip r:embed="rId4"/>
                          <a:stretch>
                            <a:fillRect l="-98793" t="-172381" r="-302" b="-71429"/>
                          </a:stretch>
                        </a:blipFill>
                      </a:tcPr>
                    </a:tc>
                  </a:tr>
                  <a:tr h="4111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“Variance”/“Overfitting”</a:t>
                          </a:r>
                          <a:endParaRPr lang="en-US" dirty="0"/>
                        </a:p>
                      </a:txBody>
                      <a:tcPr/>
                    </a:tc>
                    <a:tc>
                      <a:txBody>
                        <a:bodyPr/>
                        <a:lstStyle/>
                        <a:p>
                          <a:r>
                            <a:rPr lang="en-US" dirty="0" smtClean="0"/>
                            <a:t>“Bias”/“Model misspecification”</a:t>
                          </a:r>
                          <a:endParaRPr lang="en-US" dirty="0"/>
                        </a:p>
                      </a:txBody>
                      <a:tcPr/>
                    </a:tc>
                  </a:tr>
                </a:tbl>
              </a:graphicData>
            </a:graphic>
          </p:graphicFrame>
        </mc:Fallback>
      </mc:AlternateContent>
      <p:sp>
        <p:nvSpPr>
          <p:cNvPr id="5" name="Rectangle 4"/>
          <p:cNvSpPr/>
          <p:nvPr/>
        </p:nvSpPr>
        <p:spPr>
          <a:xfrm>
            <a:off x="465705" y="861217"/>
            <a:ext cx="8113030" cy="1351824"/>
          </a:xfrm>
          <a:prstGeom prst="rect">
            <a:avLst/>
          </a:prstGeom>
          <a:solidFill>
            <a:schemeClr val="bg1">
              <a:lumMod val="8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ct val="20000"/>
              </a:spcBef>
            </a:pPr>
            <a:r>
              <a:rPr lang="en-US" dirty="0" err="1">
                <a:solidFill>
                  <a:prstClr val="black">
                    <a:lumMod val="65000"/>
                    <a:lumOff val="35000"/>
                  </a:prstClr>
                </a:solidFill>
              </a:rPr>
              <a:t>Sherali-Adams,SOS</a:t>
            </a:r>
            <a:r>
              <a:rPr lang="en-US" dirty="0">
                <a:solidFill>
                  <a:prstClr val="black">
                    <a:lumMod val="65000"/>
                    <a:lumOff val="35000"/>
                  </a:prstClr>
                </a:solidFill>
              </a:rPr>
              <a:t>/</a:t>
            </a:r>
            <a:r>
              <a:rPr lang="en-US" dirty="0" err="1">
                <a:solidFill>
                  <a:prstClr val="black">
                    <a:lumMod val="65000"/>
                    <a:lumOff val="35000"/>
                  </a:prstClr>
                </a:solidFill>
              </a:rPr>
              <a:t>Laserre</a:t>
            </a:r>
            <a:r>
              <a:rPr lang="en-US" dirty="0">
                <a:solidFill>
                  <a:prstClr val="black">
                    <a:lumMod val="65000"/>
                    <a:lumOff val="35000"/>
                  </a:prstClr>
                </a:solidFill>
              </a:rPr>
              <a:t> </a:t>
            </a:r>
            <a:r>
              <a:rPr lang="en-US" dirty="0" smtClean="0">
                <a:solidFill>
                  <a:prstClr val="black">
                    <a:lumMod val="65000"/>
                    <a:lumOff val="35000"/>
                  </a:prstClr>
                </a:solidFill>
              </a:rPr>
              <a:t>hierarchies: </a:t>
            </a:r>
            <a:r>
              <a:rPr lang="en-US" sz="1600" dirty="0">
                <a:solidFill>
                  <a:srgbClr val="2F5897"/>
                </a:solidFill>
                <a:latin typeface="Berlin Sans FB" panose="020E0602020502020306" pitchFamily="34" charset="0"/>
              </a:rPr>
              <a:t>[</a:t>
            </a:r>
            <a:r>
              <a:rPr lang="en-US" sz="1600" dirty="0" err="1">
                <a:solidFill>
                  <a:srgbClr val="2F5897"/>
                </a:solidFill>
                <a:latin typeface="Berlin Sans FB" panose="020E0602020502020306" pitchFamily="34" charset="0"/>
              </a:rPr>
              <a:t>Grigoriev</a:t>
            </a:r>
            <a:r>
              <a:rPr lang="en-US" sz="1600" dirty="0">
                <a:solidFill>
                  <a:srgbClr val="2F5897"/>
                </a:solidFill>
                <a:latin typeface="Berlin Sans FB" panose="020E0602020502020306" pitchFamily="34" charset="0"/>
              </a:rPr>
              <a:t> 01; </a:t>
            </a:r>
            <a:r>
              <a:rPr lang="en-US" sz="1600" dirty="0" err="1">
                <a:solidFill>
                  <a:srgbClr val="2F5897"/>
                </a:solidFill>
                <a:latin typeface="Berlin Sans FB" panose="020E0602020502020306" pitchFamily="34" charset="0"/>
              </a:rPr>
              <a:t>Shoenebeck</a:t>
            </a:r>
            <a:r>
              <a:rPr lang="en-US" sz="1600" dirty="0">
                <a:solidFill>
                  <a:srgbClr val="2F5897"/>
                </a:solidFill>
                <a:latin typeface="Berlin Sans FB" panose="020E0602020502020306" pitchFamily="34" charset="0"/>
              </a:rPr>
              <a:t> 08; </a:t>
            </a:r>
            <a:r>
              <a:rPr lang="en-US" sz="1600" dirty="0" err="1">
                <a:solidFill>
                  <a:srgbClr val="2F5897"/>
                </a:solidFill>
                <a:latin typeface="Berlin Sans FB" panose="020E0602020502020306" pitchFamily="34" charset="0"/>
              </a:rPr>
              <a:t>Charikar,Makarychev,Makarychev</a:t>
            </a:r>
            <a:r>
              <a:rPr lang="en-US" sz="1600" dirty="0">
                <a:solidFill>
                  <a:srgbClr val="2F5897"/>
                </a:solidFill>
                <a:latin typeface="Berlin Sans FB" panose="020E0602020502020306" pitchFamily="34" charset="0"/>
              </a:rPr>
              <a:t> 09; </a:t>
            </a:r>
            <a:r>
              <a:rPr lang="en-US" sz="1600" dirty="0" err="1">
                <a:solidFill>
                  <a:srgbClr val="2F5897"/>
                </a:solidFill>
                <a:latin typeface="Berlin Sans FB" panose="020E0602020502020306" pitchFamily="34" charset="0"/>
              </a:rPr>
              <a:t>O’Donnell,Witmer</a:t>
            </a:r>
            <a:r>
              <a:rPr lang="en-US" sz="1600" dirty="0">
                <a:solidFill>
                  <a:srgbClr val="2F5897"/>
                </a:solidFill>
                <a:latin typeface="Berlin Sans FB" panose="020E0602020502020306" pitchFamily="34" charset="0"/>
              </a:rPr>
              <a:t> 14]</a:t>
            </a:r>
            <a:endParaRPr lang="en-US" dirty="0">
              <a:solidFill>
                <a:srgbClr val="2F5897"/>
              </a:solidFill>
              <a:latin typeface="Berlin Sans FB" panose="020E0602020502020306" pitchFamily="34" charset="0"/>
            </a:endParaRPr>
          </a:p>
          <a:p>
            <a:pPr lvl="0">
              <a:spcBef>
                <a:spcPct val="20000"/>
              </a:spcBef>
            </a:pPr>
            <a:r>
              <a:rPr lang="en-US" dirty="0">
                <a:solidFill>
                  <a:prstClr val="black">
                    <a:lumMod val="65000"/>
                    <a:lumOff val="35000"/>
                  </a:prstClr>
                </a:solidFill>
              </a:rPr>
              <a:t>LP extended </a:t>
            </a:r>
            <a:r>
              <a:rPr lang="en-US" dirty="0" smtClean="0">
                <a:solidFill>
                  <a:prstClr val="black">
                    <a:lumMod val="65000"/>
                    <a:lumOff val="35000"/>
                  </a:prstClr>
                </a:solidFill>
              </a:rPr>
              <a:t>formulations: </a:t>
            </a:r>
            <a:r>
              <a:rPr lang="en-US" sz="1600" dirty="0">
                <a:solidFill>
                  <a:srgbClr val="2F5897"/>
                </a:solidFill>
                <a:latin typeface="Berlin Sans FB" panose="020E0602020502020306" pitchFamily="34" charset="0"/>
              </a:rPr>
              <a:t>[</a:t>
            </a:r>
            <a:r>
              <a:rPr lang="en-US" sz="1600" dirty="0" err="1">
                <a:solidFill>
                  <a:srgbClr val="2F5897"/>
                </a:solidFill>
                <a:latin typeface="Berlin Sans FB" panose="020E0602020502020306" pitchFamily="34" charset="0"/>
              </a:rPr>
              <a:t>Chan,Lee,Raghavendra,Steurer</a:t>
            </a:r>
            <a:r>
              <a:rPr lang="en-US" sz="1600" dirty="0">
                <a:solidFill>
                  <a:srgbClr val="2F5897"/>
                </a:solidFill>
                <a:latin typeface="Berlin Sans FB" panose="020E0602020502020306" pitchFamily="34" charset="0"/>
              </a:rPr>
              <a:t> 13; </a:t>
            </a:r>
            <a:r>
              <a:rPr lang="en-US" sz="1600" dirty="0" err="1">
                <a:solidFill>
                  <a:srgbClr val="2F5897"/>
                </a:solidFill>
                <a:latin typeface="Berlin Sans FB" panose="020E0602020502020306" pitchFamily="34" charset="0"/>
              </a:rPr>
              <a:t>Kothari,Meka,Raghavendra</a:t>
            </a:r>
            <a:r>
              <a:rPr lang="en-US" sz="1600" dirty="0">
                <a:solidFill>
                  <a:srgbClr val="2F5897"/>
                </a:solidFill>
                <a:latin typeface="Berlin Sans FB" panose="020E0602020502020306" pitchFamily="34" charset="0"/>
              </a:rPr>
              <a:t> 16]</a:t>
            </a:r>
          </a:p>
        </p:txBody>
      </p:sp>
      <p:sp>
        <p:nvSpPr>
          <p:cNvPr id="7" name="Rounded Rectangular Callout 6"/>
          <p:cNvSpPr/>
          <p:nvPr/>
        </p:nvSpPr>
        <p:spPr>
          <a:xfrm>
            <a:off x="2384981" y="6198250"/>
            <a:ext cx="2148919" cy="475927"/>
          </a:xfrm>
          <a:prstGeom prst="wedgeRoundRectCallout">
            <a:avLst>
              <a:gd name="adj1" fmla="val -37870"/>
              <a:gd name="adj2" fmla="val -70209"/>
              <a:gd name="adj3" fmla="val 16667"/>
            </a:avLst>
          </a:prstGeom>
          <a:solidFill>
            <a:schemeClr val="accent5">
              <a:lumMod val="40000"/>
              <a:lumOff val="60000"/>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2F5897"/>
                </a:solidFill>
                <a:latin typeface="Berlin Sans FB" panose="020E0602020502020306" pitchFamily="34" charset="0"/>
              </a:rPr>
              <a:t>[</a:t>
            </a:r>
            <a:r>
              <a:rPr lang="en-US" sz="2000" dirty="0" err="1" smtClean="0">
                <a:solidFill>
                  <a:srgbClr val="2F5897"/>
                </a:solidFill>
                <a:latin typeface="Berlin Sans FB" panose="020E0602020502020306" pitchFamily="34" charset="0"/>
              </a:rPr>
              <a:t>Barak,Moitra</a:t>
            </a:r>
            <a:r>
              <a:rPr lang="en-US" sz="2000" dirty="0" smtClean="0">
                <a:solidFill>
                  <a:srgbClr val="2F5897"/>
                </a:solidFill>
                <a:latin typeface="Berlin Sans FB" panose="020E0602020502020306" pitchFamily="34" charset="0"/>
              </a:rPr>
              <a:t> ’16]</a:t>
            </a:r>
            <a:endParaRPr lang="en-US" sz="2000" dirty="0" smtClean="0">
              <a:solidFill>
                <a:schemeClr val="tx1">
                  <a:lumMod val="85000"/>
                  <a:lumOff val="15000"/>
                </a:schemeClr>
              </a:solidFill>
            </a:endParaRPr>
          </a:p>
        </p:txBody>
      </p:sp>
    </p:spTree>
    <p:extLst>
      <p:ext uri="{BB962C8B-B14F-4D97-AF65-F5344CB8AC3E}">
        <p14:creationId xmlns:p14="http://schemas.microsoft.com/office/powerpoint/2010/main" val="45550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Sign-rank lower bounds via SQ complexity</a:t>
            </a: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12900" y="1840676"/>
                <a:ext cx="8036394" cy="2409363"/>
              </a:xfrm>
            </p:spPr>
            <p:txBody>
              <a:bodyPr>
                <a:normAutofit lnSpcReduction="10000"/>
              </a:bodyPr>
              <a:lstStyle/>
              <a:p>
                <a:pPr marL="0" indent="0">
                  <a:buNone/>
                </a:pPr>
                <a:r>
                  <a:rPr lang="en-US" sz="1700" dirty="0" smtClean="0">
                    <a:solidFill>
                      <a:srgbClr val="C00000"/>
                    </a:solidFill>
                  </a:rPr>
                  <a:t>Dimension complexity:</a:t>
                </a:r>
              </a:p>
              <a:p>
                <a:pPr marL="0" indent="0">
                  <a:buNone/>
                </a:pPr>
                <a:r>
                  <a:rPr lang="en-US" sz="1700" dirty="0"/>
                  <a:t>Let </a:t>
                </a:r>
                <a14:m>
                  <m:oMath xmlns:m="http://schemas.openxmlformats.org/officeDocument/2006/math">
                    <m:r>
                      <a:rPr lang="en-US" sz="1700" i="1">
                        <a:latin typeface="Cambria Math" panose="02040503050406030204" pitchFamily="18" charset="0"/>
                      </a:rPr>
                      <m:t>𝐻</m:t>
                    </m:r>
                  </m:oMath>
                </a14:m>
                <a:r>
                  <a:rPr lang="en-US" sz="1700" dirty="0"/>
                  <a:t> be a set of </a:t>
                </a:r>
                <a14:m>
                  <m:oMath xmlns:m="http://schemas.openxmlformats.org/officeDocument/2006/math">
                    <m:d>
                      <m:dPr>
                        <m:begChr m:val="{"/>
                        <m:endChr m:val="}"/>
                        <m:ctrlPr>
                          <a:rPr lang="en-US" sz="1700" i="1">
                            <a:latin typeface="Cambria Math" panose="02040503050406030204" pitchFamily="18" charset="0"/>
                          </a:rPr>
                        </m:ctrlPr>
                      </m:dPr>
                      <m:e>
                        <m:r>
                          <a:rPr lang="en-US" sz="1700" i="1">
                            <a:latin typeface="Cambria Math" panose="02040503050406030204" pitchFamily="18" charset="0"/>
                          </a:rPr>
                          <m:t>−1,1</m:t>
                        </m:r>
                      </m:e>
                    </m:d>
                  </m:oMath>
                </a14:m>
                <a:r>
                  <a:rPr lang="en-US" sz="1700" dirty="0"/>
                  <a:t>-valued functions over </a:t>
                </a:r>
                <a14:m>
                  <m:oMath xmlns:m="http://schemas.openxmlformats.org/officeDocument/2006/math">
                    <m:r>
                      <a:rPr lang="en-US" sz="1700" i="1">
                        <a:latin typeface="Cambria Math" panose="02040503050406030204" pitchFamily="18" charset="0"/>
                      </a:rPr>
                      <m:t>𝑋</m:t>
                    </m:r>
                  </m:oMath>
                </a14:m>
                <a:r>
                  <a:rPr lang="en-US" sz="1700" dirty="0"/>
                  <a:t> </a:t>
                </a:r>
                <a:endParaRPr lang="en-US" sz="1700" dirty="0" smtClean="0">
                  <a:latin typeface="Cambria Math" panose="02040503050406030204" pitchFamily="18" charset="0"/>
                </a:endParaRPr>
              </a:p>
              <a:p>
                <a:pPr marL="0" indent="0">
                  <a:buNone/>
                </a:pPr>
                <a14:m>
                  <m:oMath xmlns:m="http://schemas.openxmlformats.org/officeDocument/2006/math">
                    <m:r>
                      <m:rPr>
                        <m:sty m:val="p"/>
                      </m:rPr>
                      <a:rPr lang="en-US" sz="1700" i="0" dirty="0" smtClean="0">
                        <a:latin typeface="Cambria Math" panose="02040503050406030204" pitchFamily="18" charset="0"/>
                      </a:rPr>
                      <m:t>DC</m:t>
                    </m:r>
                    <m:r>
                      <a:rPr lang="en-US" sz="1700" i="1" dirty="0" smtClean="0">
                        <a:latin typeface="Cambria Math" panose="02040503050406030204" pitchFamily="18" charset="0"/>
                      </a:rPr>
                      <m:t>(</m:t>
                    </m:r>
                    <m:r>
                      <a:rPr lang="en-US" sz="1700" i="1" dirty="0" smtClean="0">
                        <a:latin typeface="Cambria Math" panose="02040503050406030204" pitchFamily="18" charset="0"/>
                      </a:rPr>
                      <m:t>𝐻</m:t>
                    </m:r>
                    <m:r>
                      <a:rPr lang="en-US" sz="1700" i="1" dirty="0" smtClean="0">
                        <a:latin typeface="Cambria Math" panose="02040503050406030204" pitchFamily="18" charset="0"/>
                      </a:rPr>
                      <m:t>)</m:t>
                    </m:r>
                  </m:oMath>
                </a14:m>
                <a:r>
                  <a:rPr lang="en-US" sz="1700" dirty="0" smtClean="0"/>
                  <a:t> is </a:t>
                </a:r>
                <a:r>
                  <a:rPr lang="en-US" sz="1700" dirty="0"/>
                  <a:t>the lowest </a:t>
                </a:r>
                <a14:m>
                  <m:oMath xmlns:m="http://schemas.openxmlformats.org/officeDocument/2006/math">
                    <m:r>
                      <a:rPr lang="en-US" sz="1700" i="1">
                        <a:latin typeface="Cambria Math" panose="02040503050406030204" pitchFamily="18" charset="0"/>
                      </a:rPr>
                      <m:t>𝑑</m:t>
                    </m:r>
                  </m:oMath>
                </a14:m>
                <a:r>
                  <a:rPr lang="en-US" sz="1700" dirty="0"/>
                  <a:t> such that exists a mapping </a:t>
                </a:r>
                <a14:m>
                  <m:oMath xmlns:m="http://schemas.openxmlformats.org/officeDocument/2006/math">
                    <m:r>
                      <a:rPr lang="en-US" sz="1700" i="1">
                        <a:latin typeface="Cambria Math" panose="02040503050406030204" pitchFamily="18" charset="0"/>
                      </a:rPr>
                      <m:t>𝑀</m:t>
                    </m:r>
                    <m:r>
                      <a:rPr lang="en-US" sz="1700" i="1">
                        <a:latin typeface="Cambria Math" panose="02040503050406030204" pitchFamily="18" charset="0"/>
                      </a:rPr>
                      <m:t>:</m:t>
                    </m:r>
                    <m:r>
                      <a:rPr lang="en-US" sz="1700" i="1">
                        <a:latin typeface="Cambria Math" panose="02040503050406030204" pitchFamily="18" charset="0"/>
                      </a:rPr>
                      <m:t>𝑋</m:t>
                    </m:r>
                    <m:r>
                      <a:rPr lang="en-US" sz="1700" i="1">
                        <a:latin typeface="Cambria Math" panose="02040503050406030204" pitchFamily="18" charset="0"/>
                      </a:rPr>
                      <m:t>→</m:t>
                    </m:r>
                    <m:sSup>
                      <m:sSupPr>
                        <m:ctrlPr>
                          <a:rPr lang="en-US" sz="1700" i="1">
                            <a:latin typeface="Cambria Math" panose="02040503050406030204" pitchFamily="18" charset="0"/>
                          </a:rPr>
                        </m:ctrlPr>
                      </m:sSupPr>
                      <m:e>
                        <m:r>
                          <a:rPr lang="en-US" sz="1700" i="1">
                            <a:latin typeface="Cambria Math" panose="02040503050406030204" pitchFamily="18" charset="0"/>
                          </a:rPr>
                          <m:t>ℝ</m:t>
                        </m:r>
                      </m:e>
                      <m:sup>
                        <m:r>
                          <a:rPr lang="en-US" sz="1700" i="1">
                            <a:latin typeface="Cambria Math" panose="02040503050406030204" pitchFamily="18" charset="0"/>
                          </a:rPr>
                          <m:t>𝑑</m:t>
                        </m:r>
                      </m:sup>
                    </m:sSup>
                  </m:oMath>
                </a14:m>
                <a:r>
                  <a:rPr lang="en-US" sz="1700" dirty="0"/>
                  <a:t> such that: </a:t>
                </a:r>
                <a:endParaRPr lang="en-US" sz="1700" i="1" dirty="0">
                  <a:latin typeface="Cambria Math" panose="02040503050406030204" pitchFamily="18" charset="0"/>
                </a:endParaRPr>
              </a:p>
              <a:p>
                <a:pPr marL="0" indent="0">
                  <a:buNone/>
                </a:pPr>
                <a14:m>
                  <m:oMath xmlns:m="http://schemas.openxmlformats.org/officeDocument/2006/math">
                    <m:r>
                      <a:rPr lang="en-US" sz="1700" i="1">
                        <a:latin typeface="Cambria Math" panose="02040503050406030204" pitchFamily="18" charset="0"/>
                      </a:rPr>
                      <m:t>∀</m:t>
                    </m:r>
                    <m:r>
                      <a:rPr lang="en-US" sz="1700" i="1">
                        <a:latin typeface="Cambria Math" panose="02040503050406030204" pitchFamily="18" charset="0"/>
                      </a:rPr>
                      <m:t>h</m:t>
                    </m:r>
                    <m:r>
                      <a:rPr lang="en-US" sz="1700" i="1">
                        <a:latin typeface="Cambria Math" panose="02040503050406030204" pitchFamily="18" charset="0"/>
                      </a:rPr>
                      <m:t>∈</m:t>
                    </m:r>
                    <m:r>
                      <a:rPr lang="en-US" sz="1700" i="1">
                        <a:latin typeface="Cambria Math" panose="02040503050406030204" pitchFamily="18" charset="0"/>
                      </a:rPr>
                      <m:t>𝐻</m:t>
                    </m:r>
                  </m:oMath>
                </a14:m>
                <a:r>
                  <a:rPr lang="en-US" sz="1700" dirty="0"/>
                  <a:t> exists </a:t>
                </a:r>
                <a14:m>
                  <m:oMath xmlns:m="http://schemas.openxmlformats.org/officeDocument/2006/math">
                    <m:r>
                      <a:rPr lang="en-US" sz="1700" i="1">
                        <a:latin typeface="Cambria Math" panose="02040503050406030204" pitchFamily="18" charset="0"/>
                      </a:rPr>
                      <m:t>𝑤</m:t>
                    </m:r>
                    <m:r>
                      <a:rPr lang="en-US" sz="1700" i="1">
                        <a:latin typeface="Cambria Math" panose="02040503050406030204" pitchFamily="18" charset="0"/>
                      </a:rPr>
                      <m:t>∈</m:t>
                    </m:r>
                    <m:sSup>
                      <m:sSupPr>
                        <m:ctrlPr>
                          <a:rPr lang="en-US" sz="1700" i="1">
                            <a:latin typeface="Cambria Math" panose="02040503050406030204" pitchFamily="18" charset="0"/>
                          </a:rPr>
                        </m:ctrlPr>
                      </m:sSupPr>
                      <m:e>
                        <m:r>
                          <a:rPr lang="en-US" sz="1700" i="1">
                            <a:latin typeface="Cambria Math" panose="02040503050406030204" pitchFamily="18" charset="0"/>
                          </a:rPr>
                          <m:t>ℝ</m:t>
                        </m:r>
                      </m:e>
                      <m:sup>
                        <m:r>
                          <a:rPr lang="en-US" sz="1700" i="1">
                            <a:latin typeface="Cambria Math" panose="02040503050406030204" pitchFamily="18" charset="0"/>
                          </a:rPr>
                          <m:t>𝑑</m:t>
                        </m:r>
                      </m:sup>
                    </m:sSup>
                  </m:oMath>
                </a14:m>
                <a:r>
                  <a:rPr lang="en-US" sz="1700" dirty="0"/>
                  <a:t>, such that </a:t>
                </a:r>
                <a14:m>
                  <m:oMath xmlns:m="http://schemas.openxmlformats.org/officeDocument/2006/math">
                    <m:r>
                      <a:rPr lang="en-US" sz="1700" i="1">
                        <a:latin typeface="Cambria Math" panose="02040503050406030204" pitchFamily="18" charset="0"/>
                      </a:rPr>
                      <m:t>∀</m:t>
                    </m:r>
                    <m:r>
                      <a:rPr lang="en-US" sz="1700" i="1">
                        <a:latin typeface="Cambria Math" panose="02040503050406030204" pitchFamily="18" charset="0"/>
                      </a:rPr>
                      <m:t>𝑥</m:t>
                    </m:r>
                    <m:r>
                      <a:rPr lang="en-US" sz="1700" i="1">
                        <a:latin typeface="Cambria Math" panose="02040503050406030204" pitchFamily="18" charset="0"/>
                      </a:rPr>
                      <m:t>∈</m:t>
                    </m:r>
                    <m:r>
                      <a:rPr lang="en-US" sz="1700" i="1">
                        <a:latin typeface="Cambria Math" panose="02040503050406030204" pitchFamily="18" charset="0"/>
                      </a:rPr>
                      <m:t>𝑋</m:t>
                    </m:r>
                  </m:oMath>
                </a14:m>
                <a:r>
                  <a:rPr lang="en-US" sz="1700" dirty="0"/>
                  <a:t>, </a:t>
                </a:r>
                <a14:m>
                  <m:oMath xmlns:m="http://schemas.openxmlformats.org/officeDocument/2006/math">
                    <m:r>
                      <a:rPr lang="en-US" sz="1700" i="1">
                        <a:latin typeface="Cambria Math" panose="02040503050406030204" pitchFamily="18" charset="0"/>
                      </a:rPr>
                      <m:t>h</m:t>
                    </m:r>
                    <m:d>
                      <m:dPr>
                        <m:ctrlPr>
                          <a:rPr lang="en-US" sz="1700" i="1">
                            <a:latin typeface="Cambria Math" panose="02040503050406030204" pitchFamily="18" charset="0"/>
                          </a:rPr>
                        </m:ctrlPr>
                      </m:dPr>
                      <m:e>
                        <m:r>
                          <a:rPr lang="en-US" sz="1700" i="1">
                            <a:latin typeface="Cambria Math" panose="02040503050406030204" pitchFamily="18" charset="0"/>
                          </a:rPr>
                          <m:t>𝑥</m:t>
                        </m:r>
                      </m:e>
                    </m:d>
                    <m:r>
                      <a:rPr lang="en-US" sz="1700" i="1">
                        <a:latin typeface="Cambria Math" panose="02040503050406030204" pitchFamily="18" charset="0"/>
                      </a:rPr>
                      <m:t>=</m:t>
                    </m:r>
                    <m:r>
                      <m:rPr>
                        <m:sty m:val="p"/>
                      </m:rPr>
                      <a:rPr lang="en-US" sz="1700" i="1">
                        <a:latin typeface="Cambria Math" panose="02040503050406030204" pitchFamily="18" charset="0"/>
                      </a:rPr>
                      <m:t>sign</m:t>
                    </m:r>
                    <m:d>
                      <m:dPr>
                        <m:ctrlPr>
                          <a:rPr lang="en-US" sz="1700" i="1">
                            <a:latin typeface="Cambria Math" panose="02040503050406030204" pitchFamily="18" charset="0"/>
                          </a:rPr>
                        </m:ctrlPr>
                      </m:dPr>
                      <m:e>
                        <m:d>
                          <m:dPr>
                            <m:begChr m:val="〈"/>
                            <m:endChr m:val="〉"/>
                            <m:ctrlPr>
                              <a:rPr lang="en-US" sz="1700" i="1">
                                <a:latin typeface="Cambria Math" panose="02040503050406030204" pitchFamily="18" charset="0"/>
                              </a:rPr>
                            </m:ctrlPr>
                          </m:dPr>
                          <m:e>
                            <m:r>
                              <a:rPr lang="en-US" sz="1700" i="1">
                                <a:latin typeface="Cambria Math" panose="02040503050406030204" pitchFamily="18" charset="0"/>
                              </a:rPr>
                              <m:t>𝑤</m:t>
                            </m:r>
                            <m:r>
                              <a:rPr lang="en-US" sz="1700" i="1">
                                <a:latin typeface="Cambria Math" panose="02040503050406030204" pitchFamily="18" charset="0"/>
                              </a:rPr>
                              <m:t>,</m:t>
                            </m:r>
                            <m:r>
                              <a:rPr lang="en-US" sz="1700" i="1">
                                <a:latin typeface="Cambria Math" panose="02040503050406030204" pitchFamily="18" charset="0"/>
                              </a:rPr>
                              <m:t>𝑀</m:t>
                            </m:r>
                            <m:d>
                              <m:dPr>
                                <m:ctrlPr>
                                  <a:rPr lang="en-US" sz="1700" i="1">
                                    <a:latin typeface="Cambria Math" panose="02040503050406030204" pitchFamily="18" charset="0"/>
                                  </a:rPr>
                                </m:ctrlPr>
                              </m:dPr>
                              <m:e>
                                <m:r>
                                  <a:rPr lang="en-US" sz="1700" i="1">
                                    <a:latin typeface="Cambria Math" panose="02040503050406030204" pitchFamily="18" charset="0"/>
                                  </a:rPr>
                                  <m:t>𝑥</m:t>
                                </m:r>
                              </m:e>
                            </m:d>
                          </m:e>
                        </m:d>
                      </m:e>
                    </m:d>
                  </m:oMath>
                </a14:m>
                <a:endParaRPr lang="en-US" sz="1700" dirty="0" smtClean="0"/>
              </a:p>
              <a:p>
                <a:pPr marL="0" indent="0">
                  <a:buNone/>
                </a:pPr>
                <a:endParaRPr lang="en-US" sz="1700" dirty="0"/>
              </a:p>
              <a:p>
                <a:pPr marL="0" indent="0">
                  <a:buNone/>
                </a:pPr>
                <a:r>
                  <a:rPr lang="en-US" sz="1700" dirty="0" smtClean="0"/>
                  <a:t>Define </a:t>
                </a:r>
                <a14:m>
                  <m:oMath xmlns:m="http://schemas.openxmlformats.org/officeDocument/2006/math">
                    <m:sSub>
                      <m:sSubPr>
                        <m:ctrlPr>
                          <a:rPr lang="en-US" sz="1700" b="0" i="1" smtClean="0">
                            <a:latin typeface="Cambria Math" panose="02040503050406030204" pitchFamily="18" charset="0"/>
                          </a:rPr>
                        </m:ctrlPr>
                      </m:sSubPr>
                      <m:e>
                        <m:r>
                          <a:rPr lang="en-US" sz="1700" b="0" i="1" smtClean="0">
                            <a:latin typeface="Cambria Math" panose="02040503050406030204" pitchFamily="18" charset="0"/>
                          </a:rPr>
                          <m:t>𝐴</m:t>
                        </m:r>
                      </m:e>
                      <m:sub>
                        <m:r>
                          <a:rPr lang="en-US" sz="1700" b="0" i="1" smtClean="0">
                            <a:latin typeface="Cambria Math" panose="02040503050406030204" pitchFamily="18" charset="0"/>
                          </a:rPr>
                          <m:t>𝐻</m:t>
                        </m:r>
                      </m:sub>
                    </m:sSub>
                    <m:r>
                      <a:rPr lang="en-US" sz="1700" b="0" i="1" smtClean="0">
                        <a:latin typeface="Cambria Math" panose="02040503050406030204" pitchFamily="18" charset="0"/>
                      </a:rPr>
                      <m:t>∈</m:t>
                    </m:r>
                    <m:sSup>
                      <m:sSupPr>
                        <m:ctrlPr>
                          <a:rPr lang="en-US" sz="1700" i="1">
                            <a:latin typeface="Cambria Math" panose="02040503050406030204" pitchFamily="18" charset="0"/>
                          </a:rPr>
                        </m:ctrlPr>
                      </m:sSupPr>
                      <m:e>
                        <m:d>
                          <m:dPr>
                            <m:begChr m:val="{"/>
                            <m:endChr m:val="}"/>
                            <m:ctrlPr>
                              <a:rPr lang="en-US" sz="1700" i="1">
                                <a:latin typeface="Cambria Math" panose="02040503050406030204" pitchFamily="18" charset="0"/>
                              </a:rPr>
                            </m:ctrlPr>
                          </m:dPr>
                          <m:e>
                            <m:r>
                              <a:rPr lang="en-US" sz="1700" i="1">
                                <a:latin typeface="Cambria Math" panose="02040503050406030204" pitchFamily="18" charset="0"/>
                              </a:rPr>
                              <m:t>−1,1</m:t>
                            </m:r>
                          </m:e>
                        </m:d>
                      </m:e>
                      <m:sup>
                        <m:r>
                          <a:rPr lang="en-US" sz="1700" b="0" i="1" smtClean="0">
                            <a:latin typeface="Cambria Math" panose="02040503050406030204" pitchFamily="18" charset="0"/>
                          </a:rPr>
                          <m:t>|</m:t>
                        </m:r>
                        <m:r>
                          <a:rPr lang="en-US" sz="1700" b="0" i="1" smtClean="0">
                            <a:latin typeface="Cambria Math" panose="02040503050406030204" pitchFamily="18" charset="0"/>
                          </a:rPr>
                          <m:t>𝐻</m:t>
                        </m:r>
                        <m:r>
                          <a:rPr lang="en-US" sz="1700" b="0" i="1" smtClean="0">
                            <a:latin typeface="Cambria Math" panose="02040503050406030204" pitchFamily="18" charset="0"/>
                          </a:rPr>
                          <m:t>|×|</m:t>
                        </m:r>
                        <m:r>
                          <a:rPr lang="en-US" sz="1700" b="0" i="1" smtClean="0">
                            <a:latin typeface="Cambria Math" panose="02040503050406030204" pitchFamily="18" charset="0"/>
                          </a:rPr>
                          <m:t>𝑋</m:t>
                        </m:r>
                        <m:r>
                          <a:rPr lang="en-US" sz="1700" b="0" i="1" smtClean="0">
                            <a:latin typeface="Cambria Math" panose="02040503050406030204" pitchFamily="18" charset="0"/>
                          </a:rPr>
                          <m:t>|</m:t>
                        </m:r>
                      </m:sup>
                    </m:sSup>
                  </m:oMath>
                </a14:m>
                <a:endParaRPr lang="en-US" sz="1700"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1700" b="0" i="1" smtClean="0">
                              <a:latin typeface="Cambria Math" panose="02040503050406030204" pitchFamily="18" charset="0"/>
                            </a:rPr>
                          </m:ctrlPr>
                        </m:sSubPr>
                        <m:e>
                          <m:r>
                            <a:rPr lang="en-US" sz="1700" b="0" i="1" smtClean="0">
                              <a:latin typeface="Cambria Math" panose="02040503050406030204" pitchFamily="18" charset="0"/>
                            </a:rPr>
                            <m:t>𝐴</m:t>
                          </m:r>
                        </m:e>
                        <m:sub>
                          <m:r>
                            <a:rPr lang="en-US" sz="1700" b="0" i="1" smtClean="0">
                              <a:latin typeface="Cambria Math" panose="02040503050406030204" pitchFamily="18" charset="0"/>
                            </a:rPr>
                            <m:t>𝐻</m:t>
                          </m:r>
                        </m:sub>
                      </m:sSub>
                      <m:d>
                        <m:dPr>
                          <m:begChr m:val="["/>
                          <m:endChr m:val="]"/>
                          <m:ctrlPr>
                            <a:rPr lang="en-US" sz="1700" b="0" i="1" smtClean="0">
                              <a:latin typeface="Cambria Math" panose="02040503050406030204" pitchFamily="18" charset="0"/>
                            </a:rPr>
                          </m:ctrlPr>
                        </m:dPr>
                        <m:e>
                          <m:r>
                            <a:rPr lang="en-US" sz="1700" b="0" i="1" smtClean="0">
                              <a:latin typeface="Cambria Math" panose="02040503050406030204" pitchFamily="18" charset="0"/>
                            </a:rPr>
                            <m:t>h</m:t>
                          </m:r>
                          <m:r>
                            <a:rPr lang="en-US" sz="1700" b="0" i="1" smtClean="0">
                              <a:latin typeface="Cambria Math" panose="02040503050406030204" pitchFamily="18" charset="0"/>
                            </a:rPr>
                            <m:t>,</m:t>
                          </m:r>
                          <m:r>
                            <a:rPr lang="en-US" sz="1700" b="0" i="1" smtClean="0">
                              <a:latin typeface="Cambria Math" panose="02040503050406030204" pitchFamily="18" charset="0"/>
                            </a:rPr>
                            <m:t>𝑥</m:t>
                          </m:r>
                        </m:e>
                      </m:d>
                      <m:r>
                        <a:rPr lang="en-US" sz="1700" b="0" i="1" smtClean="0">
                          <a:latin typeface="Cambria Math" panose="02040503050406030204" pitchFamily="18" charset="0"/>
                        </a:rPr>
                        <m:t>=</m:t>
                      </m:r>
                      <m:r>
                        <a:rPr lang="en-US" sz="1700" b="0" i="1" smtClean="0">
                          <a:latin typeface="Cambria Math" panose="02040503050406030204" pitchFamily="18" charset="0"/>
                        </a:rPr>
                        <m:t>h</m:t>
                      </m:r>
                      <m:r>
                        <a:rPr lang="en-US" sz="1700" b="0" i="1" smtClean="0">
                          <a:latin typeface="Cambria Math" panose="02040503050406030204" pitchFamily="18" charset="0"/>
                        </a:rPr>
                        <m:t>(</m:t>
                      </m:r>
                      <m:r>
                        <a:rPr lang="en-US" sz="1700" b="0" i="1" smtClean="0">
                          <a:latin typeface="Cambria Math" panose="02040503050406030204" pitchFamily="18" charset="0"/>
                        </a:rPr>
                        <m:t>𝑥</m:t>
                      </m:r>
                      <m:r>
                        <a:rPr lang="en-US" sz="1700" b="0" i="1" smtClean="0">
                          <a:latin typeface="Cambria Math" panose="02040503050406030204" pitchFamily="18" charset="0"/>
                        </a:rPr>
                        <m:t>)</m:t>
                      </m:r>
                    </m:oMath>
                  </m:oMathPara>
                </a14:m>
                <a:endParaRPr lang="en-US" sz="1700" dirty="0" smtClean="0"/>
              </a:p>
              <a:p>
                <a:pPr marL="0" indent="0">
                  <a:buNone/>
                </a:pPr>
                <a:r>
                  <a:rPr lang="en-US" sz="1700" b="0" dirty="0" smtClean="0"/>
                  <a:t>Then </a:t>
                </a:r>
                <a14:m>
                  <m:oMath xmlns:m="http://schemas.openxmlformats.org/officeDocument/2006/math">
                    <m:r>
                      <m:rPr>
                        <m:sty m:val="p"/>
                      </m:rPr>
                      <a:rPr lang="en-US" sz="1700" b="0" i="0" smtClean="0">
                        <a:latin typeface="Cambria Math" panose="02040503050406030204" pitchFamily="18" charset="0"/>
                      </a:rPr>
                      <m:t>DC</m:t>
                    </m:r>
                    <m:d>
                      <m:dPr>
                        <m:ctrlPr>
                          <a:rPr lang="en-US" sz="1700" b="0" i="1" smtClean="0">
                            <a:latin typeface="Cambria Math" panose="02040503050406030204" pitchFamily="18" charset="0"/>
                          </a:rPr>
                        </m:ctrlPr>
                      </m:dPr>
                      <m:e>
                        <m:r>
                          <a:rPr lang="en-US" sz="1700" b="0" i="1" smtClean="0">
                            <a:latin typeface="Cambria Math" panose="02040503050406030204" pitchFamily="18" charset="0"/>
                          </a:rPr>
                          <m:t>𝐻</m:t>
                        </m:r>
                      </m:e>
                    </m:d>
                    <m:r>
                      <a:rPr lang="en-US" sz="1700" b="0" i="0" smtClean="0">
                        <a:latin typeface="Cambria Math" panose="02040503050406030204" pitchFamily="18" charset="0"/>
                      </a:rPr>
                      <m:t>=</m:t>
                    </m:r>
                    <m:r>
                      <m:rPr>
                        <m:sty m:val="p"/>
                      </m:rPr>
                      <a:rPr lang="en-US" sz="1700">
                        <a:latin typeface="Cambria Math" panose="02040503050406030204" pitchFamily="18" charset="0"/>
                      </a:rPr>
                      <m:t>signRank</m:t>
                    </m:r>
                    <m:d>
                      <m:dPr>
                        <m:ctrlPr>
                          <a:rPr lang="en-US" sz="1700" i="1">
                            <a:latin typeface="Cambria Math" panose="02040503050406030204" pitchFamily="18" charset="0"/>
                          </a:rPr>
                        </m:ctrlPr>
                      </m:dPr>
                      <m:e>
                        <m:sSub>
                          <m:sSubPr>
                            <m:ctrlPr>
                              <a:rPr lang="en-US" sz="1700" i="1">
                                <a:latin typeface="Cambria Math" panose="02040503050406030204" pitchFamily="18" charset="0"/>
                              </a:rPr>
                            </m:ctrlPr>
                          </m:sSubPr>
                          <m:e>
                            <m:r>
                              <a:rPr lang="en-US" sz="1700" i="1">
                                <a:latin typeface="Cambria Math" panose="02040503050406030204" pitchFamily="18" charset="0"/>
                              </a:rPr>
                              <m:t>𝐴</m:t>
                            </m:r>
                          </m:e>
                          <m:sub>
                            <m:r>
                              <a:rPr lang="en-US" sz="1700" i="1">
                                <a:latin typeface="Cambria Math" panose="02040503050406030204" pitchFamily="18" charset="0"/>
                              </a:rPr>
                              <m:t>𝐻</m:t>
                            </m:r>
                          </m:sub>
                        </m:sSub>
                      </m:e>
                    </m:d>
                  </m:oMath>
                </a14:m>
                <a:endParaRPr lang="en-US" sz="1700" dirty="0" smtClean="0"/>
              </a:p>
              <a:p>
                <a:pPr marL="0" indent="0">
                  <a:buNone/>
                </a:pPr>
                <a:endParaRPr lang="en-US" sz="1700" dirty="0" smtClean="0"/>
              </a:p>
              <a:p>
                <a:pPr marL="0" indent="0">
                  <a:buNone/>
                </a:pPr>
                <a:endParaRPr lang="en-US" sz="1700" dirty="0" smtClean="0"/>
              </a:p>
              <a:p>
                <a:pPr marL="0" indent="0">
                  <a:buNone/>
                </a:pPr>
                <a:endParaRPr lang="en-US" sz="19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12900" y="1840676"/>
                <a:ext cx="8036394" cy="2409363"/>
              </a:xfrm>
              <a:blipFill rotWithShape="0">
                <a:blip r:embed="rId3"/>
                <a:stretch>
                  <a:fillRect l="-531" t="-20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12900" y="958233"/>
                <a:ext cx="8141468" cy="763689"/>
              </a:xfrm>
              <a:prstGeom prst="rect">
                <a:avLst/>
              </a:prstGeom>
              <a:solidFill>
                <a:schemeClr val="accent5">
                  <a:lumMod val="20000"/>
                  <a:lumOff val="8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For a matrix </a:t>
                </a:r>
                <a14:m>
                  <m:oMath xmlns:m="http://schemas.openxmlformats.org/officeDocument/2006/math">
                    <m:r>
                      <a:rPr lang="en-US" i="1">
                        <a:solidFill>
                          <a:schemeClr val="tx1"/>
                        </a:solidFill>
                        <a:latin typeface="Cambria Math" panose="02040503050406030204" pitchFamily="18" charset="0"/>
                      </a:rPr>
                      <m:t>𝐴</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−1,1</m:t>
                            </m:r>
                          </m:e>
                        </m:d>
                      </m:e>
                      <m:sup>
                        <m:r>
                          <a:rPr lang="en-US" i="1">
                            <a:solidFill>
                              <a:schemeClr val="tx1"/>
                            </a:solidFill>
                            <a:latin typeface="Cambria Math" panose="02040503050406030204" pitchFamily="18" charset="0"/>
                          </a:rPr>
                          <m:t>𝑚</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𝑛</m:t>
                        </m:r>
                      </m:sup>
                    </m:sSup>
                  </m:oMath>
                </a14:m>
                <a:r>
                  <a:rPr lang="en-US" dirty="0">
                    <a:solidFill>
                      <a:schemeClr val="tx1"/>
                    </a:solidFill>
                  </a:rPr>
                  <a:t>, </a:t>
                </a:r>
              </a:p>
              <a:p>
                <a:pPr/>
                <a14:m>
                  <m:oMathPara xmlns:m="http://schemas.openxmlformats.org/officeDocument/2006/math">
                    <m:oMathParaPr>
                      <m:jc m:val="centerGroup"/>
                    </m:oMathParaPr>
                    <m:oMath xmlns:m="http://schemas.openxmlformats.org/officeDocument/2006/math">
                      <m:r>
                        <m:rPr>
                          <m:sty m:val="p"/>
                        </m:rPr>
                        <a:rPr lang="en-US" smtClean="0">
                          <a:solidFill>
                            <a:srgbClr val="C00000"/>
                          </a:solidFill>
                          <a:latin typeface="Cambria Math" panose="02040503050406030204" pitchFamily="18" charset="0"/>
                        </a:rPr>
                        <m:t>sign</m:t>
                      </m:r>
                      <m:r>
                        <m:rPr>
                          <m:sty m:val="p"/>
                        </m:rPr>
                        <a:rPr lang="en-US" b="0" i="0" smtClean="0">
                          <a:solidFill>
                            <a:srgbClr val="C00000"/>
                          </a:solidFill>
                          <a:latin typeface="Cambria Math" panose="02040503050406030204" pitchFamily="18" charset="0"/>
                        </a:rPr>
                        <m:t>R</m:t>
                      </m:r>
                      <m:r>
                        <m:rPr>
                          <m:sty m:val="p"/>
                        </m:rPr>
                        <a:rPr lang="en-US" smtClean="0">
                          <a:solidFill>
                            <a:srgbClr val="C00000"/>
                          </a:solidFill>
                          <a:latin typeface="Cambria Math" panose="02040503050406030204" pitchFamily="18" charset="0"/>
                        </a:rPr>
                        <m:t>ank</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𝐴</m:t>
                          </m:r>
                        </m:e>
                      </m:d>
                      <m:r>
                        <a:rPr lang="en-US" i="1">
                          <a:solidFill>
                            <a:schemeClr val="tx1"/>
                          </a:solidFill>
                          <a:latin typeface="Cambria Math" panose="02040503050406030204" pitchFamily="18" charset="0"/>
                        </a:rPr>
                        <m:t>≐</m:t>
                      </m:r>
                      <m:limLow>
                        <m:limLowPr>
                          <m:ctrlPr>
                            <a:rPr lang="en-US" i="1" smtClean="0">
                              <a:solidFill>
                                <a:schemeClr val="tx1"/>
                              </a:solidFill>
                              <a:latin typeface="Cambria Math" panose="02040503050406030204" pitchFamily="18" charset="0"/>
                            </a:rPr>
                          </m:ctrlPr>
                        </m:limLowPr>
                        <m:e>
                          <m:r>
                            <m:rPr>
                              <m:sty m:val="p"/>
                            </m:rPr>
                            <a:rPr lang="en-US">
                              <a:solidFill>
                                <a:schemeClr val="tx1"/>
                              </a:solidFill>
                              <a:latin typeface="Cambria Math" panose="02040503050406030204" pitchFamily="18" charset="0"/>
                            </a:rPr>
                            <m:t>min</m:t>
                          </m:r>
                        </m:e>
                        <m:lim>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𝐴</m:t>
                              </m:r>
                            </m:e>
                            <m:sup>
                              <m:r>
                                <a:rPr lang="en-US" i="1">
                                  <a:solidFill>
                                    <a:schemeClr val="tx1"/>
                                  </a:solidFill>
                                  <a:latin typeface="Cambria Math" panose="02040503050406030204" pitchFamily="18" charset="0"/>
                                </a:rPr>
                                <m:t>′</m:t>
                              </m:r>
                            </m:sup>
                          </m:sSup>
                          <m:r>
                            <a:rPr lang="en-US" i="1">
                              <a:solidFill>
                                <a:schemeClr val="tx1"/>
                              </a:solidFill>
                              <a:latin typeface="Cambria Math" panose="02040503050406030204" pitchFamily="18" charset="0"/>
                            </a:rPr>
                            <m:t>:</m:t>
                          </m:r>
                          <m:r>
                            <m:rPr>
                              <m:sty m:val="p"/>
                            </m:rPr>
                            <a:rPr lang="en-US" i="1">
                              <a:solidFill>
                                <a:schemeClr val="tx1"/>
                              </a:solidFill>
                              <a:latin typeface="Cambria Math" panose="02040503050406030204" pitchFamily="18" charset="0"/>
                            </a:rPr>
                            <m:t>sign</m:t>
                          </m:r>
                          <m:d>
                            <m:dPr>
                              <m:ctrlPr>
                                <a:rPr lang="en-US" i="1">
                                  <a:solidFill>
                                    <a:schemeClr val="tx1"/>
                                  </a:solidFill>
                                  <a:latin typeface="Cambria Math" panose="02040503050406030204" pitchFamily="18" charset="0"/>
                                </a:rPr>
                              </m:ctrlPr>
                            </m:dPr>
                            <m:e>
                              <m:sSup>
                                <m:sSupPr>
                                  <m:ctrlPr>
                                    <a:rPr lang="en-US" i="1">
                                      <a:solidFill>
                                        <a:schemeClr val="tx1"/>
                                      </a:solidFill>
                                      <a:latin typeface="Cambria Math" panose="02040503050406030204" pitchFamily="18" charset="0"/>
                                    </a:rPr>
                                  </m:ctrlPr>
                                </m:sSupPr>
                                <m:e>
                                  <m:r>
                                    <a:rPr lang="en-US" b="0" i="1" smtClean="0">
                                      <a:solidFill>
                                        <a:schemeClr val="tx1"/>
                                      </a:solidFill>
                                      <a:latin typeface="Cambria Math"/>
                                    </a:rPr>
                                    <m:t>𝐴</m:t>
                                  </m:r>
                                </m:e>
                                <m:sup>
                                  <m:r>
                                    <a:rPr lang="en-US" i="1">
                                      <a:solidFill>
                                        <a:schemeClr val="tx1"/>
                                      </a:solidFill>
                                      <a:latin typeface="Cambria Math" panose="02040503050406030204" pitchFamily="18" charset="0"/>
                                    </a:rPr>
                                    <m:t>′</m:t>
                                  </m:r>
                                </m:sup>
                              </m:sSup>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𝑗</m:t>
                              </m:r>
                              <m:r>
                                <a:rPr lang="en-US" i="1">
                                  <a:solidFill>
                                    <a:schemeClr val="tx1"/>
                                  </a:solidFill>
                                  <a:latin typeface="Cambria Math" panose="02040503050406030204" pitchFamily="18" charset="0"/>
                                </a:rPr>
                                <m:t>]</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𝐴</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𝑗</m:t>
                          </m:r>
                          <m:r>
                            <a:rPr lang="en-US" i="1">
                              <a:solidFill>
                                <a:schemeClr val="tx1"/>
                              </a:solidFill>
                              <a:latin typeface="Cambria Math" panose="02040503050406030204" pitchFamily="18" charset="0"/>
                            </a:rPr>
                            <m:t>]</m:t>
                          </m:r>
                        </m:lim>
                      </m:limLow>
                      <m:r>
                        <m:rPr>
                          <m:sty m:val="p"/>
                        </m:rPr>
                        <a:rPr lang="en-US">
                          <a:solidFill>
                            <a:schemeClr val="tx1"/>
                          </a:solidFill>
                          <a:latin typeface="Cambria Math" panose="02040503050406030204" pitchFamily="18" charset="0"/>
                        </a:rPr>
                        <m:t>rank</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𝐴</m:t>
                          </m:r>
                        </m:e>
                        <m:sup>
                          <m:r>
                            <a:rPr lang="en-US" i="1">
                              <a:solidFill>
                                <a:schemeClr val="tx1"/>
                              </a:solidFill>
                              <a:latin typeface="Cambria Math" panose="02040503050406030204" pitchFamily="18" charset="0"/>
                            </a:rPr>
                            <m:t>′</m:t>
                          </m:r>
                        </m:sup>
                      </m:sSup>
                      <m:r>
                        <a:rPr lang="en-US"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412900" y="958233"/>
                <a:ext cx="8141468" cy="763689"/>
              </a:xfrm>
              <a:prstGeom prst="rect">
                <a:avLst/>
              </a:prstGeom>
              <a:blipFill rotWithShape="0">
                <a:blip r:embed="rId4"/>
                <a:stretch>
                  <a:fillRect l="-674" t="-5600" b="-560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ounded Rectangle 4"/>
              <p:cNvSpPr/>
              <p:nvPr/>
            </p:nvSpPr>
            <p:spPr>
              <a:xfrm>
                <a:off x="496028" y="5413426"/>
                <a:ext cx="7975212" cy="897917"/>
              </a:xfrm>
              <a:prstGeom prst="roundRect">
                <a:avLst/>
              </a:prstGeom>
              <a:solidFill>
                <a:schemeClr val="accent1">
                  <a:lumMod val="20000"/>
                  <a:lumOff val="80000"/>
                  <a:alpha val="67000"/>
                </a:schemeClr>
              </a:solidFill>
              <a:ln w="25400">
                <a:solidFill>
                  <a:schemeClr val="bg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C00000"/>
                    </a:solidFill>
                  </a:rPr>
                  <a:t>Corollary: </a:t>
                </a:r>
                <a14:m>
                  <m:oMath xmlns:m="http://schemas.openxmlformats.org/officeDocument/2006/math">
                    <m:r>
                      <m:rPr>
                        <m:sty m:val="p"/>
                      </m:rPr>
                      <a:rPr lang="en-US" sz="2000">
                        <a:solidFill>
                          <a:srgbClr val="C00000"/>
                        </a:solidFill>
                        <a:latin typeface="Cambria Math" panose="02040503050406030204" pitchFamily="18" charset="0"/>
                      </a:rPr>
                      <m:t>sign</m:t>
                    </m:r>
                    <m:r>
                      <m:rPr>
                        <m:sty m:val="p"/>
                      </m:rPr>
                      <a:rPr lang="en-US" sz="2000" b="0" i="0" smtClean="0">
                        <a:solidFill>
                          <a:srgbClr val="C00000"/>
                        </a:solidFill>
                        <a:latin typeface="Cambria Math" panose="02040503050406030204" pitchFamily="18" charset="0"/>
                      </a:rPr>
                      <m:t>R</m:t>
                    </m:r>
                    <m:r>
                      <m:rPr>
                        <m:sty m:val="p"/>
                      </m:rPr>
                      <a:rPr lang="en-US" sz="2000">
                        <a:solidFill>
                          <a:srgbClr val="C00000"/>
                        </a:solidFill>
                        <a:latin typeface="Cambria Math" panose="02040503050406030204" pitchFamily="18" charset="0"/>
                      </a:rPr>
                      <m:t>ank</m:t>
                    </m:r>
                    <m:d>
                      <m:dPr>
                        <m:ctrlPr>
                          <a:rPr lang="en-US" sz="2000" i="1">
                            <a:solidFill>
                              <a:srgbClr val="C00000"/>
                            </a:solidFill>
                            <a:latin typeface="Cambria Math" panose="02040503050406030204" pitchFamily="18" charset="0"/>
                          </a:rPr>
                        </m:ctrlPr>
                      </m:dPr>
                      <m:e>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𝐴</m:t>
                            </m:r>
                          </m:e>
                          <m:sub>
                            <m:r>
                              <m:rPr>
                                <m:sty m:val="p"/>
                              </m:rPr>
                              <a:rPr lang="en-US" sz="2000">
                                <a:solidFill>
                                  <a:srgbClr val="C00000"/>
                                </a:solidFill>
                                <a:latin typeface="Cambria Math" panose="02040503050406030204" pitchFamily="18" charset="0"/>
                              </a:rPr>
                              <m:t>PAR</m:t>
                            </m:r>
                          </m:sub>
                        </m:sSub>
                      </m:e>
                    </m:d>
                    <m:r>
                      <a:rPr lang="en-US" sz="2000" i="1">
                        <a:solidFill>
                          <a:srgbClr val="C00000"/>
                        </a:solidFill>
                        <a:latin typeface="Cambria Math" panose="02040503050406030204" pitchFamily="18" charset="0"/>
                      </a:rPr>
                      <m:t>=</m:t>
                    </m:r>
                    <m:sSup>
                      <m:sSupPr>
                        <m:ctrlPr>
                          <a:rPr lang="en-US" sz="2000" i="1">
                            <a:solidFill>
                              <a:srgbClr val="C00000"/>
                            </a:solidFill>
                            <a:latin typeface="Cambria Math" panose="02040503050406030204" pitchFamily="18" charset="0"/>
                          </a:rPr>
                        </m:ctrlPr>
                      </m:sSupPr>
                      <m:e>
                        <m:r>
                          <a:rPr lang="en-US" sz="2000" i="1">
                            <a:solidFill>
                              <a:srgbClr val="C00000"/>
                            </a:solidFill>
                            <a:latin typeface="Cambria Math" panose="02040503050406030204" pitchFamily="18" charset="0"/>
                          </a:rPr>
                          <m:t>2</m:t>
                        </m:r>
                      </m:e>
                      <m:sup>
                        <m:r>
                          <m:rPr>
                            <m:sty m:val="p"/>
                          </m:rPr>
                          <a:rPr lang="en-US" sz="2000">
                            <a:solidFill>
                              <a:srgbClr val="C00000"/>
                            </a:solidFill>
                            <a:latin typeface="Cambria Math" panose="02040503050406030204" pitchFamily="18" charset="0"/>
                          </a:rPr>
                          <m:t>Ω</m:t>
                        </m:r>
                        <m:r>
                          <a:rPr lang="en-US" sz="2000" i="1">
                            <a:solidFill>
                              <a:srgbClr val="C00000"/>
                            </a:solidFill>
                            <a:latin typeface="Cambria Math" panose="02040503050406030204" pitchFamily="18" charset="0"/>
                          </a:rPr>
                          <m:t>(</m:t>
                        </m:r>
                        <m:r>
                          <a:rPr lang="en-US" sz="2000" i="1">
                            <a:solidFill>
                              <a:srgbClr val="C00000"/>
                            </a:solidFill>
                            <a:latin typeface="Cambria Math" panose="02040503050406030204" pitchFamily="18" charset="0"/>
                          </a:rPr>
                          <m:t>𝑛</m:t>
                        </m:r>
                        <m:r>
                          <a:rPr lang="en-US" sz="2000" i="1">
                            <a:solidFill>
                              <a:srgbClr val="C00000"/>
                            </a:solidFill>
                            <a:latin typeface="Cambria Math" panose="02040503050406030204" pitchFamily="18" charset="0"/>
                          </a:rPr>
                          <m:t>)</m:t>
                        </m:r>
                      </m:sup>
                    </m:sSup>
                  </m:oMath>
                </a14:m>
                <a:r>
                  <a:rPr lang="en-US" sz="2000" dirty="0"/>
                  <a:t> </a:t>
                </a:r>
              </a:p>
              <a:p>
                <a:r>
                  <a:rPr lang="en-US" sz="2000" dirty="0" smtClean="0">
                    <a:solidFill>
                      <a:schemeClr val="tx1"/>
                    </a:solidFill>
                  </a:rPr>
                  <a:t>Proved </a:t>
                </a:r>
                <a:r>
                  <a:rPr lang="en-US" sz="2000" dirty="0">
                    <a:solidFill>
                      <a:schemeClr val="tx1"/>
                    </a:solidFill>
                  </a:rPr>
                  <a:t>by Forster </a:t>
                </a:r>
                <a:r>
                  <a:rPr lang="en-US" sz="2000" dirty="0">
                    <a:solidFill>
                      <a:schemeClr val="tx2"/>
                    </a:solidFill>
                    <a:latin typeface="Berlin Sans FB" panose="020E0602020502020306" pitchFamily="34" charset="0"/>
                  </a:rPr>
                  <a:t>[2001]</a:t>
                </a:r>
              </a:p>
            </p:txBody>
          </p:sp>
        </mc:Choice>
        <mc:Fallback xmlns="">
          <p:sp>
            <p:nvSpPr>
              <p:cNvPr id="5" name="Rounded Rectangle 4"/>
              <p:cNvSpPr>
                <a:spLocks noRot="1" noChangeAspect="1" noMove="1" noResize="1" noEditPoints="1" noAdjustHandles="1" noChangeArrowheads="1" noChangeShapeType="1" noTextEdit="1"/>
              </p:cNvSpPr>
              <p:nvPr/>
            </p:nvSpPr>
            <p:spPr>
              <a:xfrm>
                <a:off x="496028" y="5413426"/>
                <a:ext cx="7975212" cy="897917"/>
              </a:xfrm>
              <a:prstGeom prst="roundRect">
                <a:avLst/>
              </a:prstGeom>
              <a:blipFill rotWithShape="0">
                <a:blip r:embed="rId5"/>
                <a:stretch>
                  <a:fillRect l="-76" b="-1325"/>
                </a:stretch>
              </a:blipFill>
              <a:ln w="25400">
                <a:solidFill>
                  <a:schemeClr val="bg2">
                    <a:lumMod val="50000"/>
                  </a:schemeClr>
                </a:solid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457200" y="4338243"/>
                <a:ext cx="8113030" cy="986979"/>
              </a:xfrm>
              <a:prstGeom prst="rect">
                <a:avLst/>
              </a:prstGeom>
              <a:solidFill>
                <a:schemeClr val="bg1">
                  <a:lumMod val="8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Halfspaces over </a:t>
                </a:r>
                <a14:m>
                  <m:oMath xmlns:m="http://schemas.openxmlformats.org/officeDocument/2006/math">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ℝ</m:t>
                        </m:r>
                      </m:e>
                      <m:sup>
                        <m:r>
                          <a:rPr lang="en-US" sz="1600" i="1">
                            <a:solidFill>
                              <a:schemeClr val="tx1"/>
                            </a:solidFill>
                            <a:latin typeface="Cambria Math" panose="02040503050406030204" pitchFamily="18" charset="0"/>
                          </a:rPr>
                          <m:t>𝑑</m:t>
                        </m:r>
                      </m:sup>
                    </m:sSup>
                  </m:oMath>
                </a14:m>
                <a:r>
                  <a:rPr lang="en-US" sz="1600" dirty="0" smtClean="0">
                    <a:solidFill>
                      <a:schemeClr val="tx1"/>
                    </a:solidFill>
                  </a:rPr>
                  <a:t> can </a:t>
                </a:r>
                <a:r>
                  <a:rPr lang="en-US" sz="1600" dirty="0">
                    <a:solidFill>
                      <a:schemeClr val="tx1"/>
                    </a:solidFill>
                  </a:rPr>
                  <a:t>be PAC learned </a:t>
                </a:r>
                <a:r>
                  <a:rPr lang="en-US" sz="1600" dirty="0" smtClean="0">
                    <a:solidFill>
                      <a:schemeClr val="tx1"/>
                    </a:solidFill>
                  </a:rPr>
                  <a:t>in </a:t>
                </a:r>
                <a14:m>
                  <m:oMath xmlns:m="http://schemas.openxmlformats.org/officeDocument/2006/math">
                    <m:r>
                      <m:rPr>
                        <m:sty m:val="p"/>
                      </m:rPr>
                      <a:rPr lang="en-US" sz="1600" b="0" i="0" smtClean="0">
                        <a:solidFill>
                          <a:schemeClr val="tx1"/>
                        </a:solidFill>
                        <a:latin typeface="Cambria Math" panose="02040503050406030204" pitchFamily="18" charset="0"/>
                      </a:rPr>
                      <m:t>SQCompl</m:t>
                    </m:r>
                    <m:r>
                      <a:rPr lang="en-US" sz="1600" b="0" i="0" smtClean="0">
                        <a:solidFill>
                          <a:schemeClr val="tx1"/>
                        </a:solidFill>
                        <a:latin typeface="Cambria Math" panose="02040503050406030204" pitchFamily="18" charset="0"/>
                      </a:rPr>
                      <m:t>(</m:t>
                    </m:r>
                    <m:r>
                      <m:rPr>
                        <m:sty m:val="p"/>
                      </m:rPr>
                      <a:rPr lang="en-US" sz="1600" smtClean="0">
                        <a:solidFill>
                          <a:schemeClr val="tx1"/>
                        </a:solidFill>
                        <a:latin typeface="Cambria Math" panose="02040503050406030204" pitchFamily="18" charset="0"/>
                      </a:rPr>
                      <m:t>poly</m:t>
                    </m:r>
                    <m:d>
                      <m:dPr>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𝑑</m:t>
                        </m:r>
                      </m:e>
                    </m:d>
                    <m:r>
                      <a:rPr lang="en-US" sz="1600" b="0" i="1" smtClean="0">
                        <a:solidFill>
                          <a:schemeClr val="tx1"/>
                        </a:solidFill>
                        <a:latin typeface="Cambria Math" panose="02040503050406030204" pitchFamily="18" charset="0"/>
                      </a:rPr>
                      <m:t>,</m:t>
                    </m:r>
                    <m:r>
                      <m:rPr>
                        <m:sty m:val="p"/>
                      </m:rPr>
                      <a:rPr lang="en-US" sz="1600">
                        <a:solidFill>
                          <a:schemeClr val="tx1"/>
                        </a:solidFill>
                        <a:latin typeface="Cambria Math" panose="02040503050406030204" pitchFamily="18" charset="0"/>
                      </a:rPr>
                      <m:t>poly</m:t>
                    </m:r>
                    <m:d>
                      <m:dPr>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𝑑</m:t>
                        </m:r>
                      </m:e>
                    </m:d>
                    <m:r>
                      <a:rPr lang="en-US" sz="1600" i="1" smtClean="0">
                        <a:solidFill>
                          <a:schemeClr val="tx1"/>
                        </a:solidFill>
                        <a:latin typeface="Cambria Math" panose="02040503050406030204" pitchFamily="18" charset="0"/>
                      </a:rPr>
                      <m:t>)</m:t>
                    </m:r>
                  </m:oMath>
                </a14:m>
                <a:endParaRPr lang="en-US" sz="1600" dirty="0" smtClean="0">
                  <a:solidFill>
                    <a:schemeClr val="tx1"/>
                  </a:solidFill>
                </a:endParaRPr>
              </a:p>
              <a:p>
                <a:r>
                  <a:rPr lang="en-US" sz="1600" dirty="0" smtClean="0">
                    <a:solidFill>
                      <a:schemeClr val="tx2"/>
                    </a:solidFill>
                  </a:rPr>
                  <a:t>     </a:t>
                </a:r>
                <a:r>
                  <a:rPr lang="en-US" sz="1400" dirty="0" smtClean="0">
                    <a:solidFill>
                      <a:schemeClr val="tx2"/>
                    </a:solidFill>
                    <a:latin typeface="Berlin Sans FB" panose="020E0602020502020306" pitchFamily="34" charset="0"/>
                  </a:rPr>
                  <a:t>[</a:t>
                </a:r>
                <a:r>
                  <a:rPr lang="en-US" sz="1400" dirty="0" err="1" smtClean="0">
                    <a:solidFill>
                      <a:schemeClr val="tx2"/>
                    </a:solidFill>
                    <a:latin typeface="Berlin Sans FB" panose="020E0602020502020306" pitchFamily="34" charset="0"/>
                  </a:rPr>
                  <a:t>Blum,Frieze,Kannan,Vempala</a:t>
                </a:r>
                <a:r>
                  <a:rPr lang="en-US" sz="1400" dirty="0" smtClean="0">
                    <a:solidFill>
                      <a:schemeClr val="tx2"/>
                    </a:solidFill>
                    <a:latin typeface="Berlin Sans FB" panose="020E0602020502020306" pitchFamily="34" charset="0"/>
                  </a:rPr>
                  <a:t> 96]</a:t>
                </a:r>
                <a:endParaRPr lang="en-US" sz="1400" dirty="0">
                  <a:solidFill>
                    <a:schemeClr val="tx2"/>
                  </a:solidFill>
                  <a:latin typeface="Berlin Sans FB" panose="020E0602020502020306" pitchFamily="34" charset="0"/>
                </a:endParaRPr>
              </a:p>
              <a:p>
                <a:r>
                  <a:rPr lang="en-US" sz="1600" dirty="0" smtClean="0">
                    <a:solidFill>
                      <a:schemeClr val="tx1"/>
                    </a:solidFill>
                  </a:rPr>
                  <a:t>Learning of </a:t>
                </a:r>
                <a14:m>
                  <m:oMath xmlns:m="http://schemas.openxmlformats.org/officeDocument/2006/math">
                    <m:r>
                      <m:rPr>
                        <m:sty m:val="p"/>
                      </m:rPr>
                      <a:rPr lang="en-US" sz="1600" dirty="0">
                        <a:solidFill>
                          <a:schemeClr val="tx1"/>
                        </a:solidFill>
                        <a:latin typeface="Cambria Math" panose="02040503050406030204" pitchFamily="18" charset="0"/>
                      </a:rPr>
                      <m:t>PAR</m:t>
                    </m:r>
                  </m:oMath>
                </a14:m>
                <a:r>
                  <a:rPr lang="en-US" sz="1600" dirty="0" smtClean="0">
                    <a:solidFill>
                      <a:schemeClr val="tx1"/>
                    </a:solidFill>
                  </a:rPr>
                  <a:t> (parity functions) </a:t>
                </a:r>
                <a:r>
                  <a:rPr lang="en-US" sz="1600" b="1" dirty="0" smtClean="0">
                    <a:solidFill>
                      <a:schemeClr val="tx1"/>
                    </a:solidFill>
                  </a:rPr>
                  <a:t>not</a:t>
                </a:r>
                <a:r>
                  <a:rPr lang="en-US" sz="1600" dirty="0" smtClean="0">
                    <a:solidFill>
                      <a:schemeClr val="tx1"/>
                    </a:solidFill>
                  </a:rPr>
                  <a:t> in </a:t>
                </a:r>
                <a14:m>
                  <m:oMath xmlns:m="http://schemas.openxmlformats.org/officeDocument/2006/math">
                    <m:r>
                      <m:rPr>
                        <m:sty m:val="p"/>
                      </m:rPr>
                      <a:rPr lang="en-US" sz="1600" b="0" i="0" smtClean="0">
                        <a:solidFill>
                          <a:schemeClr val="tx1"/>
                        </a:solidFill>
                        <a:latin typeface="Cambria Math" panose="02040503050406030204" pitchFamily="18" charset="0"/>
                      </a:rPr>
                      <m:t>SQcompl</m:t>
                    </m:r>
                    <m:d>
                      <m:dPr>
                        <m:ctrlPr>
                          <a:rPr lang="en-US" sz="1600" b="0" i="1" smtClean="0">
                            <a:solidFill>
                              <a:schemeClr val="tx1"/>
                            </a:solidFill>
                            <a:latin typeface="Cambria Math" panose="02040503050406030204" pitchFamily="18" charset="0"/>
                          </a:rPr>
                        </m:ctrlPr>
                      </m:dPr>
                      <m:e>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2</m:t>
                            </m:r>
                          </m:e>
                          <m:sup>
                            <m:r>
                              <a:rPr lang="en-US" sz="1600" i="1">
                                <a:solidFill>
                                  <a:schemeClr val="tx1"/>
                                </a:solidFill>
                                <a:latin typeface="Cambria Math" panose="02040503050406030204" pitchFamily="18" charset="0"/>
                              </a:rPr>
                              <m:t>𝑛</m:t>
                            </m:r>
                            <m:r>
                              <a:rPr lang="en-US" sz="1600" b="0" i="1" smtClean="0">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3</m:t>
                            </m:r>
                          </m:sup>
                        </m:sSup>
                        <m:r>
                          <a:rPr lang="en-US" sz="1600" b="0" i="1" smtClean="0">
                            <a:solidFill>
                              <a:schemeClr val="tx1"/>
                            </a:solidFill>
                            <a:latin typeface="Cambria Math" panose="02040503050406030204" pitchFamily="18" charset="0"/>
                          </a:rPr>
                          <m:t>,</m:t>
                        </m:r>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2</m:t>
                            </m:r>
                          </m:e>
                          <m:sup>
                            <m:r>
                              <a:rPr lang="en-US" sz="1600" i="1">
                                <a:solidFill>
                                  <a:schemeClr val="tx1"/>
                                </a:solidFill>
                                <a:latin typeface="Cambria Math" panose="02040503050406030204" pitchFamily="18" charset="0"/>
                              </a:rPr>
                              <m:t>𝑛</m:t>
                            </m:r>
                            <m:r>
                              <a:rPr lang="en-US" sz="1600" b="0" i="1" smtClean="0">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3</m:t>
                            </m:r>
                          </m:sup>
                        </m:sSup>
                      </m:e>
                    </m:d>
                  </m:oMath>
                </a14:m>
                <a:r>
                  <a:rPr lang="en-US" sz="1400" dirty="0" smtClean="0">
                    <a:solidFill>
                      <a:srgbClr val="0033CC"/>
                    </a:solidFill>
                    <a:latin typeface="Berlin Sans FB" panose="020E0602020502020306" pitchFamily="34" charset="0"/>
                  </a:rPr>
                  <a:t> </a:t>
                </a:r>
                <a:r>
                  <a:rPr lang="en-US" sz="1400" dirty="0" smtClean="0">
                    <a:solidFill>
                      <a:schemeClr val="tx2"/>
                    </a:solidFill>
                    <a:latin typeface="Berlin Sans FB" panose="020E0602020502020306" pitchFamily="34" charset="0"/>
                  </a:rPr>
                  <a:t>[Kearns 93; BFJKMR 95]</a:t>
                </a:r>
                <a:endParaRPr lang="en-US" sz="1400" dirty="0">
                  <a:solidFill>
                    <a:schemeClr val="tx2"/>
                  </a:solidFill>
                  <a:latin typeface="Berlin Sans FB" panose="020E0602020502020306" pitchFamily="34"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457200" y="4338243"/>
                <a:ext cx="8113030" cy="986979"/>
              </a:xfrm>
              <a:prstGeom prst="rect">
                <a:avLst/>
              </a:prstGeom>
              <a:blipFill rotWithShape="0">
                <a:blip r:embed="rId6"/>
                <a:stretch>
                  <a:fillRect l="-376"/>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15097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MAX-CSPs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30306" y="990600"/>
                <a:ext cx="8229600" cy="4090445"/>
              </a:xfrm>
            </p:spPr>
            <p:txBody>
              <a:bodyPr>
                <a:normAutofit fontScale="77500" lnSpcReduction="20000"/>
              </a:bodyPr>
              <a:lstStyle/>
              <a:p>
                <a:pPr marL="0" indent="0">
                  <a:lnSpc>
                    <a:spcPct val="150000"/>
                  </a:lnSpc>
                  <a:buNone/>
                </a:pPr>
                <a14:m>
                  <m:oMath xmlns:m="http://schemas.openxmlformats.org/officeDocument/2006/math">
                    <m:r>
                      <a:rPr lang="en-US" sz="2200" i="1" dirty="0" smtClean="0">
                        <a:solidFill>
                          <a:srgbClr val="C00000"/>
                        </a:solidFill>
                        <a:latin typeface="Cambria Math" panose="02040503050406030204" pitchFamily="18" charset="0"/>
                      </a:rPr>
                      <m:t>𝑘</m:t>
                    </m:r>
                  </m:oMath>
                </a14:m>
                <a:r>
                  <a:rPr lang="en-US" sz="2200" dirty="0" smtClean="0">
                    <a:solidFill>
                      <a:srgbClr val="C00000"/>
                    </a:solidFill>
                  </a:rPr>
                  <a:t>-SAT</a:t>
                </a:r>
              </a:p>
              <a:p>
                <a:pPr marL="0" indent="0">
                  <a:buNone/>
                </a:pPr>
                <a:r>
                  <a:rPr lang="en-US" sz="2000" dirty="0" smtClean="0"/>
                  <a:t>Given: </a:t>
                </a:r>
                <a14:m>
                  <m:oMath xmlns:m="http://schemas.openxmlformats.org/officeDocument/2006/math">
                    <m:r>
                      <a:rPr lang="en-US" sz="2000" b="0" i="1" smtClean="0">
                        <a:latin typeface="Cambria Math" panose="02040503050406030204" pitchFamily="18" charset="0"/>
                      </a:rPr>
                      <m:t>𝜙</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𝑚</m:t>
                        </m:r>
                      </m:sub>
                    </m:sSub>
                    <m:r>
                      <a:rPr lang="en-US" sz="2000" b="0" i="1" smtClean="0">
                        <a:latin typeface="Cambria Math" panose="02040503050406030204" pitchFamily="18" charset="0"/>
                      </a:rPr>
                      <m:t>)</m:t>
                    </m:r>
                  </m:oMath>
                </a14:m>
                <a:r>
                  <a:rPr lang="en-US" sz="2000" dirty="0" smtClean="0"/>
                  <a:t>, where clause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oMath>
                </a14:m>
                <a:r>
                  <a:rPr lang="en-US" sz="2000" dirty="0" smtClean="0"/>
                  <a:t> is OR of </a:t>
                </a:r>
                <a14:m>
                  <m:oMath xmlns:m="http://schemas.openxmlformats.org/officeDocument/2006/math">
                    <m:r>
                      <a:rPr lang="en-US" sz="1800" i="1">
                        <a:latin typeface="Cambria Math" panose="02040503050406030204" pitchFamily="18" charset="0"/>
                      </a:rPr>
                      <m:t>≤</m:t>
                    </m:r>
                    <m:r>
                      <a:rPr lang="en-US" sz="1800" i="1">
                        <a:latin typeface="Cambria Math" panose="02040503050406030204" pitchFamily="18" charset="0"/>
                      </a:rPr>
                      <m:t>𝑘</m:t>
                    </m:r>
                  </m:oMath>
                </a14:m>
                <a:r>
                  <a:rPr lang="en-US" sz="2000" dirty="0" smtClean="0"/>
                  <a:t> (possibly negated) variables </a:t>
                </a:r>
              </a:p>
              <a:p>
                <a:r>
                  <a:rPr lang="en-US" sz="2000" dirty="0" smtClean="0"/>
                  <a:t>Is </a:t>
                </a:r>
                <a14:m>
                  <m:oMath xmlns:m="http://schemas.openxmlformats.org/officeDocument/2006/math">
                    <m:r>
                      <a:rPr lang="en-US" sz="2000" b="0" i="1" smtClean="0">
                        <a:latin typeface="Cambria Math" panose="02040503050406030204" pitchFamily="18" charset="0"/>
                      </a:rPr>
                      <m:t>𝜙</m:t>
                    </m:r>
                  </m:oMath>
                </a14:m>
                <a:r>
                  <a:rPr lang="en-US" sz="2000" dirty="0" smtClean="0"/>
                  <a:t> satisfiable? </a:t>
                </a:r>
              </a:p>
              <a:p>
                <a:pPr marL="0" indent="0">
                  <a:buNone/>
                </a:pPr>
                <a:endParaRPr lang="en-US" sz="2000" dirty="0" smtClean="0"/>
              </a:p>
              <a:p>
                <a:pPr marL="0" indent="0">
                  <a:buNone/>
                </a:pPr>
                <a:r>
                  <a:rPr lang="en-US" sz="2200" dirty="0" smtClean="0">
                    <a:solidFill>
                      <a:srgbClr val="C00000"/>
                    </a:solidFill>
                  </a:rPr>
                  <a:t>MAX-</a:t>
                </a:r>
                <a14:m>
                  <m:oMath xmlns:m="http://schemas.openxmlformats.org/officeDocument/2006/math">
                    <m:r>
                      <a:rPr lang="en-US" sz="2200" b="0" i="1" smtClean="0">
                        <a:solidFill>
                          <a:srgbClr val="C00000"/>
                        </a:solidFill>
                        <a:latin typeface="Cambria Math"/>
                      </a:rPr>
                      <m:t>𝑘</m:t>
                    </m:r>
                  </m:oMath>
                </a14:m>
                <a:r>
                  <a:rPr lang="en-US" sz="2200" dirty="0" smtClean="0">
                    <a:solidFill>
                      <a:srgbClr val="C00000"/>
                    </a:solidFill>
                  </a:rPr>
                  <a:t>-CSP</a:t>
                </a:r>
              </a:p>
              <a:p>
                <a:r>
                  <a:rPr lang="en-US" sz="2000" dirty="0" smtClean="0"/>
                  <a:t>Find </a:t>
                </a:r>
                <a14:m>
                  <m:oMath xmlns:m="http://schemas.openxmlformats.org/officeDocument/2006/math">
                    <m:limLow>
                      <m:limLowPr>
                        <m:ctrlPr>
                          <a:rPr lang="en-US" sz="2000" b="0" i="1" smtClean="0">
                            <a:latin typeface="Cambria Math" panose="02040503050406030204" pitchFamily="18" charset="0"/>
                          </a:rPr>
                        </m:ctrlPr>
                      </m:limLowPr>
                      <m:e>
                        <m:r>
                          <m:rPr>
                            <m:sty m:val="p"/>
                          </m:rPr>
                          <a:rPr lang="en-US" sz="2000" b="0" i="0" smtClean="0">
                            <a:latin typeface="Cambria Math"/>
                          </a:rPr>
                          <m:t>arg</m:t>
                        </m:r>
                        <m:r>
                          <m:rPr>
                            <m:sty m:val="p"/>
                          </m:rPr>
                          <a:rPr lang="en-US" sz="2000" b="0" i="0" smtClean="0">
                            <a:latin typeface="Cambria Math" panose="02040503050406030204" pitchFamily="18" charset="0"/>
                          </a:rPr>
                          <m:t>max</m:t>
                        </m:r>
                      </m:e>
                      <m:lim>
                        <m:r>
                          <a:rPr lang="en-US" sz="2000" i="1">
                            <a:latin typeface="Cambria Math" panose="02040503050406030204" pitchFamily="18" charset="0"/>
                          </a:rPr>
                          <m:t>𝜎</m:t>
                        </m:r>
                        <m:r>
                          <a:rPr lang="en-US" sz="2000" i="1">
                            <a:latin typeface="Cambria Math" panose="02040503050406030204" pitchFamily="18" charset="0"/>
                          </a:rPr>
                          <m:t>∈</m:t>
                        </m:r>
                        <m:sSup>
                          <m:sSupPr>
                            <m:ctrlPr>
                              <a:rPr lang="en-US" sz="2000" i="1">
                                <a:latin typeface="Cambria Math" panose="02040503050406030204" pitchFamily="18" charset="0"/>
                              </a:rPr>
                            </m:ctrlPr>
                          </m:sSupPr>
                          <m:e>
                            <m:d>
                              <m:dPr>
                                <m:begChr m:val="{"/>
                                <m:endChr m:val="}"/>
                                <m:ctrlPr>
                                  <a:rPr lang="en-US" sz="2000" i="1">
                                    <a:latin typeface="Cambria Math" panose="02040503050406030204" pitchFamily="18" charset="0"/>
                                  </a:rPr>
                                </m:ctrlPr>
                              </m:dPr>
                              <m:e>
                                <m:r>
                                  <a:rPr lang="en-US" sz="2000" i="1">
                                    <a:latin typeface="Cambria Math" panose="02040503050406030204" pitchFamily="18" charset="0"/>
                                  </a:rPr>
                                  <m:t>0,1</m:t>
                                </m:r>
                              </m:e>
                            </m:d>
                          </m:e>
                          <m:sup>
                            <m:r>
                              <a:rPr lang="en-US" sz="2000" i="1">
                                <a:latin typeface="Cambria Math" panose="02040503050406030204" pitchFamily="18" charset="0"/>
                              </a:rPr>
                              <m:t>𝑛</m:t>
                            </m:r>
                          </m:sup>
                        </m:sSup>
                      </m:lim>
                    </m:limLow>
                    <m:r>
                      <a:rPr lang="en-US" sz="2000" b="0" i="1" smtClean="0">
                        <a:latin typeface="Cambria Math" panose="02040503050406030204" pitchFamily="18" charset="0"/>
                      </a:rPr>
                      <m:t> </m:t>
                    </m:r>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𝑖</m:t>
                        </m:r>
                      </m:sub>
                      <m:sup/>
                      <m:e>
                        <m:sSub>
                          <m:sSubPr>
                            <m:ctrlPr>
                              <a:rPr lang="en-US" sz="2000" i="1">
                                <a:latin typeface="Cambria Math" panose="02040503050406030204" pitchFamily="18" charset="0"/>
                              </a:rPr>
                            </m:ctrlPr>
                          </m:sSubPr>
                          <m:e>
                            <m:r>
                              <a:rPr lang="en-US" sz="2000" b="0" i="1" smtClean="0">
                                <a:latin typeface="Cambria Math"/>
                              </a:rPr>
                              <m:t>𝑝</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r>
                              <a:rPr lang="en-US" sz="2000" i="1">
                                <a:latin typeface="Cambria Math" panose="02040503050406030204" pitchFamily="18" charset="0"/>
                              </a:rPr>
                              <m:t>𝜎</m:t>
                            </m:r>
                          </m:e>
                        </m:d>
                      </m:e>
                    </m:nary>
                  </m:oMath>
                </a14:m>
                <a:r>
                  <a:rPr lang="en-US" sz="2000" dirty="0" smtClean="0"/>
                  <a:t> for </a:t>
                </a:r>
                <a14:m>
                  <m:oMath xmlns:m="http://schemas.openxmlformats.org/officeDocument/2006/math">
                    <m:r>
                      <a:rPr lang="en-US" sz="2000" b="0" i="1" smtClean="0">
                        <a:latin typeface="Cambria Math"/>
                      </a:rPr>
                      <m:t>𝑘</m:t>
                    </m:r>
                  </m:oMath>
                </a14:m>
                <a:r>
                  <a:rPr lang="en-US" sz="2000" dirty="0" smtClean="0"/>
                  <a:t>-</a:t>
                </a:r>
                <a:r>
                  <a:rPr lang="en-US" sz="2000" dirty="0" err="1" smtClean="0"/>
                  <a:t>ary</a:t>
                </a:r>
                <a:r>
                  <a:rPr lang="en-US" sz="2000" dirty="0" smtClean="0"/>
                  <a:t> predicates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a:rPr>
                          <m:t>𝑝</m:t>
                        </m:r>
                      </m:e>
                      <m:sub>
                        <m:r>
                          <a:rPr lang="en-US" sz="2000" b="0" i="1" smtClean="0">
                            <a:latin typeface="Cambria Math"/>
                          </a:rPr>
                          <m:t>1</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𝑝</m:t>
                        </m:r>
                      </m:e>
                      <m:sub>
                        <m:r>
                          <a:rPr lang="en-US" sz="2000" b="0" i="1" smtClean="0">
                            <a:latin typeface="Cambria Math"/>
                          </a:rPr>
                          <m:t>𝑚</m:t>
                        </m:r>
                      </m:sub>
                    </m:sSub>
                  </m:oMath>
                </a14:m>
                <a:endParaRPr lang="en-US" sz="2000" dirty="0" smtClean="0"/>
              </a:p>
              <a:p>
                <a:pPr marL="0" indent="0">
                  <a:buNone/>
                </a:pPr>
                <a:endParaRPr lang="en-US" sz="2000" dirty="0" smtClean="0"/>
              </a:p>
              <a:p>
                <a:pPr marL="0" indent="0">
                  <a:buNone/>
                </a:pPr>
                <a14:m>
                  <m:oMath xmlns:m="http://schemas.openxmlformats.org/officeDocument/2006/math">
                    <m:r>
                      <a:rPr lang="en-US" sz="2200" b="0" i="1" smtClean="0">
                        <a:solidFill>
                          <a:srgbClr val="C00000"/>
                        </a:solidFill>
                        <a:latin typeface="Cambria Math" panose="02040503050406030204" pitchFamily="18" charset="0"/>
                      </a:rPr>
                      <m:t>𝑘</m:t>
                    </m:r>
                  </m:oMath>
                </a14:m>
                <a:r>
                  <a:rPr lang="en-US" sz="2200" dirty="0" smtClean="0">
                    <a:solidFill>
                      <a:srgbClr val="C00000"/>
                    </a:solidFill>
                  </a:rPr>
                  <a:t>-SAT refutation</a:t>
                </a:r>
              </a:p>
              <a:p>
                <a:r>
                  <a:rPr lang="en-US" sz="2000" dirty="0" smtClean="0"/>
                  <a:t>If </a:t>
                </a:r>
                <a14:m>
                  <m:oMath xmlns:m="http://schemas.openxmlformats.org/officeDocument/2006/math">
                    <m:r>
                      <a:rPr lang="en-US" sz="2000" b="0" i="1" smtClean="0">
                        <a:latin typeface="Cambria Math" panose="02040503050406030204" pitchFamily="18" charset="0"/>
                      </a:rPr>
                      <m:t>𝜙</m:t>
                    </m:r>
                  </m:oMath>
                </a14:m>
                <a:r>
                  <a:rPr lang="en-US" sz="2000" dirty="0" smtClean="0"/>
                  <a:t> is satisfiable output YES.</a:t>
                </a:r>
              </a:p>
              <a:p>
                <a:r>
                  <a:rPr lang="en-US" sz="2000" dirty="0" smtClean="0"/>
                  <a:t>If </a:t>
                </a:r>
                <a14:m>
                  <m:oMath xmlns:m="http://schemas.openxmlformats.org/officeDocument/2006/math">
                    <m:r>
                      <a:rPr lang="en-US" sz="2000" b="0" i="1" smtClean="0">
                        <a:latin typeface="Cambria Math" panose="02040503050406030204" pitchFamily="18" charset="0"/>
                      </a:rPr>
                      <m:t>𝜙</m:t>
                    </m:r>
                  </m:oMath>
                </a14:m>
                <a:r>
                  <a:rPr lang="en-US" sz="2000" dirty="0" smtClean="0"/>
                  <a:t> is </a:t>
                </a:r>
                <a:r>
                  <a:rPr lang="en-US" sz="2000" u="sng" dirty="0" smtClean="0"/>
                  <a:t>random</a:t>
                </a:r>
                <a:r>
                  <a:rPr lang="en-US" sz="2000" dirty="0" smtClean="0"/>
                  <a:t> output NO with </a:t>
                </a:r>
                <a:r>
                  <a:rPr lang="en-US" sz="2000" dirty="0" err="1" smtClean="0"/>
                  <a:t>prob</a:t>
                </a:r>
                <a:r>
                  <a:rPr lang="en-US" sz="2000" dirty="0" smtClean="0"/>
                  <a:t> </a:t>
                </a:r>
                <a14:m>
                  <m:oMath xmlns:m="http://schemas.openxmlformats.org/officeDocument/2006/math">
                    <m:r>
                      <a:rPr lang="en-US" sz="2000" i="1" dirty="0" smtClean="0">
                        <a:latin typeface="Cambria Math" panose="02040503050406030204" pitchFamily="18" charset="0"/>
                      </a:rPr>
                      <m:t>&gt;2/3</m:t>
                    </m:r>
                  </m:oMath>
                </a14:m>
                <a:endParaRPr lang="en-US" sz="2000" dirty="0" smtClean="0"/>
              </a:p>
              <a:p>
                <a:pPr marL="0" indent="0">
                  <a:buNone/>
                </a:pPr>
                <a14:m>
                  <m:oMath xmlns:m="http://schemas.openxmlformats.org/officeDocument/2006/math">
                    <m:r>
                      <a:rPr lang="en-US" sz="2000" b="0" i="1" smtClean="0">
                        <a:latin typeface="Cambria Math" panose="02040503050406030204" pitchFamily="18" charset="0"/>
                      </a:rPr>
                      <m:t>𝜙</m:t>
                    </m:r>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𝑈</m:t>
                        </m:r>
                      </m:e>
                      <m:sub>
                        <m:r>
                          <a:rPr lang="en-US" sz="2000" i="1">
                            <a:latin typeface="Cambria Math" panose="02040503050406030204" pitchFamily="18" charset="0"/>
                          </a:rPr>
                          <m:t>𝑘</m:t>
                        </m:r>
                      </m:sub>
                      <m:sup>
                        <m:r>
                          <a:rPr lang="en-US" sz="2000" i="1">
                            <a:latin typeface="Cambria Math" panose="02040503050406030204" pitchFamily="18" charset="0"/>
                          </a:rPr>
                          <m:t>𝑚</m:t>
                        </m:r>
                      </m:sup>
                    </m:sSubSup>
                  </m:oMath>
                </a14:m>
                <a:r>
                  <a:rPr lang="en-US" sz="2000" dirty="0" smtClean="0"/>
                  <a:t>: </a:t>
                </a:r>
                <a14:m>
                  <m:oMath xmlns:m="http://schemas.openxmlformats.org/officeDocument/2006/math">
                    <m:r>
                      <a:rPr lang="en-US" sz="2000" b="0" i="1" smtClean="0">
                        <a:latin typeface="Cambria Math" panose="02040503050406030204" pitchFamily="18" charset="0"/>
                      </a:rPr>
                      <m:t>𝑘</m:t>
                    </m:r>
                  </m:oMath>
                </a14:m>
                <a:r>
                  <a:rPr lang="en-US" sz="2000" dirty="0" smtClean="0"/>
                  <a:t>-clauses are chosen randomly and uniformly from of all </a:t>
                </a:r>
                <a14:m>
                  <m:oMath xmlns:m="http://schemas.openxmlformats.org/officeDocument/2006/math">
                    <m:r>
                      <a:rPr lang="en-US" sz="2000" i="1" dirty="0" smtClean="0">
                        <a:latin typeface="Cambria Math" panose="02040503050406030204" pitchFamily="18" charset="0"/>
                      </a:rPr>
                      <m:t>𝑘</m:t>
                    </m:r>
                  </m:oMath>
                </a14:m>
                <a:r>
                  <a:rPr lang="en-US" sz="2000" dirty="0" smtClean="0"/>
                  <a:t>-clauses </a:t>
                </a:r>
                <a:r>
                  <a:rPr lang="en-US" sz="2000" dirty="0" err="1" smtClean="0">
                    <a:solidFill>
                      <a:prstClr val="black">
                        <a:lumMod val="65000"/>
                        <a:lumOff val="35000"/>
                      </a:prstClr>
                    </a:solidFill>
                  </a:rPr>
                  <a:t>Unsatisfiable</a:t>
                </a:r>
                <a:r>
                  <a:rPr lang="en-US" sz="2000" dirty="0" smtClean="0">
                    <a:solidFill>
                      <a:prstClr val="black">
                        <a:lumMod val="65000"/>
                        <a:lumOff val="35000"/>
                      </a:prstClr>
                    </a:solidFill>
                  </a:rPr>
                  <a:t> </a:t>
                </a:r>
                <a:r>
                  <a:rPr lang="en-US" sz="2000" dirty="0" err="1" smtClean="0">
                    <a:solidFill>
                      <a:prstClr val="black">
                        <a:lumMod val="65000"/>
                        <a:lumOff val="35000"/>
                      </a:prstClr>
                    </a:solidFill>
                  </a:rPr>
                  <a:t>w.h.p</a:t>
                </a:r>
                <a:r>
                  <a:rPr lang="en-US" sz="2000" dirty="0" smtClean="0">
                    <a:solidFill>
                      <a:prstClr val="black">
                        <a:lumMod val="65000"/>
                        <a:lumOff val="35000"/>
                      </a:prstClr>
                    </a:solidFill>
                  </a:rPr>
                  <a:t>. </a:t>
                </a:r>
                <a:r>
                  <a:rPr lang="en-US" sz="2000" dirty="0">
                    <a:solidFill>
                      <a:prstClr val="black">
                        <a:lumMod val="65000"/>
                        <a:lumOff val="35000"/>
                      </a:prstClr>
                    </a:solidFill>
                  </a:rPr>
                  <a:t>for </a:t>
                </a:r>
                <a14:m>
                  <m:oMath xmlns:m="http://schemas.openxmlformats.org/officeDocument/2006/math">
                    <m:r>
                      <a:rPr lang="en-US" sz="2000" i="1" dirty="0">
                        <a:solidFill>
                          <a:prstClr val="black">
                            <a:lumMod val="65000"/>
                            <a:lumOff val="35000"/>
                          </a:prstClr>
                        </a:solidFill>
                        <a:latin typeface="Cambria Math" panose="02040503050406030204" pitchFamily="18" charset="0"/>
                      </a:rPr>
                      <m:t>𝑚</m:t>
                    </m:r>
                    <m:r>
                      <a:rPr lang="en-US" sz="2000" i="1" dirty="0">
                        <a:solidFill>
                          <a:prstClr val="black">
                            <a:lumMod val="65000"/>
                            <a:lumOff val="35000"/>
                          </a:prstClr>
                        </a:solidFill>
                        <a:latin typeface="Cambria Math" panose="02040503050406030204" pitchFamily="18" charset="0"/>
                      </a:rPr>
                      <m:t>&gt;</m:t>
                    </m:r>
                    <m:r>
                      <a:rPr lang="en-US" sz="2000" b="0" i="1" dirty="0" smtClean="0">
                        <a:solidFill>
                          <a:prstClr val="black">
                            <a:lumMod val="65000"/>
                            <a:lumOff val="35000"/>
                          </a:prstClr>
                        </a:solidFill>
                        <a:latin typeface="Cambria Math" panose="02040503050406030204" pitchFamily="18" charset="0"/>
                      </a:rPr>
                      <m:t>𝑐𝑜𝑛𝑠𝑡</m:t>
                    </m:r>
                    <m:r>
                      <a:rPr lang="en-US" sz="2000" i="1" dirty="0">
                        <a:solidFill>
                          <a:prstClr val="black">
                            <a:lumMod val="65000"/>
                            <a:lumOff val="35000"/>
                          </a:prstClr>
                        </a:solidFill>
                        <a:latin typeface="Cambria Math" panose="02040503050406030204" pitchFamily="18" charset="0"/>
                      </a:rPr>
                      <m:t>⋅ </m:t>
                    </m:r>
                    <m:sSup>
                      <m:sSupPr>
                        <m:ctrlPr>
                          <a:rPr lang="en-US" sz="2000" i="1" dirty="0">
                            <a:solidFill>
                              <a:prstClr val="black">
                                <a:lumMod val="65000"/>
                                <a:lumOff val="35000"/>
                              </a:prstClr>
                            </a:solidFill>
                            <a:latin typeface="Cambria Math" panose="02040503050406030204" pitchFamily="18" charset="0"/>
                          </a:rPr>
                        </m:ctrlPr>
                      </m:sSupPr>
                      <m:e>
                        <m:r>
                          <a:rPr lang="en-US" sz="2000" i="1" dirty="0">
                            <a:solidFill>
                              <a:prstClr val="black">
                                <a:lumMod val="65000"/>
                                <a:lumOff val="35000"/>
                              </a:prstClr>
                            </a:solidFill>
                            <a:latin typeface="Cambria Math" panose="02040503050406030204" pitchFamily="18" charset="0"/>
                          </a:rPr>
                          <m:t>2</m:t>
                        </m:r>
                      </m:e>
                      <m:sup>
                        <m:r>
                          <a:rPr lang="en-US" sz="2000" i="1" dirty="0">
                            <a:solidFill>
                              <a:prstClr val="black">
                                <a:lumMod val="65000"/>
                                <a:lumOff val="35000"/>
                              </a:prstClr>
                            </a:solidFill>
                            <a:latin typeface="Cambria Math" panose="02040503050406030204" pitchFamily="18" charset="0"/>
                          </a:rPr>
                          <m:t>𝑘</m:t>
                        </m:r>
                      </m:sup>
                    </m:sSup>
                    <m:r>
                      <a:rPr lang="en-US" sz="2000" i="1" dirty="0">
                        <a:solidFill>
                          <a:prstClr val="black">
                            <a:lumMod val="65000"/>
                            <a:lumOff val="35000"/>
                          </a:prstClr>
                        </a:solidFill>
                        <a:latin typeface="Cambria Math" panose="02040503050406030204" pitchFamily="18" charset="0"/>
                      </a:rPr>
                      <m:t> </m:t>
                    </m:r>
                    <m:r>
                      <a:rPr lang="en-US" sz="2000" i="1" dirty="0">
                        <a:solidFill>
                          <a:prstClr val="black">
                            <a:lumMod val="65000"/>
                            <a:lumOff val="35000"/>
                          </a:prstClr>
                        </a:solidFill>
                        <a:latin typeface="Cambria Math" panose="02040503050406030204" pitchFamily="18" charset="0"/>
                      </a:rPr>
                      <m:t>𝑛</m:t>
                    </m:r>
                  </m:oMath>
                </a14:m>
                <a:endParaRPr lang="en-US" sz="2000" dirty="0" smtClean="0"/>
              </a:p>
              <a:p>
                <a:pPr marL="0" indent="0">
                  <a:buNone/>
                </a:pPr>
                <a14:m>
                  <m:oMathPara xmlns:m="http://schemas.openxmlformats.org/officeDocument/2006/math">
                    <m:oMathParaPr>
                      <m:jc m:val="centerGroup"/>
                    </m:oMathParaPr>
                    <m:oMath xmlns:m="http://schemas.openxmlformats.org/officeDocument/2006/math">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𝑚</m:t>
                          </m:r>
                        </m:den>
                      </m:f>
                      <m:limLow>
                        <m:limLowPr>
                          <m:ctrlPr>
                            <a:rPr lang="en-US" sz="2000" i="1">
                              <a:latin typeface="Cambria Math" panose="02040503050406030204" pitchFamily="18" charset="0"/>
                            </a:rPr>
                          </m:ctrlPr>
                        </m:limLowPr>
                        <m:e>
                          <m:r>
                            <m:rPr>
                              <m:sty m:val="p"/>
                            </m:rPr>
                            <a:rPr lang="en-US" sz="2000">
                              <a:latin typeface="Cambria Math"/>
                            </a:rPr>
                            <m:t>arg</m:t>
                          </m:r>
                          <m:r>
                            <m:rPr>
                              <m:sty m:val="p"/>
                            </m:rPr>
                            <a:rPr lang="en-US" sz="2000">
                              <a:latin typeface="Cambria Math" panose="02040503050406030204" pitchFamily="18" charset="0"/>
                            </a:rPr>
                            <m:t>max</m:t>
                          </m:r>
                        </m:e>
                        <m:lim>
                          <m:r>
                            <a:rPr lang="en-US" sz="2000" i="1">
                              <a:latin typeface="Cambria Math" panose="02040503050406030204" pitchFamily="18" charset="0"/>
                            </a:rPr>
                            <m:t>𝜎</m:t>
                          </m:r>
                          <m:r>
                            <a:rPr lang="en-US" sz="2000" i="1">
                              <a:latin typeface="Cambria Math" panose="02040503050406030204" pitchFamily="18" charset="0"/>
                            </a:rPr>
                            <m:t>∈</m:t>
                          </m:r>
                          <m:sSup>
                            <m:sSupPr>
                              <m:ctrlPr>
                                <a:rPr lang="en-US" sz="2000" i="1">
                                  <a:latin typeface="Cambria Math" panose="02040503050406030204" pitchFamily="18" charset="0"/>
                                </a:rPr>
                              </m:ctrlPr>
                            </m:sSupPr>
                            <m:e>
                              <m:d>
                                <m:dPr>
                                  <m:begChr m:val="{"/>
                                  <m:endChr m:val="}"/>
                                  <m:ctrlPr>
                                    <a:rPr lang="en-US" sz="2000" i="1">
                                      <a:latin typeface="Cambria Math" panose="02040503050406030204" pitchFamily="18" charset="0"/>
                                    </a:rPr>
                                  </m:ctrlPr>
                                </m:dPr>
                                <m:e>
                                  <m:r>
                                    <a:rPr lang="en-US" sz="2000" i="1">
                                      <a:latin typeface="Cambria Math" panose="02040503050406030204" pitchFamily="18" charset="0"/>
                                    </a:rPr>
                                    <m:t>0,1</m:t>
                                  </m:r>
                                </m:e>
                              </m:d>
                            </m:e>
                            <m:sup>
                              <m:r>
                                <a:rPr lang="en-US" sz="2000" i="1">
                                  <a:latin typeface="Cambria Math" panose="02040503050406030204" pitchFamily="18" charset="0"/>
                                </a:rPr>
                                <m:t>𝑛</m:t>
                              </m:r>
                            </m:sup>
                          </m:sSup>
                        </m:lim>
                      </m:limLow>
                      <m:r>
                        <a:rPr lang="en-US" sz="2000" i="1">
                          <a:latin typeface="Cambria Math" panose="02040503050406030204" pitchFamily="18" charset="0"/>
                        </a:rPr>
                        <m:t> </m:t>
                      </m:r>
                      <m:nary>
                        <m:naryPr>
                          <m:chr m:val="∑"/>
                          <m:supHide m:val="on"/>
                          <m:ctrlPr>
                            <a:rPr lang="en-US" sz="2000" i="1">
                              <a:latin typeface="Cambria Math" panose="02040503050406030204" pitchFamily="18" charset="0"/>
                            </a:rPr>
                          </m:ctrlPr>
                        </m:naryPr>
                        <m:sub>
                          <m:r>
                            <m:rPr>
                              <m:brk m:alnAt="7"/>
                            </m:rPr>
                            <a:rPr lang="en-US" sz="2000" i="1">
                              <a:latin typeface="Cambria Math" panose="02040503050406030204" pitchFamily="18" charset="0"/>
                            </a:rPr>
                            <m:t>𝑖</m:t>
                          </m:r>
                        </m:sub>
                        <m:sup/>
                        <m:e>
                          <m:sSub>
                            <m:sSubPr>
                              <m:ctrlPr>
                                <a:rPr lang="en-US" sz="2000" i="1">
                                  <a:latin typeface="Cambria Math" panose="02040503050406030204" pitchFamily="18" charset="0"/>
                                </a:rPr>
                              </m:ctrlPr>
                            </m:sSubPr>
                            <m:e>
                              <m:r>
                                <a:rPr lang="en-US" sz="2000" b="0" i="1" smtClean="0">
                                  <a:latin typeface="Cambria Math" panose="02040503050406030204" pitchFamily="18" charset="0"/>
                                </a:rPr>
                                <m:t>𝑐</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r>
                                <a:rPr lang="en-US" sz="2000" i="1">
                                  <a:latin typeface="Cambria Math" panose="02040503050406030204" pitchFamily="18" charset="0"/>
                                </a:rPr>
                                <m:t>𝜎</m:t>
                              </m:r>
                            </m:e>
                          </m:d>
                        </m:e>
                      </m:nary>
                      <m:r>
                        <a:rPr lang="en-US" sz="2000" b="0" i="1" smtClean="0">
                          <a:latin typeface="Cambria Math" panose="02040503050406030204" pitchFamily="18" charset="0"/>
                        </a:rPr>
                        <m:t>≲1−</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𝑘</m:t>
                              </m:r>
                            </m:sup>
                          </m:sSup>
                        </m:den>
                      </m:f>
                    </m:oMath>
                  </m:oMathPara>
                </a14:m>
                <a:endParaRPr lang="en-US" sz="2000" dirty="0" smtClean="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30306" y="990600"/>
                <a:ext cx="8229600" cy="4090445"/>
              </a:xfrm>
              <a:blipFill rotWithShape="0">
                <a:blip r:embed="rId3"/>
                <a:stretch>
                  <a:fillRect l="-519"/>
                </a:stretch>
              </a:blipFill>
            </p:spPr>
            <p:txBody>
              <a:bodyPr/>
              <a:lstStyle/>
              <a:p>
                <a:r>
                  <a:rPr lang="en-US">
                    <a:noFill/>
                  </a:rPr>
                  <a:t> </a:t>
                </a:r>
              </a:p>
            </p:txBody>
          </p:sp>
        </mc:Fallback>
      </mc:AlternateContent>
      <p:grpSp>
        <p:nvGrpSpPr>
          <p:cNvPr id="4" name="Group 3"/>
          <p:cNvGrpSpPr/>
          <p:nvPr/>
        </p:nvGrpSpPr>
        <p:grpSpPr>
          <a:xfrm>
            <a:off x="430306" y="5081046"/>
            <a:ext cx="7825839" cy="1140616"/>
            <a:chOff x="430306" y="4826523"/>
            <a:chExt cx="7825839" cy="1140616"/>
          </a:xfrm>
        </p:grpSpPr>
        <mc:AlternateContent xmlns:mc="http://schemas.openxmlformats.org/markup-compatibility/2006" xmlns:a14="http://schemas.microsoft.com/office/drawing/2010/main">
          <mc:Choice Requires="a14">
            <p:sp>
              <p:nvSpPr>
                <p:cNvPr id="5" name="Rectangle 4"/>
                <p:cNvSpPr/>
                <p:nvPr/>
              </p:nvSpPr>
              <p:spPr>
                <a:xfrm>
                  <a:off x="430306" y="4826523"/>
                  <a:ext cx="7825839" cy="1140615"/>
                </a:xfrm>
                <a:prstGeom prst="rect">
                  <a:avLst/>
                </a:prstGeom>
                <a:solidFill>
                  <a:schemeClr val="bg1">
                    <a:lumMod val="8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ct val="20000"/>
                    </a:spcBef>
                  </a:pPr>
                  <a:r>
                    <a:rPr lang="en-US" sz="1600" dirty="0" smtClean="0">
                      <a:solidFill>
                        <a:prstClr val="black">
                          <a:lumMod val="65000"/>
                          <a:lumOff val="35000"/>
                        </a:prstClr>
                      </a:solidFill>
                    </a:rPr>
                    <a:t>Best poly-time algorithm </a:t>
                  </a:r>
                  <a:r>
                    <a:rPr lang="en-US" sz="1600" dirty="0">
                      <a:solidFill>
                        <a:prstClr val="black">
                          <a:lumMod val="65000"/>
                          <a:lumOff val="35000"/>
                        </a:prstClr>
                      </a:solidFill>
                    </a:rPr>
                    <a:t>uses </a:t>
                  </a:r>
                  <a14:m>
                    <m:oMath xmlns:m="http://schemas.openxmlformats.org/officeDocument/2006/math">
                      <m:acc>
                        <m:accPr>
                          <m:chr m:val="̃"/>
                          <m:ctrlPr>
                            <a:rPr lang="en-US" sz="1600" i="1">
                              <a:solidFill>
                                <a:prstClr val="black">
                                  <a:lumMod val="65000"/>
                                  <a:lumOff val="35000"/>
                                </a:prstClr>
                              </a:solidFill>
                              <a:latin typeface="Cambria Math" panose="02040503050406030204" pitchFamily="18" charset="0"/>
                            </a:rPr>
                          </m:ctrlPr>
                        </m:accPr>
                        <m:e>
                          <m:r>
                            <a:rPr lang="en-US" sz="1600" i="1">
                              <a:solidFill>
                                <a:prstClr val="black">
                                  <a:lumMod val="65000"/>
                                  <a:lumOff val="35000"/>
                                </a:prstClr>
                              </a:solidFill>
                              <a:latin typeface="Cambria Math" panose="02040503050406030204" pitchFamily="18" charset="0"/>
                            </a:rPr>
                            <m:t>𝑂</m:t>
                          </m:r>
                        </m:e>
                      </m:acc>
                      <m:d>
                        <m:dPr>
                          <m:ctrlPr>
                            <a:rPr lang="en-US" sz="1600" i="1">
                              <a:solidFill>
                                <a:prstClr val="black">
                                  <a:lumMod val="65000"/>
                                  <a:lumOff val="35000"/>
                                </a:prstClr>
                              </a:solidFill>
                              <a:latin typeface="Cambria Math" panose="02040503050406030204" pitchFamily="18" charset="0"/>
                            </a:rPr>
                          </m:ctrlPr>
                        </m:dPr>
                        <m:e>
                          <m:sSup>
                            <m:sSupPr>
                              <m:ctrlPr>
                                <a:rPr lang="en-US" sz="1600" i="1">
                                  <a:solidFill>
                                    <a:prstClr val="black">
                                      <a:lumMod val="65000"/>
                                      <a:lumOff val="35000"/>
                                    </a:prstClr>
                                  </a:solidFill>
                                  <a:latin typeface="Cambria Math" panose="02040503050406030204" pitchFamily="18" charset="0"/>
                                </a:rPr>
                              </m:ctrlPr>
                            </m:sSupPr>
                            <m:e>
                              <m:r>
                                <a:rPr lang="en-US" sz="1600" i="1">
                                  <a:solidFill>
                                    <a:prstClr val="black">
                                      <a:lumMod val="65000"/>
                                      <a:lumOff val="35000"/>
                                    </a:prstClr>
                                  </a:solidFill>
                                  <a:latin typeface="Cambria Math" panose="02040503050406030204" pitchFamily="18" charset="0"/>
                                </a:rPr>
                                <m:t>𝑛</m:t>
                              </m:r>
                            </m:e>
                            <m:sup>
                              <m:r>
                                <a:rPr lang="en-US" sz="1600" i="1">
                                  <a:solidFill>
                                    <a:prstClr val="black">
                                      <a:lumMod val="65000"/>
                                      <a:lumOff val="35000"/>
                                    </a:prstClr>
                                  </a:solidFill>
                                  <a:latin typeface="Cambria Math" panose="02040503050406030204" pitchFamily="18" charset="0"/>
                                </a:rPr>
                                <m:t>𝑘</m:t>
                              </m:r>
                              <m:r>
                                <a:rPr lang="en-US" sz="1600" i="1">
                                  <a:solidFill>
                                    <a:prstClr val="black">
                                      <a:lumMod val="65000"/>
                                      <a:lumOff val="35000"/>
                                    </a:prstClr>
                                  </a:solidFill>
                                  <a:latin typeface="Cambria Math" panose="02040503050406030204" pitchFamily="18" charset="0"/>
                                </a:rPr>
                                <m:t>/2</m:t>
                              </m:r>
                            </m:sup>
                          </m:sSup>
                        </m:e>
                      </m:d>
                    </m:oMath>
                  </a14:m>
                  <a:r>
                    <a:rPr lang="en-US" sz="1600" dirty="0">
                      <a:solidFill>
                        <a:prstClr val="black">
                          <a:lumMod val="65000"/>
                          <a:lumOff val="35000"/>
                        </a:prstClr>
                      </a:solidFill>
                    </a:rPr>
                    <a:t> clauses </a:t>
                  </a:r>
                  <a:endParaRPr lang="en-US" sz="1600" dirty="0" smtClean="0">
                    <a:solidFill>
                      <a:prstClr val="black">
                        <a:lumMod val="65000"/>
                        <a:lumOff val="35000"/>
                      </a:prstClr>
                    </a:solidFill>
                  </a:endParaRPr>
                </a:p>
                <a:p>
                  <a:pPr lvl="0">
                    <a:spcBef>
                      <a:spcPct val="20000"/>
                    </a:spcBef>
                  </a:pPr>
                  <a:r>
                    <a:rPr lang="en-US" sz="1600" dirty="0" smtClean="0">
                      <a:solidFill>
                        <a:srgbClr val="0033CC"/>
                      </a:solidFill>
                      <a:latin typeface="Berlin Sans FB" panose="020E0602020502020306" pitchFamily="34" charset="0"/>
                    </a:rPr>
                    <a:t>[</a:t>
                  </a:r>
                  <a:r>
                    <a:rPr lang="en-US" sz="1600" dirty="0" err="1" smtClean="0">
                      <a:solidFill>
                        <a:srgbClr val="0033CC"/>
                      </a:solidFill>
                      <a:latin typeface="Berlin Sans FB" panose="020E0602020502020306" pitchFamily="34" charset="0"/>
                    </a:rPr>
                    <a:t>Goerdt,Krivelevich</a:t>
                  </a:r>
                  <a:r>
                    <a:rPr lang="en-US" sz="1600" dirty="0" smtClean="0">
                      <a:solidFill>
                        <a:srgbClr val="0033CC"/>
                      </a:solidFill>
                      <a:latin typeface="Berlin Sans FB" panose="020E0602020502020306" pitchFamily="34" charset="0"/>
                    </a:rPr>
                    <a:t> 01; </a:t>
                  </a:r>
                  <a:r>
                    <a:rPr lang="en-US" sz="1600" dirty="0" err="1" smtClean="0">
                      <a:solidFill>
                        <a:srgbClr val="0033CC"/>
                      </a:solidFill>
                      <a:latin typeface="Berlin Sans FB" panose="020E0602020502020306" pitchFamily="34" charset="0"/>
                    </a:rPr>
                    <a:t>Coja-Oglan,Goerdt,Lanka</a:t>
                  </a:r>
                  <a:r>
                    <a:rPr lang="en-US" sz="1600" dirty="0" smtClean="0">
                      <a:solidFill>
                        <a:srgbClr val="0033CC"/>
                      </a:solidFill>
                      <a:latin typeface="Berlin Sans FB" panose="020E0602020502020306" pitchFamily="34" charset="0"/>
                    </a:rPr>
                    <a:t> 07; </a:t>
                  </a:r>
                  <a:r>
                    <a:rPr lang="en-US" sz="1600" smtClean="0">
                      <a:solidFill>
                        <a:srgbClr val="0033CC"/>
                      </a:solidFill>
                      <a:latin typeface="Berlin Sans FB" panose="020E0602020502020306" pitchFamily="34" charset="0"/>
                    </a:rPr>
                    <a:t>Allen,O’Donnell,Witmer </a:t>
                  </a:r>
                  <a:r>
                    <a:rPr lang="en-US" sz="1600" dirty="0" smtClean="0">
                      <a:solidFill>
                        <a:srgbClr val="0033CC"/>
                      </a:solidFill>
                      <a:latin typeface="Berlin Sans FB" panose="020E0602020502020306" pitchFamily="34" charset="0"/>
                    </a:rPr>
                    <a:t>15]</a:t>
                  </a:r>
                  <a:endParaRPr lang="en-US" sz="1600" dirty="0">
                    <a:solidFill>
                      <a:srgbClr val="0033CC"/>
                    </a:solidFill>
                    <a:latin typeface="Berlin Sans FB" panose="020E0602020502020306" pitchFamily="34" charset="0"/>
                  </a:endParaRPr>
                </a:p>
                <a:p>
                  <a:pPr lvl="0">
                    <a:spcBef>
                      <a:spcPct val="20000"/>
                    </a:spcBef>
                  </a:pPr>
                  <a:r>
                    <a:rPr lang="en-US" sz="1600" dirty="0">
                      <a:solidFill>
                        <a:prstClr val="black">
                          <a:lumMod val="65000"/>
                          <a:lumOff val="35000"/>
                        </a:prstClr>
                      </a:solidFill>
                    </a:rPr>
                    <a:t>Conjectured to be hard </a:t>
                  </a:r>
                  <a:r>
                    <a:rPr lang="en-US" sz="1600" dirty="0">
                      <a:solidFill>
                        <a:srgbClr val="0033CC"/>
                      </a:solidFill>
                      <a:latin typeface="Berlin Sans FB" panose="020E0602020502020306" pitchFamily="34" charset="0"/>
                    </a:rPr>
                    <a:t>[</a:t>
                  </a:r>
                  <a:r>
                    <a:rPr lang="en-US" sz="1600" dirty="0" err="1">
                      <a:solidFill>
                        <a:srgbClr val="0033CC"/>
                      </a:solidFill>
                      <a:latin typeface="Berlin Sans FB" panose="020E0602020502020306" pitchFamily="34" charset="0"/>
                    </a:rPr>
                    <a:t>Feige</a:t>
                  </a:r>
                  <a:r>
                    <a:rPr lang="en-US" sz="1600" dirty="0">
                      <a:solidFill>
                        <a:srgbClr val="0033CC"/>
                      </a:solidFill>
                      <a:latin typeface="Berlin Sans FB" panose="020E0602020502020306" pitchFamily="34" charset="0"/>
                    </a:rPr>
                    <a:t> </a:t>
                  </a:r>
                  <a:r>
                    <a:rPr lang="en-US" sz="1600" dirty="0" smtClean="0">
                      <a:solidFill>
                        <a:srgbClr val="0033CC"/>
                      </a:solidFill>
                      <a:latin typeface="Berlin Sans FB" panose="020E0602020502020306" pitchFamily="34" charset="0"/>
                    </a:rPr>
                    <a:t>02]</a:t>
                  </a:r>
                  <a:endParaRPr lang="en-US" dirty="0" smtClean="0">
                    <a:solidFill>
                      <a:srgbClr val="0033CC"/>
                    </a:solidFill>
                    <a:latin typeface="Berlin Sans FB" panose="020E0602020502020306" pitchFamily="34"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430306" y="4826523"/>
                  <a:ext cx="7825839" cy="1140615"/>
                </a:xfrm>
                <a:prstGeom prst="rect">
                  <a:avLst/>
                </a:prstGeom>
                <a:blipFill rotWithShape="0">
                  <a:blip r:embed="rId4"/>
                  <a:stretch>
                    <a:fillRect l="-468"/>
                  </a:stretch>
                </a:blipFill>
                <a:ln>
                  <a:noFill/>
                </a:ln>
              </p:spPr>
              <p:txBody>
                <a:bodyPr/>
                <a:lstStyle/>
                <a:p>
                  <a:r>
                    <a:rPr lang="en-US">
                      <a:noFill/>
                    </a:rPr>
                    <a:t> </a:t>
                  </a:r>
                </a:p>
              </p:txBody>
            </p:sp>
          </mc:Fallback>
        </mc:AlternateContent>
        <p:pic>
          <p:nvPicPr>
            <p:cNvPr id="6" name="Picture 5"/>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428322" y="4890235"/>
              <a:ext cx="768066" cy="1076904"/>
            </a:xfrm>
            <a:prstGeom prst="rect">
              <a:avLst/>
            </a:prstGeom>
          </p:spPr>
        </p:pic>
      </p:grpSp>
    </p:spTree>
    <p:extLst>
      <p:ext uri="{BB962C8B-B14F-4D97-AF65-F5344CB8AC3E}">
        <p14:creationId xmlns:p14="http://schemas.microsoft.com/office/powerpoint/2010/main" val="2344681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pic>
        <p:nvPicPr>
          <p:cNvPr id="14" name="Picture 3" descr="C:\Users\vitaly\AppData\Local\Microsoft\Windows\Temporary Internet Files\Content.IE5\G49OVCOI\MC90044190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65747" y="4233585"/>
            <a:ext cx="1485323" cy="175509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457200" y="990600"/>
                <a:ext cx="8229600" cy="5135563"/>
              </a:xfrm>
            </p:spPr>
            <p:txBody>
              <a:bodyPr/>
              <a:lstStyle/>
              <a:p>
                <a:r>
                  <a:rPr lang="en-US" dirty="0" smtClean="0"/>
                  <a:t>Convex relaxations fail for XOR constraint optimization</a:t>
                </a:r>
              </a:p>
              <a:p>
                <a:r>
                  <a:rPr lang="en-US" dirty="0" smtClean="0"/>
                  <a:t>SQ complexity lower bounds bridge between algorithms and structural lower bounds</a:t>
                </a:r>
              </a:p>
              <a:p>
                <a:r>
                  <a:rPr lang="en-US" dirty="0" smtClean="0"/>
                  <a:t>Extensions</a:t>
                </a:r>
              </a:p>
              <a:p>
                <a:pPr lvl="1"/>
                <a:r>
                  <a:rPr lang="en-US" dirty="0" smtClean="0"/>
                  <a:t>Other MAX-</a:t>
                </a:r>
                <a14:m>
                  <m:oMath xmlns:m="http://schemas.openxmlformats.org/officeDocument/2006/math">
                    <m:r>
                      <a:rPr lang="en-US" b="0" i="1" smtClean="0">
                        <a:latin typeface="Cambria Math" panose="02040503050406030204" pitchFamily="18" charset="0"/>
                      </a:rPr>
                      <m:t>𝑘</m:t>
                    </m:r>
                  </m:oMath>
                </a14:m>
                <a:r>
                  <a:rPr lang="en-US" dirty="0" smtClean="0"/>
                  <a:t>-CSPs</a:t>
                </a:r>
              </a:p>
              <a:p>
                <a:pPr lvl="1"/>
                <a:r>
                  <a:rPr lang="en-US" dirty="0" smtClean="0"/>
                  <a:t>Stronger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1−</m:t>
                        </m:r>
                        <m:r>
                          <a:rPr lang="en-US" b="0" i="1" smtClean="0">
                            <a:latin typeface="Cambria Math" panose="02040503050406030204" pitchFamily="18" charset="0"/>
                          </a:rPr>
                          <m:t>𝛽</m:t>
                        </m:r>
                      </m:sup>
                    </m:sSup>
                  </m:oMath>
                </a14:m>
                <a:r>
                  <a:rPr lang="en-US" dirty="0" smtClean="0"/>
                  <a:t>-wise reductions </a:t>
                </a:r>
                <a:r>
                  <a:rPr lang="en-US" dirty="0" smtClean="0">
                    <a:solidFill>
                      <a:schemeClr val="tx2"/>
                    </a:solidFill>
                    <a:latin typeface="Berlin Sans FB" panose="020E0602020502020306" pitchFamily="34" charset="0"/>
                  </a:rPr>
                  <a:t>[</a:t>
                </a:r>
                <a:r>
                  <a:rPr lang="en-US" b="1" dirty="0" smtClean="0">
                    <a:solidFill>
                      <a:schemeClr val="tx2"/>
                    </a:solidFill>
                    <a:latin typeface="Berlin Sans FB" panose="020E0602020502020306" pitchFamily="34" charset="0"/>
                  </a:rPr>
                  <a:t>F</a:t>
                </a:r>
                <a:r>
                  <a:rPr lang="en-US" dirty="0" smtClean="0">
                    <a:solidFill>
                      <a:schemeClr val="tx2"/>
                    </a:solidFill>
                    <a:latin typeface="Berlin Sans FB" panose="020E0602020502020306" pitchFamily="34" charset="0"/>
                  </a:rPr>
                  <a:t>., Ghazi ‘17]</a:t>
                </a:r>
              </a:p>
              <a:p>
                <a:r>
                  <a:rPr lang="en-US" dirty="0" smtClean="0"/>
                  <a:t>Many open problems</a:t>
                </a:r>
                <a:endParaRPr lang="en-US" dirty="0"/>
              </a:p>
              <a:p>
                <a:pPr marL="0" indent="0">
                  <a:buNone/>
                </a:pPr>
                <a:endParaRPr lang="en-US" dirty="0" smtClean="0">
                  <a:solidFill>
                    <a:srgbClr val="0033CC"/>
                  </a:solidFill>
                  <a:latin typeface="Berlin Sans FB" panose="020E0602020502020306" pitchFamily="34" charset="0"/>
                </a:endParaRPr>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457200" y="990600"/>
                <a:ext cx="8229600" cy="5135563"/>
              </a:xfrm>
              <a:blipFill rotWithShape="0">
                <a:blip r:embed="rId3"/>
                <a:stretch>
                  <a:fillRect l="-963" t="-950" r="-1259"/>
                </a:stretch>
              </a:blipFill>
            </p:spPr>
            <p:txBody>
              <a:bodyPr/>
              <a:lstStyle/>
              <a:p>
                <a:r>
                  <a:rPr lang="en-US">
                    <a:noFill/>
                  </a:rPr>
                  <a:t> </a:t>
                </a:r>
              </a:p>
            </p:txBody>
          </p:sp>
        </mc:Fallback>
      </mc:AlternateContent>
    </p:spTree>
    <p:extLst>
      <p:ext uri="{BB962C8B-B14F-4D97-AF65-F5344CB8AC3E}">
        <p14:creationId xmlns:p14="http://schemas.microsoft.com/office/powerpoint/2010/main" val="348833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Convex </a:t>
            </a:r>
            <a:r>
              <a:rPr lang="en-US" dirty="0"/>
              <a:t>relaxation for MAX-CSPs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09698" y="911432"/>
                <a:ext cx="8229600" cy="5653644"/>
              </a:xfrm>
            </p:spPr>
            <p:txBody>
              <a:bodyPr>
                <a:normAutofit/>
              </a:bodyPr>
              <a:lstStyle/>
              <a:p>
                <a:pPr marL="0" indent="0">
                  <a:buNone/>
                </a:pPr>
                <a:r>
                  <a:rPr lang="en-US" sz="2000" dirty="0" smtClean="0">
                    <a:solidFill>
                      <a:srgbClr val="C00000"/>
                    </a:solidFill>
                  </a:rPr>
                  <a:t>Objective-wise mapping:</a:t>
                </a:r>
                <a:endParaRPr lang="en-US" sz="2000" dirty="0">
                  <a:solidFill>
                    <a:srgbClr val="C00000"/>
                  </a:solidFill>
                </a:endParaRPr>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r>
                  <a:rPr lang="en-US" sz="2000" dirty="0" smtClean="0"/>
                  <a:t>Denote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rPr>
                          <m:t>𝜙</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𝑚</m:t>
                        </m:r>
                      </m:den>
                    </m:f>
                    <m:nary>
                      <m:naryPr>
                        <m:chr m:val="∑"/>
                        <m:supHide m:val="on"/>
                        <m:ctrlPr>
                          <a:rPr lang="en-US" sz="2000" i="1">
                            <a:latin typeface="Cambria Math" panose="02040503050406030204" pitchFamily="18" charset="0"/>
                          </a:rPr>
                        </m:ctrlPr>
                      </m:naryPr>
                      <m:sub>
                        <m:r>
                          <m:rPr>
                            <m:brk m:alnAt="7"/>
                          </m:rPr>
                          <a:rPr lang="en-US" sz="2000" i="1">
                            <a:latin typeface="Cambria Math" panose="02040503050406030204" pitchFamily="18" charset="0"/>
                          </a:rPr>
                          <m:t>𝑖</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sub>
                        </m:sSub>
                      </m:e>
                    </m:nary>
                  </m:oMath>
                </a14:m>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dirty="0" smtClean="0">
                    <a:solidFill>
                      <a:srgbClr val="C00000"/>
                    </a:solidFill>
                  </a:rPr>
                  <a:t>Which </a:t>
                </a:r>
                <a14:m>
                  <m:oMath xmlns:m="http://schemas.openxmlformats.org/officeDocument/2006/math">
                    <m:r>
                      <a:rPr lang="en-US" sz="2000" b="0" i="0" smtClean="0">
                        <a:solidFill>
                          <a:srgbClr val="C00000"/>
                        </a:solidFill>
                        <a:latin typeface="Cambria Math"/>
                      </a:rPr>
                      <m:t>(</m:t>
                    </m:r>
                    <m:r>
                      <a:rPr lang="en-US" sz="2000" b="0" i="1" smtClean="0">
                        <a:solidFill>
                          <a:srgbClr val="C00000"/>
                        </a:solidFill>
                        <a:latin typeface="Cambria Math"/>
                      </a:rPr>
                      <m:t>𝐾</m:t>
                    </m:r>
                    <m:r>
                      <a:rPr lang="en-US" sz="2000" b="0" i="1" smtClean="0">
                        <a:solidFill>
                          <a:srgbClr val="C00000"/>
                        </a:solidFill>
                        <a:latin typeface="Cambria Math"/>
                      </a:rPr>
                      <m:t>,</m:t>
                    </m:r>
                    <m:r>
                      <a:rPr lang="en-US" sz="2000" b="0" i="1" smtClean="0">
                        <a:solidFill>
                          <a:srgbClr val="C00000"/>
                        </a:solidFill>
                        <a:latin typeface="Cambria Math"/>
                      </a:rPr>
                      <m:t>𝐹</m:t>
                    </m:r>
                    <m:r>
                      <a:rPr lang="en-US" sz="2000" b="0" i="1" smtClean="0">
                        <a:solidFill>
                          <a:srgbClr val="C00000"/>
                        </a:solidFill>
                        <a:latin typeface="Cambria Math"/>
                      </a:rPr>
                      <m:t>,</m:t>
                    </m:r>
                    <m:r>
                      <a:rPr lang="en-US" sz="2000" b="0" i="1" smtClean="0">
                        <a:solidFill>
                          <a:srgbClr val="C00000"/>
                        </a:solidFill>
                        <a:latin typeface="Cambria Math"/>
                      </a:rPr>
                      <m:t>𝛼</m:t>
                    </m:r>
                    <m:r>
                      <a:rPr lang="en-US" sz="2000" b="0" i="1" smtClean="0">
                        <a:solidFill>
                          <a:srgbClr val="C00000"/>
                        </a:solidFill>
                        <a:latin typeface="Cambria Math"/>
                      </a:rPr>
                      <m:t>)</m:t>
                    </m:r>
                  </m:oMath>
                </a14:m>
                <a:r>
                  <a:rPr lang="en-US" sz="2000" dirty="0" smtClean="0">
                    <a:solidFill>
                      <a:srgbClr val="C00000"/>
                    </a:solidFill>
                  </a:rPr>
                  <a:t> allow such mappings?</a:t>
                </a:r>
                <a:endParaRPr lang="en-US" sz="2000" dirty="0">
                  <a:solidFill>
                    <a:srgbClr val="C00000"/>
                  </a:solidFill>
                </a:endParaRP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09698" y="911432"/>
                <a:ext cx="8229600" cy="5653644"/>
              </a:xfrm>
              <a:blipFill rotWithShape="0">
                <a:blip r:embed="rId3"/>
                <a:stretch>
                  <a:fillRect l="-741" t="-755"/>
                </a:stretch>
              </a:blipFill>
            </p:spPr>
            <p:txBody>
              <a:bodyPr/>
              <a:lstStyle/>
              <a:p>
                <a:r>
                  <a:rPr lang="en-US">
                    <a:noFill/>
                  </a:rPr>
                  <a:t> </a:t>
                </a:r>
              </a:p>
            </p:txBody>
          </p:sp>
        </mc:Fallback>
      </mc:AlternateContent>
      <p:grpSp>
        <p:nvGrpSpPr>
          <p:cNvPr id="4" name="Group 3"/>
          <p:cNvGrpSpPr/>
          <p:nvPr/>
        </p:nvGrpSpPr>
        <p:grpSpPr>
          <a:xfrm>
            <a:off x="415638" y="1434993"/>
            <a:ext cx="8134594" cy="1012372"/>
            <a:chOff x="647205" y="1790205"/>
            <a:chExt cx="7362700" cy="1012372"/>
          </a:xfrm>
        </p:grpSpPr>
        <mc:AlternateContent xmlns:mc="http://schemas.openxmlformats.org/markup-compatibility/2006" xmlns:a14="http://schemas.microsoft.com/office/drawing/2010/main">
          <mc:Choice Requires="a14">
            <p:sp>
              <p:nvSpPr>
                <p:cNvPr id="5" name="Rectangle 4"/>
                <p:cNvSpPr/>
                <p:nvPr/>
              </p:nvSpPr>
              <p:spPr>
                <a:xfrm>
                  <a:off x="647205" y="1790205"/>
                  <a:ext cx="3229915" cy="101237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a:t>Clause </a:t>
                  </a:r>
                  <a14:m>
                    <m:oMath xmlns:m="http://schemas.openxmlformats.org/officeDocument/2006/math">
                      <m:r>
                        <a:rPr lang="en-US" sz="2000" i="1">
                          <a:latin typeface="Cambria Math" panose="02040503050406030204" pitchFamily="18" charset="0"/>
                        </a:rPr>
                        <m:t>𝑐</m:t>
                      </m:r>
                      <m:r>
                        <a:rPr lang="en-US" sz="2000" i="1">
                          <a:latin typeface="Cambria Math" panose="02040503050406030204" pitchFamily="18" charset="0"/>
                        </a:rPr>
                        <m:t>(</m:t>
                      </m:r>
                      <m:r>
                        <a:rPr lang="en-US" sz="2000" i="1">
                          <a:latin typeface="Cambria Math" panose="02040503050406030204" pitchFamily="18" charset="0"/>
                        </a:rPr>
                        <m:t>𝜎</m:t>
                      </m:r>
                      <m:r>
                        <a:rPr lang="en-US" sz="2000" i="1">
                          <a:latin typeface="Cambria Math" panose="02040503050406030204" pitchFamily="18" charset="0"/>
                        </a:rPr>
                        <m:t>)</m:t>
                      </m:r>
                    </m:oMath>
                  </a14:m>
                  <a:r>
                    <a:rPr lang="en-US" sz="2000" dirty="0"/>
                    <a:t> over </a:t>
                  </a:r>
                  <a14:m>
                    <m:oMath xmlns:m="http://schemas.openxmlformats.org/officeDocument/2006/math">
                      <m:sSup>
                        <m:sSupPr>
                          <m:ctrlPr>
                            <a:rPr lang="en-US" sz="2000" i="1">
                              <a:latin typeface="Cambria Math" panose="02040503050406030204" pitchFamily="18" charset="0"/>
                            </a:rPr>
                          </m:ctrlPr>
                        </m:sSupPr>
                        <m:e>
                          <m:d>
                            <m:dPr>
                              <m:begChr m:val="{"/>
                              <m:endChr m:val="}"/>
                              <m:ctrlPr>
                                <a:rPr lang="en-US" sz="2000" i="1">
                                  <a:latin typeface="Cambria Math" panose="02040503050406030204" pitchFamily="18" charset="0"/>
                                </a:rPr>
                              </m:ctrlPr>
                            </m:dPr>
                            <m:e>
                              <m:r>
                                <a:rPr lang="en-US" sz="2000" i="1">
                                  <a:latin typeface="Cambria Math" panose="02040503050406030204" pitchFamily="18" charset="0"/>
                                </a:rPr>
                                <m:t>0,1</m:t>
                              </m:r>
                            </m:e>
                          </m:d>
                        </m:e>
                        <m:sup>
                          <m:r>
                            <a:rPr lang="en-US" sz="2000" i="1">
                              <a:latin typeface="Cambria Math" panose="02040503050406030204" pitchFamily="18" charset="0"/>
                            </a:rPr>
                            <m:t>𝑛</m:t>
                          </m:r>
                        </m:sup>
                      </m:sSup>
                    </m:oMath>
                  </a14:m>
                  <a:endParaRPr lang="en-US" sz="2000" dirty="0" smtClean="0">
                    <a:solidFill>
                      <a:schemeClr val="tx1">
                        <a:lumMod val="85000"/>
                        <a:lumOff val="15000"/>
                      </a:schemeClr>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647205" y="1790205"/>
                  <a:ext cx="3229915" cy="1012371"/>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4865978" y="1790205"/>
                  <a:ext cx="3143927" cy="101237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t>Convex </a:t>
                  </a:r>
                  <a:r>
                    <a:rPr lang="en-US" sz="2000" dirty="0"/>
                    <a:t>function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𝑐</m:t>
                          </m:r>
                        </m:sub>
                      </m:sSub>
                      <m:d>
                        <m:dPr>
                          <m:ctrlPr>
                            <a:rPr lang="en-US" sz="2000" i="1">
                              <a:latin typeface="Cambria Math" panose="02040503050406030204" pitchFamily="18" charset="0"/>
                            </a:rPr>
                          </m:ctrlPr>
                        </m:dPr>
                        <m:e>
                          <m:r>
                            <a:rPr lang="en-US" sz="2000" b="0" i="1" smtClean="0">
                              <a:latin typeface="Cambria Math" panose="02040503050406030204" pitchFamily="18" charset="0"/>
                            </a:rPr>
                            <m:t>𝑤</m:t>
                          </m:r>
                        </m:e>
                      </m:d>
                      <m:r>
                        <a:rPr lang="en-US" sz="2000" i="1">
                          <a:latin typeface="Cambria Math" panose="02040503050406030204" pitchFamily="18" charset="0"/>
                        </a:rPr>
                        <m:t>∈</m:t>
                      </m:r>
                      <m:r>
                        <a:rPr lang="en-US" sz="2000" i="1">
                          <a:latin typeface="Cambria Math" panose="02040503050406030204" pitchFamily="18" charset="0"/>
                        </a:rPr>
                        <m:t>𝐹</m:t>
                      </m:r>
                    </m:oMath>
                  </a14:m>
                  <a:r>
                    <a:rPr lang="en-US" sz="2000" dirty="0"/>
                    <a:t> over a convex </a:t>
                  </a:r>
                  <a:r>
                    <a:rPr lang="en-US" sz="2000" dirty="0" smtClean="0"/>
                    <a:t>body </a:t>
                  </a:r>
                  <a14:m>
                    <m:oMath xmlns:m="http://schemas.openxmlformats.org/officeDocument/2006/math">
                      <m:r>
                        <a:rPr lang="en-US" sz="2000" i="1">
                          <a:latin typeface="Cambria Math" panose="02040503050406030204" pitchFamily="18" charset="0"/>
                        </a:rPr>
                        <m:t>𝐾</m:t>
                      </m:r>
                      <m:r>
                        <a:rPr lang="en-US" sz="2000" i="1" dirty="0">
                          <a:latin typeface="Cambria Math" panose="02040503050406030204" pitchFamily="18" charset="0"/>
                        </a:rPr>
                        <m:t>⊆</m:t>
                      </m:r>
                      <m:sSup>
                        <m:sSupPr>
                          <m:ctrlPr>
                            <a:rPr lang="en-US" sz="2000" i="1" dirty="0">
                              <a:latin typeface="Cambria Math" panose="02040503050406030204" pitchFamily="18" charset="0"/>
                            </a:rPr>
                          </m:ctrlPr>
                        </m:sSupPr>
                        <m:e>
                          <m:r>
                            <a:rPr lang="en-US" sz="2000" i="1">
                              <a:latin typeface="Cambria Math"/>
                            </a:rPr>
                            <m:t>ℝ</m:t>
                          </m:r>
                        </m:e>
                        <m:sup>
                          <m:r>
                            <a:rPr lang="en-US" sz="2000" i="1" dirty="0">
                              <a:latin typeface="Cambria Math" panose="02040503050406030204" pitchFamily="18" charset="0"/>
                            </a:rPr>
                            <m:t>𝑑</m:t>
                          </m:r>
                        </m:sup>
                      </m:sSup>
                    </m:oMath>
                  </a14:m>
                  <a:endParaRPr lang="en-US" sz="2000" dirty="0" smtClean="0">
                    <a:solidFill>
                      <a:schemeClr val="tx1">
                        <a:lumMod val="85000"/>
                        <a:lumOff val="15000"/>
                      </a:schemeClr>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4865978" y="1790205"/>
                  <a:ext cx="3143927" cy="1012372"/>
                </a:xfrm>
                <a:prstGeom prst="rect">
                  <a:avLst/>
                </a:prstGeom>
                <a:blipFill rotWithShape="0">
                  <a:blip r:embed="rId5"/>
                  <a:stretch>
                    <a:fillRect/>
                  </a:stretch>
                </a:blipFill>
              </p:spPr>
              <p:txBody>
                <a:bodyPr/>
                <a:lstStyle/>
                <a:p>
                  <a:r>
                    <a:rPr lang="en-US">
                      <a:noFill/>
                    </a:rPr>
                    <a:t> </a:t>
                  </a:r>
                </a:p>
              </p:txBody>
            </p:sp>
          </mc:Fallback>
        </mc:AlternateContent>
        <p:sp>
          <p:nvSpPr>
            <p:cNvPr id="7" name="Right Arrow 6"/>
            <p:cNvSpPr/>
            <p:nvPr/>
          </p:nvSpPr>
          <p:spPr>
            <a:xfrm>
              <a:off x="4097463" y="2138796"/>
              <a:ext cx="548172" cy="350322"/>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400" dirty="0" smtClean="0">
                <a:solidFill>
                  <a:schemeClr val="tx1">
                    <a:lumMod val="85000"/>
                    <a:lumOff val="15000"/>
                  </a:schemeClr>
                </a:solidFill>
              </a:endParaRPr>
            </a:p>
          </p:txBody>
        </p:sp>
      </p:grpSp>
      <mc:AlternateContent xmlns:mc="http://schemas.openxmlformats.org/markup-compatibility/2006" xmlns:a14="http://schemas.microsoft.com/office/drawing/2010/main">
        <mc:Choice Requires="a14">
          <p:sp>
            <p:nvSpPr>
              <p:cNvPr id="8" name="Rectangle 7"/>
              <p:cNvSpPr/>
              <p:nvPr/>
            </p:nvSpPr>
            <p:spPr>
              <a:xfrm>
                <a:off x="653142" y="4405395"/>
                <a:ext cx="7754588" cy="1276598"/>
              </a:xfrm>
              <a:prstGeom prst="rect">
                <a:avLst/>
              </a:prstGeom>
              <a:solidFill>
                <a:schemeClr val="accent5">
                  <a:lumMod val="20000"/>
                  <a:lumOff val="8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ct val="20000"/>
                  </a:spcBef>
                </a:pPr>
                <a:r>
                  <a:rPr lang="en-US" dirty="0" smtClean="0">
                    <a:solidFill>
                      <a:srgbClr val="C00000"/>
                    </a:solidFill>
                  </a:rPr>
                  <a:t>Refutation gap </a:t>
                </a:r>
                <a14:m>
                  <m:oMath xmlns:m="http://schemas.openxmlformats.org/officeDocument/2006/math">
                    <m:r>
                      <a:rPr lang="en-US" b="0" i="1" smtClean="0">
                        <a:solidFill>
                          <a:srgbClr val="C00000"/>
                        </a:solidFill>
                        <a:latin typeface="Cambria Math" panose="02040503050406030204" pitchFamily="18" charset="0"/>
                      </a:rPr>
                      <m:t>𝛼</m:t>
                    </m:r>
                  </m:oMath>
                </a14:m>
                <a:r>
                  <a:rPr lang="en-US" dirty="0" smtClean="0">
                    <a:solidFill>
                      <a:srgbClr val="C00000"/>
                    </a:solidFill>
                  </a:rPr>
                  <a:t>:</a:t>
                </a:r>
              </a:p>
              <a:p>
                <a:pPr marL="342900" lvl="0" indent="-342900">
                  <a:spcBef>
                    <a:spcPct val="20000"/>
                  </a:spcBef>
                  <a:buFont typeface="Arial" panose="020B0604020202020204" pitchFamily="34" charset="0"/>
                  <a:buChar char="•"/>
                </a:pPr>
                <a14:m>
                  <m:oMath xmlns:m="http://schemas.openxmlformats.org/officeDocument/2006/math">
                    <m:r>
                      <m:rPr>
                        <m:nor/>
                      </m:rPr>
                      <a:rPr lang="en-US" dirty="0">
                        <a:solidFill>
                          <a:prstClr val="black">
                            <a:lumMod val="65000"/>
                            <a:lumOff val="35000"/>
                          </a:prstClr>
                        </a:solidFill>
                      </a:rPr>
                      <m:t>If</m:t>
                    </m:r>
                    <m:r>
                      <m:rPr>
                        <m:nor/>
                      </m:rPr>
                      <a:rPr lang="en-US" dirty="0">
                        <a:solidFill>
                          <a:prstClr val="black">
                            <a:lumMod val="65000"/>
                            <a:lumOff val="35000"/>
                          </a:prstClr>
                        </a:solidFill>
                      </a:rPr>
                      <m:t> </m:t>
                    </m:r>
                    <m:r>
                      <a:rPr lang="en-US" i="1">
                        <a:solidFill>
                          <a:prstClr val="black">
                            <a:lumMod val="65000"/>
                            <a:lumOff val="35000"/>
                          </a:prstClr>
                        </a:solidFill>
                        <a:latin typeface="Cambria Math" panose="02040503050406030204" pitchFamily="18" charset="0"/>
                      </a:rPr>
                      <m:t>𝜙</m:t>
                    </m:r>
                    <m:r>
                      <m:rPr>
                        <m:nor/>
                      </m:rPr>
                      <a:rPr lang="en-US" dirty="0">
                        <a:solidFill>
                          <a:prstClr val="black">
                            <a:lumMod val="65000"/>
                            <a:lumOff val="35000"/>
                          </a:prstClr>
                        </a:solidFill>
                      </a:rPr>
                      <m:t> </m:t>
                    </m:r>
                    <m:r>
                      <m:rPr>
                        <m:nor/>
                      </m:rPr>
                      <a:rPr lang="en-US" dirty="0">
                        <a:solidFill>
                          <a:prstClr val="black">
                            <a:lumMod val="65000"/>
                            <a:lumOff val="35000"/>
                          </a:prstClr>
                        </a:solidFill>
                      </a:rPr>
                      <m:t>is</m:t>
                    </m:r>
                    <m:r>
                      <m:rPr>
                        <m:nor/>
                      </m:rPr>
                      <a:rPr lang="en-US" dirty="0">
                        <a:solidFill>
                          <a:prstClr val="black">
                            <a:lumMod val="65000"/>
                            <a:lumOff val="35000"/>
                          </a:prstClr>
                        </a:solidFill>
                      </a:rPr>
                      <m:t> </m:t>
                    </m:r>
                    <m:r>
                      <m:rPr>
                        <m:nor/>
                      </m:rPr>
                      <a:rPr lang="en-US" dirty="0">
                        <a:solidFill>
                          <a:prstClr val="black">
                            <a:lumMod val="65000"/>
                            <a:lumOff val="35000"/>
                          </a:prstClr>
                        </a:solidFill>
                      </a:rPr>
                      <m:t>satisfiable</m:t>
                    </m:r>
                    <m:r>
                      <m:rPr>
                        <m:nor/>
                      </m:rPr>
                      <a:rPr lang="en-US" dirty="0">
                        <a:solidFill>
                          <a:prstClr val="black">
                            <a:lumMod val="65000"/>
                            <a:lumOff val="35000"/>
                          </a:prstClr>
                        </a:solidFill>
                      </a:rPr>
                      <m:t>:</m:t>
                    </m:r>
                  </m:oMath>
                </a14:m>
                <a:r>
                  <a:rPr lang="en-US" dirty="0">
                    <a:solidFill>
                      <a:prstClr val="black">
                        <a:lumMod val="65000"/>
                        <a:lumOff val="35000"/>
                      </a:prstClr>
                    </a:solidFill>
                  </a:rPr>
                  <a:t>	</a:t>
                </a:r>
                <a14:m>
                  <m:oMath xmlns:m="http://schemas.openxmlformats.org/officeDocument/2006/math">
                    <m:limLow>
                      <m:limLowPr>
                        <m:ctrlPr>
                          <a:rPr lang="en-US" i="1">
                            <a:solidFill>
                              <a:prstClr val="black">
                                <a:lumMod val="65000"/>
                                <a:lumOff val="35000"/>
                              </a:prstClr>
                            </a:solidFill>
                            <a:latin typeface="Cambria Math" panose="02040503050406030204" pitchFamily="18" charset="0"/>
                          </a:rPr>
                        </m:ctrlPr>
                      </m:limLowPr>
                      <m:e>
                        <m:r>
                          <m:rPr>
                            <m:sty m:val="p"/>
                          </m:rPr>
                          <a:rPr lang="en-US">
                            <a:solidFill>
                              <a:prstClr val="black">
                                <a:lumMod val="65000"/>
                                <a:lumOff val="35000"/>
                              </a:prstClr>
                            </a:solidFill>
                            <a:latin typeface="Cambria Math" panose="02040503050406030204" pitchFamily="18" charset="0"/>
                          </a:rPr>
                          <m:t>min</m:t>
                        </m:r>
                      </m:e>
                      <m:lim>
                        <m:r>
                          <a:rPr lang="en-US" i="1">
                            <a:solidFill>
                              <a:prstClr val="black">
                                <a:lumMod val="65000"/>
                                <a:lumOff val="35000"/>
                              </a:prstClr>
                            </a:solidFill>
                            <a:latin typeface="Cambria Math" panose="02040503050406030204" pitchFamily="18" charset="0"/>
                          </a:rPr>
                          <m:t>𝑤</m:t>
                        </m:r>
                        <m:r>
                          <a:rPr lang="en-US" i="1">
                            <a:solidFill>
                              <a:prstClr val="black">
                                <a:lumMod val="65000"/>
                                <a:lumOff val="35000"/>
                              </a:prstClr>
                            </a:solidFill>
                            <a:latin typeface="Cambria Math" panose="02040503050406030204" pitchFamily="18" charset="0"/>
                          </a:rPr>
                          <m:t>∈</m:t>
                        </m:r>
                        <m:r>
                          <a:rPr lang="en-US" i="1">
                            <a:solidFill>
                              <a:prstClr val="black">
                                <a:lumMod val="65000"/>
                                <a:lumOff val="35000"/>
                              </a:prstClr>
                            </a:solidFill>
                            <a:latin typeface="Cambria Math" panose="02040503050406030204" pitchFamily="18" charset="0"/>
                          </a:rPr>
                          <m:t>𝐾</m:t>
                        </m:r>
                      </m:lim>
                    </m:limLow>
                    <m:r>
                      <a:rPr lang="en-US" i="1">
                        <a:solidFill>
                          <a:prstClr val="black">
                            <a:lumMod val="65000"/>
                            <a:lumOff val="35000"/>
                          </a:prstClr>
                        </a:solidFill>
                        <a:latin typeface="Cambria Math" panose="02040503050406030204" pitchFamily="18" charset="0"/>
                      </a:rPr>
                      <m:t> </m:t>
                    </m:r>
                    <m:sSub>
                      <m:sSubPr>
                        <m:ctrlPr>
                          <a:rPr lang="en-US" i="1">
                            <a:solidFill>
                              <a:prstClr val="black">
                                <a:lumMod val="65000"/>
                                <a:lumOff val="35000"/>
                              </a:prstClr>
                            </a:solidFill>
                            <a:latin typeface="Cambria Math" panose="02040503050406030204" pitchFamily="18" charset="0"/>
                          </a:rPr>
                        </m:ctrlPr>
                      </m:sSubPr>
                      <m:e>
                        <m:r>
                          <a:rPr lang="en-US" i="1">
                            <a:solidFill>
                              <a:prstClr val="black">
                                <a:lumMod val="65000"/>
                                <a:lumOff val="35000"/>
                              </a:prstClr>
                            </a:solidFill>
                            <a:latin typeface="Cambria Math" panose="02040503050406030204" pitchFamily="18" charset="0"/>
                          </a:rPr>
                          <m:t>𝑓</m:t>
                        </m:r>
                      </m:e>
                      <m:sub>
                        <m:r>
                          <a:rPr lang="en-US" i="1">
                            <a:solidFill>
                              <a:prstClr val="black">
                                <a:lumMod val="65000"/>
                                <a:lumOff val="35000"/>
                              </a:prstClr>
                            </a:solidFill>
                            <a:latin typeface="Cambria Math" panose="02040503050406030204" pitchFamily="18" charset="0"/>
                          </a:rPr>
                          <m:t>𝜙</m:t>
                        </m:r>
                      </m:sub>
                    </m:sSub>
                    <m:d>
                      <m:dPr>
                        <m:ctrlPr>
                          <a:rPr lang="en-US" i="1">
                            <a:solidFill>
                              <a:prstClr val="black">
                                <a:lumMod val="65000"/>
                                <a:lumOff val="35000"/>
                              </a:prstClr>
                            </a:solidFill>
                            <a:latin typeface="Cambria Math" panose="02040503050406030204" pitchFamily="18" charset="0"/>
                          </a:rPr>
                        </m:ctrlPr>
                      </m:dPr>
                      <m:e>
                        <m:r>
                          <a:rPr lang="en-US" i="1">
                            <a:solidFill>
                              <a:prstClr val="black">
                                <a:lumMod val="65000"/>
                                <a:lumOff val="35000"/>
                              </a:prstClr>
                            </a:solidFill>
                            <a:latin typeface="Cambria Math" panose="02040503050406030204" pitchFamily="18" charset="0"/>
                          </a:rPr>
                          <m:t>𝑤</m:t>
                        </m:r>
                      </m:e>
                    </m:d>
                    <m:r>
                      <a:rPr lang="en-US" b="0" i="1" smtClean="0">
                        <a:solidFill>
                          <a:prstClr val="black">
                            <a:lumMod val="65000"/>
                            <a:lumOff val="35000"/>
                          </a:prstClr>
                        </a:solidFill>
                        <a:latin typeface="Cambria Math"/>
                      </a:rPr>
                      <m:t>≤</m:t>
                    </m:r>
                    <m:r>
                      <a:rPr lang="en-US" i="1">
                        <a:solidFill>
                          <a:prstClr val="black">
                            <a:lumMod val="65000"/>
                            <a:lumOff val="35000"/>
                          </a:prstClr>
                        </a:solidFill>
                        <a:latin typeface="Cambria Math" panose="02040503050406030204" pitchFamily="18" charset="0"/>
                      </a:rPr>
                      <m:t>0</m:t>
                    </m:r>
                  </m:oMath>
                </a14:m>
                <a:endParaRPr lang="en-US" dirty="0">
                  <a:solidFill>
                    <a:prstClr val="black">
                      <a:lumMod val="65000"/>
                      <a:lumOff val="35000"/>
                    </a:prstClr>
                  </a:solidFill>
                </a:endParaRPr>
              </a:p>
              <a:p>
                <a:pPr marL="342900" lvl="0" indent="-342900">
                  <a:spcBef>
                    <a:spcPct val="20000"/>
                  </a:spcBef>
                  <a:buFont typeface="Arial" panose="020B0604020202020204" pitchFamily="34" charset="0"/>
                  <a:buChar char="•"/>
                </a:pPr>
                <a14:m>
                  <m:oMath xmlns:m="http://schemas.openxmlformats.org/officeDocument/2006/math">
                    <m:r>
                      <m:rPr>
                        <m:nor/>
                      </m:rPr>
                      <a:rPr lang="en-US" dirty="0">
                        <a:solidFill>
                          <a:prstClr val="black">
                            <a:lumMod val="65000"/>
                            <a:lumOff val="35000"/>
                          </a:prstClr>
                        </a:solidFill>
                      </a:rPr>
                      <m:t>If</m:t>
                    </m:r>
                    <m:r>
                      <m:rPr>
                        <m:nor/>
                      </m:rPr>
                      <a:rPr lang="en-US" dirty="0">
                        <a:solidFill>
                          <a:prstClr val="black">
                            <a:lumMod val="65000"/>
                            <a:lumOff val="35000"/>
                          </a:prstClr>
                        </a:solidFill>
                      </a:rPr>
                      <m:t> </m:t>
                    </m:r>
                    <m:r>
                      <a:rPr lang="en-US" i="1">
                        <a:solidFill>
                          <a:prstClr val="black">
                            <a:lumMod val="65000"/>
                            <a:lumOff val="35000"/>
                          </a:prstClr>
                        </a:solidFill>
                        <a:latin typeface="Cambria Math" panose="02040503050406030204" pitchFamily="18" charset="0"/>
                      </a:rPr>
                      <m:t>𝜙</m:t>
                    </m:r>
                    <m:r>
                      <a:rPr lang="en-US" i="1">
                        <a:solidFill>
                          <a:prstClr val="black">
                            <a:lumMod val="65000"/>
                            <a:lumOff val="35000"/>
                          </a:prstClr>
                        </a:solidFill>
                        <a:latin typeface="Cambria Math" panose="02040503050406030204" pitchFamily="18" charset="0"/>
                      </a:rPr>
                      <m:t>∼</m:t>
                    </m:r>
                    <m:sSubSup>
                      <m:sSubSupPr>
                        <m:ctrlPr>
                          <a:rPr lang="en-US" i="1">
                            <a:solidFill>
                              <a:prstClr val="black">
                                <a:lumMod val="65000"/>
                                <a:lumOff val="35000"/>
                              </a:prstClr>
                            </a:solidFill>
                            <a:latin typeface="Cambria Math" panose="02040503050406030204" pitchFamily="18" charset="0"/>
                          </a:rPr>
                        </m:ctrlPr>
                      </m:sSubSupPr>
                      <m:e>
                        <m:r>
                          <a:rPr lang="en-US" i="1">
                            <a:solidFill>
                              <a:prstClr val="black">
                                <a:lumMod val="65000"/>
                                <a:lumOff val="35000"/>
                              </a:prstClr>
                            </a:solidFill>
                            <a:latin typeface="Cambria Math" panose="02040503050406030204" pitchFamily="18" charset="0"/>
                          </a:rPr>
                          <m:t>𝑈</m:t>
                        </m:r>
                      </m:e>
                      <m:sub>
                        <m:r>
                          <a:rPr lang="en-US" i="1">
                            <a:solidFill>
                              <a:prstClr val="black">
                                <a:lumMod val="65000"/>
                                <a:lumOff val="35000"/>
                              </a:prstClr>
                            </a:solidFill>
                            <a:latin typeface="Cambria Math" panose="02040503050406030204" pitchFamily="18" charset="0"/>
                          </a:rPr>
                          <m:t>𝑘</m:t>
                        </m:r>
                      </m:sub>
                      <m:sup>
                        <m:r>
                          <a:rPr lang="en-US" i="1">
                            <a:solidFill>
                              <a:prstClr val="black">
                                <a:lumMod val="65000"/>
                                <a:lumOff val="35000"/>
                              </a:prstClr>
                            </a:solidFill>
                            <a:latin typeface="Cambria Math" panose="02040503050406030204" pitchFamily="18" charset="0"/>
                          </a:rPr>
                          <m:t>𝑚</m:t>
                        </m:r>
                      </m:sup>
                    </m:sSubSup>
                  </m:oMath>
                </a14:m>
                <a:r>
                  <a:rPr lang="en-US" dirty="0" smtClean="0">
                    <a:solidFill>
                      <a:prstClr val="black">
                        <a:lumMod val="65000"/>
                        <a:lumOff val="35000"/>
                      </a:prstClr>
                    </a:solidFill>
                  </a:rPr>
                  <a:t>: 		</a:t>
                </a:r>
                <a14:m>
                  <m:oMath xmlns:m="http://schemas.openxmlformats.org/officeDocument/2006/math">
                    <m:limLow>
                      <m:limLowPr>
                        <m:ctrlPr>
                          <a:rPr lang="en-US" i="1">
                            <a:solidFill>
                              <a:prstClr val="black">
                                <a:lumMod val="65000"/>
                                <a:lumOff val="35000"/>
                              </a:prstClr>
                            </a:solidFill>
                            <a:latin typeface="Cambria Math" panose="02040503050406030204" pitchFamily="18" charset="0"/>
                          </a:rPr>
                        </m:ctrlPr>
                      </m:limLowPr>
                      <m:e>
                        <m:r>
                          <m:rPr>
                            <m:sty m:val="p"/>
                          </m:rPr>
                          <a:rPr lang="en-US">
                            <a:solidFill>
                              <a:prstClr val="black">
                                <a:lumMod val="65000"/>
                                <a:lumOff val="35000"/>
                              </a:prstClr>
                            </a:solidFill>
                            <a:latin typeface="Cambria Math" panose="02040503050406030204" pitchFamily="18" charset="0"/>
                          </a:rPr>
                          <m:t>min</m:t>
                        </m:r>
                      </m:e>
                      <m:lim>
                        <m:r>
                          <a:rPr lang="en-US" i="1">
                            <a:solidFill>
                              <a:prstClr val="black">
                                <a:lumMod val="65000"/>
                                <a:lumOff val="35000"/>
                              </a:prstClr>
                            </a:solidFill>
                            <a:latin typeface="Cambria Math" panose="02040503050406030204" pitchFamily="18" charset="0"/>
                          </a:rPr>
                          <m:t>𝑤</m:t>
                        </m:r>
                        <m:r>
                          <a:rPr lang="en-US" i="1">
                            <a:solidFill>
                              <a:prstClr val="black">
                                <a:lumMod val="65000"/>
                                <a:lumOff val="35000"/>
                              </a:prstClr>
                            </a:solidFill>
                            <a:latin typeface="Cambria Math" panose="02040503050406030204" pitchFamily="18" charset="0"/>
                          </a:rPr>
                          <m:t>∈</m:t>
                        </m:r>
                        <m:r>
                          <a:rPr lang="en-US" i="1">
                            <a:solidFill>
                              <a:prstClr val="black">
                                <a:lumMod val="65000"/>
                                <a:lumOff val="35000"/>
                              </a:prstClr>
                            </a:solidFill>
                            <a:latin typeface="Cambria Math" panose="02040503050406030204" pitchFamily="18" charset="0"/>
                          </a:rPr>
                          <m:t>𝐾</m:t>
                        </m:r>
                      </m:lim>
                    </m:limLow>
                    <m:r>
                      <a:rPr lang="en-US" i="1">
                        <a:solidFill>
                          <a:prstClr val="black">
                            <a:lumMod val="65000"/>
                            <a:lumOff val="35000"/>
                          </a:prstClr>
                        </a:solidFill>
                        <a:latin typeface="Cambria Math" panose="02040503050406030204" pitchFamily="18" charset="0"/>
                      </a:rPr>
                      <m:t> </m:t>
                    </m:r>
                    <m:sSub>
                      <m:sSubPr>
                        <m:ctrlPr>
                          <a:rPr lang="en-US" i="1">
                            <a:solidFill>
                              <a:prstClr val="black">
                                <a:lumMod val="65000"/>
                                <a:lumOff val="35000"/>
                              </a:prstClr>
                            </a:solidFill>
                            <a:latin typeface="Cambria Math" panose="02040503050406030204" pitchFamily="18" charset="0"/>
                          </a:rPr>
                        </m:ctrlPr>
                      </m:sSubPr>
                      <m:e>
                        <m:r>
                          <a:rPr lang="en-US" i="1">
                            <a:solidFill>
                              <a:prstClr val="black">
                                <a:lumMod val="65000"/>
                                <a:lumOff val="35000"/>
                              </a:prstClr>
                            </a:solidFill>
                            <a:latin typeface="Cambria Math" panose="02040503050406030204" pitchFamily="18" charset="0"/>
                          </a:rPr>
                          <m:t>𝑓</m:t>
                        </m:r>
                      </m:e>
                      <m:sub>
                        <m:r>
                          <a:rPr lang="en-US" i="1">
                            <a:solidFill>
                              <a:prstClr val="black">
                                <a:lumMod val="65000"/>
                                <a:lumOff val="35000"/>
                              </a:prstClr>
                            </a:solidFill>
                            <a:latin typeface="Cambria Math" panose="02040503050406030204" pitchFamily="18" charset="0"/>
                          </a:rPr>
                          <m:t>𝜙</m:t>
                        </m:r>
                      </m:sub>
                    </m:sSub>
                    <m:d>
                      <m:dPr>
                        <m:ctrlPr>
                          <a:rPr lang="en-US" i="1">
                            <a:solidFill>
                              <a:prstClr val="black">
                                <a:lumMod val="65000"/>
                                <a:lumOff val="35000"/>
                              </a:prstClr>
                            </a:solidFill>
                            <a:latin typeface="Cambria Math" panose="02040503050406030204" pitchFamily="18" charset="0"/>
                          </a:rPr>
                        </m:ctrlPr>
                      </m:dPr>
                      <m:e>
                        <m:r>
                          <a:rPr lang="en-US" i="1">
                            <a:solidFill>
                              <a:prstClr val="black">
                                <a:lumMod val="65000"/>
                                <a:lumOff val="35000"/>
                              </a:prstClr>
                            </a:solidFill>
                            <a:latin typeface="Cambria Math" panose="02040503050406030204" pitchFamily="18" charset="0"/>
                          </a:rPr>
                          <m:t>𝑤</m:t>
                        </m:r>
                      </m:e>
                    </m:d>
                    <m:r>
                      <a:rPr lang="en-US" i="1">
                        <a:solidFill>
                          <a:prstClr val="black">
                            <a:lumMod val="65000"/>
                            <a:lumOff val="35000"/>
                          </a:prstClr>
                        </a:solidFill>
                        <a:latin typeface="Cambria Math" panose="02040503050406030204" pitchFamily="18" charset="0"/>
                      </a:rPr>
                      <m:t>≥</m:t>
                    </m:r>
                    <m:r>
                      <a:rPr lang="en-US" i="1">
                        <a:solidFill>
                          <a:prstClr val="black">
                            <a:lumMod val="65000"/>
                            <a:lumOff val="35000"/>
                          </a:prstClr>
                        </a:solidFill>
                        <a:latin typeface="Cambria Math" panose="02040503050406030204" pitchFamily="18" charset="0"/>
                      </a:rPr>
                      <m:t>𝛼</m:t>
                    </m:r>
                    <m:r>
                      <a:rPr lang="en-US" i="1">
                        <a:solidFill>
                          <a:prstClr val="black">
                            <a:lumMod val="65000"/>
                            <a:lumOff val="35000"/>
                          </a:prstClr>
                        </a:solidFill>
                        <a:latin typeface="Cambria Math" panose="02040503050406030204" pitchFamily="18" charset="0"/>
                      </a:rPr>
                      <m:t>&gt;0</m:t>
                    </m:r>
                  </m:oMath>
                </a14:m>
                <a:r>
                  <a:rPr lang="en-US" dirty="0" smtClean="0">
                    <a:solidFill>
                      <a:prstClr val="black">
                        <a:lumMod val="65000"/>
                        <a:lumOff val="35000"/>
                      </a:prstClr>
                    </a:solidFill>
                  </a:rPr>
                  <a:t>   (</a:t>
                </a:r>
                <a14:m>
                  <m:oMath xmlns:m="http://schemas.openxmlformats.org/officeDocument/2006/math">
                    <m:r>
                      <m:rPr>
                        <m:nor/>
                      </m:rPr>
                      <a:rPr lang="en-US" dirty="0">
                        <a:solidFill>
                          <a:prstClr val="black">
                            <a:lumMod val="65000"/>
                            <a:lumOff val="35000"/>
                          </a:prstClr>
                        </a:solidFill>
                      </a:rPr>
                      <m:t>with</m:t>
                    </m:r>
                    <m:r>
                      <m:rPr>
                        <m:nor/>
                      </m:rPr>
                      <a:rPr lang="en-US" dirty="0">
                        <a:solidFill>
                          <a:prstClr val="black">
                            <a:lumMod val="65000"/>
                            <a:lumOff val="35000"/>
                          </a:prstClr>
                        </a:solidFill>
                      </a:rPr>
                      <m:t> </m:t>
                    </m:r>
                    <m:r>
                      <m:rPr>
                        <m:nor/>
                      </m:rPr>
                      <a:rPr lang="en-US" dirty="0">
                        <a:solidFill>
                          <a:prstClr val="black">
                            <a:lumMod val="65000"/>
                            <a:lumOff val="35000"/>
                          </a:prstClr>
                        </a:solidFill>
                      </a:rPr>
                      <m:t>prob</m:t>
                    </m:r>
                    <m:r>
                      <m:rPr>
                        <m:nor/>
                      </m:rPr>
                      <a:rPr lang="en-US" dirty="0">
                        <a:solidFill>
                          <a:prstClr val="black">
                            <a:lumMod val="65000"/>
                            <a:lumOff val="35000"/>
                          </a:prstClr>
                        </a:solidFill>
                      </a:rPr>
                      <m:t> </m:t>
                    </m:r>
                    <m:r>
                      <a:rPr lang="en-US" i="1" dirty="0">
                        <a:solidFill>
                          <a:prstClr val="black">
                            <a:lumMod val="65000"/>
                            <a:lumOff val="35000"/>
                          </a:prstClr>
                        </a:solidFill>
                        <a:latin typeface="Cambria Math" panose="02040503050406030204" pitchFamily="18" charset="0"/>
                      </a:rPr>
                      <m:t>&gt;2/3</m:t>
                    </m:r>
                  </m:oMath>
                </a14:m>
                <a:r>
                  <a:rPr lang="en-US" dirty="0" smtClean="0">
                    <a:solidFill>
                      <a:prstClr val="black">
                        <a:lumMod val="65000"/>
                        <a:lumOff val="35000"/>
                      </a:prstClr>
                    </a:solidFill>
                  </a:rPr>
                  <a:t>)</a:t>
                </a:r>
                <a:endParaRPr lang="en-US" dirty="0">
                  <a:solidFill>
                    <a:prstClr val="black">
                      <a:lumMod val="65000"/>
                      <a:lumOff val="35000"/>
                    </a:prstClr>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653142" y="4405395"/>
                <a:ext cx="7754588" cy="1276598"/>
              </a:xfrm>
              <a:prstGeom prst="rect">
                <a:avLst/>
              </a:prstGeom>
              <a:blipFill rotWithShape="0">
                <a:blip r:embed="rId6"/>
                <a:stretch>
                  <a:fillRect l="-629" t="-957"/>
                </a:stretch>
              </a:blipFill>
              <a:ln>
                <a:noFill/>
              </a:ln>
            </p:spPr>
            <p:txBody>
              <a:bodyPr/>
              <a:lstStyle/>
              <a:p>
                <a:r>
                  <a:rPr lang="en-US">
                    <a:noFill/>
                  </a:rPr>
                  <a:t> </a:t>
                </a:r>
              </a:p>
            </p:txBody>
          </p:sp>
        </mc:Fallback>
      </mc:AlternateContent>
      <p:grpSp>
        <p:nvGrpSpPr>
          <p:cNvPr id="9" name="Group 8"/>
          <p:cNvGrpSpPr/>
          <p:nvPr/>
        </p:nvGrpSpPr>
        <p:grpSpPr>
          <a:xfrm>
            <a:off x="415638" y="2817479"/>
            <a:ext cx="8134596" cy="1021279"/>
            <a:chOff x="457201" y="1781297"/>
            <a:chExt cx="8134596" cy="1021279"/>
          </a:xfrm>
        </p:grpSpPr>
        <mc:AlternateContent xmlns:mc="http://schemas.openxmlformats.org/markup-compatibility/2006" xmlns:a14="http://schemas.microsoft.com/office/drawing/2010/main">
          <mc:Choice Requires="a14">
            <p:sp>
              <p:nvSpPr>
                <p:cNvPr id="10" name="Rectangle 9"/>
                <p:cNvSpPr/>
                <p:nvPr/>
              </p:nvSpPr>
              <p:spPr>
                <a:xfrm>
                  <a:off x="457201" y="1790205"/>
                  <a:ext cx="3568534" cy="101237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limLow>
                          <m:limLowPr>
                            <m:ctrlPr>
                              <a:rPr lang="en-US" sz="1600" i="1">
                                <a:latin typeface="Cambria Math" panose="02040503050406030204" pitchFamily="18" charset="0"/>
                              </a:rPr>
                            </m:ctrlPr>
                          </m:limLowPr>
                          <m:e>
                            <m:r>
                              <m:rPr>
                                <m:sty m:val="p"/>
                              </m:rPr>
                              <a:rPr lang="en-US" sz="1600">
                                <a:latin typeface="Cambria Math" panose="02040503050406030204" pitchFamily="18" charset="0"/>
                              </a:rPr>
                              <m:t>max</m:t>
                            </m:r>
                          </m:e>
                          <m:lim>
                            <m:r>
                              <a:rPr lang="en-US" sz="1600" i="1">
                                <a:latin typeface="Cambria Math" panose="02040503050406030204" pitchFamily="18" charset="0"/>
                              </a:rPr>
                              <m:t>𝜎</m:t>
                            </m:r>
                            <m:r>
                              <a:rPr lang="en-US" sz="1600" i="1">
                                <a:latin typeface="Cambria Math" panose="02040503050406030204" pitchFamily="18" charset="0"/>
                              </a:rPr>
                              <m:t>∈</m:t>
                            </m:r>
                            <m:sSup>
                              <m:sSupPr>
                                <m:ctrlPr>
                                  <a:rPr lang="en-US" sz="1600" i="1">
                                    <a:latin typeface="Cambria Math" panose="02040503050406030204" pitchFamily="18" charset="0"/>
                                  </a:rPr>
                                </m:ctrlPr>
                              </m:sSupPr>
                              <m:e>
                                <m:d>
                                  <m:dPr>
                                    <m:begChr m:val="{"/>
                                    <m:endChr m:val="}"/>
                                    <m:ctrlPr>
                                      <a:rPr lang="en-US" sz="1600" i="1">
                                        <a:latin typeface="Cambria Math" panose="02040503050406030204" pitchFamily="18" charset="0"/>
                                      </a:rPr>
                                    </m:ctrlPr>
                                  </m:dPr>
                                  <m:e>
                                    <m:r>
                                      <a:rPr lang="en-US" sz="1600" i="1">
                                        <a:latin typeface="Cambria Math" panose="02040503050406030204" pitchFamily="18" charset="0"/>
                                      </a:rPr>
                                      <m:t>0,1</m:t>
                                    </m:r>
                                  </m:e>
                                </m:d>
                              </m:e>
                              <m:sup>
                                <m:r>
                                  <a:rPr lang="en-US" sz="1600" i="1">
                                    <a:latin typeface="Cambria Math" panose="02040503050406030204" pitchFamily="18" charset="0"/>
                                  </a:rPr>
                                  <m:t>𝑛</m:t>
                                </m:r>
                              </m:sup>
                            </m:sSup>
                          </m:lim>
                        </m:limLow>
                        <m:nary>
                          <m:naryPr>
                            <m:chr m:val="∑"/>
                            <m:supHide m:val="on"/>
                            <m:ctrlPr>
                              <a:rPr lang="en-US" sz="1600" i="1">
                                <a:latin typeface="Cambria Math" panose="02040503050406030204" pitchFamily="18" charset="0"/>
                              </a:rPr>
                            </m:ctrlPr>
                          </m:naryPr>
                          <m:sub>
                            <m:r>
                              <m:rPr>
                                <m:brk m:alnAt="7"/>
                              </m:rPr>
                              <a:rPr lang="en-US" sz="1600" i="1">
                                <a:latin typeface="Cambria Math" panose="02040503050406030204" pitchFamily="18" charset="0"/>
                              </a:rPr>
                              <m:t>𝑖</m:t>
                            </m:r>
                          </m:sub>
                          <m:sup/>
                          <m:e>
                            <m:sSub>
                              <m:sSubPr>
                                <m:ctrlPr>
                                  <a:rPr lang="en-US" sz="1600" i="1">
                                    <a:latin typeface="Cambria Math" panose="02040503050406030204" pitchFamily="18" charset="0"/>
                                  </a:rPr>
                                </m:ctrlPr>
                              </m:sSubPr>
                              <m:e>
                                <m:r>
                                  <a:rPr lang="en-US" sz="1600" i="1">
                                    <a:latin typeface="Cambria Math" panose="02040503050406030204" pitchFamily="18" charset="0"/>
                                  </a:rPr>
                                  <m:t>𝑐</m:t>
                                </m:r>
                              </m:e>
                              <m:sub>
                                <m:r>
                                  <a:rPr lang="en-US" sz="1600" i="1">
                                    <a:latin typeface="Cambria Math" panose="02040503050406030204" pitchFamily="18" charset="0"/>
                                  </a:rPr>
                                  <m:t>𝑖</m:t>
                                </m:r>
                              </m:sub>
                            </m:sSub>
                            <m:d>
                              <m:dPr>
                                <m:ctrlPr>
                                  <a:rPr lang="en-US" sz="1600" i="1">
                                    <a:latin typeface="Cambria Math" panose="02040503050406030204" pitchFamily="18" charset="0"/>
                                  </a:rPr>
                                </m:ctrlPr>
                              </m:dPr>
                              <m:e>
                                <m:r>
                                  <a:rPr lang="en-US" sz="1600" i="1">
                                    <a:latin typeface="Cambria Math" panose="02040503050406030204" pitchFamily="18" charset="0"/>
                                  </a:rPr>
                                  <m:t>𝜎</m:t>
                                </m:r>
                              </m:e>
                            </m:d>
                          </m:e>
                        </m:nary>
                        <m:r>
                          <a:rPr lang="en-US" sz="1600" i="1">
                            <a:latin typeface="Cambria Math" panose="02040503050406030204" pitchFamily="18" charset="0"/>
                          </a:rPr>
                          <m:t>≡</m:t>
                        </m:r>
                        <m:limLow>
                          <m:limLowPr>
                            <m:ctrlPr>
                              <a:rPr lang="en-US" sz="1600" i="1">
                                <a:latin typeface="Cambria Math" panose="02040503050406030204" pitchFamily="18" charset="0"/>
                              </a:rPr>
                            </m:ctrlPr>
                          </m:limLowPr>
                          <m:e>
                            <m:r>
                              <m:rPr>
                                <m:sty m:val="p"/>
                              </m:rPr>
                              <a:rPr lang="en-US" sz="1600">
                                <a:latin typeface="Cambria Math" panose="02040503050406030204" pitchFamily="18" charset="0"/>
                              </a:rPr>
                              <m:t>min</m:t>
                            </m:r>
                          </m:e>
                          <m:lim>
                            <m:r>
                              <a:rPr lang="en-US" sz="1600" i="1">
                                <a:latin typeface="Cambria Math" panose="02040503050406030204" pitchFamily="18" charset="0"/>
                              </a:rPr>
                              <m:t>𝜎</m:t>
                            </m:r>
                            <m:r>
                              <a:rPr lang="en-US" sz="1600" i="1">
                                <a:latin typeface="Cambria Math" panose="02040503050406030204" pitchFamily="18" charset="0"/>
                              </a:rPr>
                              <m:t>∈</m:t>
                            </m:r>
                            <m:sSup>
                              <m:sSupPr>
                                <m:ctrlPr>
                                  <a:rPr lang="en-US" sz="1600" i="1">
                                    <a:latin typeface="Cambria Math" panose="02040503050406030204" pitchFamily="18" charset="0"/>
                                  </a:rPr>
                                </m:ctrlPr>
                              </m:sSupPr>
                              <m:e>
                                <m:d>
                                  <m:dPr>
                                    <m:begChr m:val="{"/>
                                    <m:endChr m:val="}"/>
                                    <m:ctrlPr>
                                      <a:rPr lang="en-US" sz="1600" i="1">
                                        <a:latin typeface="Cambria Math" panose="02040503050406030204" pitchFamily="18" charset="0"/>
                                      </a:rPr>
                                    </m:ctrlPr>
                                  </m:dPr>
                                  <m:e>
                                    <m:r>
                                      <a:rPr lang="en-US" sz="1600" i="1">
                                        <a:latin typeface="Cambria Math" panose="02040503050406030204" pitchFamily="18" charset="0"/>
                                      </a:rPr>
                                      <m:t>0,1</m:t>
                                    </m:r>
                                  </m:e>
                                </m:d>
                              </m:e>
                              <m:sup>
                                <m:r>
                                  <a:rPr lang="en-US" sz="1600" i="1">
                                    <a:latin typeface="Cambria Math" panose="02040503050406030204" pitchFamily="18" charset="0"/>
                                  </a:rPr>
                                  <m:t>𝑛</m:t>
                                </m:r>
                              </m:sup>
                            </m:sSup>
                          </m:lim>
                        </m:limLow>
                        <m:nary>
                          <m:naryPr>
                            <m:chr m:val="∑"/>
                            <m:supHide m:val="on"/>
                            <m:ctrlPr>
                              <a:rPr lang="en-US" sz="1600" i="1">
                                <a:latin typeface="Cambria Math" panose="02040503050406030204" pitchFamily="18" charset="0"/>
                              </a:rPr>
                            </m:ctrlPr>
                          </m:naryPr>
                          <m:sub>
                            <m:r>
                              <m:rPr>
                                <m:brk m:alnAt="7"/>
                              </m:rPr>
                              <a:rPr lang="en-US" sz="1600" i="1">
                                <a:latin typeface="Cambria Math" panose="02040503050406030204" pitchFamily="18" charset="0"/>
                              </a:rPr>
                              <m:t>𝑖</m:t>
                            </m:r>
                          </m:sub>
                          <m:sup/>
                          <m:e>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𝑐</m:t>
                                </m:r>
                              </m:e>
                              <m:sub>
                                <m:r>
                                  <a:rPr lang="en-US" sz="1600" i="1">
                                    <a:latin typeface="Cambria Math" panose="02040503050406030204" pitchFamily="18" charset="0"/>
                                  </a:rPr>
                                  <m:t>𝑖</m:t>
                                </m:r>
                              </m:sub>
                            </m:sSub>
                            <m:d>
                              <m:dPr>
                                <m:ctrlPr>
                                  <a:rPr lang="en-US" sz="1600" i="1">
                                    <a:latin typeface="Cambria Math" panose="02040503050406030204" pitchFamily="18" charset="0"/>
                                  </a:rPr>
                                </m:ctrlPr>
                              </m:dPr>
                              <m:e>
                                <m:r>
                                  <a:rPr lang="en-US" sz="1600" i="1">
                                    <a:latin typeface="Cambria Math" panose="02040503050406030204" pitchFamily="18" charset="0"/>
                                  </a:rPr>
                                  <m:t>𝜎</m:t>
                                </m:r>
                              </m:e>
                            </m:d>
                          </m:e>
                        </m:nary>
                      </m:oMath>
                    </m:oMathPara>
                  </a14:m>
                  <a:endParaRPr lang="en-US" sz="1600" dirty="0" smtClean="0">
                    <a:solidFill>
                      <a:schemeClr val="tx1">
                        <a:lumMod val="85000"/>
                        <a:lumOff val="15000"/>
                      </a:schemeClr>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457201" y="1790205"/>
                  <a:ext cx="3568534" cy="1012371"/>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118265" y="1781297"/>
                  <a:ext cx="3473532" cy="101237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limLow>
                          <m:limLowPr>
                            <m:ctrlPr>
                              <a:rPr lang="en-US" sz="2000" i="1">
                                <a:latin typeface="Cambria Math" panose="02040503050406030204" pitchFamily="18" charset="0"/>
                              </a:rPr>
                            </m:ctrlPr>
                          </m:limLowPr>
                          <m:e>
                            <m:r>
                              <m:rPr>
                                <m:sty m:val="p"/>
                              </m:rPr>
                              <a:rPr lang="en-US" sz="2000">
                                <a:latin typeface="Cambria Math" panose="02040503050406030204" pitchFamily="18" charset="0"/>
                              </a:rPr>
                              <m:t>min</m:t>
                            </m:r>
                          </m:e>
                          <m:lim>
                            <m:r>
                              <a:rPr lang="en-US" sz="2000" i="1">
                                <a:latin typeface="Cambria Math" panose="02040503050406030204" pitchFamily="18" charset="0"/>
                              </a:rPr>
                              <m:t>𝑤</m:t>
                            </m:r>
                            <m:r>
                              <a:rPr lang="en-US" sz="2000" i="1">
                                <a:latin typeface="Cambria Math" panose="02040503050406030204" pitchFamily="18" charset="0"/>
                              </a:rPr>
                              <m:t>∈</m:t>
                            </m:r>
                            <m:r>
                              <a:rPr lang="en-US" sz="2000" i="1">
                                <a:latin typeface="Cambria Math" panose="02040503050406030204" pitchFamily="18" charset="0"/>
                              </a:rPr>
                              <m:t>𝐾</m:t>
                            </m:r>
                          </m:lim>
                        </m:limLow>
                        <m:nary>
                          <m:naryPr>
                            <m:chr m:val="∑"/>
                            <m:supHide m:val="on"/>
                            <m:ctrlPr>
                              <a:rPr lang="en-US" sz="2000" i="1">
                                <a:latin typeface="Cambria Math" panose="02040503050406030204" pitchFamily="18" charset="0"/>
                              </a:rPr>
                            </m:ctrlPr>
                          </m:naryPr>
                          <m:sub>
                            <m:r>
                              <m:rPr>
                                <m:brk m:alnAt="7"/>
                              </m:rPr>
                              <a:rPr lang="en-US" sz="2000" i="1">
                                <a:latin typeface="Cambria Math" panose="02040503050406030204" pitchFamily="18" charset="0"/>
                              </a:rPr>
                              <m:t>𝑖</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sub>
                            </m:sSub>
                            <m:d>
                              <m:dPr>
                                <m:ctrlPr>
                                  <a:rPr lang="en-US" sz="2000" i="1">
                                    <a:latin typeface="Cambria Math" panose="02040503050406030204" pitchFamily="18" charset="0"/>
                                  </a:rPr>
                                </m:ctrlPr>
                              </m:dPr>
                              <m:e>
                                <m:r>
                                  <a:rPr lang="en-US" sz="2000" i="1">
                                    <a:latin typeface="Cambria Math" panose="02040503050406030204" pitchFamily="18" charset="0"/>
                                  </a:rPr>
                                  <m:t>𝑤</m:t>
                                </m:r>
                              </m:e>
                            </m:d>
                          </m:e>
                        </m:nary>
                      </m:oMath>
                    </m:oMathPara>
                  </a14:m>
                  <a:endParaRPr lang="en-US" sz="2000" dirty="0" smtClean="0">
                    <a:solidFill>
                      <a:schemeClr val="tx1">
                        <a:lumMod val="85000"/>
                        <a:lumOff val="15000"/>
                      </a:schemeClr>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5118265" y="1781297"/>
                  <a:ext cx="3473532" cy="1012372"/>
                </a:xfrm>
                <a:prstGeom prst="rect">
                  <a:avLst/>
                </a:prstGeom>
                <a:blipFill rotWithShape="0">
                  <a:blip r:embed="rId8"/>
                  <a:stretch>
                    <a:fillRect/>
                  </a:stretch>
                </a:blipFill>
              </p:spPr>
              <p:txBody>
                <a:bodyPr/>
                <a:lstStyle/>
                <a:p>
                  <a:r>
                    <a:rPr lang="en-US">
                      <a:noFill/>
                    </a:rPr>
                    <a:t> </a:t>
                  </a:r>
                </a:p>
              </p:txBody>
            </p:sp>
          </mc:Fallback>
        </mc:AlternateContent>
        <p:sp>
          <p:nvSpPr>
            <p:cNvPr id="12" name="Right Arrow 11"/>
            <p:cNvSpPr/>
            <p:nvPr/>
          </p:nvSpPr>
          <p:spPr>
            <a:xfrm>
              <a:off x="4269179" y="2121229"/>
              <a:ext cx="605642" cy="350322"/>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400" dirty="0" smtClean="0">
                <a:solidFill>
                  <a:schemeClr val="tx1">
                    <a:lumMod val="85000"/>
                    <a:lumOff val="15000"/>
                  </a:schemeClr>
                </a:solidFill>
              </a:endParaRPr>
            </a:p>
          </p:txBody>
        </p:sp>
      </p:grpSp>
    </p:spTree>
    <p:extLst>
      <p:ext uri="{BB962C8B-B14F-4D97-AF65-F5344CB8AC3E}">
        <p14:creationId xmlns:p14="http://schemas.microsoft.com/office/powerpoint/2010/main" val="591387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5397009" y="4067853"/>
                <a:ext cx="3840706" cy="923330"/>
              </a:xfrm>
              <a:prstGeom prst="rect">
                <a:avLst/>
              </a:prstGeom>
              <a:noFill/>
            </p:spPr>
            <p:txBody>
              <a:bodyPr wrap="square" rtlCol="0">
                <a:spAutoFit/>
              </a:bodyPr>
              <a:lstStyle/>
              <a:p>
                <a:r>
                  <a:rPr lang="en-US" dirty="0" smtClean="0">
                    <a:solidFill>
                      <a:srgbClr val="C00000"/>
                    </a:solidFill>
                  </a:rPr>
                  <a:t>Optimization of </a:t>
                </a:r>
                <a14:m>
                  <m:oMath xmlns:m="http://schemas.openxmlformats.org/officeDocument/2006/math">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𝐾</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𝐹</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𝛼</m:t>
                        </m:r>
                      </m:e>
                    </m:d>
                  </m:oMath>
                </a14:m>
                <a:r>
                  <a:rPr lang="en-US" dirty="0">
                    <a:solidFill>
                      <a:srgbClr val="C00000"/>
                    </a:solidFill>
                  </a:rPr>
                  <a:t> in the stochastic setting has low </a:t>
                </a:r>
                <a:r>
                  <a:rPr lang="en-US" dirty="0" smtClean="0">
                    <a:solidFill>
                      <a:srgbClr val="C00000"/>
                    </a:solidFill>
                  </a:rPr>
                  <a:t>SQ complexity</a:t>
                </a:r>
              </a:p>
            </p:txBody>
          </p:sp>
        </mc:Choice>
        <mc:Fallback xmlns="">
          <p:sp>
            <p:nvSpPr>
              <p:cNvPr id="6" name="TextBox 5"/>
              <p:cNvSpPr txBox="1">
                <a:spLocks noRot="1" noChangeAspect="1" noMove="1" noResize="1" noEditPoints="1" noAdjustHandles="1" noChangeArrowheads="1" noChangeShapeType="1" noTextEdit="1"/>
              </p:cNvSpPr>
              <p:nvPr/>
            </p:nvSpPr>
            <p:spPr>
              <a:xfrm>
                <a:off x="5397009" y="4067853"/>
                <a:ext cx="3840706" cy="923330"/>
              </a:xfrm>
              <a:prstGeom prst="rect">
                <a:avLst/>
              </a:prstGeom>
              <a:blipFill rotWithShape="0">
                <a:blip r:embed="rId3"/>
                <a:stretch>
                  <a:fillRect l="-1270" t="-3947" b="-8553"/>
                </a:stretch>
              </a:blipFill>
            </p:spPr>
            <p:txBody>
              <a:bodyPr/>
              <a:lstStyle/>
              <a:p>
                <a:r>
                  <a:rPr lang="en-US">
                    <a:noFill/>
                  </a:rPr>
                  <a:t> </a:t>
                </a:r>
              </a:p>
            </p:txBody>
          </p:sp>
        </mc:Fallback>
      </mc:AlternateContent>
      <p:pic>
        <p:nvPicPr>
          <p:cNvPr id="7" name="Picture 6"/>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0991" y="1368266"/>
            <a:ext cx="2588080" cy="1941060"/>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325611" y="3517444"/>
                <a:ext cx="4295375" cy="923330"/>
              </a:xfrm>
              <a:prstGeom prst="rect">
                <a:avLst/>
              </a:prstGeom>
              <a:noFill/>
            </p:spPr>
            <p:txBody>
              <a:bodyPr wrap="square" rtlCol="0">
                <a:spAutoFit/>
              </a:bodyPr>
              <a:lstStyle/>
              <a:p>
                <a:r>
                  <a:rPr lang="en-US" dirty="0" smtClean="0"/>
                  <a:t>Lower bound on statistical query complexity of stochastic </a:t>
                </a:r>
                <a14:m>
                  <m:oMath xmlns:m="http://schemas.openxmlformats.org/officeDocument/2006/math">
                    <m:r>
                      <a:rPr lang="en-US" b="0" i="1" dirty="0" smtClean="0">
                        <a:latin typeface="Cambria Math" panose="02040503050406030204" pitchFamily="18" charset="0"/>
                      </a:rPr>
                      <m:t>𝑘</m:t>
                    </m:r>
                  </m:oMath>
                </a14:m>
                <a:r>
                  <a:rPr lang="en-US" dirty="0" smtClean="0"/>
                  <a:t>-SAT refutation</a:t>
                </a:r>
              </a:p>
            </p:txBody>
          </p:sp>
        </mc:Choice>
        <mc:Fallback xmlns="">
          <p:sp>
            <p:nvSpPr>
              <p:cNvPr id="8" name="TextBox 7"/>
              <p:cNvSpPr txBox="1">
                <a:spLocks noRot="1" noChangeAspect="1" noMove="1" noResize="1" noEditPoints="1" noAdjustHandles="1" noChangeArrowheads="1" noChangeShapeType="1" noTextEdit="1"/>
              </p:cNvSpPr>
              <p:nvPr/>
            </p:nvSpPr>
            <p:spPr>
              <a:xfrm>
                <a:off x="325611" y="3517444"/>
                <a:ext cx="4295375" cy="923330"/>
              </a:xfrm>
              <a:prstGeom prst="rect">
                <a:avLst/>
              </a:prstGeom>
              <a:blipFill rotWithShape="0">
                <a:blip r:embed="rId5"/>
                <a:stretch>
                  <a:fillRect l="-1135" t="-3974" b="-9272"/>
                </a:stretch>
              </a:blipFill>
            </p:spPr>
            <p:txBody>
              <a:bodyPr/>
              <a:lstStyle/>
              <a:p>
                <a:r>
                  <a:rPr lang="en-US">
                    <a:noFill/>
                  </a:rPr>
                  <a:t> </a:t>
                </a:r>
              </a:p>
            </p:txBody>
          </p:sp>
        </mc:Fallback>
      </mc:AlternateContent>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6200000" flipH="1">
            <a:off x="4253407" y="1431857"/>
            <a:ext cx="680188" cy="1037286"/>
          </a:xfrm>
          <a:prstGeom prst="rect">
            <a:avLst/>
          </a:prstGeom>
        </p:spPr>
      </p:pic>
      <p:sp>
        <p:nvSpPr>
          <p:cNvPr id="13" name="TextBox 12"/>
          <p:cNvSpPr txBox="1"/>
          <p:nvPr/>
        </p:nvSpPr>
        <p:spPr>
          <a:xfrm>
            <a:off x="4012391" y="2397184"/>
            <a:ext cx="1119217" cy="584775"/>
          </a:xfrm>
          <a:prstGeom prst="rect">
            <a:avLst/>
          </a:prstGeom>
          <a:noFill/>
        </p:spPr>
        <p:txBody>
          <a:bodyPr wrap="none" rtlCol="0">
            <a:spAutoFit/>
          </a:bodyPr>
          <a:lstStyle/>
          <a:p>
            <a:r>
              <a:rPr lang="en-US" sz="1600" dirty="0" smtClean="0"/>
              <a:t>Convex</a:t>
            </a:r>
          </a:p>
          <a:p>
            <a:r>
              <a:rPr lang="en-US" sz="1600" dirty="0"/>
              <a:t>r</a:t>
            </a:r>
            <a:r>
              <a:rPr lang="en-US" sz="1600" dirty="0" smtClean="0"/>
              <a:t>elaxation</a:t>
            </a:r>
            <a:endParaRPr lang="en-US" sz="1600" dirty="0"/>
          </a:p>
        </p:txBody>
      </p:sp>
      <mc:AlternateContent xmlns:mc="http://schemas.openxmlformats.org/markup-compatibility/2006" xmlns:a14="http://schemas.microsoft.com/office/drawing/2010/main">
        <mc:Choice Requires="a14">
          <p:sp>
            <p:nvSpPr>
              <p:cNvPr id="12" name="TextBox 11"/>
              <p:cNvSpPr txBox="1"/>
              <p:nvPr/>
            </p:nvSpPr>
            <p:spPr>
              <a:xfrm>
                <a:off x="4822258" y="5384435"/>
                <a:ext cx="422513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400" dirty="0" smtClean="0">
                          <a:solidFill>
                            <a:srgbClr val="C00000"/>
                          </a:solidFill>
                          <a:latin typeface="Cambria Math"/>
                        </a:rPr>
                        <m:t>O</m:t>
                      </m:r>
                      <m:r>
                        <m:rPr>
                          <m:sty m:val="p"/>
                        </m:rPr>
                        <a:rPr lang="en-US" sz="2400" b="0" i="0" dirty="0" smtClean="0">
                          <a:solidFill>
                            <a:srgbClr val="C00000"/>
                          </a:solidFill>
                          <a:latin typeface="Cambria Math" panose="02040503050406030204" pitchFamily="18" charset="0"/>
                        </a:rPr>
                        <m:t>pt</m:t>
                      </m:r>
                      <m:d>
                        <m:dPr>
                          <m:ctrlPr>
                            <a:rPr lang="en-US" sz="2400" i="1" dirty="0">
                              <a:solidFill>
                                <a:srgbClr val="C00000"/>
                              </a:solidFill>
                              <a:latin typeface="Cambria Math" panose="02040503050406030204" pitchFamily="18" charset="0"/>
                            </a:rPr>
                          </m:ctrlPr>
                        </m:dPr>
                        <m:e>
                          <m:r>
                            <a:rPr lang="en-US" sz="2400" i="1" dirty="0">
                              <a:solidFill>
                                <a:srgbClr val="C00000"/>
                              </a:solidFill>
                              <a:latin typeface="Cambria Math"/>
                            </a:rPr>
                            <m:t>𝐾</m:t>
                          </m:r>
                          <m:r>
                            <a:rPr lang="en-US" sz="2400" i="1" dirty="0">
                              <a:solidFill>
                                <a:srgbClr val="C00000"/>
                              </a:solidFill>
                              <a:latin typeface="Cambria Math"/>
                            </a:rPr>
                            <m:t>,</m:t>
                          </m:r>
                          <m:r>
                            <a:rPr lang="en-US" sz="2400" i="1" dirty="0">
                              <a:solidFill>
                                <a:srgbClr val="C00000"/>
                              </a:solidFill>
                              <a:latin typeface="Cambria Math"/>
                            </a:rPr>
                            <m:t>𝐹</m:t>
                          </m:r>
                          <m:r>
                            <a:rPr lang="en-US" sz="2400" i="1" dirty="0">
                              <a:solidFill>
                                <a:srgbClr val="C00000"/>
                              </a:solidFill>
                              <a:latin typeface="Cambria Math"/>
                            </a:rPr>
                            <m:t>,</m:t>
                          </m:r>
                          <m:r>
                            <a:rPr lang="en-US" sz="2400" b="0" i="1" dirty="0" smtClean="0">
                              <a:solidFill>
                                <a:srgbClr val="C00000"/>
                              </a:solidFill>
                              <a:latin typeface="Cambria Math" panose="02040503050406030204" pitchFamily="18" charset="0"/>
                            </a:rPr>
                            <m:t>𝛼</m:t>
                          </m:r>
                        </m:e>
                      </m:d>
                      <m:r>
                        <a:rPr lang="en-US" sz="2400" i="1" dirty="0">
                          <a:solidFill>
                            <a:srgbClr val="C00000"/>
                          </a:solidFill>
                          <a:latin typeface="Cambria Math"/>
                        </a:rPr>
                        <m:t>∈</m:t>
                      </m:r>
                      <m:r>
                        <m:rPr>
                          <m:sty m:val="p"/>
                        </m:rPr>
                        <a:rPr lang="en-US" sz="2400" dirty="0">
                          <a:solidFill>
                            <a:srgbClr val="C00000"/>
                          </a:solidFill>
                          <a:latin typeface="Cambria Math"/>
                        </a:rPr>
                        <m:t>SQC</m:t>
                      </m:r>
                      <m:r>
                        <m:rPr>
                          <m:sty m:val="p"/>
                        </m:rPr>
                        <a:rPr lang="en-US" sz="2400" b="0" i="0" dirty="0" smtClean="0">
                          <a:solidFill>
                            <a:srgbClr val="C00000"/>
                          </a:solidFill>
                          <a:latin typeface="Cambria Math" panose="02040503050406030204" pitchFamily="18" charset="0"/>
                        </a:rPr>
                        <m:t>ompl</m:t>
                      </m:r>
                      <m:d>
                        <m:dPr>
                          <m:ctrlPr>
                            <a:rPr lang="en-US" sz="2400" i="1" dirty="0">
                              <a:solidFill>
                                <a:srgbClr val="C00000"/>
                              </a:solidFill>
                              <a:latin typeface="Cambria Math" panose="02040503050406030204" pitchFamily="18" charset="0"/>
                            </a:rPr>
                          </m:ctrlPr>
                        </m:dPr>
                        <m:e>
                          <m:r>
                            <a:rPr lang="en-US" sz="2400" b="0" i="1" dirty="0" smtClean="0">
                              <a:solidFill>
                                <a:srgbClr val="C00000"/>
                              </a:solidFill>
                              <a:latin typeface="Cambria Math" panose="02040503050406030204" pitchFamily="18" charset="0"/>
                            </a:rPr>
                            <m:t>𝑞</m:t>
                          </m:r>
                          <m:r>
                            <a:rPr lang="en-US" sz="2400" dirty="0">
                              <a:solidFill>
                                <a:srgbClr val="C00000"/>
                              </a:solidFill>
                              <a:latin typeface="Cambria Math"/>
                            </a:rPr>
                            <m:t>,</m:t>
                          </m:r>
                          <m:r>
                            <a:rPr lang="en-US" sz="2400" b="0" i="1" dirty="0" smtClean="0">
                              <a:solidFill>
                                <a:srgbClr val="C00000"/>
                              </a:solidFill>
                              <a:latin typeface="Cambria Math" panose="02040503050406030204" pitchFamily="18" charset="0"/>
                            </a:rPr>
                            <m:t>𝑚</m:t>
                          </m:r>
                        </m:e>
                      </m:d>
                    </m:oMath>
                  </m:oMathPara>
                </a14:m>
                <a:endParaRPr 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4822258" y="5384435"/>
                <a:ext cx="4225131" cy="461665"/>
              </a:xfrm>
              <a:prstGeom prst="rect">
                <a:avLst/>
              </a:prstGeom>
              <a:blipFill rotWithShape="0">
                <a:blip r:embed="rId7"/>
                <a:stretch>
                  <a:fillRect b="-19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218193" y="5444195"/>
                <a:ext cx="4510209" cy="461665"/>
              </a:xfrm>
              <a:prstGeom prst="rect">
                <a:avLst/>
              </a:prstGeom>
              <a:noFill/>
            </p:spPr>
            <p:txBody>
              <a:bodyPr wrap="none" rtlCol="0">
                <a:spAutoFit/>
              </a:bodyPr>
              <a:lstStyle/>
              <a:p>
                <a14:m>
                  <m:oMath xmlns:m="http://schemas.openxmlformats.org/officeDocument/2006/math">
                    <m:r>
                      <a:rPr lang="en-US" sz="2400" b="0" i="1" dirty="0" smtClean="0">
                        <a:solidFill>
                          <a:srgbClr val="C00000"/>
                        </a:solidFill>
                        <a:latin typeface="Cambria Math" panose="02040503050406030204" pitchFamily="18" charset="0"/>
                      </a:rPr>
                      <m:t>𝑘</m:t>
                    </m:r>
                  </m:oMath>
                </a14:m>
                <a:r>
                  <a:rPr lang="en-US" sz="2400" dirty="0">
                    <a:solidFill>
                      <a:srgbClr val="C00000"/>
                    </a:solidFill>
                  </a:rPr>
                  <a:t>-</a:t>
                </a:r>
                <a14:m>
                  <m:oMath xmlns:m="http://schemas.openxmlformats.org/officeDocument/2006/math">
                    <m:r>
                      <m:rPr>
                        <m:sty m:val="p"/>
                      </m:rPr>
                      <a:rPr lang="en-US" sz="2400" i="0" dirty="0" smtClean="0">
                        <a:solidFill>
                          <a:srgbClr val="C00000"/>
                        </a:solidFill>
                        <a:latin typeface="Cambria Math" panose="02040503050406030204" pitchFamily="18" charset="0"/>
                      </a:rPr>
                      <m:t>SAT</m:t>
                    </m:r>
                  </m:oMath>
                </a14:m>
                <a:r>
                  <a:rPr lang="en-US" sz="2400" dirty="0" smtClean="0">
                    <a:solidFill>
                      <a:srgbClr val="C00000"/>
                    </a:solidFill>
                  </a:rPr>
                  <a:t>-</a:t>
                </a:r>
                <a14:m>
                  <m:oMath xmlns:m="http://schemas.openxmlformats.org/officeDocument/2006/math">
                    <m:r>
                      <m:rPr>
                        <m:sty m:val="p"/>
                      </m:rPr>
                      <a:rPr lang="en-US" sz="2400" b="0" i="0" dirty="0" smtClean="0">
                        <a:solidFill>
                          <a:srgbClr val="C00000"/>
                        </a:solidFill>
                        <a:latin typeface="Cambria Math" panose="02040503050406030204" pitchFamily="18" charset="0"/>
                      </a:rPr>
                      <m:t>Refute</m:t>
                    </m:r>
                    <m:r>
                      <a:rPr lang="en-US" sz="2400" i="1" dirty="0" smtClean="0">
                        <a:solidFill>
                          <a:srgbClr val="C00000"/>
                        </a:solidFill>
                        <a:latin typeface="Cambria Math"/>
                      </a:rPr>
                      <m:t>∉</m:t>
                    </m:r>
                  </m:oMath>
                </a14:m>
                <a:r>
                  <a:rPr lang="en-US" sz="2400" dirty="0" smtClean="0">
                    <a:solidFill>
                      <a:srgbClr val="C00000"/>
                    </a:solidFill>
                  </a:rPr>
                  <a:t> </a:t>
                </a:r>
                <a14:m>
                  <m:oMath xmlns:m="http://schemas.openxmlformats.org/officeDocument/2006/math">
                    <m:r>
                      <m:rPr>
                        <m:sty m:val="p"/>
                      </m:rPr>
                      <a:rPr lang="en-US" sz="2400" dirty="0">
                        <a:solidFill>
                          <a:srgbClr val="C00000"/>
                        </a:solidFill>
                        <a:latin typeface="Cambria Math"/>
                      </a:rPr>
                      <m:t>SQC</m:t>
                    </m:r>
                    <m:r>
                      <m:rPr>
                        <m:sty m:val="p"/>
                      </m:rPr>
                      <a:rPr lang="en-US" sz="2400" b="0" i="0" dirty="0" smtClean="0">
                        <a:solidFill>
                          <a:srgbClr val="C00000"/>
                        </a:solidFill>
                        <a:latin typeface="Cambria Math" panose="02040503050406030204" pitchFamily="18" charset="0"/>
                      </a:rPr>
                      <m:t>ompl</m:t>
                    </m:r>
                    <m:d>
                      <m:dPr>
                        <m:ctrlPr>
                          <a:rPr lang="en-US" sz="2400" i="1" dirty="0">
                            <a:solidFill>
                              <a:srgbClr val="C00000"/>
                            </a:solidFill>
                            <a:latin typeface="Cambria Math" panose="02040503050406030204" pitchFamily="18" charset="0"/>
                          </a:rPr>
                        </m:ctrlPr>
                      </m:dPr>
                      <m:e>
                        <m:r>
                          <a:rPr lang="en-US" sz="2400" i="1">
                            <a:solidFill>
                              <a:srgbClr val="C00000"/>
                            </a:solidFill>
                            <a:latin typeface="Cambria Math"/>
                          </a:rPr>
                          <m:t>𝑞</m:t>
                        </m:r>
                        <m:r>
                          <a:rPr lang="en-US" sz="2400" dirty="0">
                            <a:solidFill>
                              <a:srgbClr val="C00000"/>
                            </a:solidFill>
                            <a:latin typeface="Cambria Math"/>
                          </a:rPr>
                          <m:t>,</m:t>
                        </m:r>
                        <m:r>
                          <a:rPr lang="en-US" sz="2400" b="0" i="1" dirty="0" smtClean="0">
                            <a:solidFill>
                              <a:srgbClr val="C00000"/>
                            </a:solidFill>
                            <a:latin typeface="Cambria Math" panose="02040503050406030204" pitchFamily="18" charset="0"/>
                          </a:rPr>
                          <m:t>𝑚</m:t>
                        </m:r>
                      </m:e>
                    </m:d>
                  </m:oMath>
                </a14:m>
                <a:endParaRPr lang="en-US" sz="2400" dirty="0">
                  <a:solidFill>
                    <a:srgbClr val="C00000"/>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218193" y="5444195"/>
                <a:ext cx="4510209" cy="461665"/>
              </a:xfrm>
              <a:prstGeom prst="rect">
                <a:avLst/>
              </a:prstGeom>
              <a:blipFill rotWithShape="0">
                <a:blip r:embed="rId8"/>
                <a:stretch>
                  <a:fillRect l="-405" t="-10526" b="-28947"/>
                </a:stretch>
              </a:blipFill>
            </p:spPr>
            <p:txBody>
              <a:bodyPr/>
              <a:lstStyle/>
              <a:p>
                <a:r>
                  <a:rPr lang="en-US">
                    <a:noFill/>
                  </a:rPr>
                  <a:t> </a:t>
                </a:r>
              </a:p>
            </p:txBody>
          </p:sp>
        </mc:Fallback>
      </mc:AlternateContent>
      <p:grpSp>
        <p:nvGrpSpPr>
          <p:cNvPr id="3" name="Group 2"/>
          <p:cNvGrpSpPr/>
          <p:nvPr/>
        </p:nvGrpSpPr>
        <p:grpSpPr>
          <a:xfrm>
            <a:off x="5131608" y="762000"/>
            <a:ext cx="4237696" cy="3212324"/>
            <a:chOff x="5131608" y="762000"/>
            <a:chExt cx="4237696" cy="3212324"/>
          </a:xfrm>
        </p:grpSpPr>
        <p:sp>
          <p:nvSpPr>
            <p:cNvPr id="4" name="TextBox 3"/>
            <p:cNvSpPr txBox="1"/>
            <p:nvPr/>
          </p:nvSpPr>
          <p:spPr>
            <a:xfrm>
              <a:off x="5397009" y="3604992"/>
              <a:ext cx="3972295" cy="369332"/>
            </a:xfrm>
            <a:prstGeom prst="rect">
              <a:avLst/>
            </a:prstGeom>
            <a:noFill/>
          </p:spPr>
          <p:txBody>
            <a:bodyPr wrap="square" rtlCol="0">
              <a:spAutoFit/>
            </a:bodyPr>
            <a:lstStyle/>
            <a:p>
              <a:r>
                <a:rPr lang="en-US" dirty="0" smtClean="0"/>
                <a:t>Convex optimization </a:t>
              </a:r>
              <a:r>
                <a:rPr lang="en-US" dirty="0"/>
                <a:t>a</a:t>
              </a:r>
              <a:r>
                <a:rPr lang="en-US" dirty="0" smtClean="0"/>
                <a:t>lgorithms</a:t>
              </a:r>
              <a:endParaRPr lang="en-US" dirty="0"/>
            </a:p>
          </p:txBody>
        </p:sp>
        <p:pic>
          <p:nvPicPr>
            <p:cNvPr id="9" name="Picture 8"/>
            <p:cNvPicPr>
              <a:picLocks noChangeAspect="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131608" y="762000"/>
              <a:ext cx="3779981" cy="2834986"/>
            </a:xfrm>
            <a:prstGeom prst="rect">
              <a:avLst/>
            </a:prstGeom>
          </p:spPr>
        </p:pic>
      </p:grpSp>
      <p:pic>
        <p:nvPicPr>
          <p:cNvPr id="10" name="Picture 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671173" y="1332312"/>
            <a:ext cx="1844655" cy="1844655"/>
          </a:xfrm>
          <a:prstGeom prst="rect">
            <a:avLst/>
          </a:prstGeom>
        </p:spPr>
      </p:pic>
      <p:sp>
        <p:nvSpPr>
          <p:cNvPr id="5" name="TextBox 4"/>
          <p:cNvSpPr txBox="1"/>
          <p:nvPr/>
        </p:nvSpPr>
        <p:spPr>
          <a:xfrm>
            <a:off x="325611" y="4529518"/>
            <a:ext cx="184731" cy="369332"/>
          </a:xfrm>
          <a:prstGeom prst="rect">
            <a:avLst/>
          </a:prstGeom>
          <a:noFill/>
        </p:spPr>
        <p:txBody>
          <a:bodyPr wrap="none" rtlCol="0">
            <a:spAutoFit/>
          </a:bodyPr>
          <a:lstStyle/>
          <a:p>
            <a:endParaRPr lang="en-US" dirty="0"/>
          </a:p>
        </p:txBody>
      </p:sp>
      <mc:AlternateContent xmlns:mc="http://schemas.openxmlformats.org/markup-compatibility/2006" xmlns:a14="http://schemas.microsoft.com/office/drawing/2010/main">
        <mc:Choice Requires="a14">
          <p:sp>
            <p:nvSpPr>
              <p:cNvPr id="15" name="Rectangular Callout 14"/>
              <p:cNvSpPr/>
              <p:nvPr/>
            </p:nvSpPr>
            <p:spPr>
              <a:xfrm>
                <a:off x="417976" y="4547414"/>
                <a:ext cx="3879006" cy="693890"/>
              </a:xfrm>
              <a:prstGeom prst="wedgeRectCallout">
                <a:avLst>
                  <a:gd name="adj1" fmla="val 4772"/>
                  <a:gd name="adj2" fmla="val -109397"/>
                </a:avLst>
              </a:prstGeom>
              <a:solidFill>
                <a:srgbClr val="92D05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dirty="0">
                    <a:solidFill>
                      <a:prstClr val="black"/>
                    </a:solidFill>
                  </a:rPr>
                  <a:t>YES: </a:t>
                </a:r>
                <a14:m>
                  <m:oMath xmlns:m="http://schemas.openxmlformats.org/officeDocument/2006/math">
                    <m:r>
                      <a:rPr lang="en-US" i="1">
                        <a:solidFill>
                          <a:prstClr val="black"/>
                        </a:solidFill>
                        <a:latin typeface="Cambria Math" panose="02040503050406030204" pitchFamily="18" charset="0"/>
                      </a:rPr>
                      <m:t>𝜙</m:t>
                    </m:r>
                    <m:r>
                      <a:rPr lang="en-US" i="1">
                        <a:solidFill>
                          <a:prstClr val="black"/>
                        </a:solidFill>
                        <a:latin typeface="Cambria Math" panose="02040503050406030204" pitchFamily="18" charset="0"/>
                      </a:rPr>
                      <m:t>∼</m:t>
                    </m:r>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𝐷</m:t>
                        </m:r>
                      </m:e>
                      <m:sup>
                        <m:r>
                          <a:rPr lang="en-US" i="1">
                            <a:solidFill>
                              <a:prstClr val="black"/>
                            </a:solidFill>
                            <a:latin typeface="Cambria Math" panose="02040503050406030204" pitchFamily="18" charset="0"/>
                          </a:rPr>
                          <m:t>𝑚</m:t>
                        </m:r>
                      </m:sup>
                    </m:sSup>
                  </m:oMath>
                </a14:m>
                <a:r>
                  <a:rPr lang="en-US" dirty="0">
                    <a:solidFill>
                      <a:prstClr val="black"/>
                    </a:solidFill>
                  </a:rPr>
                  <a:t> </a:t>
                </a:r>
              </a:p>
              <a:p>
                <a:pPr lvl="0"/>
                <a:r>
                  <a:rPr lang="en-US" dirty="0">
                    <a:solidFill>
                      <a:prstClr val="black"/>
                    </a:solidFill>
                  </a:rPr>
                  <a:t>the support of </a:t>
                </a:r>
                <a14:m>
                  <m:oMath xmlns:m="http://schemas.openxmlformats.org/officeDocument/2006/math">
                    <m:r>
                      <a:rPr lang="en-US" i="1">
                        <a:solidFill>
                          <a:prstClr val="black"/>
                        </a:solidFill>
                        <a:latin typeface="Cambria Math"/>
                      </a:rPr>
                      <m:t>𝐷</m:t>
                    </m:r>
                  </m:oMath>
                </a14:m>
                <a:r>
                  <a:rPr lang="en-US" dirty="0">
                    <a:solidFill>
                      <a:prstClr val="black"/>
                    </a:solidFill>
                  </a:rPr>
                  <a:t> is </a:t>
                </a:r>
                <a:r>
                  <a:rPr lang="en-US" dirty="0" smtClean="0">
                    <a:solidFill>
                      <a:prstClr val="black"/>
                    </a:solidFill>
                  </a:rPr>
                  <a:t>satisfiable</a:t>
                </a:r>
                <a:endParaRPr lang="en-US" dirty="0">
                  <a:solidFill>
                    <a:prstClr val="black"/>
                  </a:solidFill>
                </a:endParaRPr>
              </a:p>
            </p:txBody>
          </p:sp>
        </mc:Choice>
        <mc:Fallback xmlns="">
          <p:sp>
            <p:nvSpPr>
              <p:cNvPr id="15" name="Rectangular Callout 14"/>
              <p:cNvSpPr>
                <a:spLocks noRot="1" noChangeAspect="1" noMove="1" noResize="1" noEditPoints="1" noAdjustHandles="1" noChangeArrowheads="1" noChangeShapeType="1" noTextEdit="1"/>
              </p:cNvSpPr>
              <p:nvPr/>
            </p:nvSpPr>
            <p:spPr>
              <a:xfrm>
                <a:off x="417976" y="4547414"/>
                <a:ext cx="3879006" cy="693890"/>
              </a:xfrm>
              <a:prstGeom prst="wedgeRectCallout">
                <a:avLst>
                  <a:gd name="adj1" fmla="val 4772"/>
                  <a:gd name="adj2" fmla="val -109397"/>
                </a:avLst>
              </a:prstGeom>
              <a:blipFill rotWithShape="0">
                <a:blip r:embed="rId11"/>
                <a:stretch>
                  <a:fillRect l="-1252" b="-4324"/>
                </a:stretch>
              </a:blipFill>
            </p:spPr>
            <p:txBody>
              <a:bodyPr/>
              <a:lstStyle/>
              <a:p>
                <a:r>
                  <a:rPr lang="en-US">
                    <a:noFill/>
                  </a:rPr>
                  <a:t> </a:t>
                </a:r>
              </a:p>
            </p:txBody>
          </p:sp>
        </mc:Fallback>
      </mc:AlternateContent>
    </p:spTree>
    <p:extLst>
      <p:ext uri="{BB962C8B-B14F-4D97-AF65-F5344CB8AC3E}">
        <p14:creationId xmlns:p14="http://schemas.microsoft.com/office/powerpoint/2010/main" val="426110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1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12" grpId="0"/>
      <p:bldP spid="14" grpId="0"/>
      <p:bldP spid="15" grpId="0" animBg="1"/>
      <p:bldP spid="15"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Lower bound example </a:t>
            </a:r>
            <a:r>
              <a:rPr lang="en-US" dirty="0" smtClean="0"/>
              <a:t>I</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0600"/>
                <a:ext cx="8609960" cy="5428013"/>
              </a:xfrm>
            </p:spPr>
            <p:txBody>
              <a:bodyPr>
                <a:normAutofit/>
              </a:bodyPr>
              <a:lstStyle/>
              <a:p>
                <a:pPr marL="0" indent="0">
                  <a:buNone/>
                </a:pP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ℓ</m:t>
                        </m:r>
                      </m:e>
                      <m:sub>
                        <m:r>
                          <a:rPr lang="en-US" b="0" i="1" smtClean="0">
                            <a:solidFill>
                              <a:srgbClr val="C00000"/>
                            </a:solidFill>
                            <a:latin typeface="Cambria Math" panose="02040503050406030204" pitchFamily="18" charset="0"/>
                          </a:rPr>
                          <m:t>2</m:t>
                        </m:r>
                      </m:sub>
                    </m:sSub>
                  </m:oMath>
                </a14:m>
                <a:r>
                  <a:rPr lang="en-US" dirty="0" smtClean="0">
                    <a:solidFill>
                      <a:srgbClr val="C00000"/>
                    </a:solidFill>
                  </a:rPr>
                  <a:t>-Lipschitz convex optimization needs </a:t>
                </a:r>
                <a14:m>
                  <m:oMath xmlns:m="http://schemas.openxmlformats.org/officeDocument/2006/math">
                    <m:r>
                      <a:rPr lang="en-US" i="1">
                        <a:solidFill>
                          <a:srgbClr val="C00000"/>
                        </a:solidFill>
                        <a:latin typeface="Cambria Math" panose="02040503050406030204" pitchFamily="18" charset="0"/>
                      </a:rPr>
                      <m:t>𝑑</m:t>
                    </m:r>
                    <m:r>
                      <a:rPr lang="en-US" i="1">
                        <a:solidFill>
                          <a:srgbClr val="C00000"/>
                        </a:solidFill>
                        <a:latin typeface="Cambria Math" panose="02040503050406030204" pitchFamily="18" charset="0"/>
                      </a:rPr>
                      <m:t>=</m:t>
                    </m:r>
                    <m:r>
                      <m:rPr>
                        <m:sty m:val="p"/>
                      </m:rPr>
                      <a:rPr lang="en-US">
                        <a:solidFill>
                          <a:srgbClr val="C00000"/>
                        </a:solidFill>
                        <a:latin typeface="Cambria Math" panose="02040503050406030204" pitchFamily="18" charset="0"/>
                      </a:rPr>
                      <m:t>exp</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𝑛</m:t>
                    </m:r>
                    <m:r>
                      <a:rPr lang="en-US" i="1">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𝛼</m:t>
                        </m:r>
                      </m:e>
                      <m:sup>
                        <m:r>
                          <a:rPr lang="en-US" i="1">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𝑘</m:t>
                        </m:r>
                      </m:sup>
                    </m:sSup>
                    <m:r>
                      <a:rPr lang="en-US" i="1">
                        <a:solidFill>
                          <a:srgbClr val="C00000"/>
                        </a:solidFill>
                        <a:latin typeface="Cambria Math" panose="02040503050406030204" pitchFamily="18" charset="0"/>
                      </a:rPr>
                      <m:t>)</m:t>
                    </m:r>
                  </m:oMath>
                </a14:m>
                <a:endParaRPr lang="en-US" dirty="0" smtClean="0">
                  <a:solidFill>
                    <a:srgbClr val="C00000"/>
                  </a:solidFill>
                </a:endParaRPr>
              </a:p>
              <a:p>
                <a:pPr marL="0" indent="0">
                  <a:buNone/>
                </a:pPr>
                <a:endParaRPr lang="en-US" dirty="0" smtClean="0">
                  <a:solidFill>
                    <a:srgbClr val="C00000"/>
                  </a:solidFill>
                </a:endParaRPr>
              </a:p>
              <a:p>
                <a:pPr marL="0" indent="0">
                  <a:buNone/>
                </a:pPr>
                <a:endParaRPr lang="en-US" dirty="0">
                  <a:solidFill>
                    <a:srgbClr val="C00000"/>
                  </a:solidFill>
                </a:endParaRPr>
              </a:p>
              <a:p>
                <a:pPr marL="0" indent="0">
                  <a:buNone/>
                </a:pPr>
                <a:endParaRPr lang="en-US" dirty="0">
                  <a:solidFill>
                    <a:srgbClr val="C00000"/>
                  </a:solidFill>
                </a:endParaRPr>
              </a:p>
              <a:p>
                <a:pPr marL="0" indent="0">
                  <a:buNone/>
                </a:pPr>
                <a:endParaRPr lang="en-US" i="1" dirty="0" smtClean="0">
                  <a:solidFill>
                    <a:srgbClr val="C00000"/>
                  </a:solidFill>
                  <a:latin typeface="Cambria Math" panose="02040503050406030204" pitchFamily="18" charset="0"/>
                </a:endParaRPr>
              </a:p>
              <a:p>
                <a:pPr marL="0" indent="0">
                  <a:buNone/>
                </a:pPr>
                <a:endParaRPr lang="en-US" i="1" dirty="0" smtClean="0">
                  <a:solidFill>
                    <a:srgbClr val="C00000"/>
                  </a:solidFill>
                  <a:latin typeface="Cambria Math" panose="02040503050406030204" pitchFamily="18" charset="0"/>
                </a:endParaRPr>
              </a:p>
              <a:p>
                <a:pPr marL="0" indent="0">
                  <a:lnSpc>
                    <a:spcPct val="150000"/>
                  </a:lnSpc>
                  <a:buNone/>
                </a:pP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ℓ</m:t>
                        </m:r>
                      </m:e>
                      <m:sub>
                        <m:r>
                          <a:rPr lang="en-US" b="0" i="1" smtClean="0">
                            <a:solidFill>
                              <a:srgbClr val="C00000"/>
                            </a:solidFill>
                            <a:latin typeface="Cambria Math" panose="02040503050406030204" pitchFamily="18" charset="0"/>
                          </a:rPr>
                          <m:t>1</m:t>
                        </m:r>
                      </m:sub>
                    </m:sSub>
                  </m:oMath>
                </a14:m>
                <a:r>
                  <a:rPr lang="en-US" dirty="0">
                    <a:solidFill>
                      <a:srgbClr val="C00000"/>
                    </a:solidFill>
                  </a:rPr>
                  <a:t>-Lipschitz</a:t>
                </a:r>
                <a:r>
                  <a:rPr lang="en-US" dirty="0" smtClean="0">
                    <a:solidFill>
                      <a:srgbClr val="C00000"/>
                    </a:solidFill>
                  </a:rPr>
                  <a:t> </a:t>
                </a:r>
                <a:r>
                  <a:rPr lang="en-US" dirty="0">
                    <a:solidFill>
                      <a:srgbClr val="C00000"/>
                    </a:solidFill>
                  </a:rPr>
                  <a:t>convex optimization </a:t>
                </a:r>
                <a:r>
                  <a:rPr lang="en-US" dirty="0" smtClean="0">
                    <a:solidFill>
                      <a:srgbClr val="C00000"/>
                    </a:solidFill>
                  </a:rPr>
                  <a:t>needs </a:t>
                </a:r>
                <a14:m>
                  <m:oMath xmlns:m="http://schemas.openxmlformats.org/officeDocument/2006/math">
                    <m:r>
                      <a:rPr lang="en-US" i="1">
                        <a:solidFill>
                          <a:srgbClr val="C00000"/>
                        </a:solidFill>
                        <a:latin typeface="Cambria Math" panose="02040503050406030204" pitchFamily="18" charset="0"/>
                      </a:rPr>
                      <m:t>𝑑</m:t>
                    </m:r>
                    <m:r>
                      <a:rPr lang="en-US" i="1">
                        <a:solidFill>
                          <a:srgbClr val="C00000"/>
                        </a:solidFill>
                        <a:latin typeface="Cambria Math" panose="02040503050406030204" pitchFamily="18" charset="0"/>
                      </a:rPr>
                      <m:t>=</m:t>
                    </m:r>
                    <m:r>
                      <m:rPr>
                        <m:sty m:val="p"/>
                      </m:rPr>
                      <a:rPr lang="en-US">
                        <a:solidFill>
                          <a:srgbClr val="C00000"/>
                        </a:solidFill>
                        <a:latin typeface="Cambria Math" panose="02040503050406030204" pitchFamily="18" charset="0"/>
                      </a:rPr>
                      <m:t>exp</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𝑛</m:t>
                    </m:r>
                    <m:r>
                      <a:rPr lang="en-US" i="1">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𝛼</m:t>
                        </m:r>
                      </m:e>
                      <m:sup>
                        <m:r>
                          <a:rPr lang="en-US" i="1">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𝑘</m:t>
                        </m:r>
                      </m:sup>
                    </m:sSup>
                    <m:r>
                      <a:rPr lang="en-US" i="1">
                        <a:solidFill>
                          <a:srgbClr val="C00000"/>
                        </a:solidFill>
                        <a:latin typeface="Cambria Math" panose="02040503050406030204" pitchFamily="18" charset="0"/>
                      </a:rPr>
                      <m:t>)</m:t>
                    </m:r>
                  </m:oMath>
                </a14:m>
                <a:endParaRPr lang="en-US" dirty="0">
                  <a:solidFill>
                    <a:srgbClr val="C00000"/>
                  </a:solidFill>
                </a:endParaRPr>
              </a:p>
              <a:p>
                <a:pPr marL="0" indent="0">
                  <a:buNone/>
                </a:pPr>
                <a:endParaRPr lang="en-US" dirty="0" smtClean="0">
                  <a:solidFill>
                    <a:srgbClr val="C00000"/>
                  </a:solidFill>
                </a:endParaRPr>
              </a:p>
              <a:p>
                <a:pPr marL="0" indent="0">
                  <a:buNone/>
                </a:pPr>
                <a:endParaRPr lang="en-US" dirty="0" smtClean="0">
                  <a:solidFill>
                    <a:srgbClr val="C00000"/>
                  </a:solidFill>
                </a:endParaRPr>
              </a:p>
              <a:p>
                <a:pPr marL="0" indent="0">
                  <a:buNone/>
                </a:pPr>
                <a:endParaRPr lang="en-US" dirty="0" smtClean="0">
                  <a:solidFill>
                    <a:srgbClr val="C00000"/>
                  </a:solidFill>
                </a:endParaRPr>
              </a:p>
              <a:p>
                <a:pPr marL="0" indent="0">
                  <a:buNone/>
                </a:pPr>
                <a:endParaRPr lang="en-US" dirty="0" smtClean="0">
                  <a:solidFill>
                    <a:schemeClr val="tx1">
                      <a:lumMod val="65000"/>
                      <a:lumOff val="35000"/>
                    </a:schemeClr>
                  </a:solidFill>
                </a:endParaRPr>
              </a:p>
              <a:p>
                <a:pPr marL="0" indent="0">
                  <a:buNone/>
                </a:pPr>
                <a:endParaRPr lang="en-US" dirty="0">
                  <a:solidFill>
                    <a:schemeClr val="tx1">
                      <a:lumMod val="65000"/>
                      <a:lumOff val="35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0600"/>
                <a:ext cx="8609960" cy="5428013"/>
              </a:xfrm>
              <a:blipFill rotWithShape="0">
                <a:blip r:embed="rId2"/>
                <a:stretch>
                  <a:fillRect t="-6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ounded Rectangle 3"/>
              <p:cNvSpPr/>
              <p:nvPr/>
            </p:nvSpPr>
            <p:spPr>
              <a:xfrm>
                <a:off x="457200" y="1740553"/>
                <a:ext cx="7689272" cy="1269841"/>
              </a:xfrm>
              <a:prstGeom prst="roundRect">
                <a:avLst/>
              </a:prstGeom>
              <a:solidFill>
                <a:schemeClr val="accent1">
                  <a:lumMod val="20000"/>
                  <a:lumOff val="80000"/>
                  <a:alpha val="67000"/>
                </a:schemeClr>
              </a:solidFill>
              <a:ln w="25400">
                <a:solidFill>
                  <a:schemeClr val="bg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ct val="20000"/>
                  </a:spcBef>
                </a:pPr>
                <a:r>
                  <a:rPr lang="en-US" sz="2000" dirty="0" smtClean="0">
                    <a:solidFill>
                      <a:schemeClr val="tx1"/>
                    </a:solidFill>
                  </a:rPr>
                  <a:t> </a:t>
                </a:r>
                <a:r>
                  <a:rPr lang="en-US" sz="2000" dirty="0">
                    <a:solidFill>
                      <a:schemeClr val="tx1"/>
                    </a:solidFill>
                  </a:rPr>
                  <a:t>For </a:t>
                </a:r>
                <a14:m>
                  <m:oMath xmlns:m="http://schemas.openxmlformats.org/officeDocument/2006/math">
                    <m:r>
                      <a:rPr lang="en-US" sz="2000" i="1">
                        <a:solidFill>
                          <a:schemeClr val="tx1"/>
                        </a:solidFill>
                        <a:latin typeface="Cambria Math" panose="02040503050406030204" pitchFamily="18" charset="0"/>
                      </a:rPr>
                      <m:t>𝛼</m:t>
                    </m:r>
                    <m:r>
                      <a:rPr lang="en-US" sz="2000" b="0" i="1" smtClean="0">
                        <a:solidFill>
                          <a:schemeClr val="tx1"/>
                        </a:solidFill>
                        <a:latin typeface="Cambria Math" panose="02040503050406030204" pitchFamily="18" charset="0"/>
                      </a:rPr>
                      <m:t>&gt;0</m:t>
                    </m:r>
                  </m:oMath>
                </a14:m>
                <a:r>
                  <a:rPr lang="en-US" sz="2000" dirty="0" smtClean="0">
                    <a:solidFill>
                      <a:schemeClr val="tx1"/>
                    </a:solidFill>
                  </a:rPr>
                  <a:t> </a:t>
                </a:r>
                <a:r>
                  <a:rPr lang="en-US" sz="2000" dirty="0">
                    <a:solidFill>
                      <a:schemeClr val="tx1"/>
                    </a:solidFill>
                  </a:rPr>
                  <a:t>and any convex </a:t>
                </a:r>
                <a14:m>
                  <m:oMath xmlns:m="http://schemas.openxmlformats.org/officeDocument/2006/math">
                    <m:r>
                      <a:rPr lang="en-US" sz="2000" i="1">
                        <a:solidFill>
                          <a:schemeClr val="tx1"/>
                        </a:solidFill>
                        <a:latin typeface="Cambria Math" panose="02040503050406030204" pitchFamily="18" charset="0"/>
                      </a:rPr>
                      <m:t>𝐾</m:t>
                    </m:r>
                    <m:r>
                      <a:rPr lang="en-US" sz="2000" i="1">
                        <a:solidFill>
                          <a:schemeClr val="tx1"/>
                        </a:solidFill>
                        <a:latin typeface="Cambria Math" panose="02040503050406030204" pitchFamily="18" charset="0"/>
                      </a:rPr>
                      <m:t>⊆</m:t>
                    </m:r>
                    <m:sSubSup>
                      <m:sSubSupPr>
                        <m:ctrlPr>
                          <a:rPr lang="en-US" sz="2000" i="1">
                            <a:solidFill>
                              <a:schemeClr val="tx1"/>
                            </a:solidFill>
                            <a:latin typeface="Cambria Math" panose="02040503050406030204" pitchFamily="18" charset="0"/>
                          </a:rPr>
                        </m:ctrlPr>
                      </m:sSubSupPr>
                      <m:e>
                        <m:r>
                          <a:rPr lang="en-US" sz="2000" i="1">
                            <a:solidFill>
                              <a:schemeClr val="tx1"/>
                            </a:solidFill>
                            <a:latin typeface="Cambria Math" panose="02040503050406030204" pitchFamily="18" charset="0"/>
                          </a:rPr>
                          <m:t>𝐵</m:t>
                        </m:r>
                      </m:e>
                      <m:sub>
                        <m:r>
                          <a:rPr lang="en-US" sz="2000" i="1">
                            <a:solidFill>
                              <a:schemeClr val="tx1"/>
                            </a:solidFill>
                            <a:latin typeface="Cambria Math" panose="02040503050406030204" pitchFamily="18" charset="0"/>
                          </a:rPr>
                          <m:t>2</m:t>
                        </m:r>
                      </m:sub>
                      <m:sup>
                        <m:r>
                          <a:rPr lang="en-US" sz="2000" i="1">
                            <a:solidFill>
                              <a:schemeClr val="tx1"/>
                            </a:solidFill>
                            <a:latin typeface="Cambria Math" panose="02040503050406030204" pitchFamily="18" charset="0"/>
                          </a:rPr>
                          <m:t>𝑑</m:t>
                        </m:r>
                      </m:sup>
                    </m:sSubSup>
                    <m:d>
                      <m:dPr>
                        <m:ctrlPr>
                          <a:rPr lang="en-US" sz="2000" i="1">
                            <a:solidFill>
                              <a:schemeClr val="tx1"/>
                            </a:solidFill>
                            <a:latin typeface="Cambria Math" panose="02040503050406030204" pitchFamily="18" charset="0"/>
                          </a:rPr>
                        </m:ctrlPr>
                      </m:dPr>
                      <m:e>
                        <m:r>
                          <a:rPr lang="en-US" sz="2000" i="1">
                            <a:solidFill>
                              <a:schemeClr val="tx1"/>
                            </a:solidFill>
                            <a:latin typeface="Cambria Math"/>
                          </a:rPr>
                          <m:t>1</m:t>
                        </m:r>
                      </m:e>
                    </m:d>
                  </m:oMath>
                </a14:m>
                <a:endParaRPr lang="en-US" sz="2000" dirty="0">
                  <a:solidFill>
                    <a:schemeClr val="tx1"/>
                  </a:solidFill>
                </a:endParaRPr>
              </a:p>
              <a:p>
                <a:pPr lvl="0">
                  <a:spcBef>
                    <a:spcPct val="20000"/>
                  </a:spcBef>
                </a:pPr>
                <a:r>
                  <a:rPr lang="en-US" sz="2000" dirty="0" smtClean="0">
                    <a:solidFill>
                      <a:schemeClr val="tx1"/>
                    </a:solidFill>
                  </a:rPr>
                  <a:t> </a:t>
                </a:r>
                <a14:m>
                  <m:oMath xmlns:m="http://schemas.openxmlformats.org/officeDocument/2006/math">
                    <m:r>
                      <a:rPr lang="en-US" sz="2000" i="1" dirty="0">
                        <a:solidFill>
                          <a:schemeClr val="tx1"/>
                        </a:solidFill>
                        <a:latin typeface="Cambria Math" panose="02040503050406030204" pitchFamily="18" charset="0"/>
                      </a:rPr>
                      <m:t>𝐹</m:t>
                    </m:r>
                    <m:r>
                      <a:rPr lang="en-US" sz="2000" b="0" i="1" dirty="0" smtClean="0">
                        <a:solidFill>
                          <a:schemeClr val="tx1"/>
                        </a:solidFill>
                        <a:latin typeface="Cambria Math" panose="02040503050406030204" pitchFamily="18" charset="0"/>
                      </a:rPr>
                      <m:t>={</m:t>
                    </m:r>
                  </m:oMath>
                </a14:m>
                <a:r>
                  <a:rPr lang="en-US" sz="2000" dirty="0">
                    <a:solidFill>
                      <a:schemeClr val="tx1"/>
                    </a:solidFill>
                  </a:rPr>
                  <a:t>all convex </a:t>
                </a:r>
                <a:r>
                  <a:rPr lang="en-US" sz="2000" dirty="0" err="1">
                    <a:solidFill>
                      <a:schemeClr val="tx1"/>
                    </a:solidFill>
                  </a:rPr>
                  <a:t>funcs</a:t>
                </a:r>
                <a:r>
                  <a:rPr lang="en-US" sz="2000" dirty="0">
                    <a:solidFill>
                      <a:schemeClr val="tx1"/>
                    </a:solidFill>
                  </a:rPr>
                  <a:t> </a:t>
                </a:r>
                <a14:m>
                  <m:oMath xmlns:m="http://schemas.openxmlformats.org/officeDocument/2006/math">
                    <m:r>
                      <a:rPr lang="en-US" sz="2000" i="1" dirty="0">
                        <a:solidFill>
                          <a:schemeClr val="tx1"/>
                        </a:solidFill>
                        <a:latin typeface="Cambria Math"/>
                      </a:rPr>
                      <m:t>𝑓</m:t>
                    </m:r>
                  </m:oMath>
                </a14:m>
                <a:r>
                  <a:rPr lang="en-US" sz="2000" dirty="0">
                    <a:solidFill>
                      <a:schemeClr val="tx1"/>
                    </a:solidFill>
                  </a:rPr>
                  <a:t> </a:t>
                </a:r>
                <a:r>
                  <a:rPr lang="en-US" sz="2000" dirty="0" err="1">
                    <a:solidFill>
                      <a:schemeClr val="tx1"/>
                    </a:solidFill>
                  </a:rPr>
                  <a:t>s.t.</a:t>
                </a:r>
                <a:r>
                  <a:rPr lang="en-US" sz="2000" dirty="0">
                    <a:solidFill>
                      <a:schemeClr val="tx1"/>
                    </a:solidFill>
                  </a:rPr>
                  <a:t> </a:t>
                </a:r>
                <a14:m>
                  <m:oMath xmlns:m="http://schemas.openxmlformats.org/officeDocument/2006/math">
                    <m:r>
                      <a:rPr lang="en-US" sz="2000" i="1">
                        <a:solidFill>
                          <a:schemeClr val="tx1"/>
                        </a:solidFill>
                        <a:latin typeface="Cambria Math"/>
                      </a:rPr>
                      <m:t>∀</m:t>
                    </m:r>
                    <m:r>
                      <a:rPr lang="en-US" sz="2000" i="1">
                        <a:solidFill>
                          <a:schemeClr val="tx1"/>
                        </a:solidFill>
                        <a:latin typeface="Cambria Math"/>
                      </a:rPr>
                      <m:t>𝑤</m:t>
                    </m:r>
                    <m:r>
                      <a:rPr lang="en-US" sz="2000" i="1">
                        <a:solidFill>
                          <a:schemeClr val="tx1"/>
                        </a:solidFill>
                        <a:latin typeface="Cambria Math"/>
                      </a:rPr>
                      <m:t>∈</m:t>
                    </m:r>
                    <m:r>
                      <a:rPr lang="en-US" sz="2000" i="1">
                        <a:solidFill>
                          <a:schemeClr val="tx1"/>
                        </a:solidFill>
                        <a:latin typeface="Cambria Math" panose="02040503050406030204" pitchFamily="18" charset="0"/>
                      </a:rPr>
                      <m:t>𝐾</m:t>
                    </m:r>
                    <m:r>
                      <a:rPr lang="en-US" sz="2000" i="1">
                        <a:solidFill>
                          <a:schemeClr val="tx1"/>
                        </a:solidFill>
                        <a:latin typeface="Cambria Math"/>
                      </a:rPr>
                      <m:t>,</m:t>
                    </m:r>
                  </m:oMath>
                </a14:m>
                <a:r>
                  <a:rPr lang="en-US" sz="2000" dirty="0">
                    <a:solidFill>
                      <a:schemeClr val="tx1"/>
                    </a:solidFill>
                  </a:rPr>
                  <a:t>  </a:t>
                </a:r>
                <a14:m>
                  <m:oMath xmlns:m="http://schemas.openxmlformats.org/officeDocument/2006/math">
                    <m:r>
                      <a:rPr lang="en-US" sz="2000">
                        <a:solidFill>
                          <a:schemeClr val="tx1"/>
                        </a:solidFill>
                        <a:latin typeface="Cambria Math"/>
                      </a:rPr>
                      <m:t> </m:t>
                    </m:r>
                    <m:sSub>
                      <m:sSubPr>
                        <m:ctrlPr>
                          <a:rPr lang="en-US" sz="2000" i="1">
                            <a:solidFill>
                              <a:schemeClr val="tx1"/>
                            </a:solidFill>
                            <a:latin typeface="Cambria Math" panose="02040503050406030204" pitchFamily="18" charset="0"/>
                          </a:rPr>
                        </m:ctrlPr>
                      </m:sSubPr>
                      <m:e>
                        <m:d>
                          <m:dPr>
                            <m:begChr m:val="‖"/>
                            <m:endChr m:val="‖"/>
                            <m:ctrlPr>
                              <a:rPr lang="en-US" sz="2000" i="1">
                                <a:solidFill>
                                  <a:schemeClr val="tx1"/>
                                </a:solidFill>
                                <a:latin typeface="Cambria Math" panose="02040503050406030204" pitchFamily="18" charset="0"/>
                              </a:rPr>
                            </m:ctrlPr>
                          </m:dPr>
                          <m:e>
                            <m:r>
                              <a:rPr lang="en-US" sz="2000">
                                <a:solidFill>
                                  <a:schemeClr val="tx1"/>
                                </a:solidFill>
                                <a:latin typeface="Cambria Math"/>
                              </a:rPr>
                              <m:t>𝛻</m:t>
                            </m:r>
                            <m:r>
                              <a:rPr lang="en-US" sz="2000" i="1">
                                <a:solidFill>
                                  <a:schemeClr val="tx1"/>
                                </a:solidFill>
                                <a:latin typeface="Cambria Math"/>
                              </a:rPr>
                              <m:t>𝑓</m:t>
                            </m:r>
                            <m:r>
                              <a:rPr lang="en-US" sz="2000" i="1">
                                <a:solidFill>
                                  <a:schemeClr val="tx1"/>
                                </a:solidFill>
                                <a:latin typeface="Cambria Math"/>
                              </a:rPr>
                              <m:t>(</m:t>
                            </m:r>
                            <m:r>
                              <a:rPr lang="en-US" sz="2000" i="1">
                                <a:solidFill>
                                  <a:schemeClr val="tx1"/>
                                </a:solidFill>
                                <a:latin typeface="Cambria Math"/>
                              </a:rPr>
                              <m:t>𝑤</m:t>
                            </m:r>
                            <m:r>
                              <a:rPr lang="en-US" sz="2000" i="1">
                                <a:solidFill>
                                  <a:schemeClr val="tx1"/>
                                </a:solidFill>
                                <a:latin typeface="Cambria Math"/>
                              </a:rPr>
                              <m:t>)</m:t>
                            </m:r>
                          </m:e>
                        </m:d>
                      </m:e>
                      <m:sub>
                        <m:r>
                          <a:rPr lang="en-US" sz="2000" i="1">
                            <a:solidFill>
                              <a:schemeClr val="tx1"/>
                            </a:solidFill>
                            <a:latin typeface="Cambria Math"/>
                          </a:rPr>
                          <m:t>2</m:t>
                        </m:r>
                      </m:sub>
                    </m:sSub>
                    <m:r>
                      <a:rPr lang="en-US" sz="2000" i="1">
                        <a:solidFill>
                          <a:schemeClr val="tx1"/>
                        </a:solidFill>
                        <a:latin typeface="Cambria Math"/>
                      </a:rPr>
                      <m:t>≤1</m:t>
                    </m:r>
                    <m:r>
                      <a:rPr lang="en-US" sz="2000" b="0" i="1" dirty="0" smtClean="0">
                        <a:solidFill>
                          <a:schemeClr val="tx1"/>
                        </a:solidFill>
                        <a:latin typeface="Cambria Math" panose="02040503050406030204" pitchFamily="18" charset="0"/>
                      </a:rPr>
                      <m:t>}</m:t>
                    </m:r>
                  </m:oMath>
                </a14:m>
                <a:endParaRPr lang="en-US" sz="2000" dirty="0">
                  <a:solidFill>
                    <a:schemeClr val="tx1"/>
                  </a:solidFill>
                </a:endParaRPr>
              </a:p>
              <a:p>
                <a:pPr lvl="0">
                  <a:spcBef>
                    <a:spcPct val="20000"/>
                  </a:spcBef>
                </a:pPr>
                <a:r>
                  <a:rPr lang="en-US" sz="2000" dirty="0">
                    <a:solidFill>
                      <a:schemeClr val="tx1"/>
                    </a:solidFill>
                  </a:rPr>
                  <a:t>Then </a:t>
                </a:r>
                <a14:m>
                  <m:oMath xmlns:m="http://schemas.openxmlformats.org/officeDocument/2006/math">
                    <m:r>
                      <a:rPr lang="en-US" sz="2000" i="1" smtClean="0">
                        <a:solidFill>
                          <a:schemeClr val="tx1"/>
                        </a:solidFill>
                        <a:latin typeface="Cambria Math" panose="02040503050406030204" pitchFamily="18" charset="0"/>
                      </a:rPr>
                      <m:t>𝑑</m:t>
                    </m:r>
                    <m:r>
                      <a:rPr lang="en-US" sz="2000" i="1" smtClean="0">
                        <a:solidFill>
                          <a:schemeClr val="tx1"/>
                        </a:solidFill>
                        <a:latin typeface="Cambria Math" panose="02040503050406030204" pitchFamily="18" charset="0"/>
                      </a:rPr>
                      <m:t>=</m:t>
                    </m:r>
                    <m:func>
                      <m:funcPr>
                        <m:ctrlPr>
                          <a:rPr lang="en-US" sz="2000" b="0" i="1" smtClean="0">
                            <a:solidFill>
                              <a:schemeClr val="tx1"/>
                            </a:solidFill>
                            <a:latin typeface="Cambria Math" panose="02040503050406030204" pitchFamily="18" charset="0"/>
                          </a:rPr>
                        </m:ctrlPr>
                      </m:funcPr>
                      <m:fName>
                        <m:r>
                          <m:rPr>
                            <m:sty m:val="p"/>
                          </m:rPr>
                          <a:rPr lang="en-US" sz="2000" b="0" i="0" smtClean="0">
                            <a:solidFill>
                              <a:schemeClr val="tx1"/>
                            </a:solidFill>
                            <a:latin typeface="Cambria Math" panose="02040503050406030204" pitchFamily="18" charset="0"/>
                          </a:rPr>
                          <m:t>exp</m:t>
                        </m:r>
                      </m:fName>
                      <m:e>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m:rPr>
                                    <m:sty m:val="p"/>
                                  </m:rPr>
                                  <a:rPr lang="en-US" sz="2000" b="0" i="0" smtClean="0">
                                    <a:solidFill>
                                      <a:schemeClr val="tx1"/>
                                    </a:solidFill>
                                    <a:latin typeface="Cambria Math" panose="02040503050406030204" pitchFamily="18" charset="0"/>
                                  </a:rPr>
                                  <m:t>Ω</m:t>
                                </m:r>
                              </m:e>
                              <m:sub>
                                <m:r>
                                  <a:rPr lang="en-US" sz="2000" b="0" i="1" smtClean="0">
                                    <a:solidFill>
                                      <a:schemeClr val="tx1"/>
                                    </a:solidFill>
                                    <a:latin typeface="Cambria Math" panose="02040503050406030204" pitchFamily="18" charset="0"/>
                                  </a:rPr>
                                  <m:t>𝑘</m:t>
                                </m:r>
                              </m:sub>
                            </m:sSub>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𝑛</m:t>
                                </m:r>
                                <m:r>
                                  <a:rPr lang="en-US" sz="2000" b="0" i="1" smtClean="0">
                                    <a:solidFill>
                                      <a:schemeClr val="tx1"/>
                                    </a:solidFill>
                                    <a:latin typeface="Cambria Math" panose="02040503050406030204" pitchFamily="18" charset="0"/>
                                  </a:rPr>
                                  <m:t>⋅</m:t>
                                </m:r>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𝛼</m:t>
                                    </m:r>
                                  </m:e>
                                  <m:sup>
                                    <m:r>
                                      <a:rPr lang="en-US" sz="2000" b="0" i="1" smtClean="0">
                                        <a:solidFill>
                                          <a:schemeClr val="tx1"/>
                                        </a:solidFill>
                                        <a:latin typeface="Cambria Math" panose="02040503050406030204" pitchFamily="18" charset="0"/>
                                      </a:rPr>
                                      <m:t>2/</m:t>
                                    </m:r>
                                    <m:r>
                                      <a:rPr lang="en-US" sz="2000" b="0" i="1" smtClean="0">
                                        <a:solidFill>
                                          <a:schemeClr val="tx1"/>
                                        </a:solidFill>
                                        <a:latin typeface="Cambria Math" panose="02040503050406030204" pitchFamily="18" charset="0"/>
                                      </a:rPr>
                                      <m:t>𝑘</m:t>
                                    </m:r>
                                  </m:sup>
                                </m:sSup>
                              </m:e>
                            </m:d>
                          </m:e>
                        </m:d>
                      </m:e>
                    </m:func>
                  </m:oMath>
                </a14:m>
                <a:endParaRPr lang="en-US" dirty="0" smtClean="0">
                  <a:solidFill>
                    <a:schemeClr val="tx1"/>
                  </a:solidFill>
                </a:endParaRPr>
              </a:p>
            </p:txBody>
          </p:sp>
        </mc:Choice>
        <mc:Fallback xmlns="">
          <p:sp>
            <p:nvSpPr>
              <p:cNvPr id="4" name="Rounded Rectangle 3"/>
              <p:cNvSpPr>
                <a:spLocks noRot="1" noChangeAspect="1" noMove="1" noResize="1" noEditPoints="1" noAdjustHandles="1" noChangeArrowheads="1" noChangeShapeType="1" noTextEdit="1"/>
              </p:cNvSpPr>
              <p:nvPr/>
            </p:nvSpPr>
            <p:spPr>
              <a:xfrm>
                <a:off x="457200" y="1740553"/>
                <a:ext cx="7689272" cy="1269841"/>
              </a:xfrm>
              <a:prstGeom prst="roundRect">
                <a:avLst/>
              </a:prstGeom>
              <a:blipFill rotWithShape="0">
                <a:blip r:embed="rId3"/>
                <a:stretch>
                  <a:fillRect t="-3302" b="-2830"/>
                </a:stretch>
              </a:blipFill>
              <a:ln w="25400">
                <a:solidFill>
                  <a:schemeClr val="bg2">
                    <a:lumMod val="50000"/>
                  </a:schemeClr>
                </a:solid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ounded Rectangle 4"/>
              <p:cNvSpPr/>
              <p:nvPr/>
            </p:nvSpPr>
            <p:spPr>
              <a:xfrm>
                <a:off x="457200" y="4519234"/>
                <a:ext cx="7689272" cy="1269841"/>
              </a:xfrm>
              <a:prstGeom prst="roundRect">
                <a:avLst/>
              </a:prstGeom>
              <a:solidFill>
                <a:schemeClr val="accent1">
                  <a:lumMod val="20000"/>
                  <a:lumOff val="80000"/>
                  <a:alpha val="67000"/>
                </a:schemeClr>
              </a:solidFill>
              <a:ln w="25400">
                <a:solidFill>
                  <a:schemeClr val="bg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ct val="20000"/>
                  </a:spcBef>
                </a:pPr>
                <a:r>
                  <a:rPr lang="en-US" sz="2000" dirty="0" smtClean="0">
                    <a:solidFill>
                      <a:schemeClr val="tx1"/>
                    </a:solidFill>
                  </a:rPr>
                  <a:t> For </a:t>
                </a:r>
                <a14:m>
                  <m:oMath xmlns:m="http://schemas.openxmlformats.org/officeDocument/2006/math">
                    <m:r>
                      <a:rPr lang="en-US" sz="2000" i="1">
                        <a:solidFill>
                          <a:schemeClr val="tx1"/>
                        </a:solidFill>
                        <a:latin typeface="Cambria Math" panose="02040503050406030204" pitchFamily="18" charset="0"/>
                      </a:rPr>
                      <m:t>𝛼</m:t>
                    </m:r>
                    <m:r>
                      <a:rPr lang="en-US" sz="2000" b="0" i="1" smtClean="0">
                        <a:solidFill>
                          <a:schemeClr val="tx1"/>
                        </a:solidFill>
                        <a:latin typeface="Cambria Math" panose="02040503050406030204" pitchFamily="18" charset="0"/>
                      </a:rPr>
                      <m:t>&gt;0</m:t>
                    </m:r>
                  </m:oMath>
                </a14:m>
                <a:r>
                  <a:rPr lang="en-US" sz="2000" dirty="0" smtClean="0">
                    <a:solidFill>
                      <a:schemeClr val="tx1"/>
                    </a:solidFill>
                  </a:rPr>
                  <a:t> </a:t>
                </a:r>
                <a:r>
                  <a:rPr lang="en-US" sz="2000" dirty="0">
                    <a:solidFill>
                      <a:schemeClr val="tx1"/>
                    </a:solidFill>
                  </a:rPr>
                  <a:t>and any convex </a:t>
                </a:r>
                <a14:m>
                  <m:oMath xmlns:m="http://schemas.openxmlformats.org/officeDocument/2006/math">
                    <m:r>
                      <a:rPr lang="en-US" sz="2000" i="1">
                        <a:solidFill>
                          <a:schemeClr val="tx1"/>
                        </a:solidFill>
                        <a:latin typeface="Cambria Math" panose="02040503050406030204" pitchFamily="18" charset="0"/>
                      </a:rPr>
                      <m:t>𝐾</m:t>
                    </m:r>
                    <m:r>
                      <a:rPr lang="en-US" sz="2000" i="1">
                        <a:solidFill>
                          <a:schemeClr val="tx1"/>
                        </a:solidFill>
                        <a:latin typeface="Cambria Math" panose="02040503050406030204" pitchFamily="18" charset="0"/>
                      </a:rPr>
                      <m:t>⊆</m:t>
                    </m:r>
                    <m:sSubSup>
                      <m:sSubSupPr>
                        <m:ctrlPr>
                          <a:rPr lang="en-US" sz="2000" i="1">
                            <a:solidFill>
                              <a:schemeClr val="tx1"/>
                            </a:solidFill>
                            <a:latin typeface="Cambria Math" panose="02040503050406030204" pitchFamily="18" charset="0"/>
                          </a:rPr>
                        </m:ctrlPr>
                      </m:sSubSupPr>
                      <m:e>
                        <m:r>
                          <a:rPr lang="en-US" sz="2000" i="1">
                            <a:solidFill>
                              <a:schemeClr val="tx1"/>
                            </a:solidFill>
                            <a:latin typeface="Cambria Math" panose="02040503050406030204" pitchFamily="18" charset="0"/>
                          </a:rPr>
                          <m:t>𝐵</m:t>
                        </m:r>
                      </m:e>
                      <m:sub>
                        <m:r>
                          <a:rPr lang="en-US" sz="2000" b="0" i="1" smtClean="0">
                            <a:solidFill>
                              <a:schemeClr val="tx1"/>
                            </a:solidFill>
                            <a:latin typeface="Cambria Math"/>
                          </a:rPr>
                          <m:t>1</m:t>
                        </m:r>
                      </m:sub>
                      <m:sup>
                        <m:r>
                          <a:rPr lang="en-US" sz="2000" i="1">
                            <a:solidFill>
                              <a:schemeClr val="tx1"/>
                            </a:solidFill>
                            <a:latin typeface="Cambria Math" panose="02040503050406030204" pitchFamily="18" charset="0"/>
                          </a:rPr>
                          <m:t>𝑑</m:t>
                        </m:r>
                      </m:sup>
                    </m:sSubSup>
                    <m:d>
                      <m:dPr>
                        <m:ctrlPr>
                          <a:rPr lang="en-US" sz="2000" i="1">
                            <a:solidFill>
                              <a:schemeClr val="tx1"/>
                            </a:solidFill>
                            <a:latin typeface="Cambria Math" panose="02040503050406030204" pitchFamily="18" charset="0"/>
                          </a:rPr>
                        </m:ctrlPr>
                      </m:dPr>
                      <m:e>
                        <m:r>
                          <a:rPr lang="en-US" sz="2000" i="1">
                            <a:solidFill>
                              <a:schemeClr val="tx1"/>
                            </a:solidFill>
                            <a:latin typeface="Cambria Math"/>
                          </a:rPr>
                          <m:t>1</m:t>
                        </m:r>
                      </m:e>
                    </m:d>
                  </m:oMath>
                </a14:m>
                <a:endParaRPr lang="en-US" sz="2000" dirty="0">
                  <a:solidFill>
                    <a:schemeClr val="tx1"/>
                  </a:solidFill>
                </a:endParaRPr>
              </a:p>
              <a:p>
                <a:pPr lvl="0">
                  <a:spcBef>
                    <a:spcPct val="20000"/>
                  </a:spcBef>
                </a:pPr>
                <a:r>
                  <a:rPr lang="en-US" sz="2000" dirty="0" smtClean="0">
                    <a:solidFill>
                      <a:schemeClr val="tx1"/>
                    </a:solidFill>
                  </a:rPr>
                  <a:t> </a:t>
                </a:r>
                <a14:m>
                  <m:oMath xmlns:m="http://schemas.openxmlformats.org/officeDocument/2006/math">
                    <m:r>
                      <a:rPr lang="en-US" sz="2000" i="1" dirty="0">
                        <a:solidFill>
                          <a:schemeClr val="tx1"/>
                        </a:solidFill>
                        <a:latin typeface="Cambria Math" panose="02040503050406030204" pitchFamily="18" charset="0"/>
                      </a:rPr>
                      <m:t>𝐹</m:t>
                    </m:r>
                    <m:r>
                      <a:rPr lang="en-US" sz="2000" b="0" i="1" dirty="0" smtClean="0">
                        <a:solidFill>
                          <a:schemeClr val="tx1"/>
                        </a:solidFill>
                        <a:latin typeface="Cambria Math" panose="02040503050406030204" pitchFamily="18" charset="0"/>
                      </a:rPr>
                      <m:t>={</m:t>
                    </m:r>
                  </m:oMath>
                </a14:m>
                <a:r>
                  <a:rPr lang="en-US" sz="2000" dirty="0">
                    <a:solidFill>
                      <a:schemeClr val="tx1"/>
                    </a:solidFill>
                  </a:rPr>
                  <a:t>all convex </a:t>
                </a:r>
                <a:r>
                  <a:rPr lang="en-US" sz="2000" dirty="0" err="1">
                    <a:solidFill>
                      <a:schemeClr val="tx1"/>
                    </a:solidFill>
                  </a:rPr>
                  <a:t>funcs</a:t>
                </a:r>
                <a:r>
                  <a:rPr lang="en-US" sz="2000" dirty="0">
                    <a:solidFill>
                      <a:schemeClr val="tx1"/>
                    </a:solidFill>
                  </a:rPr>
                  <a:t> </a:t>
                </a:r>
                <a14:m>
                  <m:oMath xmlns:m="http://schemas.openxmlformats.org/officeDocument/2006/math">
                    <m:r>
                      <a:rPr lang="en-US" sz="2000" i="1" dirty="0">
                        <a:solidFill>
                          <a:schemeClr val="tx1"/>
                        </a:solidFill>
                        <a:latin typeface="Cambria Math"/>
                      </a:rPr>
                      <m:t>𝑓</m:t>
                    </m:r>
                  </m:oMath>
                </a14:m>
                <a:r>
                  <a:rPr lang="en-US" sz="2000" dirty="0">
                    <a:solidFill>
                      <a:schemeClr val="tx1"/>
                    </a:solidFill>
                  </a:rPr>
                  <a:t> </a:t>
                </a:r>
                <a:r>
                  <a:rPr lang="en-US" sz="2000" dirty="0" err="1">
                    <a:solidFill>
                      <a:schemeClr val="tx1"/>
                    </a:solidFill>
                  </a:rPr>
                  <a:t>s.t.</a:t>
                </a:r>
                <a:r>
                  <a:rPr lang="en-US" sz="2000" dirty="0">
                    <a:solidFill>
                      <a:schemeClr val="tx1"/>
                    </a:solidFill>
                  </a:rPr>
                  <a:t> </a:t>
                </a:r>
                <a14:m>
                  <m:oMath xmlns:m="http://schemas.openxmlformats.org/officeDocument/2006/math">
                    <m:r>
                      <a:rPr lang="en-US" sz="2000" i="1">
                        <a:solidFill>
                          <a:schemeClr val="tx1"/>
                        </a:solidFill>
                        <a:latin typeface="Cambria Math"/>
                      </a:rPr>
                      <m:t>∀</m:t>
                    </m:r>
                    <m:r>
                      <a:rPr lang="en-US" sz="2000" i="1">
                        <a:solidFill>
                          <a:schemeClr val="tx1"/>
                        </a:solidFill>
                        <a:latin typeface="Cambria Math"/>
                      </a:rPr>
                      <m:t>𝑤</m:t>
                    </m:r>
                    <m:r>
                      <a:rPr lang="en-US" sz="2000" i="1">
                        <a:solidFill>
                          <a:schemeClr val="tx1"/>
                        </a:solidFill>
                        <a:latin typeface="Cambria Math"/>
                      </a:rPr>
                      <m:t>∈</m:t>
                    </m:r>
                    <m:r>
                      <a:rPr lang="en-US" sz="2000" i="1">
                        <a:solidFill>
                          <a:schemeClr val="tx1"/>
                        </a:solidFill>
                        <a:latin typeface="Cambria Math" panose="02040503050406030204" pitchFamily="18" charset="0"/>
                      </a:rPr>
                      <m:t>𝐾</m:t>
                    </m:r>
                    <m:r>
                      <a:rPr lang="en-US" sz="2000" i="1">
                        <a:solidFill>
                          <a:schemeClr val="tx1"/>
                        </a:solidFill>
                        <a:latin typeface="Cambria Math"/>
                      </a:rPr>
                      <m:t>,</m:t>
                    </m:r>
                  </m:oMath>
                </a14:m>
                <a:r>
                  <a:rPr lang="en-US" sz="2000" dirty="0">
                    <a:solidFill>
                      <a:schemeClr val="tx1"/>
                    </a:solidFill>
                  </a:rPr>
                  <a:t>  </a:t>
                </a:r>
                <a14:m>
                  <m:oMath xmlns:m="http://schemas.openxmlformats.org/officeDocument/2006/math">
                    <m:r>
                      <a:rPr lang="en-US" sz="2000">
                        <a:solidFill>
                          <a:schemeClr val="tx1"/>
                        </a:solidFill>
                        <a:latin typeface="Cambria Math"/>
                      </a:rPr>
                      <m:t> </m:t>
                    </m:r>
                    <m:sSub>
                      <m:sSubPr>
                        <m:ctrlPr>
                          <a:rPr lang="en-US" sz="2000" i="1">
                            <a:solidFill>
                              <a:schemeClr val="tx1"/>
                            </a:solidFill>
                            <a:latin typeface="Cambria Math" panose="02040503050406030204" pitchFamily="18" charset="0"/>
                          </a:rPr>
                        </m:ctrlPr>
                      </m:sSubPr>
                      <m:e>
                        <m:d>
                          <m:dPr>
                            <m:begChr m:val="‖"/>
                            <m:endChr m:val="‖"/>
                            <m:ctrlPr>
                              <a:rPr lang="en-US" sz="2000" i="1">
                                <a:solidFill>
                                  <a:schemeClr val="tx1"/>
                                </a:solidFill>
                                <a:latin typeface="Cambria Math" panose="02040503050406030204" pitchFamily="18" charset="0"/>
                              </a:rPr>
                            </m:ctrlPr>
                          </m:dPr>
                          <m:e>
                            <m:r>
                              <a:rPr lang="en-US" sz="2000">
                                <a:solidFill>
                                  <a:schemeClr val="tx1"/>
                                </a:solidFill>
                                <a:latin typeface="Cambria Math"/>
                              </a:rPr>
                              <m:t>𝛻</m:t>
                            </m:r>
                            <m:r>
                              <a:rPr lang="en-US" sz="2000" i="1">
                                <a:solidFill>
                                  <a:schemeClr val="tx1"/>
                                </a:solidFill>
                                <a:latin typeface="Cambria Math"/>
                              </a:rPr>
                              <m:t>𝑓</m:t>
                            </m:r>
                            <m:r>
                              <a:rPr lang="en-US" sz="2000" i="1">
                                <a:solidFill>
                                  <a:schemeClr val="tx1"/>
                                </a:solidFill>
                                <a:latin typeface="Cambria Math"/>
                              </a:rPr>
                              <m:t>(</m:t>
                            </m:r>
                            <m:r>
                              <a:rPr lang="en-US" sz="2000" i="1">
                                <a:solidFill>
                                  <a:schemeClr val="tx1"/>
                                </a:solidFill>
                                <a:latin typeface="Cambria Math"/>
                              </a:rPr>
                              <m:t>𝑤</m:t>
                            </m:r>
                            <m:r>
                              <a:rPr lang="en-US" sz="2000" i="1">
                                <a:solidFill>
                                  <a:schemeClr val="tx1"/>
                                </a:solidFill>
                                <a:latin typeface="Cambria Math"/>
                              </a:rPr>
                              <m:t>)</m:t>
                            </m:r>
                          </m:e>
                        </m:d>
                      </m:e>
                      <m:sub>
                        <m:r>
                          <a:rPr lang="en-US" sz="2000" b="0" i="1" smtClean="0">
                            <a:solidFill>
                              <a:schemeClr val="tx1"/>
                            </a:solidFill>
                            <a:latin typeface="Cambria Math"/>
                          </a:rPr>
                          <m:t>∞</m:t>
                        </m:r>
                      </m:sub>
                    </m:sSub>
                    <m:r>
                      <a:rPr lang="en-US" sz="2000" i="1">
                        <a:solidFill>
                          <a:schemeClr val="tx1"/>
                        </a:solidFill>
                        <a:latin typeface="Cambria Math"/>
                      </a:rPr>
                      <m:t>≤1</m:t>
                    </m:r>
                    <m:r>
                      <a:rPr lang="en-US" sz="2000" b="0" i="1" dirty="0" smtClean="0">
                        <a:solidFill>
                          <a:schemeClr val="tx1"/>
                        </a:solidFill>
                        <a:latin typeface="Cambria Math" panose="02040503050406030204" pitchFamily="18" charset="0"/>
                      </a:rPr>
                      <m:t>}</m:t>
                    </m:r>
                  </m:oMath>
                </a14:m>
                <a:endParaRPr lang="en-US" sz="2000" dirty="0">
                  <a:solidFill>
                    <a:schemeClr val="tx1"/>
                  </a:solidFill>
                </a:endParaRPr>
              </a:p>
              <a:p>
                <a:pPr lvl="0">
                  <a:spcBef>
                    <a:spcPct val="20000"/>
                  </a:spcBef>
                </a:pPr>
                <a:r>
                  <a:rPr lang="en-US" sz="2000" dirty="0">
                    <a:solidFill>
                      <a:schemeClr val="tx1"/>
                    </a:solidFill>
                  </a:rPr>
                  <a:t>Then</a:t>
                </a:r>
                <a:r>
                  <a:rPr lang="en-US" sz="2000" dirty="0" smtClean="0">
                    <a:solidFill>
                      <a:schemeClr val="tx1"/>
                    </a:solidFill>
                  </a:rPr>
                  <a:t> </a:t>
                </a:r>
                <a14:m>
                  <m:oMath xmlns:m="http://schemas.openxmlformats.org/officeDocument/2006/math">
                    <m:r>
                      <a:rPr lang="en-US" sz="2000" i="1">
                        <a:solidFill>
                          <a:schemeClr val="tx1"/>
                        </a:solidFill>
                        <a:latin typeface="Cambria Math" panose="02040503050406030204" pitchFamily="18" charset="0"/>
                      </a:rPr>
                      <m:t>𝑑</m:t>
                    </m:r>
                    <m:r>
                      <a:rPr lang="en-US" sz="2000" i="1">
                        <a:solidFill>
                          <a:schemeClr val="tx1"/>
                        </a:solidFill>
                        <a:latin typeface="Cambria Math" panose="02040503050406030204" pitchFamily="18" charset="0"/>
                      </a:rPr>
                      <m:t>=</m:t>
                    </m:r>
                    <m:func>
                      <m:funcPr>
                        <m:ctrlPr>
                          <a:rPr lang="en-US" sz="2000" i="1">
                            <a:solidFill>
                              <a:schemeClr val="tx1"/>
                            </a:solidFill>
                            <a:latin typeface="Cambria Math" panose="02040503050406030204" pitchFamily="18" charset="0"/>
                          </a:rPr>
                        </m:ctrlPr>
                      </m:funcPr>
                      <m:fName>
                        <m:r>
                          <m:rPr>
                            <m:sty m:val="p"/>
                          </m:rPr>
                          <a:rPr lang="en-US" sz="2000">
                            <a:solidFill>
                              <a:schemeClr val="tx1"/>
                            </a:solidFill>
                            <a:latin typeface="Cambria Math" panose="02040503050406030204" pitchFamily="18" charset="0"/>
                          </a:rPr>
                          <m:t>exp</m:t>
                        </m:r>
                      </m:fName>
                      <m:e>
                        <m:d>
                          <m:dPr>
                            <m:ctrlPr>
                              <a:rPr lang="en-US" sz="2000" i="1">
                                <a:solidFill>
                                  <a:schemeClr val="tx1"/>
                                </a:solidFill>
                                <a:latin typeface="Cambria Math" panose="02040503050406030204" pitchFamily="18" charset="0"/>
                              </a:rPr>
                            </m:ctrlPr>
                          </m:dPr>
                          <m:e>
                            <m:sSub>
                              <m:sSubPr>
                                <m:ctrlPr>
                                  <a:rPr lang="en-US" sz="2000" i="1">
                                    <a:solidFill>
                                      <a:schemeClr val="tx1"/>
                                    </a:solidFill>
                                    <a:latin typeface="Cambria Math" panose="02040503050406030204" pitchFamily="18" charset="0"/>
                                  </a:rPr>
                                </m:ctrlPr>
                              </m:sSubPr>
                              <m:e>
                                <m:r>
                                  <m:rPr>
                                    <m:sty m:val="p"/>
                                  </m:rPr>
                                  <a:rPr lang="en-US" sz="2000">
                                    <a:solidFill>
                                      <a:schemeClr val="tx1"/>
                                    </a:solidFill>
                                    <a:latin typeface="Cambria Math" panose="02040503050406030204" pitchFamily="18" charset="0"/>
                                  </a:rPr>
                                  <m:t>Ω</m:t>
                                </m:r>
                              </m:e>
                              <m:sub>
                                <m:r>
                                  <a:rPr lang="en-US" sz="2000" i="1">
                                    <a:solidFill>
                                      <a:schemeClr val="tx1"/>
                                    </a:solidFill>
                                    <a:latin typeface="Cambria Math" panose="02040503050406030204" pitchFamily="18" charset="0"/>
                                  </a:rPr>
                                  <m:t>𝑘</m:t>
                                </m:r>
                              </m:sub>
                            </m:sSub>
                            <m:d>
                              <m:dPr>
                                <m:ctrlPr>
                                  <a:rPr lang="en-US" sz="2000" i="1">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𝑛</m:t>
                                </m:r>
                                <m:r>
                                  <a:rPr lang="en-US" sz="2000" i="1">
                                    <a:solidFill>
                                      <a:schemeClr val="tx1"/>
                                    </a:solidFill>
                                    <a:latin typeface="Cambria Math" panose="02040503050406030204" pitchFamily="18" charset="0"/>
                                  </a:rPr>
                                  <m:t>⋅</m:t>
                                </m:r>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𝛼</m:t>
                                    </m:r>
                                  </m:e>
                                  <m:sup>
                                    <m:r>
                                      <a:rPr lang="en-US" sz="2000" i="1">
                                        <a:solidFill>
                                          <a:schemeClr val="tx1"/>
                                        </a:solidFill>
                                        <a:latin typeface="Cambria Math" panose="02040503050406030204" pitchFamily="18" charset="0"/>
                                      </a:rPr>
                                      <m:t>2/</m:t>
                                    </m:r>
                                    <m:r>
                                      <a:rPr lang="en-US" sz="2000" i="1">
                                        <a:solidFill>
                                          <a:schemeClr val="tx1"/>
                                        </a:solidFill>
                                        <a:latin typeface="Cambria Math" panose="02040503050406030204" pitchFamily="18" charset="0"/>
                                      </a:rPr>
                                      <m:t>𝑘</m:t>
                                    </m:r>
                                  </m:sup>
                                </m:sSup>
                              </m:e>
                            </m:d>
                          </m:e>
                        </m:d>
                      </m:e>
                    </m:func>
                  </m:oMath>
                </a14:m>
                <a:endParaRPr lang="en-US" dirty="0" smtClean="0">
                  <a:solidFill>
                    <a:schemeClr val="tx1"/>
                  </a:solidFill>
                </a:endParaRPr>
              </a:p>
            </p:txBody>
          </p:sp>
        </mc:Choice>
        <mc:Fallback xmlns="">
          <p:sp>
            <p:nvSpPr>
              <p:cNvPr id="5" name="Rounded Rectangle 4"/>
              <p:cNvSpPr>
                <a:spLocks noRot="1" noChangeAspect="1" noMove="1" noResize="1" noEditPoints="1" noAdjustHandles="1" noChangeArrowheads="1" noChangeShapeType="1" noTextEdit="1"/>
              </p:cNvSpPr>
              <p:nvPr/>
            </p:nvSpPr>
            <p:spPr>
              <a:xfrm>
                <a:off x="457200" y="4519234"/>
                <a:ext cx="7689272" cy="1269841"/>
              </a:xfrm>
              <a:prstGeom prst="roundRect">
                <a:avLst/>
              </a:prstGeom>
              <a:blipFill rotWithShape="0">
                <a:blip r:embed="rId4"/>
                <a:stretch>
                  <a:fillRect t="-2817" b="-2817"/>
                </a:stretch>
              </a:blipFill>
              <a:ln w="25400">
                <a:solidFill>
                  <a:schemeClr val="bg2">
                    <a:lumMod val="50000"/>
                  </a:schemeClr>
                </a:solidFill>
              </a:ln>
              <a:effectLst/>
            </p:spPr>
            <p:txBody>
              <a:bodyPr/>
              <a:lstStyle/>
              <a:p>
                <a:r>
                  <a:rPr lang="en-US">
                    <a:noFill/>
                  </a:rPr>
                  <a:t> </a:t>
                </a:r>
              </a:p>
            </p:txBody>
          </p:sp>
        </mc:Fallback>
      </mc:AlternateContent>
    </p:spTree>
    <p:extLst>
      <p:ext uri="{BB962C8B-B14F-4D97-AF65-F5344CB8AC3E}">
        <p14:creationId xmlns:p14="http://schemas.microsoft.com/office/powerpoint/2010/main" val="3968179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Lower bound example II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solidFill>
                      <a:srgbClr val="C00000"/>
                    </a:solidFill>
                  </a:rPr>
                  <a:t>General convex optimization needs </a:t>
                </a:r>
                <a14:m>
                  <m:oMath xmlns:m="http://schemas.openxmlformats.org/officeDocument/2006/math">
                    <m:r>
                      <a:rPr lang="en-US" b="0" i="1" smtClean="0">
                        <a:solidFill>
                          <a:srgbClr val="C00000"/>
                        </a:solidFill>
                        <a:latin typeface="Cambria Math" panose="02040503050406030204" pitchFamily="18" charset="0"/>
                      </a:rPr>
                      <m:t>𝑑</m:t>
                    </m:r>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sSub>
                          <m:sSubPr>
                            <m:ctrlPr>
                              <a:rPr lang="en-US" b="0" i="1" dirty="0" smtClean="0">
                                <a:solidFill>
                                  <a:srgbClr val="C00000"/>
                                </a:solidFill>
                                <a:latin typeface="Cambria Math" panose="02040503050406030204" pitchFamily="18" charset="0"/>
                              </a:rPr>
                            </m:ctrlPr>
                          </m:sSubPr>
                          <m:e>
                            <m:acc>
                              <m:accPr>
                                <m:chr m:val="̃"/>
                                <m:ctrlPr>
                                  <a:rPr lang="en-US" b="0" i="1" smtClean="0">
                                    <a:solidFill>
                                      <a:srgbClr val="C00000"/>
                                    </a:solidFill>
                                    <a:latin typeface="Cambria Math" panose="02040503050406030204" pitchFamily="18" charset="0"/>
                                  </a:rPr>
                                </m:ctrlPr>
                              </m:accPr>
                              <m:e>
                                <m:r>
                                  <m:rPr>
                                    <m:sty m:val="p"/>
                                  </m:rPr>
                                  <a:rPr lang="en-US" b="0" i="0" smtClean="0">
                                    <a:solidFill>
                                      <a:srgbClr val="C00000"/>
                                    </a:solidFill>
                                    <a:latin typeface="Cambria Math" panose="02040503050406030204" pitchFamily="18" charset="0"/>
                                  </a:rPr>
                                  <m:t>Ω</m:t>
                                </m:r>
                              </m:e>
                            </m:acc>
                          </m:e>
                          <m:sub>
                            <m:r>
                              <a:rPr lang="en-US" b="0" i="1" dirty="0" smtClean="0">
                                <a:solidFill>
                                  <a:srgbClr val="C00000"/>
                                </a:solidFill>
                                <a:latin typeface="Cambria Math" panose="02040503050406030204" pitchFamily="18" charset="0"/>
                              </a:rPr>
                              <m:t>𝑘</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𝑘</m:t>
                        </m:r>
                        <m:r>
                          <a:rPr lang="en-US" b="0" i="1" smtClean="0">
                            <a:solidFill>
                              <a:srgbClr val="C00000"/>
                            </a:solidFill>
                            <a:latin typeface="Cambria Math" panose="02040503050406030204" pitchFamily="18" charset="0"/>
                          </a:rPr>
                          <m:t>/2</m:t>
                        </m:r>
                      </m:sup>
                    </m:sSup>
                    <m:r>
                      <a:rPr lang="en-US" b="0" i="1" smtClean="0">
                        <a:solidFill>
                          <a:srgbClr val="C00000"/>
                        </a:solidFill>
                        <a:latin typeface="Cambria Math" panose="02040503050406030204" pitchFamily="18" charset="0"/>
                      </a:rPr>
                      <m:t>)</m:t>
                    </m:r>
                  </m:oMath>
                </a14:m>
                <a:endParaRPr lang="en-US" dirty="0" smtClean="0"/>
              </a:p>
              <a:p>
                <a:pPr marL="0" indent="0">
                  <a:buNone/>
                </a:pPr>
                <a:endParaRPr lang="en-US" b="0" dirty="0" smtClean="0"/>
              </a:p>
              <a:p>
                <a:pPr marL="0" indent="0">
                  <a:buNone/>
                </a:pPr>
                <a:endParaRPr lang="en-US" b="0" dirty="0" smtClean="0"/>
              </a:p>
              <a:p>
                <a:pPr marL="0" indent="0">
                  <a:buNone/>
                </a:pPr>
                <a:endParaRPr lang="en-US" dirty="0"/>
              </a:p>
              <a:p>
                <a:pPr marL="0" indent="0">
                  <a:buNone/>
                </a:pPr>
                <a:endParaRPr lang="en-US" b="0" dirty="0" smtClean="0"/>
              </a:p>
              <a:p>
                <a:pPr marL="0" indent="0">
                  <a:buNone/>
                </a:pPr>
                <a:endParaRPr lang="en-US" dirty="0"/>
              </a:p>
              <a:p>
                <a:pPr marL="0" indent="0">
                  <a:buNone/>
                </a:pPr>
                <a:endParaRPr lang="en-US"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11" t="-7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ounded Rectangle 4"/>
              <p:cNvSpPr/>
              <p:nvPr/>
            </p:nvSpPr>
            <p:spPr>
              <a:xfrm>
                <a:off x="564078" y="1742533"/>
                <a:ext cx="7689272" cy="1855691"/>
              </a:xfrm>
              <a:prstGeom prst="roundRect">
                <a:avLst/>
              </a:prstGeom>
              <a:solidFill>
                <a:schemeClr val="accent1">
                  <a:lumMod val="20000"/>
                  <a:lumOff val="80000"/>
                  <a:alpha val="67000"/>
                </a:schemeClr>
              </a:solidFill>
              <a:ln w="25400">
                <a:solidFill>
                  <a:schemeClr val="bg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ct val="20000"/>
                  </a:spcBef>
                </a:pPr>
                <a:r>
                  <a:rPr lang="en-US" sz="2000" dirty="0" smtClean="0">
                    <a:solidFill>
                      <a:schemeClr val="tx1"/>
                    </a:solidFill>
                  </a:rPr>
                  <a:t> For </a:t>
                </a:r>
                <a14:m>
                  <m:oMath xmlns:m="http://schemas.openxmlformats.org/officeDocument/2006/math">
                    <m:r>
                      <a:rPr lang="en-US" sz="2000" i="1">
                        <a:solidFill>
                          <a:schemeClr val="tx1"/>
                        </a:solidFill>
                        <a:latin typeface="Cambria Math" panose="02040503050406030204" pitchFamily="18" charset="0"/>
                      </a:rPr>
                      <m:t>𝛼</m:t>
                    </m:r>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m:rPr>
                            <m:sty m:val="p"/>
                          </m:rPr>
                          <a:rPr lang="en-US" sz="2000">
                            <a:solidFill>
                              <a:schemeClr val="tx1"/>
                            </a:solidFill>
                            <a:latin typeface="Cambria Math" panose="02040503050406030204" pitchFamily="18" charset="0"/>
                          </a:rPr>
                          <m:t>Ω</m:t>
                        </m:r>
                      </m:e>
                      <m:sub>
                        <m:r>
                          <a:rPr lang="en-US" sz="2000" i="1">
                            <a:solidFill>
                              <a:schemeClr val="tx1"/>
                            </a:solidFill>
                            <a:latin typeface="Cambria Math" panose="02040503050406030204" pitchFamily="18" charset="0"/>
                          </a:rPr>
                          <m:t>𝑘</m:t>
                        </m:r>
                      </m:sub>
                    </m:sSub>
                    <m:r>
                      <a:rPr lang="en-US" sz="2000" i="1">
                        <a:solidFill>
                          <a:schemeClr val="tx1"/>
                        </a:solidFill>
                        <a:latin typeface="Cambria Math" panose="02040503050406030204" pitchFamily="18" charset="0"/>
                      </a:rPr>
                      <m:t>(1) </m:t>
                    </m:r>
                  </m:oMath>
                </a14:m>
                <a:r>
                  <a:rPr lang="en-US" sz="2000" dirty="0" smtClean="0">
                    <a:solidFill>
                      <a:schemeClr val="tx1"/>
                    </a:solidFill>
                  </a:rPr>
                  <a:t>and any convex </a:t>
                </a:r>
                <a14:m>
                  <m:oMath xmlns:m="http://schemas.openxmlformats.org/officeDocument/2006/math">
                    <m:r>
                      <a:rPr lang="en-US" sz="2000" b="0" i="1" smtClean="0">
                        <a:solidFill>
                          <a:schemeClr val="tx1"/>
                        </a:solidFill>
                        <a:latin typeface="Cambria Math"/>
                      </a:rPr>
                      <m:t>𝐾</m:t>
                    </m:r>
                  </m:oMath>
                </a14:m>
                <a:endParaRPr lang="en-US" sz="2000" dirty="0">
                  <a:solidFill>
                    <a:schemeClr val="tx1"/>
                  </a:solidFill>
                </a:endParaRPr>
              </a:p>
              <a:p>
                <a:pPr lvl="0">
                  <a:spcBef>
                    <a:spcPct val="20000"/>
                  </a:spcBef>
                </a:pPr>
                <a:r>
                  <a:rPr lang="en-US" sz="2000" dirty="0">
                    <a:solidFill>
                      <a:schemeClr val="tx1"/>
                    </a:solidFill>
                  </a:rPr>
                  <a:t> </a:t>
                </a:r>
                <a14:m>
                  <m:oMath xmlns:m="http://schemas.openxmlformats.org/officeDocument/2006/math">
                    <m:r>
                      <a:rPr lang="en-US" sz="2000" i="1" dirty="0">
                        <a:solidFill>
                          <a:schemeClr val="tx1"/>
                        </a:solidFill>
                        <a:latin typeface="Cambria Math" panose="02040503050406030204" pitchFamily="18" charset="0"/>
                      </a:rPr>
                      <m:t>𝐹</m:t>
                    </m:r>
                    <m:r>
                      <a:rPr lang="en-US" sz="2000" b="0" i="1" dirty="0" smtClean="0">
                        <a:solidFill>
                          <a:schemeClr val="tx1"/>
                        </a:solidFill>
                        <a:latin typeface="Cambria Math" panose="02040503050406030204" pitchFamily="18" charset="0"/>
                      </a:rPr>
                      <m:t>={</m:t>
                    </m:r>
                  </m:oMath>
                </a14:m>
                <a:r>
                  <a:rPr lang="en-US" sz="2000" dirty="0">
                    <a:solidFill>
                      <a:schemeClr val="tx1"/>
                    </a:solidFill>
                  </a:rPr>
                  <a:t>all convex </a:t>
                </a:r>
                <a:r>
                  <a:rPr lang="en-US" sz="2000" dirty="0" err="1">
                    <a:solidFill>
                      <a:schemeClr val="tx1"/>
                    </a:solidFill>
                  </a:rPr>
                  <a:t>funcs</a:t>
                </a:r>
                <a:r>
                  <a:rPr lang="en-US" sz="2000" dirty="0">
                    <a:solidFill>
                      <a:schemeClr val="tx1"/>
                    </a:solidFill>
                  </a:rPr>
                  <a:t> over </a:t>
                </a:r>
                <a14:m>
                  <m:oMath xmlns:m="http://schemas.openxmlformats.org/officeDocument/2006/math">
                    <m:r>
                      <a:rPr lang="en-US" sz="2000" i="1">
                        <a:solidFill>
                          <a:schemeClr val="tx1"/>
                        </a:solidFill>
                        <a:latin typeface="Cambria Math" panose="02040503050406030204" pitchFamily="18" charset="0"/>
                      </a:rPr>
                      <m:t>𝐾</m:t>
                    </m:r>
                  </m:oMath>
                </a14:m>
                <a:r>
                  <a:rPr lang="en-US" sz="2000" dirty="0">
                    <a:solidFill>
                      <a:schemeClr val="tx1"/>
                    </a:solidFill>
                  </a:rPr>
                  <a:t> with range </a:t>
                </a:r>
                <a14:m>
                  <m:oMath xmlns:m="http://schemas.openxmlformats.org/officeDocument/2006/math">
                    <m:r>
                      <a:rPr lang="en-US" sz="2000" i="1" dirty="0">
                        <a:solidFill>
                          <a:schemeClr val="tx1"/>
                        </a:solidFill>
                        <a:latin typeface="Cambria Math" panose="02040503050406030204" pitchFamily="18" charset="0"/>
                      </a:rPr>
                      <m:t>[</m:t>
                    </m:r>
                    <m:r>
                      <a:rPr lang="en-US" sz="2000" b="0" i="1" dirty="0" smtClean="0">
                        <a:solidFill>
                          <a:schemeClr val="tx1"/>
                        </a:solidFill>
                        <a:latin typeface="Cambria Math"/>
                      </a:rPr>
                      <m:t>−1</m:t>
                    </m:r>
                    <m:r>
                      <a:rPr lang="en-US" sz="2000" i="1" dirty="0">
                        <a:solidFill>
                          <a:schemeClr val="tx1"/>
                        </a:solidFill>
                        <a:latin typeface="Cambria Math" panose="02040503050406030204" pitchFamily="18" charset="0"/>
                      </a:rPr>
                      <m:t>,1]</m:t>
                    </m:r>
                    <m:r>
                      <a:rPr lang="en-US" sz="2000" b="0" i="1" dirty="0" smtClean="0">
                        <a:solidFill>
                          <a:schemeClr val="tx1"/>
                        </a:solidFill>
                        <a:latin typeface="Cambria Math" panose="02040503050406030204" pitchFamily="18" charset="0"/>
                      </a:rPr>
                      <m:t>}</m:t>
                    </m:r>
                  </m:oMath>
                </a14:m>
                <a:endParaRPr lang="en-US" sz="2000" dirty="0">
                  <a:solidFill>
                    <a:schemeClr val="tx1"/>
                  </a:solidFill>
                </a:endParaRPr>
              </a:p>
              <a:p>
                <a:pPr lvl="0">
                  <a:spcBef>
                    <a:spcPct val="20000"/>
                  </a:spcBef>
                </a:pPr>
                <a:r>
                  <a:rPr lang="en-US" sz="2000" dirty="0">
                    <a:solidFill>
                      <a:schemeClr val="tx1"/>
                    </a:solidFill>
                  </a:rPr>
                  <a:t>Then </a:t>
                </a:r>
                <a14:m>
                  <m:oMath xmlns:m="http://schemas.openxmlformats.org/officeDocument/2006/math">
                    <m:r>
                      <a:rPr lang="en-US" sz="2000" i="1">
                        <a:solidFill>
                          <a:schemeClr val="tx1"/>
                        </a:solidFill>
                        <a:latin typeface="Cambria Math" panose="02040503050406030204" pitchFamily="18" charset="0"/>
                      </a:rPr>
                      <m:t>𝑑</m:t>
                    </m:r>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m:rPr>
                            <m:sty m:val="p"/>
                          </m:rPr>
                          <a:rPr lang="en-US" sz="2000">
                            <a:solidFill>
                              <a:schemeClr val="tx1"/>
                            </a:solidFill>
                            <a:latin typeface="Cambria Math" panose="02040503050406030204" pitchFamily="18" charset="0"/>
                          </a:rPr>
                          <m:t>Ω</m:t>
                        </m:r>
                      </m:e>
                      <m:sub>
                        <m:r>
                          <a:rPr lang="en-US" sz="2000" i="1">
                            <a:solidFill>
                              <a:schemeClr val="tx1"/>
                            </a:solidFill>
                            <a:latin typeface="Cambria Math" panose="02040503050406030204" pitchFamily="18" charset="0"/>
                          </a:rPr>
                          <m:t>𝑘</m:t>
                        </m:r>
                      </m:sub>
                    </m:sSub>
                    <m:d>
                      <m:dPr>
                        <m:ctrlPr>
                          <a:rPr lang="en-US" sz="2000" i="1">
                            <a:solidFill>
                              <a:schemeClr val="tx1"/>
                            </a:solidFill>
                            <a:latin typeface="Cambria Math" panose="02040503050406030204" pitchFamily="18" charset="0"/>
                          </a:rPr>
                        </m:ctrlPr>
                      </m:dPr>
                      <m:e>
                        <m:sSup>
                          <m:sSupPr>
                            <m:ctrlPr>
                              <a:rPr lang="en-US" sz="2000" i="1">
                                <a:solidFill>
                                  <a:schemeClr val="tx1"/>
                                </a:solidFill>
                                <a:latin typeface="Cambria Math" panose="02040503050406030204" pitchFamily="18" charset="0"/>
                              </a:rPr>
                            </m:ctrlPr>
                          </m:sSupPr>
                          <m:e>
                            <m:d>
                              <m:dPr>
                                <m:ctrlPr>
                                  <a:rPr lang="en-US" sz="2000" i="1">
                                    <a:solidFill>
                                      <a:schemeClr val="tx1"/>
                                    </a:solidFill>
                                    <a:latin typeface="Cambria Math" panose="02040503050406030204" pitchFamily="18" charset="0"/>
                                  </a:rPr>
                                </m:ctrlPr>
                              </m:dPr>
                              <m:e>
                                <m:f>
                                  <m:fPr>
                                    <m:ctrlPr>
                                      <a:rPr lang="en-US" sz="2000" i="1">
                                        <a:solidFill>
                                          <a:schemeClr val="tx1"/>
                                        </a:solidFill>
                                        <a:latin typeface="Cambria Math" panose="02040503050406030204" pitchFamily="18" charset="0"/>
                                      </a:rPr>
                                    </m:ctrlPr>
                                  </m:fPr>
                                  <m:num>
                                    <m:r>
                                      <a:rPr lang="en-US" sz="2000" i="1">
                                        <a:solidFill>
                                          <a:schemeClr val="tx1"/>
                                        </a:solidFill>
                                        <a:latin typeface="Cambria Math" panose="02040503050406030204" pitchFamily="18" charset="0"/>
                                      </a:rPr>
                                      <m:t>𝑛</m:t>
                                    </m:r>
                                  </m:num>
                                  <m:den>
                                    <m:func>
                                      <m:funcPr>
                                        <m:ctrlPr>
                                          <a:rPr lang="en-US" sz="2000" i="1">
                                            <a:solidFill>
                                              <a:schemeClr val="tx1"/>
                                            </a:solidFill>
                                            <a:latin typeface="Cambria Math" panose="02040503050406030204" pitchFamily="18" charset="0"/>
                                          </a:rPr>
                                        </m:ctrlPr>
                                      </m:funcPr>
                                      <m:fName>
                                        <m:r>
                                          <m:rPr>
                                            <m:sty m:val="p"/>
                                          </m:rPr>
                                          <a:rPr lang="en-US" sz="2000">
                                            <a:solidFill>
                                              <a:schemeClr val="tx1"/>
                                            </a:solidFill>
                                            <a:latin typeface="Cambria Math" panose="02040503050406030204" pitchFamily="18" charset="0"/>
                                          </a:rPr>
                                          <m:t>log</m:t>
                                        </m:r>
                                      </m:fName>
                                      <m:e>
                                        <m:r>
                                          <a:rPr lang="en-US" sz="2000" b="0" i="1" smtClean="0">
                                            <a:solidFill>
                                              <a:schemeClr val="tx1"/>
                                            </a:solidFill>
                                            <a:latin typeface="Cambria Math"/>
                                          </a:rPr>
                                          <m:t>𝑛</m:t>
                                        </m:r>
                                      </m:e>
                                    </m:func>
                                  </m:den>
                                </m:f>
                              </m:e>
                            </m:d>
                          </m:e>
                          <m:sup>
                            <m:r>
                              <a:rPr lang="en-US" sz="2000" i="1">
                                <a:solidFill>
                                  <a:schemeClr val="tx1"/>
                                </a:solidFill>
                                <a:latin typeface="Cambria Math" panose="02040503050406030204" pitchFamily="18" charset="0"/>
                              </a:rPr>
                              <m:t>𝑘</m:t>
                            </m:r>
                            <m:r>
                              <a:rPr lang="en-US" sz="2000" i="1">
                                <a:solidFill>
                                  <a:schemeClr val="tx1"/>
                                </a:solidFill>
                                <a:latin typeface="Cambria Math" panose="02040503050406030204" pitchFamily="18" charset="0"/>
                              </a:rPr>
                              <m:t>/2</m:t>
                            </m:r>
                          </m:sup>
                        </m:sSup>
                      </m:e>
                    </m:d>
                  </m:oMath>
                </a14:m>
                <a:endParaRPr lang="en-US" dirty="0" smtClean="0">
                  <a:solidFill>
                    <a:schemeClr val="tx1"/>
                  </a:solidFill>
                </a:endParaRPr>
              </a:p>
            </p:txBody>
          </p:sp>
        </mc:Choice>
        <mc:Fallback xmlns="">
          <p:sp>
            <p:nvSpPr>
              <p:cNvPr id="5" name="Rounded Rectangle 4"/>
              <p:cNvSpPr>
                <a:spLocks noRot="1" noChangeAspect="1" noMove="1" noResize="1" noEditPoints="1" noAdjustHandles="1" noChangeArrowheads="1" noChangeShapeType="1" noTextEdit="1"/>
              </p:cNvSpPr>
              <p:nvPr/>
            </p:nvSpPr>
            <p:spPr>
              <a:xfrm>
                <a:off x="564078" y="1742533"/>
                <a:ext cx="7689272" cy="1855691"/>
              </a:xfrm>
              <a:prstGeom prst="roundRect">
                <a:avLst/>
              </a:prstGeom>
              <a:blipFill rotWithShape="1">
                <a:blip r:embed="rId3"/>
                <a:stretch>
                  <a:fillRect/>
                </a:stretch>
              </a:blipFill>
              <a:ln w="25400">
                <a:solidFill>
                  <a:schemeClr val="bg2">
                    <a:lumMod val="50000"/>
                  </a:schemeClr>
                </a:solidFill>
              </a:ln>
              <a:effectLst/>
            </p:spPr>
            <p:txBody>
              <a:bodyPr/>
              <a:lstStyle/>
              <a:p>
                <a:r>
                  <a:rPr lang="en-US">
                    <a:noFill/>
                  </a:rPr>
                  <a:t> </a:t>
                </a:r>
              </a:p>
            </p:txBody>
          </p:sp>
        </mc:Fallback>
      </mc:AlternateContent>
    </p:spTree>
    <p:extLst>
      <p:ext uri="{BB962C8B-B14F-4D97-AF65-F5344CB8AC3E}">
        <p14:creationId xmlns:p14="http://schemas.microsoft.com/office/powerpoint/2010/main" val="172734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r>
              <a:rPr lang="en-US" dirty="0" smtClean="0"/>
              <a:t>Lower bounds from algorithms</a:t>
            </a:r>
            <a:endParaRPr lang="en-US" dirty="0"/>
          </a:p>
        </p:txBody>
      </p:sp>
      <mc:AlternateContent xmlns:mc="http://schemas.openxmlformats.org/markup-compatibility/2006" xmlns:a14="http://schemas.microsoft.com/office/drawing/2010/main">
        <mc:Choice Requires="a14">
          <p:sp>
            <p:nvSpPr>
              <p:cNvPr id="5" name="Rounded Rectangle 4"/>
              <p:cNvSpPr/>
              <p:nvPr/>
            </p:nvSpPr>
            <p:spPr>
              <a:xfrm>
                <a:off x="494341" y="1366646"/>
                <a:ext cx="3797192" cy="1121868"/>
              </a:xfrm>
              <a:prstGeom prst="roundRect">
                <a:avLst/>
              </a:prstGeom>
              <a:solidFill>
                <a:schemeClr val="accent1">
                  <a:lumMod val="20000"/>
                  <a:lumOff val="80000"/>
                  <a:alpha val="67000"/>
                </a:schemeClr>
              </a:solidFill>
              <a:ln w="25400">
                <a:solidFill>
                  <a:schemeClr val="bg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US" sz="2000" i="1" smtClean="0">
                            <a:solidFill>
                              <a:prstClr val="black">
                                <a:lumMod val="65000"/>
                                <a:lumOff val="35000"/>
                              </a:prstClr>
                            </a:solidFill>
                            <a:latin typeface="Cambria Math" panose="02040503050406030204" pitchFamily="18" charset="0"/>
                          </a:rPr>
                        </m:ctrlPr>
                      </m:sSubPr>
                      <m:e>
                        <m:r>
                          <a:rPr lang="en-US" sz="2000" i="1">
                            <a:solidFill>
                              <a:prstClr val="black">
                                <a:lumMod val="65000"/>
                                <a:lumOff val="35000"/>
                              </a:prstClr>
                            </a:solidFill>
                            <a:latin typeface="Cambria Math" panose="02040503050406030204" pitchFamily="18" charset="0"/>
                          </a:rPr>
                          <m:t>ℓ</m:t>
                        </m:r>
                      </m:e>
                      <m:sub>
                        <m:r>
                          <a:rPr lang="en-US" sz="2000" i="1">
                            <a:solidFill>
                              <a:prstClr val="black">
                                <a:lumMod val="65000"/>
                                <a:lumOff val="35000"/>
                              </a:prstClr>
                            </a:solidFill>
                            <a:latin typeface="Cambria Math" panose="02040503050406030204" pitchFamily="18" charset="0"/>
                          </a:rPr>
                          <m:t>2</m:t>
                        </m:r>
                      </m:sub>
                    </m:sSub>
                  </m:oMath>
                </a14:m>
                <a:r>
                  <a:rPr lang="en-US" sz="2000" dirty="0" smtClean="0">
                    <a:solidFill>
                      <a:prstClr val="black">
                        <a:lumMod val="65000"/>
                        <a:lumOff val="35000"/>
                      </a:prstClr>
                    </a:solidFill>
                  </a:rPr>
                  <a:t>-Lipschitz </a:t>
                </a:r>
                <a:r>
                  <a:rPr lang="en-US" sz="2000" dirty="0">
                    <a:solidFill>
                      <a:prstClr val="black">
                        <a:lumMod val="65000"/>
                        <a:lumOff val="35000"/>
                      </a:prstClr>
                    </a:solidFill>
                  </a:rPr>
                  <a:t>convex optimization needs</a:t>
                </a:r>
              </a:p>
              <a:p>
                <a:pPr algn="ctr"/>
                <a14:m>
                  <m:oMathPara xmlns:m="http://schemas.openxmlformats.org/officeDocument/2006/math">
                    <m:oMathParaPr>
                      <m:jc m:val="centerGroup"/>
                    </m:oMathParaPr>
                    <m:oMath xmlns:m="http://schemas.openxmlformats.org/officeDocument/2006/math">
                      <m:r>
                        <a:rPr lang="en-US" sz="2000" i="1" smtClean="0">
                          <a:solidFill>
                            <a:schemeClr val="tx1">
                              <a:lumMod val="65000"/>
                              <a:lumOff val="35000"/>
                            </a:schemeClr>
                          </a:solidFill>
                          <a:latin typeface="Cambria Math" panose="02040503050406030204" pitchFamily="18" charset="0"/>
                        </a:rPr>
                        <m:t>𝑑</m:t>
                      </m:r>
                      <m:r>
                        <a:rPr lang="en-US" sz="2000" i="1" smtClean="0">
                          <a:solidFill>
                            <a:schemeClr val="tx1">
                              <a:lumMod val="65000"/>
                              <a:lumOff val="35000"/>
                            </a:schemeClr>
                          </a:solidFill>
                          <a:latin typeface="Cambria Math" panose="02040503050406030204" pitchFamily="18" charset="0"/>
                        </a:rPr>
                        <m:t>=</m:t>
                      </m:r>
                      <m:r>
                        <m:rPr>
                          <m:sty m:val="p"/>
                        </m:rPr>
                        <a:rPr lang="en-US" sz="2000">
                          <a:solidFill>
                            <a:schemeClr val="tx1">
                              <a:lumMod val="65000"/>
                              <a:lumOff val="35000"/>
                            </a:schemeClr>
                          </a:solidFill>
                          <a:latin typeface="Cambria Math" panose="02040503050406030204" pitchFamily="18" charset="0"/>
                        </a:rPr>
                        <m:t>exp</m:t>
                      </m:r>
                      <m:r>
                        <a:rPr lang="en-US" sz="2000" i="1">
                          <a:solidFill>
                            <a:schemeClr val="tx1">
                              <a:lumMod val="65000"/>
                              <a:lumOff val="35000"/>
                            </a:schemeClr>
                          </a:solidFill>
                          <a:latin typeface="Cambria Math" panose="02040503050406030204" pitchFamily="18" charset="0"/>
                        </a:rPr>
                        <m:t>⁡(</m:t>
                      </m:r>
                      <m:r>
                        <a:rPr lang="en-US" sz="2000" i="1">
                          <a:solidFill>
                            <a:schemeClr val="tx1">
                              <a:lumMod val="65000"/>
                              <a:lumOff val="35000"/>
                            </a:schemeClr>
                          </a:solidFill>
                          <a:latin typeface="Cambria Math" panose="02040503050406030204" pitchFamily="18" charset="0"/>
                        </a:rPr>
                        <m:t>𝑛</m:t>
                      </m:r>
                      <m:r>
                        <a:rPr lang="en-US" sz="2000" i="1">
                          <a:solidFill>
                            <a:schemeClr val="tx1">
                              <a:lumMod val="65000"/>
                              <a:lumOff val="35000"/>
                            </a:schemeClr>
                          </a:solidFill>
                          <a:latin typeface="Cambria Math" panose="02040503050406030204" pitchFamily="18" charset="0"/>
                        </a:rPr>
                        <m:t>⋅</m:t>
                      </m:r>
                      <m:sSup>
                        <m:sSupPr>
                          <m:ctrlPr>
                            <a:rPr lang="en-US" sz="2000" i="1">
                              <a:solidFill>
                                <a:schemeClr val="tx1">
                                  <a:lumMod val="65000"/>
                                  <a:lumOff val="35000"/>
                                </a:schemeClr>
                              </a:solidFill>
                              <a:latin typeface="Cambria Math" panose="02040503050406030204" pitchFamily="18" charset="0"/>
                            </a:rPr>
                          </m:ctrlPr>
                        </m:sSupPr>
                        <m:e>
                          <m:r>
                            <a:rPr lang="en-US" sz="2000" i="1">
                              <a:solidFill>
                                <a:schemeClr val="tx1">
                                  <a:lumMod val="65000"/>
                                  <a:lumOff val="35000"/>
                                </a:schemeClr>
                              </a:solidFill>
                              <a:latin typeface="Cambria Math" panose="02040503050406030204" pitchFamily="18" charset="0"/>
                            </a:rPr>
                            <m:t>𝛼</m:t>
                          </m:r>
                        </m:e>
                        <m:sup>
                          <m:r>
                            <a:rPr lang="en-US" sz="2000" i="1">
                              <a:solidFill>
                                <a:schemeClr val="tx1">
                                  <a:lumMod val="65000"/>
                                  <a:lumOff val="35000"/>
                                </a:schemeClr>
                              </a:solidFill>
                              <a:latin typeface="Cambria Math" panose="02040503050406030204" pitchFamily="18" charset="0"/>
                            </a:rPr>
                            <m:t>2/</m:t>
                          </m:r>
                          <m:r>
                            <a:rPr lang="en-US" sz="2000" i="1">
                              <a:solidFill>
                                <a:schemeClr val="tx1">
                                  <a:lumMod val="65000"/>
                                  <a:lumOff val="35000"/>
                                </a:schemeClr>
                              </a:solidFill>
                              <a:latin typeface="Cambria Math" panose="02040503050406030204" pitchFamily="18" charset="0"/>
                            </a:rPr>
                            <m:t>𝑘</m:t>
                          </m:r>
                        </m:sup>
                      </m:sSup>
                      <m:r>
                        <a:rPr lang="en-US" sz="2000" i="1">
                          <a:solidFill>
                            <a:schemeClr val="tx1">
                              <a:lumMod val="65000"/>
                              <a:lumOff val="35000"/>
                            </a:schemeClr>
                          </a:solidFill>
                          <a:latin typeface="Cambria Math" panose="02040503050406030204" pitchFamily="18" charset="0"/>
                        </a:rPr>
                        <m:t>)</m:t>
                      </m:r>
                    </m:oMath>
                  </m:oMathPara>
                </a14:m>
                <a:endParaRPr lang="en-US" sz="2000" dirty="0" smtClean="0">
                  <a:solidFill>
                    <a:schemeClr val="tx1">
                      <a:lumMod val="65000"/>
                      <a:lumOff val="35000"/>
                    </a:schemeClr>
                  </a:solidFill>
                </a:endParaRPr>
              </a:p>
            </p:txBody>
          </p:sp>
        </mc:Choice>
        <mc:Fallback xmlns="">
          <p:sp>
            <p:nvSpPr>
              <p:cNvPr id="5" name="Rounded Rectangle 4"/>
              <p:cNvSpPr>
                <a:spLocks noRot="1" noChangeAspect="1" noMove="1" noResize="1" noEditPoints="1" noAdjustHandles="1" noChangeArrowheads="1" noChangeShapeType="1" noTextEdit="1"/>
              </p:cNvSpPr>
              <p:nvPr/>
            </p:nvSpPr>
            <p:spPr>
              <a:xfrm>
                <a:off x="494341" y="1366646"/>
                <a:ext cx="3797192" cy="1121868"/>
              </a:xfrm>
              <a:prstGeom prst="roundRect">
                <a:avLst/>
              </a:prstGeom>
              <a:blipFill rotWithShape="0">
                <a:blip r:embed="rId3"/>
                <a:stretch>
                  <a:fillRect b="-532"/>
                </a:stretch>
              </a:blipFill>
              <a:ln w="25400">
                <a:solidFill>
                  <a:schemeClr val="bg2">
                    <a:lumMod val="50000"/>
                  </a:schemeClr>
                </a:solid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ounded Rectangle 5"/>
              <p:cNvSpPr/>
              <p:nvPr/>
            </p:nvSpPr>
            <p:spPr>
              <a:xfrm>
                <a:off x="494341" y="3018073"/>
                <a:ext cx="3797192" cy="1121868"/>
              </a:xfrm>
              <a:prstGeom prst="roundRect">
                <a:avLst/>
              </a:prstGeom>
              <a:solidFill>
                <a:schemeClr val="accent1">
                  <a:lumMod val="20000"/>
                  <a:lumOff val="80000"/>
                  <a:alpha val="67000"/>
                </a:schemeClr>
              </a:solidFill>
              <a:ln w="25400">
                <a:solidFill>
                  <a:schemeClr val="bg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US" sz="2000" i="1" smtClean="0">
                            <a:solidFill>
                              <a:prstClr val="black">
                                <a:lumMod val="65000"/>
                                <a:lumOff val="35000"/>
                              </a:prstClr>
                            </a:solidFill>
                            <a:latin typeface="Cambria Math" panose="02040503050406030204" pitchFamily="18" charset="0"/>
                          </a:rPr>
                        </m:ctrlPr>
                      </m:sSubPr>
                      <m:e>
                        <m:r>
                          <a:rPr lang="en-US" sz="2000" i="1">
                            <a:solidFill>
                              <a:prstClr val="black">
                                <a:lumMod val="65000"/>
                                <a:lumOff val="35000"/>
                              </a:prstClr>
                            </a:solidFill>
                            <a:latin typeface="Cambria Math" panose="02040503050406030204" pitchFamily="18" charset="0"/>
                          </a:rPr>
                          <m:t>ℓ</m:t>
                        </m:r>
                      </m:e>
                      <m:sub>
                        <m:r>
                          <a:rPr lang="en-US" sz="2000" b="0" i="1" smtClean="0">
                            <a:solidFill>
                              <a:prstClr val="black">
                                <a:lumMod val="65000"/>
                                <a:lumOff val="35000"/>
                              </a:prstClr>
                            </a:solidFill>
                            <a:latin typeface="Cambria Math"/>
                          </a:rPr>
                          <m:t>1</m:t>
                        </m:r>
                      </m:sub>
                    </m:sSub>
                    <m:r>
                      <m:rPr>
                        <m:nor/>
                      </m:rPr>
                      <a:rPr lang="en-US" sz="2000" dirty="0">
                        <a:solidFill>
                          <a:prstClr val="black">
                            <a:lumMod val="65000"/>
                            <a:lumOff val="35000"/>
                          </a:prstClr>
                        </a:solidFill>
                      </a:rPr>
                      <m:t>−</m:t>
                    </m:r>
                    <m:r>
                      <m:rPr>
                        <m:nor/>
                      </m:rPr>
                      <a:rPr lang="en-US" sz="2000" dirty="0">
                        <a:solidFill>
                          <a:prstClr val="black">
                            <a:lumMod val="65000"/>
                            <a:lumOff val="35000"/>
                          </a:prstClr>
                        </a:solidFill>
                      </a:rPr>
                      <m:t>Lipschitz</m:t>
                    </m:r>
                  </m:oMath>
                </a14:m>
                <a:r>
                  <a:rPr lang="en-US" sz="2000" dirty="0" smtClean="0">
                    <a:solidFill>
                      <a:prstClr val="black">
                        <a:lumMod val="65000"/>
                        <a:lumOff val="35000"/>
                      </a:prstClr>
                    </a:solidFill>
                  </a:rPr>
                  <a:t> </a:t>
                </a:r>
                <a:r>
                  <a:rPr lang="en-US" sz="2000" dirty="0">
                    <a:solidFill>
                      <a:prstClr val="black">
                        <a:lumMod val="65000"/>
                        <a:lumOff val="35000"/>
                      </a:prstClr>
                    </a:solidFill>
                  </a:rPr>
                  <a:t>convex optimization </a:t>
                </a:r>
                <a:r>
                  <a:rPr lang="en-US" sz="2000" dirty="0" smtClean="0">
                    <a:solidFill>
                      <a:prstClr val="black">
                        <a:lumMod val="65000"/>
                        <a:lumOff val="35000"/>
                      </a:prstClr>
                    </a:solidFill>
                  </a:rPr>
                  <a:t>needs</a:t>
                </a:r>
              </a:p>
              <a:p>
                <a:pPr algn="ctr"/>
                <a14:m>
                  <m:oMathPara xmlns:m="http://schemas.openxmlformats.org/officeDocument/2006/math">
                    <m:oMathParaPr>
                      <m:jc m:val="centerGroup"/>
                    </m:oMathParaPr>
                    <m:oMath xmlns:m="http://schemas.openxmlformats.org/officeDocument/2006/math">
                      <m:r>
                        <a:rPr lang="en-US" sz="2000" i="1">
                          <a:solidFill>
                            <a:schemeClr val="tx1">
                              <a:lumMod val="65000"/>
                              <a:lumOff val="35000"/>
                            </a:schemeClr>
                          </a:solidFill>
                          <a:latin typeface="Cambria Math" panose="02040503050406030204" pitchFamily="18" charset="0"/>
                        </a:rPr>
                        <m:t>𝑑</m:t>
                      </m:r>
                      <m:r>
                        <a:rPr lang="en-US" sz="2000" i="1">
                          <a:solidFill>
                            <a:schemeClr val="tx1">
                              <a:lumMod val="65000"/>
                              <a:lumOff val="35000"/>
                            </a:schemeClr>
                          </a:solidFill>
                          <a:latin typeface="Cambria Math" panose="02040503050406030204" pitchFamily="18" charset="0"/>
                        </a:rPr>
                        <m:t>=</m:t>
                      </m:r>
                      <m:r>
                        <m:rPr>
                          <m:sty m:val="p"/>
                        </m:rPr>
                        <a:rPr lang="en-US" sz="2000">
                          <a:solidFill>
                            <a:schemeClr val="tx1">
                              <a:lumMod val="65000"/>
                              <a:lumOff val="35000"/>
                            </a:schemeClr>
                          </a:solidFill>
                          <a:latin typeface="Cambria Math" panose="02040503050406030204" pitchFamily="18" charset="0"/>
                        </a:rPr>
                        <m:t>exp</m:t>
                      </m:r>
                      <m:r>
                        <a:rPr lang="en-US" sz="2000" i="1">
                          <a:solidFill>
                            <a:schemeClr val="tx1">
                              <a:lumMod val="65000"/>
                              <a:lumOff val="35000"/>
                            </a:schemeClr>
                          </a:solidFill>
                          <a:latin typeface="Cambria Math" panose="02040503050406030204" pitchFamily="18" charset="0"/>
                        </a:rPr>
                        <m:t>⁡(</m:t>
                      </m:r>
                      <m:r>
                        <a:rPr lang="en-US" sz="2000" i="1">
                          <a:solidFill>
                            <a:schemeClr val="tx1">
                              <a:lumMod val="65000"/>
                              <a:lumOff val="35000"/>
                            </a:schemeClr>
                          </a:solidFill>
                          <a:latin typeface="Cambria Math" panose="02040503050406030204" pitchFamily="18" charset="0"/>
                        </a:rPr>
                        <m:t>𝑛</m:t>
                      </m:r>
                      <m:r>
                        <a:rPr lang="en-US" sz="2000" i="1">
                          <a:solidFill>
                            <a:schemeClr val="tx1">
                              <a:lumMod val="65000"/>
                              <a:lumOff val="35000"/>
                            </a:schemeClr>
                          </a:solidFill>
                          <a:latin typeface="Cambria Math" panose="02040503050406030204" pitchFamily="18" charset="0"/>
                        </a:rPr>
                        <m:t>⋅</m:t>
                      </m:r>
                      <m:sSup>
                        <m:sSupPr>
                          <m:ctrlPr>
                            <a:rPr lang="en-US" sz="2000" i="1">
                              <a:solidFill>
                                <a:schemeClr val="tx1">
                                  <a:lumMod val="65000"/>
                                  <a:lumOff val="35000"/>
                                </a:schemeClr>
                              </a:solidFill>
                              <a:latin typeface="Cambria Math" panose="02040503050406030204" pitchFamily="18" charset="0"/>
                            </a:rPr>
                          </m:ctrlPr>
                        </m:sSupPr>
                        <m:e>
                          <m:r>
                            <a:rPr lang="en-US" sz="2000" i="1">
                              <a:solidFill>
                                <a:schemeClr val="tx1">
                                  <a:lumMod val="65000"/>
                                  <a:lumOff val="35000"/>
                                </a:schemeClr>
                              </a:solidFill>
                              <a:latin typeface="Cambria Math" panose="02040503050406030204" pitchFamily="18" charset="0"/>
                            </a:rPr>
                            <m:t>𝛼</m:t>
                          </m:r>
                        </m:e>
                        <m:sup>
                          <m:r>
                            <a:rPr lang="en-US" sz="2000" i="1">
                              <a:solidFill>
                                <a:schemeClr val="tx1">
                                  <a:lumMod val="65000"/>
                                  <a:lumOff val="35000"/>
                                </a:schemeClr>
                              </a:solidFill>
                              <a:latin typeface="Cambria Math" panose="02040503050406030204" pitchFamily="18" charset="0"/>
                            </a:rPr>
                            <m:t>2/</m:t>
                          </m:r>
                          <m:r>
                            <a:rPr lang="en-US" sz="2000" i="1">
                              <a:solidFill>
                                <a:schemeClr val="tx1">
                                  <a:lumMod val="65000"/>
                                  <a:lumOff val="35000"/>
                                </a:schemeClr>
                              </a:solidFill>
                              <a:latin typeface="Cambria Math" panose="02040503050406030204" pitchFamily="18" charset="0"/>
                            </a:rPr>
                            <m:t>𝑘</m:t>
                          </m:r>
                        </m:sup>
                      </m:sSup>
                      <m:r>
                        <a:rPr lang="en-US" sz="2000" i="1">
                          <a:solidFill>
                            <a:schemeClr val="tx1">
                              <a:lumMod val="65000"/>
                              <a:lumOff val="35000"/>
                            </a:schemeClr>
                          </a:solidFill>
                          <a:latin typeface="Cambria Math" panose="02040503050406030204" pitchFamily="18" charset="0"/>
                        </a:rPr>
                        <m:t>)</m:t>
                      </m:r>
                    </m:oMath>
                  </m:oMathPara>
                </a14:m>
                <a:endParaRPr lang="en-US" sz="2000" dirty="0">
                  <a:solidFill>
                    <a:schemeClr val="tx1">
                      <a:lumMod val="65000"/>
                      <a:lumOff val="35000"/>
                    </a:schemeClr>
                  </a:solidFill>
                </a:endParaRPr>
              </a:p>
            </p:txBody>
          </p:sp>
        </mc:Choice>
        <mc:Fallback xmlns="">
          <p:sp>
            <p:nvSpPr>
              <p:cNvPr id="6" name="Rounded Rectangle 5"/>
              <p:cNvSpPr>
                <a:spLocks noRot="1" noChangeAspect="1" noMove="1" noResize="1" noEditPoints="1" noAdjustHandles="1" noChangeArrowheads="1" noChangeShapeType="1" noTextEdit="1"/>
              </p:cNvSpPr>
              <p:nvPr/>
            </p:nvSpPr>
            <p:spPr>
              <a:xfrm>
                <a:off x="494341" y="3018073"/>
                <a:ext cx="3797192" cy="1121868"/>
              </a:xfrm>
              <a:prstGeom prst="roundRect">
                <a:avLst/>
              </a:prstGeom>
              <a:blipFill rotWithShape="0">
                <a:blip r:embed="rId4"/>
                <a:stretch>
                  <a:fillRect b="-532"/>
                </a:stretch>
              </a:blipFill>
              <a:ln w="25400">
                <a:solidFill>
                  <a:schemeClr val="bg2">
                    <a:lumMod val="50000"/>
                  </a:schemeClr>
                </a:solid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ounded Rectangle 6"/>
              <p:cNvSpPr/>
              <p:nvPr/>
            </p:nvSpPr>
            <p:spPr>
              <a:xfrm>
                <a:off x="457200" y="4669499"/>
                <a:ext cx="3797192" cy="1121868"/>
              </a:xfrm>
              <a:prstGeom prst="roundRect">
                <a:avLst/>
              </a:prstGeom>
              <a:solidFill>
                <a:schemeClr val="accent1">
                  <a:lumMod val="20000"/>
                  <a:lumOff val="80000"/>
                  <a:alpha val="67000"/>
                </a:schemeClr>
              </a:solidFill>
              <a:ln w="25400">
                <a:solidFill>
                  <a:schemeClr val="bg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prstClr val="black">
                        <a:lumMod val="65000"/>
                        <a:lumOff val="35000"/>
                      </a:prstClr>
                    </a:solidFill>
                  </a:rPr>
                  <a:t> General convex </a:t>
                </a:r>
                <a:r>
                  <a:rPr lang="en-US" sz="2000" dirty="0">
                    <a:solidFill>
                      <a:prstClr val="black">
                        <a:lumMod val="65000"/>
                        <a:lumOff val="35000"/>
                      </a:prstClr>
                    </a:solidFill>
                  </a:rPr>
                  <a:t>optimization </a:t>
                </a:r>
                <a:r>
                  <a:rPr lang="en-US" sz="2000" dirty="0" smtClean="0">
                    <a:solidFill>
                      <a:prstClr val="black">
                        <a:lumMod val="65000"/>
                        <a:lumOff val="35000"/>
                      </a:prstClr>
                    </a:solidFill>
                  </a:rPr>
                  <a:t>needs </a:t>
                </a:r>
                <a14:m>
                  <m:oMath xmlns:m="http://schemas.openxmlformats.org/officeDocument/2006/math">
                    <m:r>
                      <a:rPr lang="en-US" sz="2000" i="1">
                        <a:solidFill>
                          <a:prstClr val="black">
                            <a:lumMod val="65000"/>
                            <a:lumOff val="35000"/>
                          </a:prstClr>
                        </a:solidFill>
                        <a:latin typeface="Cambria Math" panose="02040503050406030204" pitchFamily="18" charset="0"/>
                      </a:rPr>
                      <m:t>𝑑</m:t>
                    </m:r>
                    <m:r>
                      <a:rPr lang="en-US" sz="2000" i="1">
                        <a:solidFill>
                          <a:prstClr val="black">
                            <a:lumMod val="65000"/>
                            <a:lumOff val="35000"/>
                          </a:prstClr>
                        </a:solidFill>
                        <a:latin typeface="Cambria Math" panose="02040503050406030204" pitchFamily="18" charset="0"/>
                      </a:rPr>
                      <m:t>=</m:t>
                    </m:r>
                    <m:sSup>
                      <m:sSupPr>
                        <m:ctrlPr>
                          <a:rPr lang="en-US" sz="2000" i="1">
                            <a:solidFill>
                              <a:prstClr val="black">
                                <a:lumMod val="65000"/>
                                <a:lumOff val="35000"/>
                              </a:prstClr>
                            </a:solidFill>
                            <a:latin typeface="Cambria Math" panose="02040503050406030204" pitchFamily="18" charset="0"/>
                          </a:rPr>
                        </m:ctrlPr>
                      </m:sSupPr>
                      <m:e>
                        <m:sSub>
                          <m:sSubPr>
                            <m:ctrlPr>
                              <a:rPr lang="en-US" sz="2000" i="1" dirty="0">
                                <a:solidFill>
                                  <a:prstClr val="black">
                                    <a:lumMod val="65000"/>
                                    <a:lumOff val="35000"/>
                                  </a:prstClr>
                                </a:solidFill>
                                <a:latin typeface="Cambria Math" panose="02040503050406030204" pitchFamily="18" charset="0"/>
                              </a:rPr>
                            </m:ctrlPr>
                          </m:sSubPr>
                          <m:e>
                            <m:acc>
                              <m:accPr>
                                <m:chr m:val="̃"/>
                                <m:ctrlPr>
                                  <a:rPr lang="en-US" sz="2000" i="1">
                                    <a:solidFill>
                                      <a:prstClr val="black">
                                        <a:lumMod val="65000"/>
                                        <a:lumOff val="35000"/>
                                      </a:prstClr>
                                    </a:solidFill>
                                    <a:latin typeface="Cambria Math" panose="02040503050406030204" pitchFamily="18" charset="0"/>
                                  </a:rPr>
                                </m:ctrlPr>
                              </m:accPr>
                              <m:e>
                                <m:r>
                                  <m:rPr>
                                    <m:sty m:val="p"/>
                                  </m:rPr>
                                  <a:rPr lang="en-US" sz="2000">
                                    <a:solidFill>
                                      <a:prstClr val="black">
                                        <a:lumMod val="65000"/>
                                        <a:lumOff val="35000"/>
                                      </a:prstClr>
                                    </a:solidFill>
                                    <a:latin typeface="Cambria Math" panose="02040503050406030204" pitchFamily="18" charset="0"/>
                                  </a:rPr>
                                  <m:t>Ω</m:t>
                                </m:r>
                              </m:e>
                            </m:acc>
                          </m:e>
                          <m:sub>
                            <m:r>
                              <a:rPr lang="en-US" sz="2000" i="1" dirty="0">
                                <a:solidFill>
                                  <a:prstClr val="black">
                                    <a:lumMod val="65000"/>
                                    <a:lumOff val="35000"/>
                                  </a:prstClr>
                                </a:solidFill>
                                <a:latin typeface="Cambria Math" panose="02040503050406030204" pitchFamily="18" charset="0"/>
                              </a:rPr>
                              <m:t>𝑘</m:t>
                            </m:r>
                          </m:sub>
                        </m:sSub>
                        <m:r>
                          <a:rPr lang="en-US" sz="2000" i="1">
                            <a:solidFill>
                              <a:prstClr val="black">
                                <a:lumMod val="65000"/>
                                <a:lumOff val="35000"/>
                              </a:prstClr>
                            </a:solidFill>
                            <a:latin typeface="Cambria Math" panose="02040503050406030204" pitchFamily="18" charset="0"/>
                          </a:rPr>
                          <m:t>(</m:t>
                        </m:r>
                        <m:r>
                          <a:rPr lang="en-US" sz="2000" i="1">
                            <a:solidFill>
                              <a:prstClr val="black">
                                <a:lumMod val="65000"/>
                                <a:lumOff val="35000"/>
                              </a:prstClr>
                            </a:solidFill>
                            <a:latin typeface="Cambria Math" panose="02040503050406030204" pitchFamily="18" charset="0"/>
                          </a:rPr>
                          <m:t>𝑛</m:t>
                        </m:r>
                      </m:e>
                      <m:sup>
                        <m:r>
                          <a:rPr lang="en-US" sz="2000" i="1">
                            <a:solidFill>
                              <a:prstClr val="black">
                                <a:lumMod val="65000"/>
                                <a:lumOff val="35000"/>
                              </a:prstClr>
                            </a:solidFill>
                            <a:latin typeface="Cambria Math" panose="02040503050406030204" pitchFamily="18" charset="0"/>
                          </a:rPr>
                          <m:t>𝑘</m:t>
                        </m:r>
                        <m:r>
                          <a:rPr lang="en-US" sz="2000" i="1">
                            <a:solidFill>
                              <a:prstClr val="black">
                                <a:lumMod val="65000"/>
                                <a:lumOff val="35000"/>
                              </a:prstClr>
                            </a:solidFill>
                            <a:latin typeface="Cambria Math" panose="02040503050406030204" pitchFamily="18" charset="0"/>
                          </a:rPr>
                          <m:t>/2</m:t>
                        </m:r>
                      </m:sup>
                    </m:sSup>
                    <m:r>
                      <a:rPr lang="en-US" sz="2000" i="1">
                        <a:solidFill>
                          <a:prstClr val="black">
                            <a:lumMod val="65000"/>
                            <a:lumOff val="35000"/>
                          </a:prstClr>
                        </a:solidFill>
                        <a:latin typeface="Cambria Math" panose="02040503050406030204" pitchFamily="18" charset="0"/>
                      </a:rPr>
                      <m:t>)</m:t>
                    </m:r>
                  </m:oMath>
                </a14:m>
                <a:endParaRPr lang="en-US" sz="2000" dirty="0" smtClean="0">
                  <a:solidFill>
                    <a:schemeClr val="tx1">
                      <a:lumMod val="85000"/>
                      <a:lumOff val="15000"/>
                    </a:schemeClr>
                  </a:solidFill>
                </a:endParaRPr>
              </a:p>
            </p:txBody>
          </p:sp>
        </mc:Choice>
        <mc:Fallback xmlns="">
          <p:sp>
            <p:nvSpPr>
              <p:cNvPr id="7" name="Rounded Rectangle 6"/>
              <p:cNvSpPr>
                <a:spLocks noRot="1" noChangeAspect="1" noMove="1" noResize="1" noEditPoints="1" noAdjustHandles="1" noChangeArrowheads="1" noChangeShapeType="1" noTextEdit="1"/>
              </p:cNvSpPr>
              <p:nvPr/>
            </p:nvSpPr>
            <p:spPr>
              <a:xfrm>
                <a:off x="457200" y="4669499"/>
                <a:ext cx="3797192" cy="1121868"/>
              </a:xfrm>
              <a:prstGeom prst="roundRect">
                <a:avLst/>
              </a:prstGeom>
              <a:blipFill rotWithShape="0">
                <a:blip r:embed="rId5"/>
                <a:stretch>
                  <a:fillRect/>
                </a:stretch>
              </a:blipFill>
              <a:ln w="25400">
                <a:solidFill>
                  <a:schemeClr val="bg2">
                    <a:lumMod val="50000"/>
                  </a:schemeClr>
                </a:solidFill>
              </a:ln>
              <a:effectLst/>
            </p:spPr>
            <p:txBody>
              <a:bodyPr/>
              <a:lstStyle/>
              <a:p>
                <a:r>
                  <a:rPr lang="en-US">
                    <a:noFill/>
                  </a:rPr>
                  <a:t> </a:t>
                </a:r>
              </a:p>
            </p:txBody>
          </p:sp>
        </mc:Fallback>
      </mc:AlternateContent>
      <p:sp>
        <p:nvSpPr>
          <p:cNvPr id="8" name="Pentagon 7"/>
          <p:cNvSpPr/>
          <p:nvPr/>
        </p:nvSpPr>
        <p:spPr>
          <a:xfrm rot="10800000" flipV="1">
            <a:off x="4815324" y="4669498"/>
            <a:ext cx="3769019" cy="1121869"/>
          </a:xfrm>
          <a:prstGeom prst="homePlate">
            <a:avLst/>
          </a:prstGeom>
          <a:solidFill>
            <a:srgbClr val="92D050">
              <a:alpha val="20000"/>
            </a:srgbClr>
          </a:solidFill>
          <a:ln w="254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lumMod val="75000"/>
                    <a:lumOff val="25000"/>
                  </a:schemeClr>
                </a:solidFill>
              </a:rPr>
              <a:t>Random walks </a:t>
            </a:r>
          </a:p>
          <a:p>
            <a:pPr algn="ctr"/>
            <a:r>
              <a:rPr lang="en-US" sz="2000" dirty="0" smtClean="0">
                <a:solidFill>
                  <a:schemeClr val="tx1">
                    <a:lumMod val="75000"/>
                    <a:lumOff val="25000"/>
                  </a:schemeClr>
                </a:solidFill>
              </a:rPr>
              <a:t>Center of gravity</a:t>
            </a:r>
            <a:endParaRPr lang="en-US" dirty="0" smtClean="0">
              <a:solidFill>
                <a:srgbClr val="0033CC"/>
              </a:solidFill>
              <a:latin typeface="Berlin Sans FB" panose="020E0602020502020306" pitchFamily="34" charset="0"/>
            </a:endParaRPr>
          </a:p>
        </p:txBody>
      </p:sp>
      <p:sp>
        <p:nvSpPr>
          <p:cNvPr id="9" name="Pentagon 8"/>
          <p:cNvSpPr/>
          <p:nvPr/>
        </p:nvSpPr>
        <p:spPr>
          <a:xfrm rot="10800000" flipV="1">
            <a:off x="4852464" y="1366646"/>
            <a:ext cx="3769019" cy="1121869"/>
          </a:xfrm>
          <a:prstGeom prst="homePlate">
            <a:avLst/>
          </a:prstGeom>
          <a:solidFill>
            <a:srgbClr val="92D050">
              <a:alpha val="20000"/>
            </a:srgbClr>
          </a:solidFill>
          <a:ln w="254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lumMod val="75000"/>
                    <a:lumOff val="25000"/>
                  </a:schemeClr>
                </a:solidFill>
              </a:rPr>
              <a:t>Projected gradient descent</a:t>
            </a:r>
            <a:endParaRPr lang="en-US" dirty="0" smtClean="0">
              <a:solidFill>
                <a:srgbClr val="0033CC"/>
              </a:solidFill>
              <a:latin typeface="Berlin Sans FB" panose="020E0602020502020306" pitchFamily="34" charset="0"/>
            </a:endParaRPr>
          </a:p>
        </p:txBody>
      </p:sp>
      <p:sp>
        <p:nvSpPr>
          <p:cNvPr id="10" name="Pentagon 9"/>
          <p:cNvSpPr/>
          <p:nvPr/>
        </p:nvSpPr>
        <p:spPr>
          <a:xfrm rot="10800000" flipV="1">
            <a:off x="4852461" y="3018072"/>
            <a:ext cx="3769022" cy="1121869"/>
          </a:xfrm>
          <a:prstGeom prst="homePlate">
            <a:avLst/>
          </a:prstGeom>
          <a:solidFill>
            <a:srgbClr val="92D050">
              <a:alpha val="20000"/>
            </a:srgbClr>
          </a:solidFill>
          <a:ln w="254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lumMod val="75000"/>
                    <a:lumOff val="25000"/>
                  </a:schemeClr>
                </a:solidFill>
              </a:rPr>
              <a:t>Entropic mirror descent</a:t>
            </a:r>
            <a:endParaRPr lang="ru-RU" sz="2000" dirty="0" smtClean="0">
              <a:solidFill>
                <a:schemeClr val="tx1">
                  <a:lumMod val="75000"/>
                  <a:lumOff val="25000"/>
                </a:schemeClr>
              </a:solidFill>
            </a:endParaRPr>
          </a:p>
          <a:p>
            <a:pPr algn="ctr"/>
            <a:r>
              <a:rPr lang="en-US" sz="2000" dirty="0" smtClean="0">
                <a:solidFill>
                  <a:schemeClr val="tx1">
                    <a:lumMod val="75000"/>
                    <a:lumOff val="25000"/>
                  </a:schemeClr>
                </a:solidFill>
              </a:rPr>
              <a:t>(multiplicative weights) </a:t>
            </a:r>
          </a:p>
        </p:txBody>
      </p:sp>
    </p:spTree>
    <p:extLst>
      <p:ext uri="{BB962C8B-B14F-4D97-AF65-F5344CB8AC3E}">
        <p14:creationId xmlns:p14="http://schemas.microsoft.com/office/powerpoint/2010/main" val="23924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queries </a:t>
            </a:r>
            <a:r>
              <a:rPr lang="en-US" sz="3200" dirty="0">
                <a:latin typeface="Berlin Sans FB" panose="020E0602020502020306" pitchFamily="34" charset="0"/>
              </a:rPr>
              <a:t>[Kearns </a:t>
            </a:r>
            <a:r>
              <a:rPr lang="en-US" sz="3200" dirty="0" smtClean="0">
                <a:latin typeface="Berlin Sans FB" panose="020E0602020502020306" pitchFamily="34" charset="0"/>
              </a:rPr>
              <a:t>‘93</a:t>
            </a:r>
            <a:r>
              <a:rPr lang="en-US" sz="3200" dirty="0">
                <a:latin typeface="Berlin Sans FB" panose="020E0602020502020306" pitchFamily="34" charset="0"/>
              </a:rPr>
              <a:t>]</a:t>
            </a:r>
            <a:endParaRPr lang="en-US" dirty="0">
              <a:latin typeface="Berlin Sans FB" panose="020E0602020502020306" pitchFamily="34" charset="0"/>
            </a:endParaRPr>
          </a:p>
        </p:txBody>
      </p:sp>
      <p:pic>
        <p:nvPicPr>
          <p:cNvPr id="31" name="Picture 2" descr="C:\Dropbox\Research\Talks\14.06 AdaptiveSQ\Woman Using a Computer.svg.m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173481" y="1372863"/>
            <a:ext cx="1219282" cy="147196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0" name="Left Arrow Callout 29"/>
              <p:cNvSpPr/>
              <p:nvPr/>
            </p:nvSpPr>
            <p:spPr>
              <a:xfrm>
                <a:off x="3388488" y="2064672"/>
                <a:ext cx="2971835" cy="545566"/>
              </a:xfrm>
              <a:prstGeom prst="leftArrowCallout">
                <a:avLst>
                  <a:gd name="adj1" fmla="val 25000"/>
                  <a:gd name="adj2" fmla="val 25000"/>
                  <a:gd name="adj3" fmla="val 25000"/>
                  <a:gd name="adj4" fmla="val 90284"/>
                </a:avLst>
              </a:prstGeom>
              <a:solidFill>
                <a:schemeClr val="accent1">
                  <a:alpha val="1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sSub>
                      <m:sSubPr>
                        <m:ctrlPr>
                          <a:rPr lang="en-US" i="1" smtClean="0">
                            <a:solidFill>
                              <a:prstClr val="black"/>
                            </a:solidFill>
                            <a:latin typeface="Cambria Math" panose="02040503050406030204" pitchFamily="18" charset="0"/>
                          </a:rPr>
                        </m:ctrlPr>
                      </m:sSubPr>
                      <m:e>
                        <m:r>
                          <a:rPr lang="en-US" i="1">
                            <a:solidFill>
                              <a:prstClr val="black"/>
                            </a:solidFill>
                            <a:latin typeface="Cambria Math"/>
                          </a:rPr>
                          <m:t>𝑥</m:t>
                        </m:r>
                      </m:e>
                      <m:sub>
                        <m:r>
                          <a:rPr lang="en-US" i="1">
                            <a:solidFill>
                              <a:prstClr val="black"/>
                            </a:solidFill>
                            <a:latin typeface="Cambria Math"/>
                          </a:rPr>
                          <m:t>1</m:t>
                        </m:r>
                      </m:sub>
                    </m:sSub>
                    <m:r>
                      <a:rPr lang="en-US" i="1">
                        <a:solidFill>
                          <a:prstClr val="black"/>
                        </a:solidFill>
                        <a:latin typeface="Cambria Math"/>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𝑥</m:t>
                        </m:r>
                      </m:e>
                      <m:sub>
                        <m:r>
                          <a:rPr lang="en-US" i="1">
                            <a:solidFill>
                              <a:prstClr val="black"/>
                            </a:solidFill>
                            <a:latin typeface="Cambria Math"/>
                          </a:rPr>
                          <m:t>2</m:t>
                        </m:r>
                      </m:sub>
                    </m:sSub>
                    <m:r>
                      <a:rPr lang="en-US" i="1">
                        <a:solidFill>
                          <a:prstClr val="black"/>
                        </a:solidFill>
                        <a:latin typeface="Cambria Math"/>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𝑥</m:t>
                        </m:r>
                      </m:e>
                      <m:sub>
                        <m:r>
                          <a:rPr lang="en-US" i="1">
                            <a:solidFill>
                              <a:prstClr val="black"/>
                            </a:solidFill>
                            <a:latin typeface="Cambria Math"/>
                          </a:rPr>
                          <m:t>𝑚</m:t>
                        </m:r>
                      </m:sub>
                    </m:sSub>
                    <m:r>
                      <a:rPr lang="en-US" i="1" smtClean="0">
                        <a:solidFill>
                          <a:prstClr val="black"/>
                        </a:solidFill>
                        <a:latin typeface="Cambria Math" panose="02040503050406030204" pitchFamily="18" charset="0"/>
                      </a:rPr>
                      <m:t>∼</m:t>
                    </m:r>
                    <m:r>
                      <a:rPr lang="en-US" i="1" smtClean="0">
                        <a:solidFill>
                          <a:prstClr val="black"/>
                        </a:solidFill>
                        <a:latin typeface="Cambria Math" panose="02040503050406030204" pitchFamily="18" charset="0"/>
                      </a:rPr>
                      <m:t>𝐷</m:t>
                    </m:r>
                  </m:oMath>
                </a14:m>
                <a:r>
                  <a:rPr lang="en-US" dirty="0" smtClean="0">
                    <a:solidFill>
                      <a:prstClr val="black"/>
                    </a:solidFill>
                  </a:rPr>
                  <a:t> over </a:t>
                </a:r>
                <a14:m>
                  <m:oMath xmlns:m="http://schemas.openxmlformats.org/officeDocument/2006/math">
                    <m:r>
                      <a:rPr lang="en-US" b="0" i="1" smtClean="0">
                        <a:solidFill>
                          <a:prstClr val="black"/>
                        </a:solidFill>
                        <a:latin typeface="Cambria Math" panose="02040503050406030204" pitchFamily="18" charset="0"/>
                      </a:rPr>
                      <m:t>𝑋</m:t>
                    </m:r>
                  </m:oMath>
                </a14:m>
                <a:endParaRPr lang="en-US" dirty="0">
                  <a:solidFill>
                    <a:prstClr val="black"/>
                  </a:solidFill>
                </a:endParaRPr>
              </a:p>
            </p:txBody>
          </p:sp>
        </mc:Choice>
        <mc:Fallback xmlns="">
          <p:sp>
            <p:nvSpPr>
              <p:cNvPr id="30" name="Left Arrow Callout 29"/>
              <p:cNvSpPr>
                <a:spLocks noRot="1" noChangeAspect="1" noMove="1" noResize="1" noEditPoints="1" noAdjustHandles="1" noChangeArrowheads="1" noChangeShapeType="1" noTextEdit="1"/>
              </p:cNvSpPr>
              <p:nvPr/>
            </p:nvSpPr>
            <p:spPr>
              <a:xfrm>
                <a:off x="3388488" y="2064672"/>
                <a:ext cx="2971835" cy="545566"/>
              </a:xfrm>
              <a:prstGeom prst="leftArrowCallout">
                <a:avLst>
                  <a:gd name="adj1" fmla="val 25000"/>
                  <a:gd name="adj2" fmla="val 25000"/>
                  <a:gd name="adj3" fmla="val 25000"/>
                  <a:gd name="adj4" fmla="val 90284"/>
                </a:avLst>
              </a:prstGeom>
              <a:blipFill rotWithShape="0">
                <a:blip r:embed="rId1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574434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spDef>
      <a:spPr>
        <a:solidFill>
          <a:schemeClr val="accent1">
            <a:alpha val="38000"/>
          </a:schemeClr>
        </a:solidFill>
      </a:spPr>
      <a:bodyPr rtlCol="0" anchor="ctr"/>
      <a:lstStyle>
        <a:defPPr>
          <a:defRPr sz="2400" dirty="0" smtClean="0">
            <a:solidFill>
              <a:schemeClr val="tx1">
                <a:lumMod val="85000"/>
                <a:lumOff val="15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13077</TotalTime>
  <Words>1435</Words>
  <Application>Microsoft Office PowerPoint</Application>
  <PresentationFormat>On-screen Show (4:3)</PresentationFormat>
  <Paragraphs>420</Paragraphs>
  <Slides>30</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Berlin Sans FB</vt:lpstr>
      <vt:lpstr>Calibri</vt:lpstr>
      <vt:lpstr>Cambria Math</vt:lpstr>
      <vt:lpstr>Century Gothic</vt:lpstr>
      <vt:lpstr>Courier New</vt:lpstr>
      <vt:lpstr>Symbol</vt:lpstr>
      <vt:lpstr>Tempus Sans ITC</vt:lpstr>
      <vt:lpstr>Trebuchet MS</vt:lpstr>
      <vt:lpstr>1_Executive</vt:lpstr>
      <vt:lpstr> Lower bounds against convex relaxations via statistical query complexity</vt:lpstr>
      <vt:lpstr>The plan</vt:lpstr>
      <vt:lpstr>MAX-CSPs</vt:lpstr>
      <vt:lpstr>Convex relaxation for MAX-CSPs</vt:lpstr>
      <vt:lpstr>Outline</vt:lpstr>
      <vt:lpstr>Lower bound example I</vt:lpstr>
      <vt:lpstr>Lower bound example II </vt:lpstr>
      <vt:lpstr>Lower bounds from algorithms</vt:lpstr>
      <vt:lpstr>Statistical queries [Kearns ‘93]</vt:lpstr>
      <vt:lpstr>Statistical queries [Kearns ‘93]</vt:lpstr>
      <vt:lpstr>Statistical queries [Kearns ‘93]</vt:lpstr>
      <vt:lpstr>Outline</vt:lpstr>
      <vt:lpstr>Stochastic convex optimization (SCO)</vt:lpstr>
      <vt:lpstr>PowerPoint Presentation</vt:lpstr>
      <vt:lpstr>Zero-order/value oracle</vt:lpstr>
      <vt:lpstr>Corollaries</vt:lpstr>
      <vt:lpstr>First-order/gradient oracles</vt:lpstr>
      <vt:lpstr>Mean vector estimation</vt:lpstr>
      <vt:lpstr>Kashin’s representation [Lyubarskii, Vershynin 10]</vt:lpstr>
      <vt:lpstr>Other norms</vt:lpstr>
      <vt:lpstr>Example corollaries</vt:lpstr>
      <vt:lpstr>Outline</vt:lpstr>
      <vt:lpstr>Stochastic k-SAT refutation</vt:lpstr>
      <vt:lpstr>SQ dimension</vt:lpstr>
      <vt:lpstr>SQ dimension of Dec(D_1,D_0 ) [F. 16]</vt:lpstr>
      <vt:lpstr>SQD of k-SAT refutation</vt:lpstr>
      <vt:lpstr>Outline</vt:lpstr>
      <vt:lpstr>Comparison with known approaches</vt:lpstr>
      <vt:lpstr>Sign-rank lower bounds via SQ complexity</vt:lpstr>
      <vt:lpstr>Conclusions</vt:lpstr>
    </vt:vector>
  </TitlesOfParts>
  <Company>IBM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algorithms to lower bounds  and back  via SQ complexity</dc:title>
  <dc:creator>Vitaly F</dc:creator>
  <cp:lastModifiedBy>Vitaly F</cp:lastModifiedBy>
  <cp:revision>148</cp:revision>
  <dcterms:created xsi:type="dcterms:W3CDTF">2016-10-12T06:59:39Z</dcterms:created>
  <dcterms:modified xsi:type="dcterms:W3CDTF">2017-02-18T23:39:55Z</dcterms:modified>
</cp:coreProperties>
</file>