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88" r:id="rId3"/>
    <p:sldId id="289" r:id="rId4"/>
    <p:sldId id="290" r:id="rId5"/>
    <p:sldId id="291" r:id="rId6"/>
    <p:sldId id="321" r:id="rId7"/>
    <p:sldId id="293" r:id="rId8"/>
    <p:sldId id="294" r:id="rId9"/>
    <p:sldId id="296" r:id="rId10"/>
    <p:sldId id="297" r:id="rId11"/>
    <p:sldId id="318" r:id="rId12"/>
    <p:sldId id="295" r:id="rId13"/>
    <p:sldId id="298" r:id="rId14"/>
    <p:sldId id="299" r:id="rId15"/>
    <p:sldId id="300" r:id="rId16"/>
    <p:sldId id="302" r:id="rId17"/>
    <p:sldId id="303" r:id="rId18"/>
    <p:sldId id="306" r:id="rId19"/>
    <p:sldId id="307" r:id="rId20"/>
    <p:sldId id="308" r:id="rId21"/>
    <p:sldId id="309" r:id="rId22"/>
    <p:sldId id="310" r:id="rId23"/>
    <p:sldId id="287" r:id="rId24"/>
    <p:sldId id="319" r:id="rId25"/>
    <p:sldId id="313" r:id="rId26"/>
    <p:sldId id="322" r:id="rId27"/>
    <p:sldId id="323" r:id="rId28"/>
    <p:sldId id="324" r:id="rId29"/>
    <p:sldId id="325" r:id="rId30"/>
    <p:sldId id="312" r:id="rId31"/>
    <p:sldId id="316" r:id="rId32"/>
    <p:sldId id="31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  <a:srgbClr val="F1650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37" autoAdjust="0"/>
  </p:normalViewPr>
  <p:slideViewPr>
    <p:cSldViewPr>
      <p:cViewPr varScale="1">
        <p:scale>
          <a:sx n="162" d="100"/>
          <a:sy n="162" d="100"/>
        </p:scale>
        <p:origin x="15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430808"/>
        <c:axId val="440431200"/>
      </c:lineChart>
      <c:catAx>
        <c:axId val="440430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0431200"/>
        <c:crossesAt val="0"/>
        <c:auto val="1"/>
        <c:lblAlgn val="ctr"/>
        <c:lblOffset val="100"/>
        <c:noMultiLvlLbl val="0"/>
      </c:catAx>
      <c:valAx>
        <c:axId val="440431200"/>
        <c:scaling>
          <c:orientation val="minMax"/>
          <c:max val="1"/>
          <c:min val="0"/>
        </c:scaling>
        <c:delete val="0"/>
        <c:axPos val="l"/>
        <c:majorGridlines/>
        <c:numFmt formatCode="#\ ?/?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40430808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432376"/>
        <c:axId val="440432768"/>
      </c:lineChart>
      <c:catAx>
        <c:axId val="44043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0432768"/>
        <c:crossesAt val="0"/>
        <c:auto val="1"/>
        <c:lblAlgn val="ctr"/>
        <c:lblOffset val="100"/>
        <c:noMultiLvlLbl val="0"/>
      </c:catAx>
      <c:valAx>
        <c:axId val="440432768"/>
        <c:scaling>
          <c:orientation val="minMax"/>
          <c:max val="1"/>
          <c:min val="0"/>
        </c:scaling>
        <c:delete val="0"/>
        <c:axPos val="l"/>
        <c:majorGridlines/>
        <c:numFmt formatCode="#\ ?/?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40432376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433552"/>
        <c:axId val="440433944"/>
      </c:lineChart>
      <c:catAx>
        <c:axId val="4404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0433944"/>
        <c:crossesAt val="0"/>
        <c:auto val="1"/>
        <c:lblAlgn val="ctr"/>
        <c:lblOffset val="100"/>
        <c:noMultiLvlLbl val="0"/>
      </c:catAx>
      <c:valAx>
        <c:axId val="440433944"/>
        <c:scaling>
          <c:orientation val="minMax"/>
          <c:max val="1"/>
          <c:min val="0"/>
        </c:scaling>
        <c:delete val="0"/>
        <c:axPos val="l"/>
        <c:majorGridlines/>
        <c:numFmt formatCode="#\ ?/?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40433552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949616"/>
        <c:axId val="441950008"/>
      </c:lineChart>
      <c:catAx>
        <c:axId val="4419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1950008"/>
        <c:crossesAt val="0"/>
        <c:auto val="1"/>
        <c:lblAlgn val="ctr"/>
        <c:lblOffset val="100"/>
        <c:noMultiLvlLbl val="0"/>
      </c:catAx>
      <c:valAx>
        <c:axId val="441950008"/>
        <c:scaling>
          <c:orientation val="minMax"/>
          <c:max val="1"/>
          <c:min val="0"/>
        </c:scaling>
        <c:delete val="0"/>
        <c:axPos val="l"/>
        <c:majorGridlines/>
        <c:numFmt formatCode="#\ ?/?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41949616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1950792"/>
        <c:axId val="441951184"/>
      </c:lineChart>
      <c:catAx>
        <c:axId val="44195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1951184"/>
        <c:crossesAt val="0"/>
        <c:auto val="1"/>
        <c:lblAlgn val="ctr"/>
        <c:lblOffset val="100"/>
        <c:noMultiLvlLbl val="0"/>
      </c:catAx>
      <c:valAx>
        <c:axId val="441951184"/>
        <c:scaling>
          <c:orientation val="minMax"/>
          <c:max val="1"/>
          <c:min val="0"/>
        </c:scaling>
        <c:delete val="0"/>
        <c:axPos val="l"/>
        <c:majorGridlines/>
        <c:numFmt formatCode="#\ ?/?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441950792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498552"/>
        <c:axId val="440497768"/>
      </c:lineChart>
      <c:catAx>
        <c:axId val="440498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0497768"/>
        <c:crossesAt val="0"/>
        <c:auto val="1"/>
        <c:lblAlgn val="ctr"/>
        <c:lblOffset val="100"/>
        <c:noMultiLvlLbl val="0"/>
      </c:catAx>
      <c:valAx>
        <c:axId val="440497768"/>
        <c:scaling>
          <c:orientation val="minMax"/>
          <c:max val="1"/>
          <c:min val="0"/>
        </c:scaling>
        <c:delete val="1"/>
        <c:axPos val="l"/>
        <c:majorGridlines/>
        <c:numFmt formatCode="#\ ?/?" sourceLinked="0"/>
        <c:majorTickMark val="out"/>
        <c:minorTickMark val="none"/>
        <c:tickLblPos val="nextTo"/>
        <c:crossAx val="440498552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396522309711284"/>
          <c:y val="5.7656249999999999E-2"/>
          <c:w val="0.57353477690288712"/>
          <c:h val="0.39369808070866147"/>
        </c:manualLayout>
      </c:layout>
      <c:lineChart>
        <c:grouping val="percentStacked"/>
        <c:varyColors val="0"/>
        <c:ser>
          <c:idx val="1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498160"/>
        <c:axId val="440497376"/>
      </c:lineChart>
      <c:catAx>
        <c:axId val="44049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0497376"/>
        <c:crossesAt val="0"/>
        <c:auto val="1"/>
        <c:lblAlgn val="ctr"/>
        <c:lblOffset val="100"/>
        <c:noMultiLvlLbl val="0"/>
      </c:catAx>
      <c:valAx>
        <c:axId val="440497376"/>
        <c:scaling>
          <c:orientation val="minMax"/>
          <c:max val="1"/>
          <c:min val="0"/>
        </c:scaling>
        <c:delete val="1"/>
        <c:axPos val="l"/>
        <c:majorGridlines/>
        <c:numFmt formatCode="#\ ?/?" sourceLinked="0"/>
        <c:majorTickMark val="out"/>
        <c:minorTickMark val="none"/>
        <c:tickLblPos val="nextTo"/>
        <c:crossAx val="440498160"/>
        <c:crosses val="autoZero"/>
        <c:crossBetween val="between"/>
        <c:majorUnit val="1"/>
        <c:minorUnit val="2.0000000000000004E-2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0.2625</cdr:x>
      <cdr:y>0.40313</cdr:y>
    </cdr:from>
    <cdr:to>
      <cdr:x>0.8375</cdr:x>
      <cdr:y>0.40313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00200" y="1638300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0.34688</cdr:y>
    </cdr:from>
    <cdr:to>
      <cdr:x>0.8311</cdr:x>
      <cdr:y>0.44325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1409700"/>
          <a:ext cx="3466186" cy="391648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0.85</cdr:x>
      <cdr:y>0.30938</cdr:y>
    </cdr:from>
    <cdr:to>
      <cdr:x>1</cdr:x>
      <cdr:y>0.53438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5181600" y="1257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 smtClean="0">
              <a:solidFill>
                <a:srgbClr val="FF1515"/>
              </a:solidFill>
              <a:latin typeface="Cambria Math"/>
            </a:rPr>
            <a:t>𝑓(𝑆∪𝑇)</a:t>
          </a:r>
          <a:endParaRPr lang="en-US" sz="1800" b="0" i="1" dirty="0" smtClean="0">
            <a:solidFill>
              <a:srgbClr val="FF1515"/>
            </a:solidFill>
            <a:latin typeface="Cambria Math"/>
          </a:endParaRPr>
        </a:p>
        <a:p xmlns:a="http://schemas.openxmlformats.org/drawingml/2006/main">
          <a:r>
            <a:rPr lang="en-US" sz="1800" b="0" i="0" smtClean="0">
              <a:solidFill>
                <a:schemeClr val="accent1">
                  <a:lumMod val="75000"/>
                </a:schemeClr>
              </a:solidFill>
              <a:latin typeface="Cambria Math"/>
            </a:rPr>
            <a:t>𝑓_𝐽 (𝑆)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0.80287</cdr:x>
      <cdr:y>0.47102</cdr:y>
    </cdr:from>
    <cdr:to>
      <cdr:x>1</cdr:x>
      <cdr:y>0.5619</cdr:y>
    </cdr:to>
    <cdr:sp macro="" textlink="">
      <cdr:nvSpPr>
        <cdr:cNvPr id="5" name="TextBox 9"/>
        <cdr:cNvSpPr txBox="1"/>
      </cdr:nvSpPr>
      <cdr:spPr>
        <a:xfrm xmlns:a="http://schemas.openxmlformats.org/drawingml/2006/main">
          <a:off x="4953000" y="1914243"/>
          <a:ext cx="120167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i="0" dirty="0">
              <a:latin typeface="Cambria Math"/>
            </a:rPr>
            <a:t>𝑇⊆[𝑛]\𝐽</a:t>
          </a:r>
          <a:endParaRPr lang="en-US" i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0.2625</cdr:x>
      <cdr:y>0.24375</cdr:y>
    </cdr:from>
    <cdr:to>
      <cdr:x>0.8375</cdr:x>
      <cdr:y>0.24375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00200" y="990600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0.1875</cdr:y>
    </cdr:from>
    <cdr:to>
      <cdr:x>0.8311</cdr:x>
      <cdr:y>0.28387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762000"/>
          <a:ext cx="3466214" cy="391646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0.85</cdr:x>
      <cdr:y>0.15</cdr:y>
    </cdr:from>
    <cdr:to>
      <cdr:x>1</cdr:x>
      <cdr:y>0.375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5181600" y="609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 smtClean="0">
              <a:solidFill>
                <a:srgbClr val="FF1515"/>
              </a:solidFill>
              <a:latin typeface="Cambria Math"/>
            </a:rPr>
            <a:t>𝑓(𝑆∪𝑇)</a:t>
          </a:r>
          <a:endParaRPr lang="en-US" sz="1800" b="0" i="1" dirty="0" smtClean="0">
            <a:solidFill>
              <a:srgbClr val="FF1515"/>
            </a:solidFill>
            <a:latin typeface="Cambria Math"/>
          </a:endParaRPr>
        </a:p>
        <a:p xmlns:a="http://schemas.openxmlformats.org/drawingml/2006/main">
          <a:r>
            <a:rPr lang="en-US" sz="1800" b="0" i="0" smtClean="0">
              <a:solidFill>
                <a:schemeClr val="accent1">
                  <a:lumMod val="75000"/>
                </a:schemeClr>
              </a:solidFill>
              <a:latin typeface="Cambria Math"/>
            </a:rPr>
            <a:t>𝑓_𝐽 (𝑆)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0.2625</cdr:x>
      <cdr:y>0.24375</cdr:y>
    </cdr:from>
    <cdr:to>
      <cdr:x>0.8375</cdr:x>
      <cdr:y>0.24375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00200" y="990600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0.15</cdr:y>
    </cdr:from>
    <cdr:to>
      <cdr:x>0.8311</cdr:x>
      <cdr:y>0.3375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609600"/>
          <a:ext cx="3466186" cy="762000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0.85</cdr:x>
      <cdr:y>0.15</cdr:y>
    </cdr:from>
    <cdr:to>
      <cdr:x>1</cdr:x>
      <cdr:y>0.375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5181600" y="609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 smtClean="0">
              <a:solidFill>
                <a:srgbClr val="FF1515"/>
              </a:solidFill>
              <a:latin typeface="Cambria Math"/>
            </a:rPr>
            <a:t>𝑓(𝑆∪𝑇)</a:t>
          </a:r>
          <a:endParaRPr lang="en-US" sz="1800" b="0" i="1" dirty="0" smtClean="0">
            <a:solidFill>
              <a:srgbClr val="FF1515"/>
            </a:solidFill>
            <a:latin typeface="Cambria Math"/>
          </a:endParaRPr>
        </a:p>
        <a:p xmlns:a="http://schemas.openxmlformats.org/drawingml/2006/main">
          <a:r>
            <a:rPr lang="en-US" sz="1800" b="0" i="0" smtClean="0">
              <a:solidFill>
                <a:schemeClr val="accent1">
                  <a:lumMod val="75000"/>
                </a:schemeClr>
              </a:solidFill>
              <a:latin typeface="Cambria Math"/>
            </a:rPr>
            <a:t>𝑓_𝐽 (𝑆)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0.79307</cdr:x>
      <cdr:y>0.4125</cdr:y>
    </cdr:from>
    <cdr:to>
      <cdr:x>0.97889</cdr:x>
      <cdr:y>0.50338</cdr:y>
    </cdr:to>
    <cdr:sp macro="" textlink="">
      <cdr:nvSpPr>
        <cdr:cNvPr id="5" name="TextBox 9"/>
        <cdr:cNvSpPr txBox="1"/>
      </cdr:nvSpPr>
      <cdr:spPr>
        <a:xfrm xmlns:a="http://schemas.openxmlformats.org/drawingml/2006/main">
          <a:off x="4834564" y="1676400"/>
          <a:ext cx="113274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i="0" dirty="0">
              <a:latin typeface="Cambria Math"/>
            </a:rPr>
            <a:t>𝑇⊆[𝑛]\𝐽̅</a:t>
          </a:r>
          <a:endParaRPr lang="en-US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0.2625</cdr:x>
      <cdr:y>0.40313</cdr:y>
    </cdr:from>
    <cdr:to>
      <cdr:x>0.8375</cdr:x>
      <cdr:y>0.40313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00200" y="1638300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0.34688</cdr:y>
    </cdr:from>
    <cdr:to>
      <cdr:x>0.8311</cdr:x>
      <cdr:y>0.44325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1434921"/>
          <a:ext cx="3466186" cy="398650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0.85</cdr:x>
      <cdr:y>0.30938</cdr:y>
    </cdr:from>
    <cdr:to>
      <cdr:x>1</cdr:x>
      <cdr:y>0.53438</cdr:y>
    </cdr:to>
    <mc:AlternateContent xmlns:mc="http://schemas.openxmlformats.org/markup-compatibility/2006" xmlns:a14="http://schemas.microsoft.com/office/drawing/2010/main">
      <mc:Choice Requires="a14">
        <cdr:sp macro="" textlink="">
          <cdr:nvSpPr>
            <cdr:cNvPr id="15" name="TextBox 14"/>
            <cdr:cNvSpPr txBox="1"/>
          </cdr:nvSpPr>
          <cdr:spPr>
            <a:xfrm xmlns:a="http://schemas.openxmlformats.org/drawingml/2006/main">
              <a:off x="5181600" y="1257300"/>
              <a:ext cx="914400" cy="914400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vertOverflow="clip" wrap="none" rtlCol="0"/>
            <a:lstStyle xmlns:a="http://schemas.openxmlformats.org/drawingml/2006/main"/>
            <a:p xmlns:a="http://schemas.openxmlformats.org/drawingml/2006/main">
              <a14:m>
                <m:oMath xmlns:m="http://schemas.openxmlformats.org/officeDocument/2006/math">
                  <m:sSub>
                    <m:sSubPr>
                      <m:ctrlPr>
                        <a:rPr lang="en-US" sz="1800" b="0" i="1" dirty="0" smtClean="0">
                          <a:solidFill>
                            <a:srgbClr val="FF1515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b="0" i="1" dirty="0" smtClean="0">
                          <a:solidFill>
                            <a:srgbClr val="FF1515"/>
                          </a:solidFill>
                          <a:latin typeface="Cambria Math"/>
                        </a:rPr>
                        <m:t>𝑓</m:t>
                      </m:r>
                    </m:e>
                    <m:sub>
                      <m:r>
                        <a:rPr lang="en-US" sz="1800" b="0" i="1" dirty="0" smtClean="0">
                          <a:solidFill>
                            <a:srgbClr val="FF1515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sz="1800" b="0" i="1" dirty="0" smtClean="0">
                          <a:solidFill>
                            <a:srgbClr val="FF1515"/>
                          </a:solidFill>
                          <a:latin typeface="Cambria Math"/>
                        </a:rPr>
                        <m:t>←</m:t>
                      </m:r>
                      <m:r>
                        <a:rPr lang="en-US" sz="1800" b="0" i="1" dirty="0" smtClean="0">
                          <a:solidFill>
                            <a:srgbClr val="FF1515"/>
                          </a:solidFill>
                          <a:latin typeface="Cambria Math"/>
                        </a:rPr>
                        <m:t>𝑆</m:t>
                      </m:r>
                    </m:sub>
                  </m:sSub>
                </m:oMath>
              </a14:m>
              <a:r>
                <a:rPr lang="en-US" sz="1800" b="0" i="0" dirty="0" smtClean="0">
                  <a:solidFill>
                    <a:srgbClr val="FF1515"/>
                  </a:solidFill>
                  <a:latin typeface="Cambria Math"/>
                </a:rPr>
                <a:t>(𝑇)</a:t>
              </a:r>
              <a:endParaRPr lang="en-US" sz="1800" b="0" i="1" dirty="0" smtClean="0">
                <a:solidFill>
                  <a:srgbClr val="FF1515"/>
                </a:solidFill>
                <a:latin typeface="Cambria Math"/>
              </a:endParaRPr>
            </a:p>
            <a:p xmlns:a="http://schemas.openxmlformats.org/drawingml/2006/main"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𝐽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m:oMathPara>
              </a14:m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cdr:txBody>
        </cdr:sp>
      </mc:Choice>
      <mc:Fallback xmlns="">
        <cdr:sp macro="" textlink="">
          <cdr:nvSpPr>
            <cdr:cNvPr id="15" name="TextBox 14"/>
            <cdr:cNvSpPr txBox="1"/>
          </cdr:nvSpPr>
          <cdr:spPr>
            <a:xfrm xmlns:a="http://schemas.openxmlformats.org/drawingml/2006/main">
              <a:off x="5181600" y="1257300"/>
              <a:ext cx="914400" cy="914400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vertOverflow="clip" wrap="none" rtlCol="0"/>
            <a:lstStyle xmlns:a="http://schemas.openxmlformats.org/drawingml/2006/main"/>
            <a:p xmlns:a="http://schemas.openxmlformats.org/drawingml/2006/main">
              <a:r>
                <a:rPr lang="en-US" sz="1800" b="0" i="0" dirty="0" smtClean="0">
                  <a:solidFill>
                    <a:srgbClr val="FF1515"/>
                  </a:solidFill>
                  <a:latin typeface="Cambria Math"/>
                </a:rPr>
                <a:t>𝑓_(𝐽←𝑆)(</a:t>
              </a:r>
              <a:r>
                <a:rPr lang="en-US" sz="1800" b="0" i="0" dirty="0" smtClean="0">
                  <a:solidFill>
                    <a:srgbClr val="FF1515"/>
                  </a:solidFill>
                  <a:latin typeface="Cambria Math"/>
                </a:rPr>
                <a:t>𝑇)</a:t>
              </a:r>
              <a:endParaRPr lang="en-US" sz="1800" b="0" i="1" dirty="0" smtClean="0">
                <a:solidFill>
                  <a:srgbClr val="FF1515"/>
                </a:solidFill>
                <a:latin typeface="Cambria Math"/>
              </a:endParaRPr>
            </a:p>
            <a:p xmlns:a="http://schemas.openxmlformats.org/drawingml/2006/main">
              <a:pPr/>
              <a:r>
                <a:rPr lang="en-US" sz="1800" b="0" i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rPr>
                <a:t>𝑓</a:t>
              </a:r>
              <a:r>
                <a:rPr lang="en-US" sz="1800" b="0" i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rPr>
                <a:t>_</a:t>
              </a:r>
              <a:r>
                <a:rPr lang="en-US" sz="1800" b="0" i="0" smtClean="0">
                  <a:solidFill>
                    <a:schemeClr val="accent1">
                      <a:lumMod val="75000"/>
                    </a:schemeClr>
                  </a:solidFill>
                  <a:latin typeface="Cambria Math"/>
                </a:rPr>
                <a:t>𝐽 (𝑆)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cdr:txBody>
        </cdr:sp>
      </mc:Fallback>
    </mc:AlternateContent>
  </cdr:relSizeAnchor>
  <cdr:relSizeAnchor xmlns:cdr="http://schemas.openxmlformats.org/drawingml/2006/chartDrawing">
    <cdr:from>
      <cdr:x>0.8125</cdr:x>
      <cdr:y>0.46127</cdr:y>
    </cdr:from>
    <cdr:to>
      <cdr:x>0.94218</cdr:x>
      <cdr:y>0.55055</cdr:y>
    </cdr:to>
    <mc:AlternateContent xmlns:mc="http://schemas.openxmlformats.org/markup-compatibility/2006" xmlns:a14="http://schemas.microsoft.com/office/drawing/2010/main">
      <mc:Choice Requires="a14">
        <cdr:sp macro="" textlink="">
          <cdr:nvSpPr>
            <cdr:cNvPr id="5" name="TextBox 9"/>
            <cdr:cNvSpPr txBox="1"/>
          </cdr:nvSpPr>
          <cdr:spPr>
            <a:xfrm xmlns:a="http://schemas.openxmlformats.org/drawingml/2006/main">
              <a:off x="4953000" y="1908113"/>
              <a:ext cx="790536" cy="369332"/>
            </a:xfrm>
            <a:prstGeom xmlns:a="http://schemas.openxmlformats.org/drawingml/2006/main" prst="rect">
              <a:avLst/>
            </a:prstGeom>
            <a:noFill xmlns:a="http://schemas.openxmlformats.org/drawingml/2006/main"/>
          </cdr:spPr>
          <cdr:txBody>
            <a:bodyPr xmlns:a="http://schemas.openxmlformats.org/drawingml/2006/main" wrap="none" rtlCol="0">
              <a:sp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</m:e>
                    </m:acc>
                  </m:oMath>
                </m:oMathPara>
              </a14:m>
              <a:endParaRPr lang="en-US" dirty="0"/>
            </a:p>
          </cdr:txBody>
        </cdr:sp>
      </mc:Choice>
      <mc:Fallback xmlns="">
        <cdr:sp macro="" textlink="">
          <cdr:nvSpPr>
            <cdr:cNvPr id="5" name="TextBox 9"/>
            <cdr:cNvSpPr txBox="1"/>
          </cdr:nvSpPr>
          <cdr:spPr>
            <a:xfrm xmlns:a="http://schemas.openxmlformats.org/drawingml/2006/main">
              <a:off x="4953000" y="1908113"/>
              <a:ext cx="790536" cy="369332"/>
            </a:xfrm>
            <a:prstGeom xmlns:a="http://schemas.openxmlformats.org/drawingml/2006/main" prst="rect">
              <a:avLst/>
            </a:prstGeom>
            <a:noFill xmlns:a="http://schemas.openxmlformats.org/drawingml/2006/main"/>
          </cdr:spPr>
          <cdr:txBody>
            <a:bodyPr xmlns:a="http://schemas.openxmlformats.org/drawingml/2006/main" wrap="none" rtlCol="0">
              <a:sp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r>
                <a:rPr lang="en-US" i="0" dirty="0" smtClean="0">
                  <a:latin typeface="Cambria Math"/>
                </a:rPr>
                <a:t>𝑇</a:t>
              </a:r>
              <a:r>
                <a:rPr lang="en-US" i="0" dirty="0">
                  <a:latin typeface="Cambria Math"/>
                </a:rPr>
                <a:t>⊆𝐽</a:t>
              </a:r>
              <a:r>
                <a:rPr lang="en-US" i="0" dirty="0">
                  <a:latin typeface="Cambria Math"/>
                </a:rPr>
                <a:t> ̅</a:t>
              </a:r>
              <a:endParaRPr lang="en-US" dirty="0"/>
            </a:p>
          </cdr:txBody>
        </cdr:sp>
      </mc:Fallback>
    </mc:AlternateContent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0.26606</cdr:x>
      <cdr:y>0.31861</cdr:y>
    </cdr:from>
    <cdr:to>
      <cdr:x>0.84106</cdr:x>
      <cdr:y>0.31861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21921" y="1317994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0.11599</cdr:y>
    </cdr:from>
    <cdr:to>
      <cdr:x>0.8311</cdr:x>
      <cdr:y>0.44325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479794"/>
          <a:ext cx="3466186" cy="1353777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0.84106</cdr:x>
      <cdr:y>0.18572</cdr:y>
    </cdr:from>
    <cdr:to>
      <cdr:x>0.99106</cdr:x>
      <cdr:y>0.41072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5127121" y="768247"/>
          <a:ext cx="914400" cy="93074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0" i="0" dirty="0" smtClean="0">
              <a:solidFill>
                <a:srgbClr val="FF1515"/>
              </a:solidFill>
              <a:latin typeface="Cambria Math"/>
            </a:rPr>
            <a:t>𝑓_(𝐽←𝑆) (𝑇)</a:t>
          </a:r>
          <a:endParaRPr lang="en-US" sz="1800" b="0" i="1" dirty="0" smtClean="0">
            <a:solidFill>
              <a:srgbClr val="FF1515"/>
            </a:solidFill>
            <a:latin typeface="Cambria Math"/>
          </a:endParaRPr>
        </a:p>
        <a:p xmlns:a="http://schemas.openxmlformats.org/drawingml/2006/main">
          <a:r>
            <a:rPr lang="en-US" sz="1800" b="0" i="0" dirty="0" smtClean="0">
              <a:solidFill>
                <a:schemeClr val="accent1">
                  <a:lumMod val="75000"/>
                </a:schemeClr>
              </a:solidFill>
              <a:latin typeface="Cambria Math"/>
            </a:rPr>
            <a:t>𝑓_𝐽 (𝑆)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0.8125</cdr:x>
      <cdr:y>0.46127</cdr:y>
    </cdr:from>
    <cdr:to>
      <cdr:x>0.94218</cdr:x>
      <cdr:y>0.55055</cdr:y>
    </cdr:to>
    <cdr:sp macro="" textlink="">
      <cdr:nvSpPr>
        <cdr:cNvPr id="5" name="TextBox 9"/>
        <cdr:cNvSpPr txBox="1"/>
      </cdr:nvSpPr>
      <cdr:spPr>
        <a:xfrm xmlns:a="http://schemas.openxmlformats.org/drawingml/2006/main">
          <a:off x="4953000" y="1908113"/>
          <a:ext cx="79053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i="0" dirty="0" smtClean="0">
              <a:latin typeface="Cambria Math"/>
            </a:rPr>
            <a:t>𝑇</a:t>
          </a:r>
          <a:r>
            <a:rPr lang="en-US" i="0" dirty="0">
              <a:latin typeface="Cambria Math"/>
            </a:rPr>
            <a:t>⊆𝐽 ̅</a:t>
          </a:r>
          <a:endParaRPr lang="en-US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0.26606</cdr:x>
      <cdr:y>0.31861</cdr:y>
    </cdr:from>
    <cdr:to>
      <cdr:x>0.84106</cdr:x>
      <cdr:y>0.31861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21921" y="1317994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0.11599</cdr:y>
    </cdr:from>
    <cdr:to>
      <cdr:x>0.8311</cdr:x>
      <cdr:y>0.44325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479794"/>
          <a:ext cx="3466186" cy="1353777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0.26606</cdr:x>
      <cdr:y>0.31861</cdr:y>
    </cdr:from>
    <cdr:to>
      <cdr:x>0.84106</cdr:x>
      <cdr:y>0.31861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621921" y="1317994"/>
          <a:ext cx="3505200" cy="0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0.2625</cdr:x>
      <cdr:y>0.11599</cdr:y>
    </cdr:from>
    <cdr:to>
      <cdr:x>0.8311</cdr:x>
      <cdr:y>0.44325</cdr:y>
    </cdr:to>
    <cdr:sp macro="" textlink="">
      <cdr:nvSpPr>
        <cdr:cNvPr id="14" name="Freeform 13"/>
        <cdr:cNvSpPr/>
      </cdr:nvSpPr>
      <cdr:spPr>
        <a:xfrm xmlns:a="http://schemas.openxmlformats.org/drawingml/2006/main">
          <a:off x="1600200" y="479794"/>
          <a:ext cx="3466186" cy="1353777"/>
        </a:xfrm>
        <a:custGeom xmlns:a="http://schemas.openxmlformats.org/drawingml/2006/main">
          <a:avLst/>
          <a:gdLst>
            <a:gd name="connsiteX0" fmla="*/ 0 w 3466214"/>
            <a:gd name="connsiteY0" fmla="*/ 691130 h 872317"/>
            <a:gd name="connsiteX1" fmla="*/ 276447 w 3466214"/>
            <a:gd name="connsiteY1" fmla="*/ 329623 h 872317"/>
            <a:gd name="connsiteX2" fmla="*/ 606056 w 3466214"/>
            <a:gd name="connsiteY2" fmla="*/ 871883 h 872317"/>
            <a:gd name="connsiteX3" fmla="*/ 871870 w 3466214"/>
            <a:gd name="connsiteY3" fmla="*/ 223297 h 872317"/>
            <a:gd name="connsiteX4" fmla="*/ 1169582 w 3466214"/>
            <a:gd name="connsiteY4" fmla="*/ 680497 h 872317"/>
            <a:gd name="connsiteX5" fmla="*/ 1520456 w 3466214"/>
            <a:gd name="connsiteY5" fmla="*/ 372153 h 872317"/>
            <a:gd name="connsiteX6" fmla="*/ 1860698 w 3466214"/>
            <a:gd name="connsiteY6" fmla="*/ 754925 h 872317"/>
            <a:gd name="connsiteX7" fmla="*/ 2200940 w 3466214"/>
            <a:gd name="connsiteY7" fmla="*/ 13 h 872317"/>
            <a:gd name="connsiteX8" fmla="*/ 2594345 w 3466214"/>
            <a:gd name="connsiteY8" fmla="*/ 776190 h 872317"/>
            <a:gd name="connsiteX9" fmla="*/ 2828261 w 3466214"/>
            <a:gd name="connsiteY9" fmla="*/ 382786 h 872317"/>
            <a:gd name="connsiteX10" fmla="*/ 3168503 w 3466214"/>
            <a:gd name="connsiteY10" fmla="*/ 786823 h 872317"/>
            <a:gd name="connsiteX11" fmla="*/ 3466214 w 3466214"/>
            <a:gd name="connsiteY11" fmla="*/ 265827 h 87231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</a:cxnLst>
          <a:rect l="l" t="t" r="r" b="b"/>
          <a:pathLst>
            <a:path w="3466214" h="872317">
              <a:moveTo>
                <a:pt x="0" y="691130"/>
              </a:moveTo>
              <a:cubicBezTo>
                <a:pt x="87719" y="495313"/>
                <a:pt x="175438" y="299497"/>
                <a:pt x="276447" y="329623"/>
              </a:cubicBezTo>
              <a:cubicBezTo>
                <a:pt x="377456" y="359748"/>
                <a:pt x="506819" y="889604"/>
                <a:pt x="606056" y="871883"/>
              </a:cubicBezTo>
              <a:cubicBezTo>
                <a:pt x="705293" y="854162"/>
                <a:pt x="777949" y="255195"/>
                <a:pt x="871870" y="223297"/>
              </a:cubicBezTo>
              <a:cubicBezTo>
                <a:pt x="965791" y="191399"/>
                <a:pt x="1061484" y="655688"/>
                <a:pt x="1169582" y="680497"/>
              </a:cubicBezTo>
              <a:cubicBezTo>
                <a:pt x="1277680" y="705306"/>
                <a:pt x="1405270" y="359748"/>
                <a:pt x="1520456" y="372153"/>
              </a:cubicBezTo>
              <a:cubicBezTo>
                <a:pt x="1635642" y="384558"/>
                <a:pt x="1747284" y="816948"/>
                <a:pt x="1860698" y="754925"/>
              </a:cubicBezTo>
              <a:cubicBezTo>
                <a:pt x="1974112" y="692902"/>
                <a:pt x="2078666" y="-3531"/>
                <a:pt x="2200940" y="13"/>
              </a:cubicBezTo>
              <a:cubicBezTo>
                <a:pt x="2323214" y="3557"/>
                <a:pt x="2489792" y="712395"/>
                <a:pt x="2594345" y="776190"/>
              </a:cubicBezTo>
              <a:cubicBezTo>
                <a:pt x="2698899" y="839986"/>
                <a:pt x="2732568" y="381014"/>
                <a:pt x="2828261" y="382786"/>
              </a:cubicBezTo>
              <a:cubicBezTo>
                <a:pt x="2923954" y="384558"/>
                <a:pt x="3062178" y="806316"/>
                <a:pt x="3168503" y="786823"/>
              </a:cubicBezTo>
              <a:cubicBezTo>
                <a:pt x="3274828" y="767330"/>
                <a:pt x="3267740" y="-432378"/>
                <a:pt x="3466214" y="265827"/>
              </a:cubicBezTo>
            </a:path>
          </a:pathLst>
        </a:custGeom>
        <a:noFill xmlns:a="http://schemas.openxmlformats.org/drawingml/2006/main"/>
        <a:ln xmlns:a="http://schemas.openxmlformats.org/drawingml/2006/main" w="2222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4" Type="http://schemas.openxmlformats.org/officeDocument/2006/relationships/image" Target="../media/image211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chart" Target="../charts/chart2.xml"/><Relationship Id="rId7" Type="http://schemas.openxmlformats.org/officeDocument/2006/relationships/image" Target="../media/image8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42.png"/><Relationship Id="rId4" Type="http://schemas.openxmlformats.org/officeDocument/2006/relationships/chart" Target="../charts/chart3.xml"/><Relationship Id="rId9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chart" Target="../charts/chart4.xml"/><Relationship Id="rId7" Type="http://schemas.openxmlformats.org/officeDocument/2006/relationships/image" Target="../media/image22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chart" Target="../charts/char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23.w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6.xml"/><Relationship Id="rId7" Type="http://schemas.openxmlformats.org/officeDocument/2006/relationships/image" Target="../media/image23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image" Target="../media/image91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762000"/>
            <a:ext cx="7848600" cy="1828800"/>
          </a:xfrm>
        </p:spPr>
        <p:txBody>
          <a:bodyPr/>
          <a:lstStyle/>
          <a:p>
            <a:pPr algn="ctr"/>
            <a:r>
              <a:rPr lang="en-US" sz="3600" dirty="0" smtClean="0"/>
              <a:t>Optimal bounds </a:t>
            </a:r>
            <a:r>
              <a:rPr lang="en-US" sz="3600" dirty="0"/>
              <a:t>on </a:t>
            </a:r>
            <a:r>
              <a:rPr lang="en-US" sz="3600" dirty="0" smtClean="0"/>
              <a:t>approximation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of </a:t>
            </a:r>
            <a:r>
              <a:rPr lang="en-US" sz="3600" dirty="0" err="1" smtClean="0"/>
              <a:t>submodular</a:t>
            </a:r>
            <a:r>
              <a:rPr lang="en-US" sz="3600" dirty="0" smtClean="0"/>
              <a:t> and XOS   </a:t>
            </a:r>
            <a:br>
              <a:rPr lang="en-US" sz="3600" dirty="0" smtClean="0"/>
            </a:br>
            <a:r>
              <a:rPr lang="en-US" sz="3600" dirty="0" smtClean="0"/>
              <a:t>functions by juntas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4991100" cy="894951"/>
          </a:xfrm>
        </p:spPr>
        <p:txBody>
          <a:bodyPr>
            <a:noAutofit/>
          </a:bodyPr>
          <a:lstStyle/>
          <a:p>
            <a:pPr algn="l"/>
            <a:r>
              <a:rPr lang="en-US" dirty="0" err="1" smtClean="0"/>
              <a:t>Vitaly</a:t>
            </a:r>
            <a:r>
              <a:rPr lang="en-US" dirty="0" smtClean="0"/>
              <a:t> Feldman and Jan </a:t>
            </a:r>
            <a:r>
              <a:rPr lang="en-US" dirty="0" err="1" smtClean="0"/>
              <a:t>Vondrâk</a:t>
            </a:r>
            <a:endParaRPr lang="en-US" dirty="0" smtClean="0"/>
          </a:p>
          <a:p>
            <a:pPr algn="l"/>
            <a:r>
              <a:rPr lang="en-US" dirty="0" smtClean="0"/>
              <a:t>IBM </a:t>
            </a:r>
            <a:r>
              <a:rPr lang="en-US" dirty="0"/>
              <a:t>Research - </a:t>
            </a:r>
            <a:r>
              <a:rPr lang="en-US" dirty="0" err="1" smtClean="0"/>
              <a:t>Almaden</a:t>
            </a:r>
            <a:endParaRPr lang="en-US" dirty="0"/>
          </a:p>
        </p:txBody>
      </p:sp>
      <p:pic>
        <p:nvPicPr>
          <p:cNvPr id="6" name="Picture 2" descr="C:\tmp\Downloads\IMG_25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9" y="3912249"/>
            <a:ext cx="2026741" cy="21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broader classes of functions (XOS) be approximated by juntas?</a:t>
                </a:r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optimal for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functions?</a:t>
                </a:r>
              </a:p>
              <a:p>
                <a:r>
                  <a:rPr lang="en-US" dirty="0" smtClean="0"/>
                  <a:t>Can techniques for Boolean functions be used?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5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42950" y="3543300"/>
                <a:ext cx="7924800" cy="19050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XOS functions can be approximated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junta</a:t>
                </a:r>
              </a:p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XOS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functions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Ω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1/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-junta </a:t>
                </a:r>
              </a:p>
              <a:p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Submodular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functions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can be approximated by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-junta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(even linear functions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1/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-junta)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3543300"/>
                <a:ext cx="7924800" cy="1905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:\Dropbox\Research\Talks\13.10 Submodular learning\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57600"/>
            <a:ext cx="9906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52475" y="3533775"/>
            <a:ext cx="7924800" cy="1905000"/>
            <a:chOff x="762000" y="2590800"/>
            <a:chExt cx="7924800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/>
                <p:cNvSpPr/>
                <p:nvPr/>
              </p:nvSpPr>
              <p:spPr>
                <a:xfrm>
                  <a:off x="762000" y="2590800"/>
                  <a:ext cx="7924800" cy="1905000"/>
                </a:xfrm>
                <a:prstGeom prst="roundRect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XOS functions can be approximated by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-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junta</a:t>
                  </a:r>
                </a:p>
                <a:p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XOS </a:t>
                  </a: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functions require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-junta</a:t>
                  </a:r>
                </a:p>
                <a:p>
                  <a:r>
                    <a:rPr lang="en-US" sz="20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Submodular</a:t>
                  </a: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functions </a:t>
                  </a:r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can be approximated by</a:t>
                  </a: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-junta</a:t>
                  </a:r>
                </a:p>
                <a:p>
                  <a:r>
                    <a:rPr lang="en-US" sz="2000" dirty="0" smtClean="0">
                      <a:solidFill>
                        <a:schemeClr val="tx1"/>
                      </a:solidFill>
                    </a:rPr>
                    <a:t>(even linear functions </a:t>
                  </a: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require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-junta)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590800"/>
                  <a:ext cx="7924800" cy="1905000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2" descr="C:\Dropbox\Research\Talks\13.10 Submodular learning\n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2743200"/>
              <a:ext cx="99060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163830" y="3493930"/>
            <a:ext cx="8686800" cy="2003739"/>
            <a:chOff x="209550" y="4661034"/>
            <a:chExt cx="8686800" cy="2003739"/>
          </a:xfrm>
        </p:grpSpPr>
        <p:sp>
          <p:nvSpPr>
            <p:cNvPr id="13" name="Oval 12"/>
            <p:cNvSpPr/>
            <p:nvPr/>
          </p:nvSpPr>
          <p:spPr>
            <a:xfrm>
              <a:off x="209550" y="4661034"/>
              <a:ext cx="8686800" cy="2003739"/>
            </a:xfrm>
            <a:prstGeom prst="ellipse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04800" y="4841226"/>
              <a:ext cx="6612336" cy="1643354"/>
            </a:xfrm>
            <a:prstGeom prst="ellipse">
              <a:avLst/>
            </a:prstGeom>
            <a:solidFill>
              <a:schemeClr val="accent5">
                <a:lumMod val="75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" y="5053303"/>
              <a:ext cx="5334000" cy="1219200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57200" y="5281903"/>
              <a:ext cx="3048000" cy="762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          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609600" y="5382997"/>
                  <a:ext cx="1409700" cy="559813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Monot.linear</a:t>
                  </a:r>
                  <a:r>
                    <a:rPr lang="en-US" sz="11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5382997"/>
                  <a:ext cx="1409700" cy="559813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81200" y="5416682"/>
                  <a:ext cx="1295400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Coverage 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O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300" b="0" i="1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300" i="1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13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300" dirty="0" smtClean="0">
                      <a:latin typeface="Berlin Sans FB" panose="020E0602020502020306" pitchFamily="34" charset="0"/>
                    </a:rPr>
                    <a:t> [FK’13]</a:t>
                  </a:r>
                  <a:endParaRPr lang="en-US" sz="1300" dirty="0">
                    <a:latin typeface="Berlin Sans FB" panose="020E0602020502020306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5416682"/>
                  <a:ext cx="1295400" cy="4924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69" t="-1250"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05200" y="5318514"/>
                  <a:ext cx="1828800" cy="688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Monot</a:t>
                  </a:r>
                  <a:r>
                    <a:rPr lang="en-US" sz="1400" dirty="0" smtClean="0"/>
                    <a:t>. </a:t>
                  </a:r>
                  <a:r>
                    <a:rPr lang="en-US" sz="1400" dirty="0" err="1" smtClean="0"/>
                    <a:t>submodular</a:t>
                  </a:r>
                  <a:endParaRPr lang="en-US" sz="1400" i="1" dirty="0" smtClean="0">
                    <a:latin typeface="Cambria Math"/>
                  </a:endParaRPr>
                </a:p>
                <a:p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 sz="1400" i="1">
                              <a:latin typeface="Cambria Math"/>
                            </a:rPr>
                            <m:t>log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5318514"/>
                  <a:ext cx="1828800" cy="68877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67" t="-17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791200" y="5333999"/>
                  <a:ext cx="973536" cy="6578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0" dirty="0" smtClean="0">
                      <a:latin typeface="+mj-lt"/>
                    </a:rPr>
                    <a:t>XOS</a:t>
                  </a:r>
                  <a:endParaRPr lang="en-US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Ω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5333999"/>
                  <a:ext cx="973536" cy="65780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000"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98086" y="5182322"/>
                  <a:ext cx="1729961" cy="961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Constant total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-influence</a:t>
                  </a:r>
                  <a:endParaRPr lang="en-US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i="1"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086" y="5182322"/>
                  <a:ext cx="1729961" cy="9611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180" t="-3797" r="-21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54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0.3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57225" y="4857750"/>
                <a:ext cx="7620000" cy="13716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XOS: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-error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Submodular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-error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-</a:t>
                </a:r>
                <a:r>
                  <a:rPr lang="en-US" dirty="0">
                    <a:solidFill>
                      <a:prstClr val="black"/>
                    </a:solidFill>
                  </a:rPr>
                  <a:t>factor </a:t>
                </a:r>
                <a:r>
                  <a:rPr lang="en-US" dirty="0" err="1">
                    <a:solidFill>
                      <a:prstClr val="black"/>
                    </a:solidFill>
                  </a:rPr>
                  <a:t>w.p</a:t>
                </a:r>
                <a:r>
                  <a:rPr lang="en-US" dirty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𝛿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in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4857750"/>
                <a:ext cx="7620000" cy="1371600"/>
              </a:xfrm>
              <a:prstGeom prst="roundRect">
                <a:avLst/>
              </a:prstGeom>
              <a:blipFill rotWithShape="1">
                <a:blip r:embed="rId2"/>
                <a:stretch>
                  <a:fillRect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Dropbox\Research\Talks\13.10 Submodular learning\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14925"/>
            <a:ext cx="1714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learning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200025" y="990600"/>
                <a:ext cx="4114800" cy="3657600"/>
              </a:xfrm>
              <a:prstGeom prst="rect">
                <a:avLst/>
              </a:prstGeom>
              <a:ln w="50800" cmpd="dbl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Trebuchet MS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800" dirty="0" smtClean="0"/>
                  <a:t>Unrestricted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1800" dirty="0" smtClean="0"/>
                  <a:t>, PMAC</a:t>
                </a:r>
              </a:p>
              <a:p>
                <a:pPr marL="0" lvl="0" indent="0">
                  <a:buNone/>
                </a:pPr>
                <a:r>
                  <a:rPr lang="en-US" sz="16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Submodular</a:t>
                </a:r>
                <a:r>
                  <a:rPr lang="en-US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:</a:t>
                </a:r>
                <a:endParaRPr lang="en-US" sz="16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600" dirty="0" smtClean="0"/>
                  <a:t>-factor approx. in time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𝑝𝑜𝑙𝑦</m:t>
                    </m:r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i="1" dirty="0" smtClean="0">
                        <a:latin typeface="Cambria Math"/>
                      </a:rPr>
                      <m:t>𝑛</m:t>
                    </m:r>
                    <m:r>
                      <a:rPr lang="en-US" sz="1600" i="1" dirty="0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 dirty="0" smtClean="0">
                            <a:latin typeface="Cambria Math"/>
                          </a:rPr>
                          <m:t>𝛿</m:t>
                        </m:r>
                      </m:den>
                    </m:f>
                    <m:r>
                      <a:rPr lang="en-US" sz="16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dirty="0" smtClean="0"/>
                  <a:t>No poly-time </a:t>
                </a:r>
                <a:r>
                  <a:rPr lang="en-US" sz="1600" dirty="0" err="1" smtClean="0"/>
                  <a:t>algo</a:t>
                </a:r>
                <a:r>
                  <a:rPr lang="en-US" sz="1600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Ω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40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400" i="1" smtClean="0">
                            <a:latin typeface="Cambria Math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1600" dirty="0" smtClean="0"/>
                  <a:t>)-factor 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[Balcan,Harvey‘11]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1600" dirty="0" smtClean="0">
                  <a:solidFill>
                    <a:srgbClr val="FFC000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b="1" dirty="0" smtClean="0"/>
                  <a:t>XOS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600" dirty="0"/>
                  <a:t>-factor: </a:t>
                </a:r>
                <a:r>
                  <a:rPr lang="en-US" sz="1600" dirty="0" smtClean="0"/>
                  <a:t>approx. </a:t>
                </a:r>
                <a:r>
                  <a:rPr lang="en-US" sz="1600" dirty="0"/>
                  <a:t>in time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𝑛</m:t>
                        </m:r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</a:t>
                </a:r>
                <a:r>
                  <a:rPr lang="it-IT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Constantin,Iwata,Wang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‘12]</a:t>
                </a:r>
                <a:endParaRPr lang="en-US" sz="1400" dirty="0" smtClean="0">
                  <a:solidFill>
                    <a:srgbClr val="F1650F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600" dirty="0" smtClean="0"/>
                  <a:t>No </a:t>
                </a:r>
                <a:r>
                  <a:rPr lang="en-US" sz="1600" dirty="0"/>
                  <a:t>poly-time </a:t>
                </a:r>
                <a:r>
                  <a:rPr lang="en-US" sz="1600" dirty="0" err="1"/>
                  <a:t>algo</a:t>
                </a:r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Ω</m:t>
                            </m:r>
                          </m:e>
                        </m:acc>
                        <m:r>
                          <a:rPr lang="en-US" sz="1800" i="1" smtClean="0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1/</m:t>
                        </m:r>
                        <m:r>
                          <a:rPr lang="en-US" sz="18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-</a:t>
                </a:r>
                <a:r>
                  <a:rPr lang="en-US" sz="1600" dirty="0" smtClean="0"/>
                  <a:t>factor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</a:t>
                </a: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</a:t>
                </a:r>
                <a:r>
                  <a:rPr lang="it-IT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Constantin,Iwata,Wang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‘12]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Badanidiyuru,Dobzinski,Fu,Kleinberg,Nisan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 Roughgarden’12]</a:t>
                </a:r>
                <a:endParaRPr lang="en-US" sz="1400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1600" dirty="0">
                  <a:solidFill>
                    <a:srgbClr val="FFC000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990600"/>
                <a:ext cx="4114800" cy="3657600"/>
              </a:xfrm>
              <a:prstGeom prst="rect">
                <a:avLst/>
              </a:prstGeom>
              <a:blipFill rotWithShape="1">
                <a:blip r:embed="rId8"/>
                <a:stretch>
                  <a:fillRect l="-293" t="-329" b="-822"/>
                </a:stretch>
              </a:blipFill>
              <a:ln w="508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467225" y="990600"/>
                <a:ext cx="4448176" cy="3657600"/>
              </a:xfrm>
              <a:prstGeom prst="rect">
                <a:avLst/>
              </a:prstGeom>
              <a:ln w="50800" cmpd="dbl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Trebuchet MS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800" dirty="0" smtClean="0"/>
                  <a:t>Uniform/product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1800" dirty="0" smtClean="0"/>
                  <a:t>.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[0,1]</m:t>
                    </m:r>
                  </m:oMath>
                </a14:m>
                <a:endParaRPr lang="en-US" sz="1800" dirty="0" smtClean="0"/>
              </a:p>
              <a:p>
                <a:pPr marL="0" lvl="0" indent="0">
                  <a:buNone/>
                </a:pPr>
                <a:r>
                  <a:rPr lang="en-US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Submodular: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value queries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[Gupta,Hardt,Roth,Ullman’11]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[Cheraghchi,Klivans,Kothari,Lee’12]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dirty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Ω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−2/3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examples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[F.,Kothari,Vondrak’13]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25" y="990600"/>
                <a:ext cx="4448176" cy="3657600"/>
              </a:xfrm>
              <a:prstGeom prst="rect">
                <a:avLst/>
              </a:prstGeom>
              <a:blipFill rotWithShape="1">
                <a:blip r:embed="rId9"/>
                <a:stretch>
                  <a:fillRect l="-271" t="-329"/>
                </a:stretch>
              </a:blipFill>
              <a:ln w="508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Approximation by juntas for Boolean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Well-studied: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[Nisan,Szegedy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‛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92] [Friedgut‛98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] [Bourgain‛01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] [Friedgut,Kalai,Naor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‛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01] [Kindler,Safra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‛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04] [Alon,Dinur,Friedgut,Sudakov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‛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04]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 </a:t>
            </a:r>
            <a:endParaRPr lang="en-US" sz="2000" dirty="0" smtClean="0">
              <a:solidFill>
                <a:srgbClr val="F1650F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[Dinur,Friedgut,Kindler,O'Donnell‛06] [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O’Donnell,Servedio‛07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] [</a:t>
            </a:r>
            <a:r>
              <a:rPr lang="en-US" sz="2000" dirty="0">
                <a:solidFill>
                  <a:srgbClr val="F1650F"/>
                </a:solidFill>
                <a:latin typeface="Berlin Sans FB" panose="020E0602020502020306" pitchFamily="34" charset="0"/>
              </a:rPr>
              <a:t>Diakonikolas,Servedio‛09</a:t>
            </a:r>
            <a:r>
              <a:rPr lang="en-US" sz="20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C000"/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38200" y="3733800"/>
                <a:ext cx="7467600" cy="23622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→{0,1}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&gt;0,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there exists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𝐼𝑛𝑓𝑙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𝜖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-junta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-close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𝐼𝑛𝑓𝑙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𝐼𝑛𝑓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⁡[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3800"/>
                <a:ext cx="7467600" cy="23622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63761" y="3059668"/>
            <a:ext cx="28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Friedgut’s</a:t>
            </a:r>
            <a:r>
              <a:rPr lang="en-US" sz="2400" dirty="0" smtClean="0"/>
              <a:t>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52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by juntas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real-valued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𝐼𝑛𝑓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𝐼𝑛𝑓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/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𝐼𝑛𝑓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Note: for {0,1}-valued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Pr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⁡[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endChr m:val="]"/>
                        <m:ctrlP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𝐼𝑛𝑓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∋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𝐼𝑛𝑓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∋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38200" y="4495800"/>
                <a:ext cx="7772400" cy="1676400"/>
              </a:xfrm>
              <a:prstGeom prst="roundRect">
                <a:avLst/>
              </a:prstGeom>
              <a:solidFill>
                <a:srgbClr val="FF1515">
                  <a:alpha val="3764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Friedgut’s theorem does not hold for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2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(</m:t>
                    </m:r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: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Exists a function such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2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2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(</m:t>
                    </m:r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2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) =1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but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Ω</m:t>
                    </m:r>
                    <m:r>
                      <a:rPr lang="en-US" sz="2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(</m:t>
                    </m:r>
                    <m:r>
                      <a:rPr lang="en-US" sz="2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𝑛</m:t>
                    </m:r>
                    <m:r>
                      <a:rPr lang="en-US" sz="22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variables to approximate within a constant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1900" dirty="0">
                    <a:solidFill>
                      <a:srgbClr val="002060"/>
                    </a:solidFill>
                    <a:latin typeface="Berlin Sans FB" panose="020E0602020502020306" pitchFamily="34" charset="0"/>
                  </a:rPr>
                  <a:t>[O’Donnell,Servedio’06</a:t>
                </a:r>
                <a:r>
                  <a:rPr lang="en-US" sz="1900" dirty="0" smtClean="0">
                    <a:solidFill>
                      <a:srgbClr val="002060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200" dirty="0">
                  <a:solidFill>
                    <a:srgbClr val="002060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800"/>
                <a:ext cx="7772400" cy="1676400"/>
              </a:xfrm>
              <a:prstGeom prst="roundRect">
                <a:avLst/>
              </a:prstGeom>
              <a:blipFill rotWithShape="1">
                <a:blip r:embed="rId3"/>
                <a:stretch>
                  <a:fillRect b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1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Analogue of </a:t>
            </a:r>
            <a:r>
              <a:rPr lang="en-US" dirty="0" err="1" smtClean="0"/>
              <a:t>Friedgut’s</a:t>
            </a:r>
            <a:r>
              <a:rPr lang="en-US" dirty="0" smtClean="0"/>
              <a:t> theorem for real-valued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Influence bounds for XOS functions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09600" y="1447800"/>
                <a:ext cx="7924800" cy="24384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2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</m:t>
                    </m:r>
                    <m:r>
                      <a:rPr lang="en-US" sz="22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sz="22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there exists a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𝐼𝑛𝑓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𝐼𝑛𝑓</m:t>
                            </m:r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-junta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s.t.</a:t>
                </a:r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2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𝐼𝑛𝑓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2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𝐼𝑛𝑓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[|</m:t>
                          </m:r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endChr m:val="]"/>
                              <m:ctrlP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)|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also a polynomial of degree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𝐼𝑛𝑓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2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47800"/>
                <a:ext cx="7924800" cy="2438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733425" y="4724400"/>
                <a:ext cx="7772400" cy="12954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XOS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</a:t>
                </a:r>
                <a:r>
                  <a:rPr lang="en-US" sz="2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submodular</a:t>
                </a:r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2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Note: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2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⇒ </m:t>
                    </m:r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2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724400"/>
                <a:ext cx="7772400" cy="1295400"/>
              </a:xfrm>
              <a:prstGeom prst="roundRect">
                <a:avLst/>
              </a:prstGeom>
              <a:blipFill rotWithShape="1">
                <a:blip r:embed="rId3"/>
                <a:stretch>
                  <a:fillRect l="-78" t="-926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influence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534400" cy="51355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XOS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𝐼𝑛𝑓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[|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endChr m:val="]"/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})|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                =2</m:t>
                      </m:r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S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})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                         =</m:t>
                      </m:r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S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})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Fractional-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subaddivity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S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}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   ⇒     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S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})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Therefore: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S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{</m:t>
                        </m:r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})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≤2⋅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≤2</m:t>
                    </m:r>
                  </m:oMath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Also applies to </a:t>
                </a:r>
                <a:r>
                  <a:rPr lang="en-US" sz="2000" dirty="0" err="1" smtClean="0"/>
                  <a:t>submodular</a:t>
                </a:r>
                <a:r>
                  <a:rPr lang="en-US" sz="2000" dirty="0" smtClean="0"/>
                  <a:t> and generally to all self-bounding functions </a:t>
                </a:r>
                <a:r>
                  <a:rPr lang="en-US" sz="18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[Boucheron,Lugosi,Massart’00]</a:t>
                </a:r>
                <a:endParaRPr lang="en-US" sz="2000" dirty="0" smtClean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534400" cy="5135563"/>
              </a:xfrm>
              <a:blipFill rotWithShape="1">
                <a:blip r:embed="rId2"/>
                <a:stretch>
                  <a:fillRect l="-714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6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Juntas for </a:t>
            </a:r>
            <a:r>
              <a:rPr lang="en-US" dirty="0" err="1"/>
              <a:t>s</a:t>
            </a:r>
            <a:r>
              <a:rPr lang="en-US" dirty="0" err="1" smtClean="0"/>
              <a:t>ubmodular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382000" cy="513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u="sng" dirty="0" smtClean="0"/>
                  <a:t>How to select important variables?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 smtClean="0"/>
                  <a:t>Select variables with high enough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maximum</a:t>
                </a:r>
                <a:r>
                  <a:rPr lang="en-US" dirty="0" smtClean="0"/>
                  <a:t> marginal value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Continue recursively for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 such variable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L</a:t>
                </a:r>
                <a:r>
                  <a:rPr lang="en-US" dirty="0" smtClean="0"/>
                  <a:t>ipschitz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rad>
                  </m:oMath>
                </a14:m>
                <a:r>
                  <a:rPr lang="en-US" dirty="0" smtClean="0"/>
                  <a:t>-close to a constant.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Gupta,Hardt,Roth,Ullman’11</a:t>
                </a: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-variables suffice </a:t>
                </a: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F.,Kothari,Vondrak’13</a:t>
                </a: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000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Gives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r>
                          <a:rPr lang="en-US" i="1">
                            <a:latin typeface="Cambria Math"/>
                          </a:rPr>
                          <m:t>(1/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-junta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382000" cy="5135563"/>
              </a:xfrm>
              <a:blipFill rotWithShape="1">
                <a:blip r:embed="rId2"/>
                <a:stretch>
                  <a:fillRect l="-1455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(monotone case)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,1]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let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each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/>
                  <a:t> included </a:t>
                </a:r>
                <a:r>
                  <a:rPr lang="en-US" dirty="0" err="1"/>
                  <a:t>w.p</a:t>
                </a:r>
                <a:r>
                  <a:rPr lang="en-US" dirty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rand. and </a:t>
                </a:r>
                <a:r>
                  <a:rPr lang="en-US" dirty="0" err="1"/>
                  <a:t>indep</a:t>
                </a:r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Start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=∅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∉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s.t.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 dirty="0" err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)≥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&gt;1/2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𝐽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How many variables are selected?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𝛽𝛿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𝛽𝛿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257800"/>
              </a:xfrm>
              <a:blipFill rotWithShape="1">
                <a:blip r:embed="rId2"/>
                <a:stretch>
                  <a:fillRect l="-1111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 Single Corner Rectangle 3"/>
          <p:cNvSpPr/>
          <p:nvPr/>
        </p:nvSpPr>
        <p:spPr>
          <a:xfrm>
            <a:off x="381000" y="1981200"/>
            <a:ext cx="8001000" cy="1981200"/>
          </a:xfrm>
          <a:prstGeom prst="round1Rect">
            <a:avLst/>
          </a:prstGeom>
          <a:solidFill>
            <a:srgbClr val="00B0F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 rot="10800000">
            <a:off x="6972299" y="2590800"/>
            <a:ext cx="533400" cy="1143000"/>
          </a:xfrm>
          <a:prstGeom prst="curvedRightArrow">
            <a:avLst/>
          </a:prstGeom>
          <a:solidFill>
            <a:schemeClr val="tx1">
              <a:lumMod val="85000"/>
              <a:lumOff val="1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 lemma </a:t>
            </a:r>
            <a:r>
              <a:rPr lang="en-US" sz="3200" dirty="0" smtClean="0">
                <a:solidFill>
                  <a:srgbClr val="F1650F"/>
                </a:solidFill>
                <a:latin typeface="Berlin Sans FB" panose="020E0602020502020306" pitchFamily="34" charset="0"/>
              </a:rPr>
              <a:t>[Goemans,Vondrak’04]</a:t>
            </a:r>
            <a:endParaRPr lang="en-US" sz="3200" dirty="0">
              <a:solidFill>
                <a:srgbClr val="F1650F"/>
              </a:solidFill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1/2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∪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∪⋯∪</m:t>
                      </m:r>
                      <m:r>
                        <a:rPr lang="en-US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i="1" dirty="0" err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⋯∪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∉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≥</m:t>
                        </m:r>
                        <m:r>
                          <a:rPr lang="en-US" i="1" dirty="0">
                            <a:latin typeface="Cambria Math"/>
                          </a:rPr>
                          <m:t>𝛽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1/2</m:t>
                    </m:r>
                  </m:oMath>
                </a14:m>
                <a:r>
                  <a:rPr lang="en-US" dirty="0" smtClean="0"/>
                  <a:t>   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1/2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)≥</m:t>
                        </m:r>
                        <m:r>
                          <a:rPr lang="en-US" i="1" dirty="0">
                            <a:latin typeface="Cambria Math"/>
                          </a:rPr>
                          <m:t>𝛽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∪⋯∪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)≥</m:t>
                        </m:r>
                        <m:r>
                          <a:rPr lang="en-US" i="1" dirty="0">
                            <a:latin typeface="Cambria Math"/>
                          </a:rPr>
                          <m:t>𝛽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=1/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Pr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∃</m:t>
                        </m:r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dirty="0"/>
                          <m:t>∉</m:t>
                        </m:r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1/2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)≥</m:t>
                        </m:r>
                        <m:r>
                          <a:rPr lang="en-US" i="1" dirty="0">
                            <a:latin typeface="Cambria Math"/>
                          </a:rPr>
                          <m:t>𝛽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all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-fraction of settings of </a:t>
                </a:r>
                <a:r>
                  <a:rPr lang="en-US" dirty="0" err="1" smtClean="0"/>
                  <a:t>vars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restricted to the setting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-close to constant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  <a:blipFill rotWithShape="1">
                <a:blip r:embed="rId2"/>
                <a:stretch>
                  <a:fillRect l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810000" y="1474327"/>
            <a:ext cx="2746688" cy="914395"/>
            <a:chOff x="3771900" y="1524000"/>
            <a:chExt cx="2746688" cy="91439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4991100" y="304800"/>
              <a:ext cx="304800" cy="27432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10465" y="1931525"/>
                  <a:ext cx="250812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≈1/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465" y="1931525"/>
                  <a:ext cx="2508123" cy="5068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21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6809" y="3497505"/>
            <a:ext cx="30187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Prelims:</a:t>
            </a:r>
          </a:p>
          <a:p>
            <a:r>
              <a:rPr lang="en-US" sz="2400" dirty="0" err="1" smtClean="0"/>
              <a:t>Submodular</a:t>
            </a:r>
            <a:r>
              <a:rPr lang="en-US" sz="2400" dirty="0" smtClean="0"/>
              <a:t> and XOS</a:t>
            </a:r>
          </a:p>
          <a:p>
            <a:r>
              <a:rPr lang="en-US" sz="2400" dirty="0"/>
              <a:t>Functions; </a:t>
            </a:r>
            <a:r>
              <a:rPr lang="en-US" sz="2400" dirty="0" smtClean="0"/>
              <a:t>Learning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35511" y="2207886"/>
            <a:ext cx="1959620" cy="1822388"/>
            <a:chOff x="2133598" y="3276600"/>
            <a:chExt cx="2997713" cy="2890914"/>
          </a:xfrm>
        </p:grpSpPr>
        <p:pic>
          <p:nvPicPr>
            <p:cNvPr id="9" name="Picture 2" descr="C:\Users\vitaly\AppData\Local\Microsoft\Windows\Temporary Internet Files\Content.IE5\2YWPLWMG\MC900379455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8" y="3276600"/>
              <a:ext cx="2971800" cy="2890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149980" y="4537390"/>
              <a:ext cx="701815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Broadway" panose="04040905080B02020502" pitchFamily="82" charset="0"/>
                </a:rPr>
                <a:t>$20</a:t>
              </a:r>
              <a:endParaRPr lang="en-US" sz="1100" dirty="0">
                <a:latin typeface="Broadway" panose="04040905080B02020502" pitchFamily="8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496" y="4537390"/>
              <a:ext cx="701815" cy="415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Broadway" panose="04040905080B02020502" pitchFamily="82" charset="0"/>
                </a:rPr>
                <a:t>$27</a:t>
              </a:r>
              <a:endParaRPr lang="en-US" sz="1050" dirty="0">
                <a:latin typeface="Broadway" panose="04040905080B02020502" pitchFamily="82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48200" y="1528936"/>
            <a:ext cx="3563796" cy="2218097"/>
            <a:chOff x="4648200" y="1528936"/>
            <a:chExt cx="3563796" cy="2218097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3285368"/>
              <a:ext cx="3563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Approximation by juntas</a:t>
              </a:r>
              <a:endParaRPr lang="en-US" sz="2400" dirty="0"/>
            </a:p>
          </p:txBody>
        </p:sp>
        <p:pic>
          <p:nvPicPr>
            <p:cNvPr id="12" name="Picture 3" descr="C:\Dropbox\Research\Talks\13.10 Submodular learning\Junta_Iquique_1891_fondo_blanc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528936"/>
              <a:ext cx="2377676" cy="162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697893" y="3998592"/>
            <a:ext cx="3464410" cy="1827106"/>
            <a:chOff x="4697893" y="3998592"/>
            <a:chExt cx="3464410" cy="1827106"/>
          </a:xfrm>
        </p:grpSpPr>
        <p:sp>
          <p:nvSpPr>
            <p:cNvPr id="16" name="TextBox 15"/>
            <p:cNvSpPr txBox="1"/>
            <p:nvPr/>
          </p:nvSpPr>
          <p:spPr>
            <a:xfrm>
              <a:off x="4697893" y="5364033"/>
              <a:ext cx="3464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Applications to learning</a:t>
              </a:r>
              <a:endParaRPr lang="en-US" sz="2400" dirty="0"/>
            </a:p>
          </p:txBody>
        </p:sp>
        <p:pic>
          <p:nvPicPr>
            <p:cNvPr id="2050" name="Picture 2" descr="C:\Dropbox\Research\Talks\13.10 Submodular learning\regression_analysi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129" y="3998592"/>
              <a:ext cx="1023938" cy="115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C:\Dropbox\Research\Talks\13.10 Submodular learning\character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52400"/>
            <a:ext cx="1270000" cy="10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Junta approximation for </a:t>
            </a:r>
            <a:r>
              <a:rPr lang="en-US" sz="2800" dirty="0" err="1" smtClean="0"/>
              <a:t>submodular</a:t>
            </a:r>
            <a:r>
              <a:rPr lang="en-US" sz="2800" dirty="0" smtClean="0"/>
              <a:t> functions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𝛽𝛿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</m:t>
                    </m:r>
                    <m:r>
                      <a:rPr lang="en-US" b="0" i="1" dirty="0" smtClean="0">
                        <a:latin typeface="Cambria Math"/>
                      </a:rPr>
                      <m:t>⇒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The best approximating function is the averaging projection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\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)]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can repeat the approximation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E.g.: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i="1">
                            <a:latin typeface="Cambria Math"/>
                          </a:rPr>
                          <m:t>log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  <a:blipFill rotWithShape="1">
                <a:blip r:embed="rId2"/>
                <a:stretch>
                  <a:fillRect l="-1081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58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to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382000" cy="51355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XOS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→[0,1]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𝐽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𝐼𝑛𝑓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𝛽</m:t>
                    </m:r>
                    <m:r>
                      <a:rPr lang="en-US" i="1" dirty="0">
                        <a:latin typeface="Cambria Math"/>
                      </a:rPr>
                      <m:t>},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Exists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 smtClean="0"/>
                  <a:t> of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monotone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</m:oMath>
                </a14:m>
                <a:endParaRPr lang="en-US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𝐼𝑛𝑓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←1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←0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Can be estimated using random examples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use least squares regression over all monomials of degree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 Total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monomials.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382000" cy="5135563"/>
              </a:xfrm>
              <a:blipFill rotWithShape="1">
                <a:blip r:embed="rId2"/>
                <a:stretch>
                  <a:fillRect l="-873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2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submodular</a:t>
            </a:r>
            <a:r>
              <a:rPr lang="en-US" dirty="0" smtClean="0"/>
              <a:t>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u="sng" dirty="0" smtClean="0"/>
                  <a:t>How to exploit the small junta?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𝛿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)≥</m:t>
                          </m:r>
                          <m:r>
                            <a:rPr lang="en-US" i="1" dirty="0">
                              <a:latin typeface="Cambria Math"/>
                            </a:rPr>
                            <m:t>𝛽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i="1" dirty="0">
                          <a:latin typeface="Cambria Math"/>
                        </a:rPr>
                        <m:t>&gt;1/2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1650F"/>
                    </a:solidFill>
                  </a:rPr>
                  <a:t>Cannot be evaluated using uniform samples!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Why can be estimated?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69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09600" y="2590800"/>
                <a:ext cx="7315200" cy="18288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→[0,1]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be a </a:t>
                </a:r>
                <a:r>
                  <a:rPr lang="en-US" sz="2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submodular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func</a:t>
                </a: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. that is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-approximated by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-junta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𝐽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𝜖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/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}  ⋃  {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 | ∃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sz="22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7315200" cy="1828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-152400"/>
                <a:ext cx="8229600" cy="1066800"/>
              </a:xfrm>
            </p:spPr>
            <p:txBody>
              <a:bodyPr/>
              <a:lstStyle/>
              <a:p>
                <a:r>
                  <a:rPr lang="en-US" dirty="0" smtClean="0"/>
                  <a:t>Estimation,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-152400"/>
                <a:ext cx="8229600" cy="1066800"/>
              </a:xfrm>
              <a:blipFill rotWithShape="1">
                <a:blip r:embed="rId2"/>
                <a:stretch>
                  <a:fillRect l="-2741" b="-20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990600"/>
                <a:ext cx="8229600" cy="4754563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𝐽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𝜖</m:t>
                    </m:r>
                    <m:r>
                      <a:rPr lang="en-US" sz="2000" i="1">
                        <a:latin typeface="Cambria Math"/>
                      </a:rPr>
                      <m:t>/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}  ⋃  {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 | ∃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=−4⋅</m:t>
                      </m:r>
                      <m:r>
                        <m:rPr>
                          <m:sty m:val="p"/>
                        </m:rPr>
                        <a:rPr lang="en-US" sz="2000" i="0" dirty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=−4⋅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≤1  ⇒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𝐽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/(16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𝐼𝑛𝑓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≤4 </m:t>
                    </m:r>
                  </m:oMath>
                </a14:m>
                <a:r>
                  <a:rPr lang="en-US" sz="2000" dirty="0" smtClean="0"/>
                  <a:t> can get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-junta for </a:t>
                </a:r>
                <a:r>
                  <a:rPr lang="en-US" sz="2000" dirty="0" err="1" smtClean="0"/>
                  <a:t>submodular</a:t>
                </a:r>
                <a:r>
                  <a:rPr lang="en-US" sz="2000" dirty="0" smtClean="0"/>
                  <a:t> functions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990600"/>
                <a:ext cx="8229600" cy="4754563"/>
              </a:xfrm>
              <a:blipFill rotWithShape="1">
                <a:blip r:embed="rId3"/>
                <a:stretch>
                  <a:fillRect l="-815" t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99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79248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𝐽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𝜖</m:t>
                    </m:r>
                    <m:r>
                      <a:rPr lang="en-US" sz="2000" i="1">
                        <a:latin typeface="Cambria Math"/>
                      </a:rPr>
                      <m:t>/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}  ⋃  {</m:t>
                    </m:r>
                    <m:r>
                      <a:rPr lang="en-US" sz="2000" i="1"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 | ∃</m:t>
                    </m:r>
                    <m:r>
                      <a:rPr lang="en-US" sz="20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𝜖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for some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Suffices to prove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∩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≤2</m:t>
                    </m:r>
                    <m:r>
                      <a:rPr lang="en-US" sz="2000" i="1">
                        <a:latin typeface="Cambria Math"/>
                      </a:rPr>
                      <m:t>𝜖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≤3</m:t>
                      </m:r>
                      <m:r>
                        <a:rPr lang="en-US" sz="2000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</a:rPr>
                          <m:t>⊆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∩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⊆</m:t>
                          </m:r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  <m:r>
                            <a:rPr lang="en-US" sz="2000" i="1">
                              <a:latin typeface="Cambria Math"/>
                            </a:rPr>
                            <m:t>, </m:t>
                          </m:r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∩(</m:t>
                          </m:r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  <m:r>
                            <a:rPr lang="en-US" sz="2000" i="1">
                              <a:latin typeface="Cambria Math"/>
                            </a:rPr>
                            <m:t>\</m:t>
                          </m:r>
                          <m:r>
                            <a:rPr lang="en-US" sz="2000" i="1">
                              <a:latin typeface="Cambria Math"/>
                            </a:rPr>
                            <m:t>𝐽</m:t>
                          </m:r>
                          <m:r>
                            <a:rPr lang="en-US" sz="2000" i="1">
                              <a:latin typeface="Cambria Math"/>
                            </a:rPr>
                            <m:t>)≠∅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  <m:r>
                            <a:rPr lang="en-US" sz="2000" i="1">
                              <a:latin typeface="Cambria Math"/>
                            </a:rPr>
                            <m:t>\</m:t>
                          </m:r>
                          <m:r>
                            <a:rPr lang="en-US" sz="2000" i="1">
                              <a:latin typeface="Cambria Math"/>
                            </a:rPr>
                            <m:t>𝐽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}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⊆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2000" i="1">
                                  <a:latin typeface="Cambria Math"/>
                                </a:rPr>
                                <m:t>{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} 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\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</m:eqAr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∪{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}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latin typeface="Cambria Math"/>
                            </a:rPr>
                            <m:t>⊆[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]\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/>
                            </a:rPr>
                            <m:t>{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</a:rPr>
                            <m:t>},   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∈[</m:t>
                          </m:r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]\</m:t>
                          </m:r>
                          <m:r>
                            <a:rPr lang="en-US" sz="2000" i="1">
                              <a:latin typeface="Cambria Math"/>
                            </a:rPr>
                            <m:t>𝐽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∪{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}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/4</m:t>
                              </m:r>
                            </m:e>
                          </m:d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i="1" dirty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7924800" cy="5715000"/>
              </a:xfrm>
              <a:blipFill rotWithShape="1">
                <a:blip r:embed="rId3"/>
                <a:stretch>
                  <a:fillRect l="-769" t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34200" y="4191000"/>
                <a:ext cx="1607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1607107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1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variables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-junta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 smtClean="0"/>
                  <a:t> by trying all subsets of size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-time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904875" y="1219200"/>
                <a:ext cx="7353300" cy="1092993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Multiplicative (PMAC) </a:t>
                </a:r>
                <a:r>
                  <a:rPr lang="en-US" sz="2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err="1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</a:t>
                </a:r>
                <a:r>
                  <a:rPr lang="en-US" sz="2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 Harvey 11]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)≤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𝛾</m:t>
                          </m:r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) 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1219200"/>
                <a:ext cx="7353300" cy="109299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9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10748487"/>
              </p:ext>
            </p:extLst>
          </p:nvPr>
        </p:nvGraphicFramePr>
        <p:xfrm>
          <a:off x="2895600" y="237414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36619624"/>
              </p:ext>
            </p:extLst>
          </p:nvPr>
        </p:nvGraphicFramePr>
        <p:xfrm>
          <a:off x="2895600" y="28870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38172345"/>
              </p:ext>
            </p:extLst>
          </p:nvPr>
        </p:nvGraphicFramePr>
        <p:xfrm>
          <a:off x="2895600" y="4419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518144" y="2930305"/>
            <a:ext cx="1139456" cy="346295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42324" y="2004815"/>
                <a:ext cx="12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𝑇</m:t>
                      </m:r>
                      <m:r>
                        <a:rPr lang="en-US" b="0" i="1" dirty="0" smtClean="0">
                          <a:latin typeface="Cambria Math"/>
                        </a:rPr>
                        <m:t>⊆[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]\</m:t>
                      </m:r>
                      <m:r>
                        <a:rPr lang="en-US" b="0" i="1" dirty="0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24" y="2004815"/>
                <a:ext cx="1201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90091"/>
              </p:ext>
            </p:extLst>
          </p:nvPr>
        </p:nvGraphicFramePr>
        <p:xfrm>
          <a:off x="727142" y="1524000"/>
          <a:ext cx="1752600" cy="27431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  <a:gridCol w="438150"/>
              </a:tblGrid>
              <a:tr h="39566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125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1255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9125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1255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912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12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6800" y="4433408"/>
                <a:ext cx="773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33408"/>
                <a:ext cx="7739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199" y="914400"/>
                <a:ext cx="2292487" cy="721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914400"/>
                <a:ext cx="2292487" cy="72160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2514600" y="1828800"/>
            <a:ext cx="1143000" cy="676571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8144" y="3733800"/>
            <a:ext cx="1139456" cy="106894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vitaly\AppData\Local\Microsoft\Windows\Temporary Internet Files\Content.IE5\2YWPLWMG\MC900423165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0" y="4764411"/>
            <a:ext cx="532943" cy="5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vitaly\AppData\Local\Microsoft\Windows\Temporary Internet Files\Content.IE5\2YWPLWMG\MC900423165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0" y="3102197"/>
            <a:ext cx="532943" cy="5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90" y="1447800"/>
            <a:ext cx="532943" cy="5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4" grpId="0">
        <p:bldAsOne/>
      </p:bldGraphic>
      <p:bldGraphic spid="7" grpId="0">
        <p:bldAsOne/>
      </p:bldGraphic>
      <p:bldP spid="10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14477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When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</m:t>
                    </m:r>
                    <m:r>
                      <a:rPr lang="en-US" sz="1800" i="1">
                        <a:latin typeface="Cambria Math"/>
                      </a:rPr>
                      <m:t>⊆</m:t>
                    </m:r>
                    <m:r>
                      <a:rPr lang="en-US" sz="1800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en-US" sz="1800" dirty="0" smtClean="0"/>
                  <a:t> the        conditions do not hold: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Define,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\</m:t>
                    </m:r>
                    <m:r>
                      <a:rPr lang="en-US" sz="1800" b="0" i="1" smtClean="0">
                        <a:latin typeface="Cambria Math"/>
                      </a:rPr>
                      <m:t>𝐽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𝐽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←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𝑆</m:t>
                    </m:r>
                    <m:r>
                      <a:rPr lang="en-US" sz="1800" b="0" i="1" smtClean="0">
                        <a:latin typeface="Cambria Math"/>
                      </a:rPr>
                      <m:t>∪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(</a:t>
                </a:r>
                <a:r>
                  <a:rPr lang="en-US" sz="1800" dirty="0" err="1" smtClean="0"/>
                  <a:t>submodular</a:t>
                </a:r>
                <a:r>
                  <a:rPr lang="en-US" sz="1800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1447799"/>
              </a:xfrm>
              <a:blipFill rotWithShape="1">
                <a:blip r:embed="rId2"/>
                <a:stretch>
                  <a:fillRect l="-593"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2831443612"/>
                  </p:ext>
                </p:extLst>
              </p:nvPr>
            </p:nvGraphicFramePr>
            <p:xfrm>
              <a:off x="2188079" y="3711206"/>
              <a:ext cx="6096000" cy="41366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3004550675"/>
                  </p:ext>
                </p:extLst>
              </p:nvPr>
            </p:nvGraphicFramePr>
            <p:xfrm>
              <a:off x="2188079" y="3711206"/>
              <a:ext cx="6096000" cy="413665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75174"/>
              </p:ext>
            </p:extLst>
          </p:nvPr>
        </p:nvGraphicFramePr>
        <p:xfrm>
          <a:off x="402820" y="3421416"/>
          <a:ext cx="1050945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150"/>
                <a:gridCol w="208280"/>
                <a:gridCol w="340365"/>
                <a:gridCol w="251150"/>
              </a:tblGrid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148" y="5410200"/>
                <a:ext cx="773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" y="5410200"/>
                <a:ext cx="77393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122" y="2930305"/>
                <a:ext cx="136451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</m:t>
                      </m:r>
                      <m:r>
                        <a:rPr lang="en-US" sz="1400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2" y="2930305"/>
                <a:ext cx="1364511" cy="5818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523342" y="4382340"/>
            <a:ext cx="1067458" cy="443382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vitaly\AppData\Local\Microsoft\Windows\Temporary Internet Files\Content.IE5\2YWPLWMG\MC900423165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76184"/>
            <a:ext cx="433035" cy="4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523342" y="2986894"/>
            <a:ext cx="1462824" cy="902855"/>
            <a:chOff x="2514600" y="1447800"/>
            <a:chExt cx="1687233" cy="105757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514600" y="1828800"/>
              <a:ext cx="1143000" cy="676571"/>
            </a:xfrm>
            <a:prstGeom prst="straightConnector1">
              <a:avLst/>
            </a:prstGeom>
            <a:ln w="222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3" descr="C:\Users\vitaly\AppData\Local\Microsoft\Windows\Temporary Internet Files\Content.IE5\2YWPLWMG\MC900423171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890" y="1447800"/>
              <a:ext cx="532943" cy="53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63" y="990599"/>
            <a:ext cx="28014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2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1447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When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</m:t>
                    </m:r>
                    <m:r>
                      <a:rPr lang="en-US" sz="1800" i="1">
                        <a:latin typeface="Cambria Math"/>
                      </a:rPr>
                      <m:t>⊆</m:t>
                    </m:r>
                    <m:r>
                      <a:rPr lang="en-US" sz="1800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en-US" sz="1800" dirty="0" smtClean="0"/>
                  <a:t> the        conditions do not hold: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Define,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\</m:t>
                    </m:r>
                    <m:r>
                      <a:rPr lang="en-US" sz="1800" b="0" i="1" smtClean="0">
                        <a:latin typeface="Cambria Math"/>
                      </a:rPr>
                      <m:t>𝐽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𝐽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←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𝑆</m:t>
                    </m:r>
                    <m:r>
                      <a:rPr lang="en-US" sz="1800" b="0" i="1" smtClean="0">
                        <a:latin typeface="Cambria Math"/>
                      </a:rPr>
                      <m:t>∪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(</a:t>
                </a:r>
                <a:r>
                  <a:rPr lang="en-US" sz="1800" dirty="0" err="1" smtClean="0"/>
                  <a:t>submodular</a:t>
                </a:r>
                <a:r>
                  <a:rPr lang="en-US" sz="180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Rescale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  <m:r>
                          <a:rPr lang="en-US" sz="1800" i="1">
                            <a:latin typeface="Cambria Math"/>
                          </a:rPr>
                          <m:t>←</m:t>
                        </m:r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 smtClean="0"/>
                  <a:t> so that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  <m:r>
                          <a:rPr lang="en-US" sz="1800" i="1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\</m:t>
                        </m:r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</m:lim>
                    </m:limLow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  <m:r>
                          <a:rPr lang="en-US" sz="1800" i="1">
                            <a:latin typeface="Cambria Math"/>
                          </a:rPr>
                          <m:t>←</m:t>
                        </m:r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∈[1/4,1]</m:t>
                    </m:r>
                  </m:oMath>
                </a14:m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Solve recursively for scaled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  <m:r>
                          <a:rPr lang="en-US" sz="1800" i="1">
                            <a:latin typeface="Cambria Math"/>
                          </a:rPr>
                          <m:t>←</m:t>
                        </m:r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/>
                  <a:t> by filtering examples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1447799"/>
              </a:xfrm>
              <a:blipFill rotWithShape="1">
                <a:blip r:embed="rId2"/>
                <a:stretch>
                  <a:fillRect l="-593" t="-253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93765591"/>
              </p:ext>
            </p:extLst>
          </p:nvPr>
        </p:nvGraphicFramePr>
        <p:xfrm>
          <a:off x="2133600" y="3711206"/>
          <a:ext cx="6096000" cy="413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2270"/>
              </p:ext>
            </p:extLst>
          </p:nvPr>
        </p:nvGraphicFramePr>
        <p:xfrm>
          <a:off x="402820" y="3421416"/>
          <a:ext cx="1050945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150"/>
                <a:gridCol w="208280"/>
                <a:gridCol w="340365"/>
                <a:gridCol w="251150"/>
              </a:tblGrid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148" y="5410200"/>
                <a:ext cx="773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" y="5410200"/>
                <a:ext cx="77393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122" y="2930305"/>
                <a:ext cx="136451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</m:t>
                      </m:r>
                      <m:r>
                        <a:rPr lang="en-US" sz="1400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2" y="2930305"/>
                <a:ext cx="1364511" cy="5818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1523342" y="4382340"/>
            <a:ext cx="1067458" cy="443382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vitaly\AppData\Local\Microsoft\Windows\Temporary Internet Files\Content.IE5\2YWPLWMG\MC90042316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36" y="4689081"/>
            <a:ext cx="433035" cy="4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1523342" y="3312156"/>
            <a:ext cx="990976" cy="57759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07" y="2986894"/>
            <a:ext cx="462059" cy="4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63" y="990599"/>
            <a:ext cx="28014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1"/>
                <a:ext cx="8229600" cy="1447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When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𝑆</m:t>
                    </m:r>
                    <m:r>
                      <a:rPr lang="en-US" sz="1800" i="1">
                        <a:latin typeface="Cambria Math"/>
                      </a:rPr>
                      <m:t>⊆</m:t>
                    </m:r>
                    <m:r>
                      <a:rPr lang="en-US" sz="1800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en-US" sz="1800" dirty="0" smtClean="0"/>
                  <a:t> the      conditions do not hold: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Define,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\</m:t>
                    </m:r>
                    <m:r>
                      <a:rPr lang="en-US" sz="1800" b="0" i="1" smtClean="0">
                        <a:latin typeface="Cambria Math"/>
                      </a:rPr>
                      <m:t>𝐽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𝐽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←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𝑆</m:t>
                    </m:r>
                    <m:r>
                      <a:rPr lang="en-US" sz="1800" b="0" i="1" smtClean="0">
                        <a:latin typeface="Cambria Math"/>
                      </a:rPr>
                      <m:t>∪</m:t>
                    </m:r>
                    <m:r>
                      <a:rPr lang="en-US" sz="1800" b="0" i="1" smtClean="0">
                        <a:latin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 (</a:t>
                </a:r>
                <a:r>
                  <a:rPr lang="en-US" sz="1800" dirty="0" err="1" smtClean="0"/>
                  <a:t>submodular</a:t>
                </a:r>
                <a:r>
                  <a:rPr lang="en-US" sz="180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Rescale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  <m:r>
                          <a:rPr lang="en-US" sz="1800" i="1">
                            <a:latin typeface="Cambria Math"/>
                          </a:rPr>
                          <m:t>←</m:t>
                        </m:r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 smtClean="0"/>
                  <a:t> so that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  <m:r>
                          <a:rPr lang="en-US" sz="1800" i="1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\</m:t>
                        </m:r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</m:lim>
                    </m:limLow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  <m:r>
                          <a:rPr lang="en-US" sz="1800" i="1">
                            <a:latin typeface="Cambria Math"/>
                          </a:rPr>
                          <m:t>←</m:t>
                        </m:r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∈[1/4,1]</m:t>
                    </m:r>
                  </m:oMath>
                </a14:m>
                <a:endParaRPr lang="en-US" sz="18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 smtClean="0"/>
                  <a:t>Solve recursively for scaled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𝐽</m:t>
                        </m:r>
                        <m:r>
                          <a:rPr lang="en-US" sz="1800" i="1">
                            <a:latin typeface="Cambria Math"/>
                          </a:rPr>
                          <m:t>←</m:t>
                        </m:r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 smtClean="0"/>
                  <a:t> by filtering examples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1"/>
                <a:ext cx="8229600" cy="1447799"/>
              </a:xfrm>
              <a:blipFill rotWithShape="1">
                <a:blip r:embed="rId2"/>
                <a:stretch>
                  <a:fillRect l="-593" t="-253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91146952"/>
              </p:ext>
            </p:extLst>
          </p:nvPr>
        </p:nvGraphicFramePr>
        <p:xfrm>
          <a:off x="1247078" y="5422391"/>
          <a:ext cx="1660465" cy="71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86662"/>
              </p:ext>
            </p:extLst>
          </p:nvPr>
        </p:nvGraphicFramePr>
        <p:xfrm>
          <a:off x="402820" y="3421416"/>
          <a:ext cx="1050945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150"/>
                <a:gridCol w="208280"/>
                <a:gridCol w="340365"/>
                <a:gridCol w="251150"/>
              </a:tblGrid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2721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148" y="5410200"/>
                <a:ext cx="773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⊆</m:t>
                      </m:r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" y="5410200"/>
                <a:ext cx="77393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122" y="2930305"/>
                <a:ext cx="136451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𝐽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</m:t>
                      </m:r>
                      <m:r>
                        <a:rPr lang="en-US" sz="1400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2" y="2930305"/>
                <a:ext cx="1364511" cy="5818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1523342" y="4267200"/>
            <a:ext cx="1067458" cy="115140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vitaly\AppData\Local\Microsoft\Windows\Temporary Internet Files\Content.IE5\2YWPLWMG\MC90042316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92" y="4404111"/>
            <a:ext cx="433035" cy="4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523342" y="2986894"/>
            <a:ext cx="1462824" cy="902855"/>
            <a:chOff x="2514600" y="1447800"/>
            <a:chExt cx="1687233" cy="1057571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514600" y="1828800"/>
              <a:ext cx="1143000" cy="676571"/>
            </a:xfrm>
            <a:prstGeom prst="straightConnector1">
              <a:avLst/>
            </a:prstGeom>
            <a:ln w="2222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3" descr="C:\Users\vitaly\AppData\Local\Microsoft\Windows\Temporary Internet Files\Content.IE5\2YWPLWMG\MC900423171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8890" y="1447800"/>
              <a:ext cx="532943" cy="53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25655"/>
              </p:ext>
            </p:extLst>
          </p:nvPr>
        </p:nvGraphicFramePr>
        <p:xfrm>
          <a:off x="2986166" y="5246132"/>
          <a:ext cx="624840" cy="1066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48872"/>
              </p:ext>
            </p:extLst>
          </p:nvPr>
        </p:nvGraphicFramePr>
        <p:xfrm>
          <a:off x="2979078" y="3848940"/>
          <a:ext cx="624840" cy="1066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1523342" y="4525880"/>
            <a:ext cx="1067458" cy="62708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0" y="5039833"/>
            <a:ext cx="44283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800590247"/>
              </p:ext>
            </p:extLst>
          </p:nvPr>
        </p:nvGraphicFramePr>
        <p:xfrm>
          <a:off x="3490834" y="5139296"/>
          <a:ext cx="1329283" cy="54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3604402" y="4238341"/>
            <a:ext cx="784229" cy="79341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vitaly\AppData\Local\Microsoft\Windows\Temporary Internet Files\Content.IE5\2YWPLWMG\MC90042316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53" y="4304823"/>
            <a:ext cx="361147" cy="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69966"/>
              </p:ext>
            </p:extLst>
          </p:nvPr>
        </p:nvGraphicFramePr>
        <p:xfrm>
          <a:off x="4843076" y="5246132"/>
          <a:ext cx="624840" cy="1066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19484"/>
              </p:ext>
            </p:extLst>
          </p:nvPr>
        </p:nvGraphicFramePr>
        <p:xfrm>
          <a:off x="4835988" y="3848940"/>
          <a:ext cx="624840" cy="1066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280"/>
                <a:gridCol w="208280"/>
                <a:gridCol w="208280"/>
              </a:tblGrid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</a:tr>
              <a:tr h="18280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3637229" y="4447050"/>
            <a:ext cx="730772" cy="53521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04910" y="5039833"/>
            <a:ext cx="44283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 noChangeAspect="1"/>
          </p:cNvCxnSpPr>
          <p:nvPr/>
        </p:nvCxnSpPr>
        <p:spPr>
          <a:xfrm flipV="1">
            <a:off x="3624824" y="3581685"/>
            <a:ext cx="743177" cy="478623"/>
          </a:xfrm>
          <a:prstGeom prst="straightConnector1">
            <a:avLst/>
          </a:prstGeom>
          <a:ln w="222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41" y="3312156"/>
            <a:ext cx="346519" cy="37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/>
          <p:cNvCxnSpPr/>
          <p:nvPr/>
        </p:nvCxnSpPr>
        <p:spPr>
          <a:xfrm>
            <a:off x="6096000" y="4238341"/>
            <a:ext cx="44283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6000" y="4893567"/>
            <a:ext cx="44283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096000" y="5798298"/>
            <a:ext cx="44283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55" y="990599"/>
            <a:ext cx="28014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] = {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,…,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[</m:t>
                        </m:r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or equivalently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{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}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[</m:t>
                        </m:r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 smtClean="0"/>
                  <a:t> by associating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“Diminishing marginal returns”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Discrete partial derivative: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≝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Definition: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is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if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</a:t>
                </a:r>
                <a:r>
                  <a:rPr lang="en-US" b="0" dirty="0" smtClean="0"/>
                  <a:t>s monotone decreasing: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Equivalently,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b="0" dirty="0" smtClean="0"/>
                  <a:t> “concave”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  <a:blipFill rotWithShape="1">
                <a:blip r:embed="rId2"/>
                <a:stretch>
                  <a:fillRect l="-1441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Dropbox\Research\Talks\13.10 Submodular learning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5" y="46482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lim>
                    </m:limLow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/4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[Feige’06][Feige,Mirrokni,Vondrak’07]</a:t>
                </a:r>
                <a:endParaRPr lang="en-US" dirty="0" smtClean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     ⇒   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</m:t>
                          </m:r>
                          <m:r>
                            <a:rPr lang="en-US" i="1">
                              <a:latin typeface="Cambria Math"/>
                            </a:rPr>
                            <m:t>⊆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Conditions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≥1/8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\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∪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𝛾𝛿</m:t>
                    </m:r>
                    <m:r>
                      <a:rPr lang="en-US" i="1">
                        <a:latin typeface="Cambria Math"/>
                      </a:rPr>
                      <m:t>/16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dirty="0" smtClean="0"/>
                  <a:t>olds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fraction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Can be (approximately) verified using random examples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62" y="3581400"/>
            <a:ext cx="6964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When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</m:oMath>
                </a14:m>
                <a:r>
                  <a:rPr lang="en-US" dirty="0" smtClean="0"/>
                  <a:t> the       conditions do not hold: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Define,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\</m:t>
                    </m:r>
                    <m:r>
                      <a:rPr lang="en-US" b="0" i="1" smtClean="0">
                        <a:latin typeface="Cambria Math"/>
                      </a:rPr>
                      <m:t>𝐽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←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Rescale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←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so that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\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lim>
                    </m:limLow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←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PMAC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←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recursively</a:t>
                </a:r>
                <a:r>
                  <a:rPr lang="en-US" dirty="0"/>
                  <a:t> </a:t>
                </a:r>
                <a:r>
                  <a:rPr lang="en-US" dirty="0" smtClean="0"/>
                  <a:t>by filtering examples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but stop </a:t>
                </a:r>
                <a:r>
                  <a:rPr lang="en-US" dirty="0">
                    <a:solidFill>
                      <a:srgbClr val="FF0000"/>
                    </a:solidFill>
                  </a:rPr>
                  <a:t>after level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uccessful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fraction points</a:t>
                </a:r>
              </a:p>
              <a:p>
                <a:pPr marL="0" indent="0">
                  <a:buNone/>
                </a:pPr>
                <a:r>
                  <a:rPr lang="en-US" dirty="0" smtClean="0"/>
                  <a:t>Running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/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vitaly\AppData\Local\Microsoft\Windows\Temporary Internet Files\Content.IE5\2YWPLWMG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28698"/>
            <a:ext cx="385200" cy="4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Also in the paper: </a:t>
                </a:r>
              </a:p>
              <a:p>
                <a:r>
                  <a:rPr lang="en-US" sz="2000" dirty="0" smtClean="0"/>
                  <a:t>Applications to agnostic learning, proper learning, testing </a:t>
                </a:r>
              </a:p>
              <a:p>
                <a:r>
                  <a:rPr lang="en-US" sz="2000" dirty="0" smtClean="0"/>
                  <a:t>Multiplicative junta for monotone </a:t>
                </a:r>
                <a:r>
                  <a:rPr lang="en-US" sz="2000" dirty="0" err="1" smtClean="0"/>
                  <a:t>submod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funcs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Tx/>
                  <a:buChar char="¿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Is this true for non-monotone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submodular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functions?</a:t>
                </a:r>
              </a:p>
              <a:p>
                <a:pPr>
                  <a:buFontTx/>
                  <a:buChar char="¿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What about XOS?</a:t>
                </a:r>
              </a:p>
              <a:p>
                <a:pPr>
                  <a:buFontTx/>
                  <a:buChar char="¿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Can dependence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in the running time of PMAC algorithm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be improved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?</a:t>
                </a:r>
              </a:p>
              <a:p>
                <a:pPr>
                  <a:buFontTx/>
                  <a:buChar char="¿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Learning and structure of </a:t>
                </a:r>
                <a:r>
                  <a:rPr 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submodular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functions under more general families of distributions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5334000"/>
              </a:xfrm>
              <a:blipFill rotWithShape="1">
                <a:blip r:embed="rId2"/>
                <a:stretch>
                  <a:fillRect l="-815" t="-686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2" y="4419600"/>
            <a:ext cx="760413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143000" y="2286000"/>
                <a:ext cx="7249319" cy="15240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For any monotone </a:t>
                </a:r>
                <a:r>
                  <a:rPr lang="en-US" sz="20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submodular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,  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𝛾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𝛿</m:t>
                    </m:r>
                    <m:r>
                      <a:rPr lang="en-US" sz="200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exists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𝐽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𝛾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𝛾𝛿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0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s.t.</a:t>
                </a:r>
                <a:endParaRPr 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𝑈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)≤</m:t>
                          </m:r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/>
                        </a:rPr>
                        <m:t>≥1−</m:t>
                      </m:r>
                      <m:r>
                        <a:rPr lang="en-US" sz="2000" i="1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86000"/>
                <a:ext cx="7249319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Linear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∈[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Coverage functions: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0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=|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graph cut function</a:t>
                </a:r>
              </a:p>
              <a:p>
                <a:r>
                  <a:rPr lang="en-US" dirty="0" smtClean="0"/>
                  <a:t>mutual information of random variables</a:t>
                </a:r>
              </a:p>
              <a:p>
                <a:r>
                  <a:rPr lang="en-US" dirty="0" err="1" smtClean="0"/>
                  <a:t>matroid</a:t>
                </a:r>
                <a:r>
                  <a:rPr lang="en-US" dirty="0" smtClean="0"/>
                  <a:t> rank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458200" cy="5135563"/>
              </a:xfrm>
              <a:blipFill rotWithShape="1">
                <a:blip r:embed="rId2"/>
                <a:stretch>
                  <a:fillRect l="-937" t="-1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5734491" y="2791646"/>
            <a:ext cx="1295400" cy="1264762"/>
          </a:xfrm>
          <a:prstGeom prst="ellipse">
            <a:avLst/>
          </a:prstGeom>
          <a:pattFill prst="lgConfetti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57591" y="2791646"/>
            <a:ext cx="1295400" cy="1264762"/>
          </a:xfrm>
          <a:prstGeom prst="ellipse">
            <a:avLst/>
          </a:prstGeom>
          <a:pattFill prst="lgConfetti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r>
              <a:rPr lang="en-US" dirty="0" smtClean="0"/>
              <a:t>: examples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97109" y="1840271"/>
            <a:ext cx="1676400" cy="1983002"/>
            <a:chOff x="1728145" y="2590800"/>
            <a:chExt cx="1676400" cy="1983002"/>
          </a:xfrm>
          <a:pattFill prst="lgConfetti">
            <a:fgClr>
              <a:srgbClr val="00B0F0"/>
            </a:fgClr>
            <a:bgClr>
              <a:schemeClr val="bg1"/>
            </a:bgClr>
          </a:pattFill>
        </p:grpSpPr>
        <p:sp>
          <p:nvSpPr>
            <p:cNvPr id="4" name="Oval 3"/>
            <p:cNvSpPr/>
            <p:nvPr/>
          </p:nvSpPr>
          <p:spPr>
            <a:xfrm rot="13687931">
              <a:off x="1295400" y="3200400"/>
              <a:ext cx="16764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 rot="8884430">
              <a:off x="1728145" y="3215116"/>
              <a:ext cx="16764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33600" y="2806434"/>
              <a:ext cx="405455" cy="176736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74009" y="1840271"/>
            <a:ext cx="1718628" cy="1983002"/>
            <a:chOff x="5774009" y="1840271"/>
            <a:chExt cx="1718628" cy="1983002"/>
          </a:xfrm>
          <a:pattFill prst="lgConfetti">
            <a:fgClr>
              <a:srgbClr val="00B0F0"/>
            </a:fgClr>
            <a:bgClr>
              <a:schemeClr val="bg1"/>
            </a:bgClr>
          </a:pattFill>
        </p:grpSpPr>
        <p:grpSp>
          <p:nvGrpSpPr>
            <p:cNvPr id="8" name="Group 7"/>
            <p:cNvGrpSpPr/>
            <p:nvPr/>
          </p:nvGrpSpPr>
          <p:grpSpPr>
            <a:xfrm>
              <a:off x="5774009" y="1840271"/>
              <a:ext cx="1676400" cy="1983002"/>
              <a:chOff x="1728145" y="2590800"/>
              <a:chExt cx="1676400" cy="1983002"/>
            </a:xfrm>
            <a:grpFill/>
          </p:grpSpPr>
          <p:sp>
            <p:nvSpPr>
              <p:cNvPr id="9" name="Oval 8"/>
              <p:cNvSpPr/>
              <p:nvPr/>
            </p:nvSpPr>
            <p:spPr>
              <a:xfrm rot="13687931">
                <a:off x="1295400" y="3200400"/>
                <a:ext cx="1676400" cy="457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 rot="8884430">
                <a:off x="1728145" y="3215116"/>
                <a:ext cx="1676400" cy="457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2133600" y="2806434"/>
                <a:ext cx="405455" cy="1767368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6041441" y="2887658"/>
              <a:ext cx="1451196" cy="82327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90600" y="3124200"/>
            <a:ext cx="4459201" cy="390935"/>
            <a:chOff x="990600" y="3124200"/>
            <a:chExt cx="4459201" cy="390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90600" y="3124200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124200"/>
                  <a:ext cx="7056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27552" y="3145803"/>
                  <a:ext cx="722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552" y="3145803"/>
                  <a:ext cx="722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663255" y="3470335"/>
            <a:ext cx="4979472" cy="390935"/>
            <a:chOff x="990600" y="3124200"/>
            <a:chExt cx="4979472" cy="3909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90600" y="3124200"/>
                  <a:ext cx="1225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∪{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})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124200"/>
                  <a:ext cx="12259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727552" y="3145803"/>
                  <a:ext cx="12425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∪{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})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552" y="3145803"/>
                  <a:ext cx="12425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46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Submodularity</a:t>
            </a:r>
            <a:r>
              <a:rPr lang="en-US" dirty="0" smtClean="0"/>
              <a:t>: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TCS: approximation algorithms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Algorithmic game theory/Economics</a:t>
            </a:r>
          </a:p>
          <a:p>
            <a:pPr lvl="1"/>
            <a:r>
              <a:rPr lang="en-US" dirty="0" smtClean="0"/>
              <a:t>Represent valuation functions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33600" y="3276600"/>
            <a:ext cx="2971800" cy="2890914"/>
            <a:chOff x="2133600" y="3276600"/>
            <a:chExt cx="2971800" cy="2890914"/>
          </a:xfrm>
        </p:grpSpPr>
        <p:pic>
          <p:nvPicPr>
            <p:cNvPr id="2050" name="Picture 2" descr="C:\Users\vitaly\AppData\Local\Microsoft\Windows\Temporary Internet Files\Content.IE5\2YWPLWMG\MC900379455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276600"/>
              <a:ext cx="2971800" cy="2890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185060" y="4537391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roadway" panose="04040905080B02020502" pitchFamily="82" charset="0"/>
                </a:rPr>
                <a:t>$20</a:t>
              </a:r>
              <a:endParaRPr lang="en-US" dirty="0">
                <a:latin typeface="Broadway" panose="04040905080B02020502" pitchFamily="8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29496" y="4537391"/>
              <a:ext cx="624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roadway" panose="04040905080B02020502" pitchFamily="82" charset="0"/>
                </a:rPr>
                <a:t>$27</a:t>
              </a:r>
              <a:endParaRPr lang="en-US" dirty="0"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9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Fractionally-</a:t>
            </a:r>
            <a:r>
              <a:rPr lang="en-US" dirty="0" err="1"/>
              <a:t>subadditive</a:t>
            </a:r>
            <a:r>
              <a:rPr lang="en-US" dirty="0"/>
              <a:t> (XOS)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Def: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i="1" dirty="0" err="1" smtClean="0"/>
                  <a:t>subadditive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∪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/>
                  <a:t>Def: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 smtClean="0"/>
                  <a:t>fractionally</a:t>
                </a:r>
                <a:r>
                  <a:rPr lang="en-US" dirty="0" smtClean="0"/>
                  <a:t>-</a:t>
                </a:r>
                <a:r>
                  <a:rPr lang="en-US" i="1" dirty="0" err="1" smtClean="0"/>
                  <a:t>subadditive</a:t>
                </a:r>
                <a:r>
                  <a:rPr lang="en-US" i="1" dirty="0" smtClean="0"/>
                  <a:t> </a:t>
                </a:r>
                <a:r>
                  <a:rPr lang="en-US" dirty="0"/>
                  <a:t>if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 ⇒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∀ℓ∈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ℓ∈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Def: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 smtClean="0"/>
                  <a:t>XOS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u="sng" dirty="0" smtClean="0"/>
                  <a:t>Fact: 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Monot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submodular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Fractionally-subadditive = XOS  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135563"/>
              </a:xfrm>
              <a:blipFill rotWithShape="1">
                <a:blip r:embed="rId2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69386" y="1515807"/>
            <a:ext cx="1295400" cy="1295400"/>
            <a:chOff x="5586523" y="2387228"/>
            <a:chExt cx="1295400" cy="1295400"/>
          </a:xfrm>
        </p:grpSpPr>
        <p:sp>
          <p:nvSpPr>
            <p:cNvPr id="4" name="Oval 3"/>
            <p:cNvSpPr/>
            <p:nvPr/>
          </p:nvSpPr>
          <p:spPr>
            <a:xfrm>
              <a:off x="5787656" y="26670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553200" y="2659912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158023" y="3326219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586523" y="2519916"/>
              <a:ext cx="1295400" cy="457200"/>
            </a:xfrm>
            <a:prstGeom prst="ellipse">
              <a:avLst/>
            </a:prstGeom>
            <a:solidFill>
              <a:schemeClr val="tx2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 rot="7264900">
              <a:off x="5806977" y="2806328"/>
              <a:ext cx="1295400" cy="457200"/>
            </a:xfrm>
            <a:prstGeom prst="ellipse">
              <a:avLst/>
            </a:prstGeom>
            <a:solidFill>
              <a:schemeClr val="tx2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rot="3232714">
              <a:off x="5415226" y="2806328"/>
              <a:ext cx="1295400" cy="457200"/>
            </a:xfrm>
            <a:prstGeom prst="ellipse">
              <a:avLst/>
            </a:prstGeom>
            <a:solidFill>
              <a:schemeClr val="tx2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57987" y="2814658"/>
                <a:ext cx="4548078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111≤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110+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101+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011⇒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111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110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101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011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87" y="2814658"/>
                <a:ext cx="4548078" cy="11295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62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model: PAC </a:t>
            </a:r>
            <a:r>
              <a:rPr lang="en-US" dirty="0">
                <a:solidFill>
                  <a:srgbClr val="F1650F"/>
                </a:solidFill>
                <a:latin typeface="Berlin Sans FB" pitchFamily="34" charset="0"/>
              </a:rPr>
              <a:t>[Valiant 84]</a:t>
            </a:r>
            <a:endParaRPr lang="en-US" dirty="0">
              <a:solidFill>
                <a:srgbClr val="F1650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4800" y="1066800"/>
                <a:ext cx="5562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Trebuchet MS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Learner has access to random examples: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/>
                          </a:rPr>
                          <m:t>𝑥</m:t>
                        </m:r>
                        <m:r>
                          <a:rPr lang="en-US" i="1" dirty="0" err="1"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where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is drawn randomly from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   distribution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20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𝑓</m:t>
                    </m:r>
                    <m:r>
                      <a:rPr lang="en-US" sz="2200" i="1" dirty="0" smtClean="0">
                        <a:latin typeface="Cambria Math"/>
                      </a:rPr>
                      <m:t>∈ </m:t>
                    </m:r>
                    <m:r>
                      <a:rPr lang="en-US" sz="22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200" dirty="0" smtClean="0"/>
                  <a:t> (e.g. </a:t>
                </a:r>
                <a:r>
                  <a:rPr lang="en-US" sz="2200" dirty="0" err="1" smtClean="0"/>
                  <a:t>submodular</a:t>
                </a:r>
                <a:r>
                  <a:rPr lang="en-US" sz="2200" dirty="0" smtClean="0"/>
                  <a:t>, XOS)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5562600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164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Dropbox\Research\Talks\13.10 Submodular learning\medical_recor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3143250" cy="17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76300" y="3329781"/>
                <a:ext cx="7467600" cy="1636712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&gt;0, 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given access to random examples, output hypothesis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:endParaRPr lang="en-US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limLow>
                            <m:limLow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𝐷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400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329781"/>
                <a:ext cx="7467600" cy="1636712"/>
              </a:xfrm>
              <a:prstGeom prst="roundRect">
                <a:avLst/>
              </a:prstGeom>
              <a:blipFill rotWithShape="1">
                <a:blip r:embed="rId4"/>
                <a:stretch>
                  <a:fillRect t="-7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904875" y="5046266"/>
                <a:ext cx="7353300" cy="1092993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Multiplicative (PMAC) </a:t>
                </a:r>
                <a:r>
                  <a:rPr lang="en-US" sz="2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err="1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</a:t>
                </a:r>
                <a:r>
                  <a:rPr lang="en-US" sz="2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 Harvey 11]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)≤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≥1−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5046266"/>
                <a:ext cx="7353300" cy="1092993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3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025" y="990600"/>
                <a:ext cx="4114800" cy="4953000"/>
              </a:xfrm>
              <a:ln w="508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 smtClean="0"/>
                  <a:t>Unrestricted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1800" dirty="0" smtClean="0"/>
                  <a:t>, PMAC</a:t>
                </a:r>
              </a:p>
              <a:p>
                <a:pPr marL="0" indent="0">
                  <a:buNone/>
                </a:pPr>
                <a:r>
                  <a:rPr lang="en-US" sz="1600" b="1" dirty="0" err="1" smtClean="0"/>
                  <a:t>Submodular</a:t>
                </a:r>
                <a:r>
                  <a:rPr lang="en-US" sz="1600" b="1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600" dirty="0" smtClean="0"/>
                  <a:t>-factor approx. in time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𝑝𝑜𝑙𝑦</m:t>
                    </m:r>
                    <m:r>
                      <a:rPr lang="en-US" sz="1600" i="1" dirty="0" smtClean="0">
                        <a:latin typeface="Cambria Math"/>
                      </a:rPr>
                      <m:t>(</m:t>
                    </m:r>
                    <m:r>
                      <a:rPr lang="en-US" sz="1600" i="1" dirty="0" smtClean="0">
                        <a:latin typeface="Cambria Math"/>
                      </a:rPr>
                      <m:t>𝑛</m:t>
                    </m:r>
                    <m:r>
                      <a:rPr lang="en-US" sz="1600" i="1" dirty="0" smtClean="0">
                        <a:latin typeface="Cambria Math"/>
                      </a:rPr>
                      <m:t>,</m:t>
                    </m:r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 dirty="0" smtClean="0">
                            <a:latin typeface="Cambria Math"/>
                          </a:rPr>
                          <m:t>𝛿</m:t>
                        </m:r>
                      </m:den>
                    </m:f>
                    <m:r>
                      <a:rPr lang="en-US" sz="16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0" dirty="0" smtClean="0"/>
                  <a:t>No poly-time </a:t>
                </a:r>
                <a:r>
                  <a:rPr lang="en-US" sz="1600" b="0" dirty="0" err="1" smtClean="0"/>
                  <a:t>algo</a:t>
                </a:r>
                <a:r>
                  <a:rPr lang="en-US" sz="1600" b="0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Ω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1600" dirty="0" smtClean="0"/>
                  <a:t>)-factor 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[Balcan,Harvey‘11]</a:t>
                </a:r>
              </a:p>
              <a:p>
                <a:pPr marL="0" indent="0">
                  <a:buNone/>
                </a:pPr>
                <a:endParaRPr lang="en-US" sz="1600" dirty="0" smtClean="0">
                  <a:solidFill>
                    <a:srgbClr val="FFC000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sz="1600" b="1" dirty="0" smtClean="0"/>
                  <a:t>XOS</a:t>
                </a:r>
                <a:r>
                  <a:rPr lang="en-US" sz="1600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1600" dirty="0"/>
                  <a:t>-factor: </a:t>
                </a:r>
                <a:r>
                  <a:rPr lang="en-US" sz="1600" dirty="0" smtClean="0"/>
                  <a:t>approx. </a:t>
                </a:r>
                <a:r>
                  <a:rPr lang="en-US" sz="1600" dirty="0"/>
                  <a:t>in time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𝑛</m:t>
                        </m:r>
                        <m:r>
                          <a:rPr lang="en-US" sz="1600" i="1" dirty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</a:t>
                </a:r>
                <a:r>
                  <a:rPr lang="it-IT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Constantin,Iwata,Wang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‘12]</a:t>
                </a:r>
                <a:endParaRPr lang="en-US" sz="1400" dirty="0" smtClean="0">
                  <a:solidFill>
                    <a:srgbClr val="F1650F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No </a:t>
                </a:r>
                <a:r>
                  <a:rPr lang="en-US" sz="1600" dirty="0"/>
                  <a:t>poly-time </a:t>
                </a:r>
                <a:r>
                  <a:rPr lang="en-US" sz="1600" dirty="0" err="1"/>
                  <a:t>algo</a:t>
                </a:r>
                <a:r>
                  <a:rPr lang="en-US" sz="1600" dirty="0"/>
                  <a:t> with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-</a:t>
                </a:r>
                <a:r>
                  <a:rPr lang="en-US" sz="1600" dirty="0" smtClean="0"/>
                  <a:t>factor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</a:t>
                </a: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</a:t>
                </a:r>
                <a:r>
                  <a:rPr lang="it-IT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Constantin,Iwata,Wang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‘12]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Badanidiyuru,Dobzinski,Fu,Kleinberg,Nisan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, Roughgarden’12]</a:t>
                </a:r>
                <a:endParaRPr lang="en-US" sz="1400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rgbClr val="FFC000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990600"/>
                <a:ext cx="4114800" cy="4953000"/>
              </a:xfrm>
              <a:blipFill rotWithShape="1">
                <a:blip r:embed="rId5"/>
                <a:stretch>
                  <a:fillRect l="-293" t="-244"/>
                </a:stretch>
              </a:blipFill>
              <a:ln w="508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467225" y="990600"/>
                <a:ext cx="4448176" cy="4953000"/>
              </a:xfrm>
              <a:prstGeom prst="rect">
                <a:avLst/>
              </a:prstGeom>
              <a:ln w="50800" cmpd="dbl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Trebuchet MS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800" dirty="0" smtClean="0"/>
                  <a:t>Uniform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sz="1800" dirty="0" smtClean="0"/>
                  <a:t>.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[0,1]</m:t>
                    </m:r>
                  </m:oMath>
                </a14:m>
                <a:endParaRPr lang="en-US" sz="1800" dirty="0" smtClean="0"/>
              </a:p>
              <a:p>
                <a:pPr marL="0" lvl="0" indent="0">
                  <a:buNone/>
                </a:pPr>
                <a:r>
                  <a:rPr lang="en-US" sz="16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Submodular</a:t>
                </a:r>
                <a:r>
                  <a:rPr lang="en-US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sz="16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Concentration gives learning</a:t>
                </a:r>
              </a:p>
              <a:p>
                <a:pPr marL="0" lvl="0" indent="0">
                  <a:buNone/>
                </a:pP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Balcan,Harvey‘11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 smtClean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with value queries</a:t>
                </a:r>
              </a:p>
              <a:p>
                <a:pPr marL="0" indent="0">
                  <a:buNone/>
                </a:pP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[Gupta,Hardt,Roth,Ullman’11]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Cheraghchi,Klivans,Kothari,Lee’12]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𝑂</m:t>
                        </m:r>
                        <m:r>
                          <a:rPr lang="en-US" sz="160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1/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Ω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−2/3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 smtClean="0"/>
                  <a:t> examples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[F.,Kothari,Vondrak’13]</a:t>
                </a:r>
                <a:endParaRPr lang="en-US" sz="1400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{0,1,..,</m:t>
                    </m:r>
                    <m:r>
                      <a:rPr lang="en-US" sz="1600" i="1" dirty="0" smtClean="0">
                        <a:latin typeface="Cambria Math"/>
                      </a:rPr>
                      <m:t>𝑘</m:t>
                    </m:r>
                    <m:r>
                      <a:rPr lang="en-US" sz="1600" b="0" i="0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 smtClean="0"/>
                  <a:t>-valued: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/>
                              </a:rPr>
                              <m:t>log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sz="1600" dirty="0" smtClean="0"/>
                  <a:t> time with value queries 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[Raskhodnikova,Yaroslavtsev’13]</a:t>
                </a:r>
                <a:endParaRPr lang="en-US" sz="1200" dirty="0" smtClean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sz="1400" b="1" dirty="0" smtClean="0"/>
                  <a:t>Coverage</a:t>
                </a:r>
                <a:r>
                  <a:rPr lang="en-US" sz="1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-error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1600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𝑂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[Cheraghchi,Klivans,Kothari,Lee’12]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(1+</m:t>
                    </m:r>
                    <m:r>
                      <a:rPr lang="en-US" sz="1400" b="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sz="1400" dirty="0" smtClean="0"/>
                  <a:t>)-factor </a:t>
                </a:r>
                <a:r>
                  <a:rPr lang="en-US" sz="1400" dirty="0" err="1" smtClean="0"/>
                  <a:t>w.p</a:t>
                </a:r>
                <a:r>
                  <a:rPr lang="en-US" sz="1400" dirty="0" smtClean="0"/>
                  <a:t>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1−</m:t>
                    </m:r>
                    <m:r>
                      <a:rPr lang="en-US" sz="1400" b="0" i="1" smtClean="0">
                        <a:latin typeface="Cambria Math"/>
                      </a:rPr>
                      <m:t>𝛿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/>
                  <a:t>in </a:t>
                </a:r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/>
                          </a:rPr>
                          <m:t>𝑛</m:t>
                        </m:r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/>
                              </a:rPr>
                              <m:t>𝛾</m:t>
                            </m:r>
                          </m:den>
                        </m:f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sz="1400" dirty="0" smtClean="0">
                  <a:solidFill>
                    <a:srgbClr val="FFC000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[F.,</a:t>
                </a:r>
                <a:r>
                  <a:rPr lang="en-US" sz="1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Kothari’13</a:t>
                </a:r>
                <a:r>
                  <a:rPr lang="en-US" sz="1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25" y="990600"/>
                <a:ext cx="4448176" cy="4953000"/>
              </a:xfrm>
              <a:prstGeom prst="rect">
                <a:avLst/>
              </a:prstGeom>
              <a:blipFill rotWithShape="1">
                <a:blip r:embed="rId6"/>
                <a:stretch>
                  <a:fillRect l="-271" t="-732"/>
                </a:stretch>
              </a:blipFill>
              <a:ln w="50800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28600" y="2743200"/>
            <a:ext cx="41148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4850" y="4038600"/>
            <a:ext cx="441960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14850" y="4572000"/>
            <a:ext cx="441960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/>
              <p:cNvSpPr/>
              <p:nvPr/>
            </p:nvSpPr>
            <p:spPr>
              <a:xfrm>
                <a:off x="7467600" y="1295400"/>
                <a:ext cx="1371600" cy="563880"/>
              </a:xfrm>
              <a:prstGeom prst="wedgeRoundRectCallout">
                <a:avLst>
                  <a:gd name="adj1" fmla="val -27365"/>
                  <a:gd name="adj2" fmla="val 103482"/>
                  <a:gd name="adj3" fmla="val 16667"/>
                </a:avLst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get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295400"/>
                <a:ext cx="1371600" cy="563880"/>
              </a:xfrm>
              <a:prstGeom prst="wedgeRoundRectCallout">
                <a:avLst>
                  <a:gd name="adj1" fmla="val -27365"/>
                  <a:gd name="adj2" fmla="val 103482"/>
                  <a:gd name="adj3" fmla="val 16667"/>
                </a:avLst>
              </a:prstGeom>
              <a:blipFill rotWithShape="1">
                <a:blip r:embed="rId7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6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by juntas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3820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-junta: function that depends on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{0,1,..,</m:t>
                    </m:r>
                    <m:r>
                      <a:rPr lang="en-US" i="1" dirty="0"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valued: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-junta </a:t>
                </a: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[Blais,Onak,Servedio,Yaroslavtsev‘13]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-junta </a:t>
                </a:r>
                <a:r>
                  <a:rPr lang="en-US" sz="20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FKV‘13</a:t>
                </a:r>
                <a:r>
                  <a:rPr lang="en-US" sz="20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]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Coverage: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1/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:r>
                  <a: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junta </a:t>
                </a:r>
                <a:r>
                  <a:rPr lang="en-US" sz="20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F.,Kothari‘13</a:t>
                </a:r>
                <a:r>
                  <a:rPr lang="en-US" sz="20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382000" cy="5135563"/>
              </a:xfrm>
              <a:blipFill rotWithShape="1">
                <a:blip r:embed="rId2"/>
                <a:stretch>
                  <a:fillRect l="-1091" t="-950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57200" y="1981200"/>
                <a:ext cx="8229600" cy="16764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For every </a:t>
                </a:r>
                <a:r>
                  <a:rPr lang="en-US" sz="2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submodular</a:t>
                </a: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𝜖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there exist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-junta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≤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smtClean="0">
                    <a:solidFill>
                      <a:srgbClr val="F1650F"/>
                    </a:solidFill>
                    <a:latin typeface="Berlin Sans FB" panose="020E0602020502020306" pitchFamily="34" charset="0"/>
                  </a:rPr>
                  <a:t>F.,Kothari,Vondrak’13]</a:t>
                </a:r>
                <a:endParaRPr lang="en-US" sz="2400" dirty="0">
                  <a:solidFill>
                    <a:srgbClr val="F1650F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229600" cy="1676400"/>
              </a:xfrm>
              <a:prstGeom prst="roundRect">
                <a:avLst/>
              </a:prstGeo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42680</TotalTime>
  <Words>891</Words>
  <Application>Microsoft Office PowerPoint</Application>
  <PresentationFormat>On-screen Show (4:3)</PresentationFormat>
  <Paragraphs>549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Berlin Sans FB</vt:lpstr>
      <vt:lpstr>Broadway</vt:lpstr>
      <vt:lpstr>Calibri</vt:lpstr>
      <vt:lpstr>Cambria Math</vt:lpstr>
      <vt:lpstr>Century Gothic</vt:lpstr>
      <vt:lpstr>Courier New</vt:lpstr>
      <vt:lpstr>Trebuchet MS</vt:lpstr>
      <vt:lpstr>1_Executive</vt:lpstr>
      <vt:lpstr>Optimal bounds on approximation of submodular and XOS    functions by juntas</vt:lpstr>
      <vt:lpstr>PowerPoint Presentation</vt:lpstr>
      <vt:lpstr>Submodularity</vt:lpstr>
      <vt:lpstr>Submodularity: examples</vt:lpstr>
      <vt:lpstr>Submodularity: applications</vt:lpstr>
      <vt:lpstr>Fractionally-subadditive (XOS)</vt:lpstr>
      <vt:lpstr>Learning model: PAC [Valiant 84]</vt:lpstr>
      <vt:lpstr>Prior work</vt:lpstr>
      <vt:lpstr>Approximation by juntas</vt:lpstr>
      <vt:lpstr>Questions</vt:lpstr>
      <vt:lpstr>Answers</vt:lpstr>
      <vt:lpstr>New learning results</vt:lpstr>
      <vt:lpstr>Approximation by juntas for Boolean functions</vt:lpstr>
      <vt:lpstr>Approximation by juntas</vt:lpstr>
      <vt:lpstr>Our approach</vt:lpstr>
      <vt:lpstr>Bounding influence</vt:lpstr>
      <vt:lpstr>Juntas for submodular functions</vt:lpstr>
      <vt:lpstr>The solution (monotone case)</vt:lpstr>
      <vt:lpstr>Boosting lemma [Goemans,Vondrak’04]</vt:lpstr>
      <vt:lpstr>Junta approximation for submodular functions</vt:lpstr>
      <vt:lpstr>Applications to learning</vt:lpstr>
      <vt:lpstr>Learning submodular functions</vt:lpstr>
      <vt:lpstr>Estimation, |J|</vt:lpstr>
      <vt:lpstr>‖f-f_J ‖_2</vt:lpstr>
      <vt:lpstr>PMAC Learning</vt:lpstr>
      <vt:lpstr>PMAC algo </vt:lpstr>
      <vt:lpstr>PowerPoint Presentation</vt:lpstr>
      <vt:lpstr>PowerPoint Presentation</vt:lpstr>
      <vt:lpstr>PowerPoint Presentation</vt:lpstr>
      <vt:lpstr>PowerPoint Presentation</vt:lpstr>
      <vt:lpstr>PMAC algorithm</vt:lpstr>
      <vt:lpstr>Conclusions and open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 F</cp:lastModifiedBy>
  <cp:revision>706</cp:revision>
  <dcterms:created xsi:type="dcterms:W3CDTF">2011-07-04T02:51:15Z</dcterms:created>
  <dcterms:modified xsi:type="dcterms:W3CDTF">2015-07-23T22:33:56Z</dcterms:modified>
</cp:coreProperties>
</file>