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264" r:id="rId3"/>
    <p:sldId id="265" r:id="rId4"/>
    <p:sldId id="285" r:id="rId5"/>
    <p:sldId id="284" r:id="rId6"/>
    <p:sldId id="286" r:id="rId7"/>
    <p:sldId id="274" r:id="rId8"/>
    <p:sldId id="28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03"/>
    <a:srgbClr val="FFA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83811" autoAdjust="0"/>
  </p:normalViewPr>
  <p:slideViewPr>
    <p:cSldViewPr snapToGrid="0" showGuides="1">
      <p:cViewPr varScale="1">
        <p:scale>
          <a:sx n="119" d="100"/>
          <a:sy n="119" d="100"/>
        </p:scale>
        <p:origin x="40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0E5A8-1452-4D6D-A9B4-2713003FF554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41948-AC13-4FEC-A083-979B262A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1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  <a:r>
              <a:rPr lang="en-US" baseline="0" dirty="0" smtClean="0"/>
              <a:t> input with oracle access to input. The oracle approximately evaluates average of any function with range [-1,1]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Proxy for computational complexity</a:t>
            </a:r>
          </a:p>
          <a:p>
            <a:r>
              <a:rPr lang="en-US" baseline="0" dirty="0" smtClean="0"/>
              <a:t>Lower bounds are unconditional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Stronger model that interpolate</a:t>
            </a:r>
            <a:r>
              <a:rPr lang="en-US" baseline="0" dirty="0" smtClean="0"/>
              <a:t>s between SQ and general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4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Corollaries from plugging the approximate gradient into standard</a:t>
            </a:r>
            <a:r>
              <a:rPr lang="en-US" baseline="0" dirty="0" smtClean="0"/>
              <a:t> gradient based algorithms</a:t>
            </a:r>
            <a:endParaRPr lang="en-US" dirty="0" smtClean="0"/>
          </a:p>
          <a:p>
            <a:r>
              <a:rPr lang="en-US" dirty="0" smtClean="0"/>
              <a:t>Additional application for</a:t>
            </a:r>
            <a:r>
              <a:rPr lang="en-US" baseline="0" dirty="0" smtClean="0"/>
              <a:t> noise tolerant learning via Perceptron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2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1/10/2017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46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1/10/2017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43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1/10/2017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6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1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210.png"/><Relationship Id="rId12" Type="http://schemas.openxmlformats.org/officeDocument/2006/relationships/image" Target="../media/image9.gif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4.png"/><Relationship Id="rId24" Type="http://schemas.openxmlformats.org/officeDocument/2006/relationships/image" Target="../media/image11.png"/><Relationship Id="rId23" Type="http://schemas.openxmlformats.org/officeDocument/2006/relationships/image" Target="../media/image10.png"/><Relationship Id="rId10" Type="http://schemas.openxmlformats.org/officeDocument/2006/relationships/image" Target="../media/image220.png"/><Relationship Id="rId4" Type="http://schemas.openxmlformats.org/officeDocument/2006/relationships/image" Target="../media/image200.png"/><Relationship Id="rId9" Type="http://schemas.openxmlformats.org/officeDocument/2006/relationships/image" Target="../media/image1600.png"/><Relationship Id="rId2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8" Type="http://schemas.openxmlformats.org/officeDocument/2006/relationships/image" Target="../media/image15000.png"/><Relationship Id="rId25" Type="http://schemas.openxmlformats.org/officeDocument/2006/relationships/image" Target="../media/image59.png"/><Relationship Id="rId7" Type="http://schemas.openxmlformats.org/officeDocument/2006/relationships/image" Target="../media/image210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0.png"/><Relationship Id="rId5" Type="http://schemas.openxmlformats.org/officeDocument/2006/relationships/image" Target="../media/image2000.png"/><Relationship Id="rId23" Type="http://schemas.openxmlformats.org/officeDocument/2006/relationships/image" Target="../media/image57.png"/><Relationship Id="rId28" Type="http://schemas.openxmlformats.org/officeDocument/2006/relationships/image" Target="../media/image110.png"/><Relationship Id="rId10" Type="http://schemas.openxmlformats.org/officeDocument/2006/relationships/image" Target="../media/image2200.png"/><Relationship Id="rId9" Type="http://schemas.openxmlformats.org/officeDocument/2006/relationships/image" Target="../media/image16000.png"/><Relationship Id="rId27" Type="http://schemas.openxmlformats.org/officeDocument/2006/relationships/image" Target="../media/image9.gif"/><Relationship Id="rId22" Type="http://schemas.openxmlformats.org/officeDocument/2006/relationships/image" Target="../media/image56.png"/><Relationship Id="rId30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75913" y="3062525"/>
                <a:ext cx="8759859" cy="1391771"/>
              </a:xfrm>
            </p:spPr>
            <p:txBody>
              <a:bodyPr/>
              <a:lstStyle/>
              <a:p>
                <a:pPr algn="ctr"/>
                <a:r>
                  <a:rPr lang="en-US" sz="3600" dirty="0" smtClean="0">
                    <a:effectLst/>
                  </a:rPr>
                  <a:t>On the power of learning from </a:t>
                </a:r>
                <a:br>
                  <a:rPr lang="en-US" sz="3600" dirty="0" smtClean="0">
                    <a:effectLst/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 smtClean="0">
                    <a:effectLst/>
                  </a:rPr>
                  <a:t>-wise queries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913" y="3062525"/>
                <a:ext cx="8759859" cy="1391771"/>
              </a:xfrm>
              <a:blipFill rotWithShape="0">
                <a:blip r:embed="rId4"/>
                <a:stretch>
                  <a:fillRect b="-1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6061" y="4720412"/>
            <a:ext cx="6599565" cy="1064463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/>
              <a:t>     </a:t>
            </a: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Vitaly Feldman  </a:t>
            </a:r>
            <a:r>
              <a:rPr lang="en-US" b="1" dirty="0" smtClean="0"/>
              <a:t>	  </a:t>
            </a:r>
            <a:r>
              <a:rPr lang="en-US" b="1" dirty="0" err="1" smtClean="0"/>
              <a:t>Badih</a:t>
            </a:r>
            <a:r>
              <a:rPr lang="en-US" b="1" dirty="0" smtClean="0"/>
              <a:t> Ghazi</a:t>
            </a:r>
          </a:p>
          <a:p>
            <a:pPr algn="l"/>
            <a:r>
              <a:rPr lang="en-US" dirty="0" smtClean="0"/>
              <a:t>IBM </a:t>
            </a:r>
            <a:r>
              <a:rPr lang="en-US" dirty="0"/>
              <a:t>Research </a:t>
            </a:r>
            <a:r>
              <a:rPr lang="en-US" dirty="0" smtClean="0"/>
              <a:t>– </a:t>
            </a:r>
            <a:r>
              <a:rPr lang="en-US" dirty="0" err="1" smtClean="0"/>
              <a:t>Almaden</a:t>
            </a:r>
            <a:r>
              <a:rPr lang="en-US" dirty="0" smtClean="0"/>
              <a:t>	    MIT, CSAIL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967667" y="5252644"/>
            <a:ext cx="3688277" cy="106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Trebuchet MS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algn="l"/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88" y="-1"/>
            <a:ext cx="4481233" cy="2987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63" y="6182222"/>
            <a:ext cx="1311088" cy="560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06009" y="6182222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Estrangelo Edessa" panose="03080600000000000000" pitchFamily="66" charset="0"/>
                <a:cs typeface="Estrangelo Edessa" panose="03080600000000000000" pitchFamily="66" charset="0"/>
              </a:rPr>
              <a:t>2017</a:t>
            </a:r>
            <a:endParaRPr lang="en-US" sz="3600" dirty="0">
              <a:latin typeface="Estrangelo Edessa" panose="03080600000000000000" pitchFamily="66" charset="0"/>
              <a:cs typeface="Estrangelo Edessa" panose="030806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</a:t>
            </a:r>
            <a:r>
              <a:rPr lang="en-US" dirty="0" smtClean="0"/>
              <a:t>problems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9827" y="347745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12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89827" y="2099005"/>
            <a:ext cx="1158431" cy="130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/>
              <p:cNvSpPr/>
              <p:nvPr/>
            </p:nvSpPr>
            <p:spPr>
              <a:xfrm>
                <a:off x="4140640" y="2580410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Left Arrow Callout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640" y="2580410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Callout 2"/>
              <p:cNvSpPr/>
              <p:nvPr/>
            </p:nvSpPr>
            <p:spPr>
              <a:xfrm>
                <a:off x="1565954" y="998864"/>
                <a:ext cx="2233657" cy="735626"/>
              </a:xfrm>
              <a:prstGeom prst="wedgeEllipseCallout">
                <a:avLst>
                  <a:gd name="adj1" fmla="val -19328"/>
                  <a:gd name="adj2" fmla="val 99207"/>
                </a:avLst>
              </a:prstGeom>
              <a:solidFill>
                <a:srgbClr val="FD9803">
                  <a:alpha val="38824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 is orange </a:t>
                </a:r>
              </a:p>
            </p:txBody>
          </p:sp>
        </mc:Choice>
        <mc:Fallback xmlns="">
          <p:sp>
            <p:nvSpPr>
              <p:cNvPr id="3" name="Oval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54" y="998864"/>
                <a:ext cx="2233657" cy="735626"/>
              </a:xfrm>
              <a:prstGeom prst="wedgeEllipseCallout">
                <a:avLst>
                  <a:gd name="adj1" fmla="val -19328"/>
                  <a:gd name="adj2" fmla="val 99207"/>
                </a:avLst>
              </a:prstGeom>
              <a:blipFill rotWithShape="0">
                <a:blip r:embed="rId14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529813" y="1828317"/>
                <a:ext cx="2356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600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</m:oMath>
                  </m:oMathPara>
                </a14:m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distributions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over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13" y="1828317"/>
                <a:ext cx="2356927" cy="584775"/>
              </a:xfrm>
              <a:prstGeom prst="rect">
                <a:avLst/>
              </a:prstGeom>
              <a:blipFill rotWithShape="0">
                <a:blip r:embed="rId15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96801" y="4607039"/>
                <a:ext cx="7552969" cy="126231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PAC learning a class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of Boolean functions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endParaRPr lang="en-US" dirty="0" smtClean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,ℓ)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over domain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for unknown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 </a:t>
                </a: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hypothesis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6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6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,ℓ)∼</m:t>
                        </m:r>
                        <m:r>
                          <a:rPr lang="en-US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6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=ℓ</m:t>
                        </m:r>
                      </m:e>
                    </m:d>
                    <m:r>
                      <a:rPr lang="en-US" sz="16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r>
                      <a:rPr lang="en-US" sz="16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1" y="4607039"/>
                <a:ext cx="7552969" cy="1262315"/>
              </a:xfrm>
              <a:prstGeom prst="rect">
                <a:avLst/>
              </a:prstGeom>
              <a:blipFill rotWithShape="0">
                <a:blip r:embed="rId16"/>
                <a:stretch>
                  <a:fillRect l="-646" t="-1932" b="-4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animBg="1"/>
      <p:bldP spid="3" grpId="0" animBg="1"/>
      <p:bldP spid="4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queries </a:t>
            </a:r>
            <a:r>
              <a:rPr lang="en-US" sz="3200" dirty="0">
                <a:latin typeface="Berlin Sans FB" panose="020E0602020502020306" pitchFamily="34" charset="0"/>
              </a:rPr>
              <a:t>[Kearns </a:t>
            </a:r>
            <a:r>
              <a:rPr lang="en-US" sz="3200" dirty="0" smtClean="0">
                <a:latin typeface="Berlin Sans FB" panose="020E0602020502020306" pitchFamily="34" charset="0"/>
              </a:rPr>
              <a:t>‘93</a:t>
            </a:r>
            <a:r>
              <a:rPr lang="en-US" sz="3200" dirty="0">
                <a:latin typeface="Berlin Sans FB" panose="020E0602020502020306" pitchFamily="34" charset="0"/>
              </a:rPr>
              <a:t>]</a:t>
            </a:r>
            <a:endParaRPr lang="en-US" dirty="0">
              <a:latin typeface="Berlin Sans FB" panose="020E0602020502020306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73481" y="3798574"/>
                <a:ext cx="6934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000" i="1" dirty="0" smtClean="0">
                    <a:latin typeface="Cambria Math"/>
                  </a:rPr>
                  <a:t>		</a:t>
                </a:r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dirty="0">
                    <a:latin typeface="Cambria Math"/>
                  </a:rPr>
                  <a:t>	</a:t>
                </a:r>
                <a:r>
                  <a:rPr lang="en-US" sz="2000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∼</m:t>
                        </m:r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/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 smtClean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 is tolerance of the query;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≈1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1" y="3798574"/>
                <a:ext cx="6934200" cy="769441"/>
              </a:xfrm>
              <a:prstGeom prst="rect">
                <a:avLst/>
              </a:prstGeom>
              <a:blipFill rotWithShape="0"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37" y="2064"/>
                  <a:ext cx="285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7" y="2064"/>
                  <a:ext cx="285" cy="22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1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877297" y="29655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SQ algorithm</a:t>
            </a:r>
            <a:endParaRPr lang="en-US" dirty="0"/>
          </a:p>
        </p:txBody>
      </p:sp>
      <p:pic>
        <p:nvPicPr>
          <p:cNvPr id="31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/>
          <p:cNvGrpSpPr/>
          <p:nvPr/>
        </p:nvGrpSpPr>
        <p:grpSpPr>
          <a:xfrm>
            <a:off x="5429884" y="1096336"/>
            <a:ext cx="2677797" cy="2743751"/>
            <a:chOff x="5487789" y="1248578"/>
            <a:chExt cx="2677797" cy="2743751"/>
          </a:xfrm>
        </p:grpSpPr>
        <p:pic>
          <p:nvPicPr>
            <p:cNvPr id="38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620506" y="3315221"/>
                  <a:ext cx="2545080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STA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solidFill>
                        <a:srgbClr val="C00000"/>
                      </a:solidFill>
                    </a:rPr>
                    <a:t> oracle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506" y="3315221"/>
                  <a:ext cx="2545080" cy="67710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t="-63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601" y="2396648"/>
                <a:ext cx="714679" cy="693420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506146" y="4761978"/>
            <a:ext cx="8038123" cy="1711617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 smtClean="0">
                <a:solidFill>
                  <a:srgbClr val="C00000"/>
                </a:solidFill>
              </a:rPr>
              <a:t>Abstraction</a:t>
            </a:r>
            <a:endParaRPr lang="en-US" dirty="0" smtClean="0">
              <a:solidFill>
                <a:srgbClr val="C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</a:rPr>
              <a:t>N</a:t>
            </a:r>
            <a:r>
              <a:rPr lang="en-US" sz="1600" dirty="0" smtClean="0">
                <a:solidFill>
                  <a:prstClr val="black"/>
                </a:solidFill>
              </a:rPr>
              <a:t>oise-tolerance,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privacy,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distributed ML,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600" dirty="0" err="1" smtClean="0">
                <a:solidFill>
                  <a:prstClr val="black"/>
                </a:solidFill>
              </a:rPr>
              <a:t>evolvability</a:t>
            </a:r>
            <a:r>
              <a:rPr lang="en-US" sz="1600" dirty="0">
                <a:solidFill>
                  <a:prstClr val="black"/>
                </a:solidFill>
              </a:rPr>
              <a:t>,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</a:rPr>
              <a:t>a</a:t>
            </a:r>
            <a:r>
              <a:rPr lang="en-US" sz="1600" dirty="0" smtClean="0">
                <a:solidFill>
                  <a:prstClr val="black"/>
                </a:solidFill>
              </a:rPr>
              <a:t>daptive data analysis</a:t>
            </a:r>
          </a:p>
          <a:p>
            <a:pPr lvl="0"/>
            <a:endParaRPr lang="en-US" sz="1600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SQ complexity</a:t>
            </a:r>
            <a:endParaRPr lang="en-US" dirty="0">
              <a:solidFill>
                <a:srgbClr val="C0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Most techniques for statistical problems have SQ analogues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Easier to prove lower bound against SQ algorithms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88488" y="1312579"/>
            <a:ext cx="2971835" cy="1297659"/>
            <a:chOff x="4140640" y="1828317"/>
            <a:chExt cx="2971835" cy="1297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Left Arrow Callout 29"/>
                <p:cNvSpPr/>
                <p:nvPr/>
              </p:nvSpPr>
              <p:spPr>
                <a:xfrm>
                  <a:off x="4140640" y="2580410"/>
                  <a:ext cx="2971835" cy="545566"/>
                </a:xfrm>
                <a:prstGeom prst="leftArrowCallout">
                  <a:avLst>
                    <a:gd name="adj1" fmla="val 25000"/>
                    <a:gd name="adj2" fmla="val 25000"/>
                    <a:gd name="adj3" fmla="val 25000"/>
                    <a:gd name="adj4" fmla="val 90284"/>
                  </a:avLst>
                </a:prstGeom>
                <a:solidFill>
                  <a:schemeClr val="accent1">
                    <a:alpha val="14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Left Arrow Callout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640" y="2580410"/>
                  <a:ext cx="2971835" cy="545566"/>
                </a:xfrm>
                <a:prstGeom prst="leftArrowCallout">
                  <a:avLst>
                    <a:gd name="adj1" fmla="val 25000"/>
                    <a:gd name="adj2" fmla="val 25000"/>
                    <a:gd name="adj3" fmla="val 25000"/>
                    <a:gd name="adj4" fmla="val 90284"/>
                  </a:avLst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19394" y="1828317"/>
                  <a:ext cx="237776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1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𝓕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𝓕</m:t>
                      </m:r>
                    </m:oMath>
                  </a14:m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:</a:t>
                  </a:r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 </a:t>
                  </a:r>
                  <a:r>
                    <a:rPr lang="en-US" sz="1600" dirty="0" smtClean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distributions </a:t>
                  </a:r>
                  <a:r>
                    <a:rPr lang="en-US" sz="16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over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394" y="1828317"/>
                  <a:ext cx="2377766" cy="584775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114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515853" y="3808601"/>
                <a:ext cx="18901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:</m:t>
                      </m:r>
                      <m:r>
                        <a:rPr lang="en-US" sz="2000" i="1">
                          <a:latin typeface="Cambria Math"/>
                        </a:rPr>
                        <m:t>𝑋</m:t>
                      </m:r>
                      <m:r>
                        <a:rPr lang="en-US" sz="2000" i="1"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53" y="3808601"/>
                <a:ext cx="1890133" cy="400110"/>
              </a:xfrm>
              <a:prstGeom prst="rect">
                <a:avLst/>
              </a:prstGeom>
              <a:blipFill rotWithShape="0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5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  <p:bldP spid="40" grpId="0" animBg="1"/>
      <p:bldP spid="41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-wise SQs</a:t>
                </a:r>
                <a:endParaRPr lang="en-US" dirty="0"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5"/>
                <a:stretch>
                  <a:fillRect t="-80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00729" y="3840757"/>
                <a:ext cx="7321984" cy="428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000" i="0" dirty="0" smtClean="0">
                    <a:latin typeface="+mj-lt"/>
                  </a:rPr>
                  <a:t>,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𝐄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∼</m:t>
                        </m:r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29" y="3840757"/>
                <a:ext cx="7321984" cy="428707"/>
              </a:xfrm>
              <a:prstGeom prst="rect">
                <a:avLst/>
              </a:prstGeom>
              <a:blipFill rotWithShape="0">
                <a:blip r:embed="rId26"/>
                <a:stretch>
                  <a:fillRect t="-8571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599695" y="2602071"/>
            <a:ext cx="1600200" cy="381000"/>
            <a:chOff x="2016" y="2064"/>
            <a:chExt cx="1008" cy="240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37" y="2064"/>
                  <a:ext cx="285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7" y="2064"/>
                  <a:ext cx="285" cy="2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16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0" y="2064"/>
                  <a:ext cx="297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637795" y="2959263"/>
            <a:ext cx="1524000" cy="338138"/>
            <a:chOff x="2016" y="2284"/>
            <a:chExt cx="960" cy="213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1" y="2284"/>
                  <a:ext cx="274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33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5414207" y="1015875"/>
            <a:ext cx="2677797" cy="2905769"/>
            <a:chOff x="5487789" y="1248578"/>
            <a:chExt cx="2677797" cy="2905769"/>
          </a:xfrm>
        </p:grpSpPr>
        <p:pic>
          <p:nvPicPr>
            <p:cNvPr id="38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620506" y="3400230"/>
                  <a:ext cx="2545080" cy="7541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STA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i="0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T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 smtClean="0">
                      <a:solidFill>
                        <a:srgbClr val="C00000"/>
                      </a:solidFill>
                    </a:rPr>
                    <a:t> oracle</a:t>
                  </a:r>
                </a:p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:endParaRPr lang="en-US" dirty="0" smtClean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506" y="3400230"/>
                  <a:ext cx="2545080" cy="75411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/>
              <p:cNvSpPr/>
              <p:nvPr/>
            </p:nvSpPr>
            <p:spPr>
              <a:xfrm>
                <a:off x="6280347" y="2292056"/>
                <a:ext cx="714679" cy="6934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Oval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347" y="2292056"/>
                <a:ext cx="714679" cy="693420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60309" y="4825285"/>
                <a:ext cx="7294822" cy="1081514"/>
              </a:xfrm>
              <a:prstGeom prst="rect">
                <a:avLst/>
              </a:prstGeom>
              <a:solidFill>
                <a:schemeClr val="bg1">
                  <a:lumMod val="85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dirty="0" smtClean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prstClr val="black"/>
                    </a:solidFill>
                  </a:rPr>
                  <a:t>Collision probability: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1600" b="1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e>
                      <m:lim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 smtClean="0">
                  <a:solidFill>
                    <a:prstClr val="black"/>
                  </a:solidFill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prstClr val="black"/>
                    </a:solidFill>
                  </a:rPr>
                  <a:t>Hardness amplification: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09" y="4825285"/>
                <a:ext cx="7294822" cy="1081514"/>
              </a:xfrm>
              <a:prstGeom prst="rect">
                <a:avLst/>
              </a:prstGeom>
              <a:blipFill rotWithShape="0">
                <a:blip r:embed="rId28"/>
                <a:stretch>
                  <a:fillRect l="-668" b="-1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77297" y="2965584"/>
                <a:ext cx="225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-wise</a:t>
                </a:r>
                <a:r>
                  <a:rPr lang="en-US" dirty="0" smtClean="0"/>
                  <a:t> SQ algorithm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97" y="2965584"/>
                <a:ext cx="2257669" cy="369332"/>
              </a:xfrm>
              <a:prstGeom prst="rect">
                <a:avLst/>
              </a:prstGeom>
              <a:blipFill rotWithShape="0">
                <a:blip r:embed="rId29"/>
                <a:stretch>
                  <a:fillRect t="-9836" r="-2162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8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1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-wise SQs more powerful?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741" t="-80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7200" y="1242000"/>
                <a:ext cx="8038123" cy="1829446"/>
              </a:xfrm>
              <a:prstGeom prst="rect">
                <a:avLst/>
              </a:prstGeom>
              <a:solidFill>
                <a:schemeClr val="bg1">
                  <a:lumMod val="85000"/>
                  <a:alpha val="3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PAC learning with fixed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is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learnable using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STA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000" i="1">
                        <a:solidFill>
                          <a:schemeClr val="tx2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endParaRPr lang="en-US" sz="2000" dirty="0" smtClean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Then </a:t>
                </a:r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learnable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queries to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err="1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Blum,Kalai,Wasserman</a:t>
                </a:r>
                <a:r>
                  <a:rPr lang="en-US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‘2000]</a:t>
                </a:r>
                <a:endParaRPr lang="en-US" dirty="0">
                  <a:solidFill>
                    <a:srgbClr val="2F5897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42000"/>
                <a:ext cx="8038123" cy="1829446"/>
              </a:xfrm>
              <a:prstGeom prst="rect">
                <a:avLst/>
              </a:prstGeom>
              <a:blipFill rotWithShape="0">
                <a:blip r:embed="rId3"/>
                <a:stretch>
                  <a:fillRect l="-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457200" y="3429000"/>
                <a:ext cx="7959436" cy="179246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Separation: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there exist a class of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that </a:t>
                </a:r>
              </a:p>
              <a:p>
                <a: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Is PAC learnable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  <m:sup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to PAC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learn</a:t>
                </a:r>
                <a:endParaRPr lang="en-US" sz="2000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7959436" cy="1792469"/>
              </a:xfrm>
              <a:prstGeom prst="roundRect">
                <a:avLst/>
              </a:prstGeom>
              <a:blipFill rotWithShape="0">
                <a:blip r:embed="rId4"/>
                <a:stretch>
                  <a:fillRect b="-671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18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Reductions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-wise to unary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741" t="-8000" b="-2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574178" y="1909170"/>
                <a:ext cx="7959436" cy="12882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-flat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can be simulated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78" y="1909170"/>
                <a:ext cx="7959436" cy="1288205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286" y="3429000"/>
                <a:ext cx="8441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PAC learning with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-flat. Generalizes and strengthens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[BKW ‘00]</a:t>
                </a: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86" y="3429000"/>
                <a:ext cx="84417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5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592282" y="4167314"/>
                <a:ext cx="7959436" cy="128820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→{−1,1}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-party randomized communication complexity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bits per party then query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can be answered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𝑏𝑘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2" y="4167314"/>
                <a:ext cx="7959436" cy="1288205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ular Callout 6"/>
              <p:cNvSpPr/>
              <p:nvPr/>
            </p:nvSpPr>
            <p:spPr>
              <a:xfrm>
                <a:off x="1862946" y="917074"/>
                <a:ext cx="3013854" cy="837021"/>
              </a:xfrm>
              <a:prstGeom prst="wedgeRectCallout">
                <a:avLst>
                  <a:gd name="adj1" fmla="val -50394"/>
                  <a:gd name="adj2" fmla="val 94092"/>
                </a:avLst>
              </a:prstGeom>
              <a:solidFill>
                <a:srgbClr val="92D05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1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𝓕</m:t>
                            </m:r>
                            <m:r>
                              <a:rPr lang="en-US" sz="2400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946" y="917074"/>
                <a:ext cx="3013854" cy="837021"/>
              </a:xfrm>
              <a:prstGeom prst="wedgeRectCallout">
                <a:avLst>
                  <a:gd name="adj1" fmla="val -50394"/>
                  <a:gd name="adj2" fmla="val 94092"/>
                </a:avLst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59928" y="5824501"/>
            <a:ext cx="519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on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. 16]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Steinhardt,Valiant,Wager</a:t>
            </a:r>
            <a:r>
              <a:rPr lang="en-US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16]</a:t>
            </a:r>
            <a:endParaRPr lang="en-US" dirty="0">
              <a:solidFill>
                <a:schemeClr val="tx2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corollaries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592282" y="1535705"/>
                <a:ext cx="7959436" cy="143749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Lower bounds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-wise SQ algorithms,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Learning DNF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formulas of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vars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Stochastic MAX-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-CSPs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-SAT refutation,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ℓ≥3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2" y="1535705"/>
                <a:ext cx="7959436" cy="1437497"/>
              </a:xfrm>
              <a:prstGeom prst="roundRect">
                <a:avLst/>
              </a:prstGeom>
              <a:blipFill rotWithShape="0">
                <a:blip r:embed="rId3"/>
                <a:stretch>
                  <a:fillRect l="-153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92282" y="3793188"/>
                <a:ext cx="7959436" cy="132909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  <a:alpha val="67000"/>
                </a:schemeClr>
              </a:solid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Collision probability can be estimated within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queries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2" y="3793188"/>
                <a:ext cx="7959436" cy="1329093"/>
              </a:xfrm>
              <a:prstGeom prst="roundRect">
                <a:avLst/>
              </a:prstGeom>
              <a:blipFill rotWithShape="0">
                <a:blip r:embed="rId4"/>
                <a:stretch>
                  <a:fillRect r="-305"/>
                </a:stretch>
              </a:blipFill>
              <a:ln w="25400">
                <a:solidFill>
                  <a:schemeClr val="bg2">
                    <a:lumMod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1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747" y="4233585"/>
            <a:ext cx="1485323" cy="175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Implications for additional models</a:t>
            </a:r>
          </a:p>
          <a:p>
            <a:pPr lvl="1"/>
            <a:r>
              <a:rPr lang="en-US" dirty="0" smtClean="0">
                <a:latin typeface="+mn-lt"/>
              </a:rPr>
              <a:t>Local differential privacy</a:t>
            </a:r>
          </a:p>
          <a:p>
            <a:pPr lvl="1"/>
            <a:r>
              <a:rPr lang="en-US" dirty="0" smtClean="0">
                <a:latin typeface="+mn-lt"/>
              </a:rPr>
              <a:t>Algorithms that extract few bits from each sample</a:t>
            </a:r>
          </a:p>
          <a:p>
            <a:r>
              <a:rPr lang="en-US" dirty="0" smtClean="0">
                <a:latin typeface="+mn-lt"/>
              </a:rPr>
              <a:t>Open problems</a:t>
            </a:r>
          </a:p>
          <a:p>
            <a:pPr lvl="1"/>
            <a:r>
              <a:rPr lang="en-US" dirty="0" smtClean="0">
                <a:latin typeface="+mn-lt"/>
              </a:rPr>
              <a:t>General approach that unifies the two reductions</a:t>
            </a:r>
          </a:p>
        </p:txBody>
      </p:sp>
    </p:spTree>
    <p:extLst>
      <p:ext uri="{BB962C8B-B14F-4D97-AF65-F5344CB8AC3E}">
        <p14:creationId xmlns:p14="http://schemas.microsoft.com/office/powerpoint/2010/main" val="34883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13770</TotalTime>
  <Words>332</Words>
  <Application>Microsoft Office PowerPoint</Application>
  <PresentationFormat>On-screen Show (4:3)</PresentationFormat>
  <Paragraphs>92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Berlin Sans FB</vt:lpstr>
      <vt:lpstr>Calibri</vt:lpstr>
      <vt:lpstr>Cambria Math</vt:lpstr>
      <vt:lpstr>Century Gothic</vt:lpstr>
      <vt:lpstr>Courier New</vt:lpstr>
      <vt:lpstr>Estrangelo Edessa</vt:lpstr>
      <vt:lpstr>Symbol</vt:lpstr>
      <vt:lpstr>Trebuchet MS</vt:lpstr>
      <vt:lpstr>1_Executive</vt:lpstr>
      <vt:lpstr>On the power of learning from  k-wise queries</vt:lpstr>
      <vt:lpstr>Statistical problems</vt:lpstr>
      <vt:lpstr>Statistical queries [Kearns ‘93]</vt:lpstr>
      <vt:lpstr>k-wise SQs</vt:lpstr>
      <vt:lpstr>Are k-wise SQs more powerful?</vt:lpstr>
      <vt:lpstr>Reductions from k-wise to unary</vt:lpstr>
      <vt:lpstr>Example corollaries</vt:lpstr>
      <vt:lpstr>Discussion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algorithms to lower bounds  and back  via SQ complexity</dc:title>
  <dc:creator>Vitaly F</dc:creator>
  <cp:lastModifiedBy>Vitaly F</cp:lastModifiedBy>
  <cp:revision>111</cp:revision>
  <dcterms:created xsi:type="dcterms:W3CDTF">2016-10-12T06:59:39Z</dcterms:created>
  <dcterms:modified xsi:type="dcterms:W3CDTF">2017-01-11T19:43:45Z</dcterms:modified>
</cp:coreProperties>
</file>