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94" r:id="rId3"/>
    <p:sldId id="298" r:id="rId4"/>
    <p:sldId id="299" r:id="rId5"/>
    <p:sldId id="280" r:id="rId6"/>
    <p:sldId id="293" r:id="rId7"/>
    <p:sldId id="283" r:id="rId8"/>
    <p:sldId id="284" r:id="rId9"/>
    <p:sldId id="287" r:id="rId10"/>
    <p:sldId id="288" r:id="rId11"/>
    <p:sldId id="285" r:id="rId12"/>
    <p:sldId id="289" r:id="rId13"/>
    <p:sldId id="290" r:id="rId14"/>
    <p:sldId id="292" r:id="rId15"/>
    <p:sldId id="300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56DEC7-B739-431F-A49A-6466BAAD421D}">
          <p14:sldIdLst>
            <p14:sldId id="256"/>
            <p14:sldId id="294"/>
            <p14:sldId id="298"/>
            <p14:sldId id="299"/>
            <p14:sldId id="280"/>
            <p14:sldId id="293"/>
            <p14:sldId id="283"/>
            <p14:sldId id="284"/>
            <p14:sldId id="287"/>
            <p14:sldId id="288"/>
            <p14:sldId id="285"/>
            <p14:sldId id="289"/>
            <p14:sldId id="290"/>
            <p14:sldId id="292"/>
            <p14:sldId id="300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8B"/>
    <a:srgbClr val="FFD653"/>
    <a:srgbClr val="FFCE33"/>
    <a:srgbClr val="1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5" autoAdjust="0"/>
    <p:restoredTop sz="96476" autoAdjust="0"/>
  </p:normalViewPr>
  <p:slideViewPr>
    <p:cSldViewPr>
      <p:cViewPr varScale="1">
        <p:scale>
          <a:sx n="132" d="100"/>
          <a:sy n="132" d="100"/>
        </p:scale>
        <p:origin x="634" y="91"/>
      </p:cViewPr>
      <p:guideLst>
        <p:guide orient="horz" pos="1392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A67E3-6FB6-4EA0-978D-974239F7C7DA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29A48-A052-432F-9614-232E45EA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7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</a:t>
            </a:r>
            <a:r>
              <a:rPr lang="en-US" dirty="0" err="1" smtClean="0"/>
              <a:t>i.i.d</a:t>
            </a:r>
            <a:r>
              <a:rPr lang="en-US" dirty="0" smtClean="0"/>
              <a:t>.</a:t>
            </a:r>
            <a:r>
              <a:rPr lang="en-US" baseline="0" dirty="0" smtClean="0"/>
              <a:t> inputs from D with oracle access to D. The oracle approximately evaluates average of any function with range [-1,1]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41948-AC13-4FEC-A083-979B262A9360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56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</a:t>
            </a:r>
            <a:r>
              <a:rPr lang="en-US" dirty="0" err="1" smtClean="0"/>
              <a:t>i.i.d</a:t>
            </a:r>
            <a:r>
              <a:rPr lang="en-US" dirty="0" smtClean="0"/>
              <a:t>.</a:t>
            </a:r>
            <a:r>
              <a:rPr lang="en-US" baseline="0" dirty="0" smtClean="0"/>
              <a:t> inputs from D with oracle access to D. The oracle approximately evaluates average of any function with range [-1,1]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41948-AC13-4FEC-A083-979B262A9360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1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A48-A052-432F-9614-232E45EA00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99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Several other</a:t>
            </a:r>
            <a:r>
              <a:rPr lang="en-US" baseline="0" dirty="0" smtClean="0"/>
              <a:t> notions of dimension and analysis techniques are known</a:t>
            </a:r>
            <a:endParaRPr lang="en-US" dirty="0" smtClean="0"/>
          </a:p>
          <a:p>
            <a:r>
              <a:rPr lang="en-US" dirty="0" smtClean="0"/>
              <a:t>In this talk a simple SQ dimension for decision problems that</a:t>
            </a:r>
            <a:r>
              <a:rPr lang="en-US" baseline="0" dirty="0" smtClean="0"/>
              <a:t> suffices for k-SAT.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A48-A052-432F-9614-232E45EA00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5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EA051B39-B140-43FE-96DB-472A2B59CE7C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DA600BB2-27C5-458B-ABCE-839C88CF47CE}" type="datetime1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tx1"/>
          </a:solidFill>
        </p:spPr>
        <p:txBody>
          <a:bodyPr lIns="457200" anchor="ctr"/>
          <a:lstStyle>
            <a:lvl1pPr>
              <a:defRPr sz="3200">
                <a:solidFill>
                  <a:srgbClr val="FFE38B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E34CF3C7-6809-4F39-BD67-A75817BDDE0A}" type="datetime1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F7EAEB24-CE78-465C-A726-91D0868FA48F}" type="datetime1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40BAADF0-1749-4E8B-9691-B44A5F8C0895}" type="datetime1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A8AF628A-A867-4937-BBE5-207DB6F9C51A}" type="datetime1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118BBB94-68E6-4675-A946-F1C5994EDBD7}" type="datetime1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DC3B8377-21E3-4835-B75D-4E2847E2750F}" type="datetime1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532" y="6401593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01.png"/><Relationship Id="rId7" Type="http://schemas.openxmlformats.org/officeDocument/2006/relationships/image" Target="../media/image7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72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71.png"/><Relationship Id="rId3" Type="http://schemas.openxmlformats.org/officeDocument/2006/relationships/image" Target="../media/image5.png"/><Relationship Id="rId7" Type="http://schemas.openxmlformats.org/officeDocument/2006/relationships/image" Target="../media/image10.jpg"/><Relationship Id="rId12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00.png"/><Relationship Id="rId5" Type="http://schemas.openxmlformats.org/officeDocument/2006/relationships/image" Target="../media/image9.gif"/><Relationship Id="rId10" Type="http://schemas.openxmlformats.org/officeDocument/2006/relationships/image" Target="../media/image26.png"/><Relationship Id="rId4" Type="http://schemas.openxmlformats.org/officeDocument/2006/relationships/image" Target="../media/image6.jpeg"/><Relationship Id="rId9" Type="http://schemas.openxmlformats.org/officeDocument/2006/relationships/image" Target="../media/image1300.png"/><Relationship Id="rId1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jpeg"/><Relationship Id="rId3" Type="http://schemas.openxmlformats.org/officeDocument/2006/relationships/image" Target="../media/image9.gif"/><Relationship Id="rId7" Type="http://schemas.openxmlformats.org/officeDocument/2006/relationships/image" Target="../media/image1300.png"/><Relationship Id="rId12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71.png"/><Relationship Id="rId5" Type="http://schemas.openxmlformats.org/officeDocument/2006/relationships/image" Target="../media/image10.jpg"/><Relationship Id="rId10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1500.png"/><Relationship Id="rId1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11" Type="http://schemas.openxmlformats.org/officeDocument/2006/relationships/image" Target="../media/image13.png"/><Relationship Id="rId10" Type="http://schemas.openxmlformats.org/officeDocument/2006/relationships/image" Target="../media/image271.png"/><Relationship Id="rId19" Type="http://schemas.openxmlformats.org/officeDocument/2006/relationships/image" Target="../media/image9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333500"/>
            <a:ext cx="9144000" cy="17144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  </a:t>
            </a:r>
            <a:r>
              <a:rPr lang="en-US" sz="3600" dirty="0" smtClean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A General Characterization of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600" dirty="0" smtClean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Statistical Query Complexity</a:t>
            </a:r>
            <a:endParaRPr lang="en-US" sz="3600" dirty="0">
              <a:ln w="0"/>
              <a:solidFill>
                <a:srgbClr val="FFDC00"/>
              </a:solidFill>
              <a:latin typeface="Rockwell" panose="02060603020205020403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371600" y="3705502"/>
            <a:ext cx="6400800" cy="714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Vitaly Feldman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29" y="5999718"/>
            <a:ext cx="1544821" cy="540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69510"/>
            <a:ext cx="2321684" cy="3174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39717" y="5563099"/>
            <a:ext cx="426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</a:t>
            </a:r>
            <a:r>
              <a:rPr lang="en-US" sz="1600" dirty="0" smtClean="0"/>
              <a:t>ork done while at IBM Research - </a:t>
            </a:r>
            <a:r>
              <a:rPr lang="en-US" sz="1600" dirty="0" err="1" smtClean="0"/>
              <a:t>Almaden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87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Beyond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2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1"/>
                <a:ext cx="8229600" cy="1371600"/>
              </a:xfrm>
            </p:spPr>
            <p:txBody>
              <a:bodyPr/>
              <a:lstStyle/>
              <a:p>
                <a:r>
                  <a:rPr lang="en-US" dirty="0" smtClean="0"/>
                  <a:t>(Strong) PAC learning relative to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0" i="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en-US" sz="2000" b="0" i="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    [BCGKL 07; Simon 07; </a:t>
                </a:r>
                <a:r>
                  <a:rPr lang="en-US" sz="2000" b="1" i="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F</a:t>
                </a:r>
                <a:r>
                  <a:rPr lang="en-US" sz="2000" b="0" i="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09; </a:t>
                </a:r>
                <a:r>
                  <a:rPr lang="en-US" sz="2000" b="0" i="0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Szorenyi</a:t>
                </a:r>
                <a:r>
                  <a:rPr lang="en-US" sz="2000" b="0" i="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09]</a:t>
                </a:r>
                <a:endParaRPr lang="en-US" dirty="0">
                  <a:solidFill>
                    <a:schemeClr val="tx2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2"/>
                  </a:solidFill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1"/>
                <a:ext cx="8229600" cy="1371600"/>
              </a:xfrm>
              <a:blipFill rotWithShape="0">
                <a:blip r:embed="rId3"/>
                <a:stretch>
                  <a:fillRect l="-963" t="-3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4321" y="3733800"/>
                <a:ext cx="8269198" cy="1634068"/>
              </a:xfrm>
              <a:prstGeom prst="rect">
                <a:avLst/>
              </a:prstGeom>
              <a:solidFill>
                <a:schemeClr val="bg1">
                  <a:lumMod val="85000"/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Ex-open problems</a:t>
                </a:r>
              </a:p>
              <a:p>
                <a:endParaRPr lang="en-US" sz="2000" dirty="0" smtClean="0">
                  <a:solidFill>
                    <a:schemeClr val="tx2"/>
                  </a:solidFill>
                  <a:latin typeface="Berlin Sans FB" panose="020E0602020502020306" pitchFamily="34" charset="0"/>
                </a:endParaRP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Can distribution independent PAC learning be characterized?</a:t>
                </a: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Cambria Math"/>
                      </a:rPr>
                      <m:t>SQC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Learn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 i="0">
                        <a:solidFill>
                          <a:schemeClr val="tx1"/>
                        </a:solidFill>
                        <a:latin typeface="Cambria Math"/>
                      </a:rPr>
                      <m:t>poly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lim>
                            </m:limLow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SQC</m:t>
                            </m:r>
                            <m:d>
                              <m:dPr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Learn</m:t>
                                </m:r>
                                <m:d>
                                  <m:dPr>
                                    <m:ctrlP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21" y="3733800"/>
                <a:ext cx="8269198" cy="1634068"/>
              </a:xfrm>
              <a:prstGeom prst="rect">
                <a:avLst/>
              </a:prstGeom>
              <a:blipFill>
                <a:blip r:embed="rId4"/>
                <a:stretch>
                  <a:fillRect l="-1180" t="-3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ular Callout 5"/>
              <p:cNvSpPr/>
              <p:nvPr/>
            </p:nvSpPr>
            <p:spPr>
              <a:xfrm>
                <a:off x="1066800" y="2186962"/>
                <a:ext cx="6477000" cy="970313"/>
              </a:xfrm>
              <a:prstGeom prst="wedgeRoundRectCallout">
                <a:avLst>
                  <a:gd name="adj1" fmla="val -25165"/>
                  <a:gd name="adj2" fmla="val -123001"/>
                  <a:gd name="adj3" fmla="val 16667"/>
                </a:avLst>
              </a:prstGeom>
              <a:solidFill>
                <a:schemeClr val="accent5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unknown</a:t>
                </a: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Goal: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186962"/>
                <a:ext cx="6477000" cy="970313"/>
              </a:xfrm>
              <a:prstGeom prst="wedgeRoundRectCallout">
                <a:avLst>
                  <a:gd name="adj1" fmla="val -25165"/>
                  <a:gd name="adj2" fmla="val -123001"/>
                  <a:gd name="adj3" fmla="val 16667"/>
                </a:avLst>
              </a:prstGeom>
              <a:blipFill>
                <a:blip r:embed="rId5"/>
                <a:stretch>
                  <a:fillRect l="-2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46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9467" y="914401"/>
                <a:ext cx="8269198" cy="8381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/>
                      </a:rPr>
                      <m:t>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/>
                      </a:rPr>
                      <m:t>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defines valid outputs</a:t>
                </a: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For input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/>
                      </a:rPr>
                      <m:t>𝓓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the output should be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7" y="914401"/>
                <a:ext cx="8269198" cy="838199"/>
              </a:xfrm>
              <a:prstGeom prst="rect">
                <a:avLst/>
              </a:prstGeom>
              <a:blipFill rotWithShape="1">
                <a:blip r:embed="rId3"/>
                <a:stretch>
                  <a:fillRect l="-811" b="-79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7165" y="1981201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SQ lower bounds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</a:t>
            </a:r>
            <a:r>
              <a:rPr lang="en-US" sz="2000" b="1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20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GRVX 13; </a:t>
            </a:r>
            <a:r>
              <a:rPr lang="en-US" sz="2000" b="1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20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,Perkins,Vempala</a:t>
            </a:r>
            <a:r>
              <a:rPr lang="en-US" sz="20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15]</a:t>
            </a:r>
            <a:endParaRPr lang="en-US" dirty="0">
              <a:solidFill>
                <a:schemeClr val="tx2"/>
              </a:solidFill>
              <a:latin typeface="Berlin Sans FB" panose="020E0602020502020306" pitchFamily="34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609600" y="3124200"/>
                <a:ext cx="7630584" cy="1904999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Main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thm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:</a:t>
                </a:r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Describe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SQD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im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en-US" sz="2400" b="0" i="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sz="24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latin typeface="Berlin Sans FB" pitchFamily="34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chemeClr val="tx1"/>
                        </a:solidFill>
                        <a:latin typeface="Cambria Math"/>
                      </a:rPr>
                      <m:t>SQC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STAT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𝜏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SQD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im</m:t>
                    </m:r>
                    <m:r>
                      <a:rPr 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𝑍</m:t>
                    </m:r>
                    <m:r>
                      <a:rPr 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𝜏</m:t>
                    </m:r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>
                          <a:solidFill>
                            <a:schemeClr val="tx1"/>
                          </a:solidFill>
                          <a:latin typeface="Cambria Math"/>
                        </a:rPr>
                        <m:t>SQC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STAT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SQD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im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US" sz="24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𝐾𝐿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𝓓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24200"/>
                <a:ext cx="7630584" cy="1904999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ular Callout 9"/>
              <p:cNvSpPr/>
              <p:nvPr/>
            </p:nvSpPr>
            <p:spPr>
              <a:xfrm>
                <a:off x="4800600" y="5334000"/>
                <a:ext cx="3200400" cy="551213"/>
              </a:xfrm>
              <a:prstGeom prst="wedgeRoundRectCallout">
                <a:avLst>
                  <a:gd name="adj1" fmla="val 9300"/>
                  <a:gd name="adj2" fmla="val -182659"/>
                  <a:gd name="adj3" fmla="val 16667"/>
                </a:avLst>
              </a:prstGeom>
              <a:solidFill>
                <a:schemeClr val="accent5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inf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𝓓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𝐾𝐿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ounded 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334000"/>
                <a:ext cx="3200400" cy="551213"/>
              </a:xfrm>
              <a:prstGeom prst="wedgeRoundRectCallout">
                <a:avLst>
                  <a:gd name="adj1" fmla="val 9300"/>
                  <a:gd name="adj2" fmla="val -182659"/>
                  <a:gd name="adj3" fmla="val 16667"/>
                </a:avLst>
              </a:prstGeom>
              <a:blipFill rotWithShape="0">
                <a:blip r:embed="rId5"/>
                <a:stretch>
                  <a:fillRect b="-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0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0004" y="914400"/>
                <a:ext cx="8077200" cy="9736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One-vs-many decision problems: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a set distributions over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a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reference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distribution </a:t>
                </a:r>
                <a:r>
                  <a:rPr lang="en-US" dirty="0">
                    <a:solidFill>
                      <a:schemeClr val="tx1"/>
                    </a:solidFill>
                  </a:rPr>
                  <a:t>over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/>
                      </a:rPr>
                      <m:t>Dec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for an input distribution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∪{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decide if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04" y="914400"/>
                <a:ext cx="8077200" cy="973667"/>
              </a:xfrm>
              <a:prstGeom prst="rect">
                <a:avLst/>
              </a:prstGeom>
              <a:blipFill rotWithShape="1">
                <a:blip r:embed="rId2"/>
                <a:stretch>
                  <a:fillRect l="-755" t="-1875" b="-8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942692" y="3739494"/>
            <a:ext cx="2304378" cy="1333360"/>
            <a:chOff x="1519150" y="2881139"/>
            <a:chExt cx="2304378" cy="1333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519150" y="2881139"/>
                  <a:ext cx="4395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9150" y="2881139"/>
                  <a:ext cx="43954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1984050" y="2946163"/>
              <a:ext cx="1839478" cy="1268336"/>
              <a:chOff x="1984050" y="2946163"/>
              <a:chExt cx="1839478" cy="126833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046719" y="3546504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444098" y="3130609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461186" y="3635877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256091" y="3948156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174765" y="3385557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491098" y="4154678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124909" y="2946163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801595" y="3819258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984050" y="3851304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075062" y="4089162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45973" y="3589132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771684" y="2987428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04444" y="3290843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710300" y="3176898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611307" y="3742956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382710" y="3074351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412620" y="3964537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801595" y="4119072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31505" y="3562883"/>
                <a:ext cx="59821" cy="5982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2546825" y="3342044"/>
                    <a:ext cx="40004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6825" y="3342044"/>
                    <a:ext cx="400046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Oval 28"/>
              <p:cNvSpPr/>
              <p:nvPr/>
            </p:nvSpPr>
            <p:spPr>
              <a:xfrm>
                <a:off x="3763707" y="3895356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cxnSp>
        <p:nvCxnSpPr>
          <p:cNvPr id="30" name="Straight Connector 29"/>
          <p:cNvCxnSpPr/>
          <p:nvPr/>
        </p:nvCxnSpPr>
        <p:spPr>
          <a:xfrm flipV="1">
            <a:off x="3276757" y="3762144"/>
            <a:ext cx="2187312" cy="1285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104463" y="3280337"/>
            <a:ext cx="3006447" cy="1637270"/>
            <a:chOff x="1680921" y="2421982"/>
            <a:chExt cx="3006447" cy="1637270"/>
          </a:xfrm>
        </p:grpSpPr>
        <p:sp>
          <p:nvSpPr>
            <p:cNvPr id="32" name="Rectangle 31"/>
            <p:cNvSpPr/>
            <p:nvPr/>
          </p:nvSpPr>
          <p:spPr>
            <a:xfrm rot="19783774">
              <a:off x="1680921" y="3267258"/>
              <a:ext cx="2529114" cy="543930"/>
            </a:xfrm>
            <a:prstGeom prst="rect">
              <a:avLst/>
            </a:prstGeom>
            <a:solidFill>
              <a:schemeClr val="accent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704595" y="2421982"/>
              <a:ext cx="982773" cy="163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3989715" y="2480841"/>
              <a:ext cx="508071" cy="611233"/>
              <a:chOff x="3989715" y="2480841"/>
              <a:chExt cx="508071" cy="61123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989715" y="2480841"/>
                <a:ext cx="364331" cy="374967"/>
                <a:chOff x="3989715" y="2480841"/>
                <a:chExt cx="364331" cy="374967"/>
              </a:xfrm>
            </p:grpSpPr>
            <p:sp>
              <p:nvSpPr>
                <p:cNvPr id="39" name="Right Brace 38"/>
                <p:cNvSpPr/>
                <p:nvPr/>
              </p:nvSpPr>
              <p:spPr>
                <a:xfrm rot="19798107">
                  <a:off x="4013051" y="2618002"/>
                  <a:ext cx="66106" cy="237806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3989715" y="2480841"/>
                      <a:ext cx="3643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9715" y="2480841"/>
                      <a:ext cx="364331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4133455" y="2717107"/>
                <a:ext cx="364331" cy="374967"/>
                <a:chOff x="3989715" y="2480841"/>
                <a:chExt cx="364331" cy="374967"/>
              </a:xfrm>
            </p:grpSpPr>
            <p:sp>
              <p:nvSpPr>
                <p:cNvPr id="37" name="Right Brace 36"/>
                <p:cNvSpPr/>
                <p:nvPr/>
              </p:nvSpPr>
              <p:spPr>
                <a:xfrm rot="19798107">
                  <a:off x="4013051" y="2618002"/>
                  <a:ext cx="66106" cy="237806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3989715" y="2480841"/>
                      <a:ext cx="3643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9715" y="2480841"/>
                      <a:ext cx="364331" cy="369332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1" name="Group 40"/>
          <p:cNvGrpSpPr/>
          <p:nvPr/>
        </p:nvGrpSpPr>
        <p:grpSpPr>
          <a:xfrm>
            <a:off x="5664116" y="4010268"/>
            <a:ext cx="486092" cy="513874"/>
            <a:chOff x="4240574" y="3151913"/>
            <a:chExt cx="486092" cy="513874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240574" y="3319682"/>
              <a:ext cx="207949" cy="346105"/>
            </a:xfrm>
            <a:prstGeom prst="line">
              <a:avLst/>
            </a:prstGeom>
            <a:ln w="15875"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311039" y="3151913"/>
                  <a:ext cx="415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1039" y="3151913"/>
                  <a:ext cx="41562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57200" y="2057400"/>
                <a:ext cx="8077200" cy="10807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chemeClr val="tx1"/>
                        </a:solidFill>
                        <a:latin typeface="Cambria Math"/>
                      </a:rPr>
                      <m:t>max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Elim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𝓓</m:t>
                            </m:r>
                          </m:e>
                        </m:d>
                      </m:den>
                    </m:f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limLow>
                      <m:limLow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max</m:t>
                        </m:r>
                      </m:e>
                      <m:li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→[−1,1]</m:t>
                        </m:r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𝓓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;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𝐄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𝐄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&gt;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/>
                        </a:rPr>
                        <m:t>max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Elim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</m:e>
                      </m:d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max</m:t>
                          </m:r>
                        </m:e>
                        <m:lim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−1,1</m:t>
                              </m:r>
                            </m:e>
                          </m:d>
                        </m:lim>
                      </m:limLow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𝓓</m:t>
                              </m:r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dirty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𝐄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dirty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𝐄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57400"/>
                <a:ext cx="8077200" cy="10807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86560" y="5410200"/>
                <a:ext cx="7947840" cy="1143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SQD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Dec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≐</m:t>
                      </m:r>
                      <m:limLow>
                        <m:limLow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max</m:t>
                          </m:r>
                        </m:e>
                        <m:li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over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max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Elim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prstClr val="black"/>
                          </a:solidFill>
                          <a:latin typeface="Cambria Math"/>
                        </a:rPr>
                        <m:t>SQC</m:t>
                      </m:r>
                      <m:d>
                        <m:d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Dec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STAT</m:t>
                          </m:r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60" y="5410200"/>
                <a:ext cx="7947840" cy="11430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6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(Almost)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914400"/>
                <a:ext cx="7947840" cy="14478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For “verifiable”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𝓓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0" i="0" dirty="0" smtClean="0">
                    <a:solidFill>
                      <a:schemeClr val="tx1"/>
                    </a:solidFill>
                    <a:latin typeface="Cambria Math"/>
                  </a:rPr>
                  <a:t> and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≐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cannot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pass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verification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b="0" i="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mbria Math"/>
                  </a:rPr>
                  <a:t>e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/>
                  </a:rPr>
                  <a:t>.g. PAC learning with error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i="0" dirty="0" smtClean="0">
                    <a:solidFill>
                      <a:schemeClr val="tx1"/>
                    </a:solidFill>
                    <a:latin typeface="Cambria Math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≐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Bayes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error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b="0" i="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endParaRPr lang="en-US" b="0" i="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/>
                        </a:rPr>
                        <m:t>SQD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≐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sup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𝓑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SQD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Dec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𝓓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4400"/>
                <a:ext cx="7947840" cy="1447800"/>
              </a:xfrm>
              <a:prstGeom prst="rect">
                <a:avLst/>
              </a:prstGeom>
              <a:blipFill rotWithShape="0">
                <a:blip r:embed="rId2"/>
                <a:stretch>
                  <a:fillRect l="-7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430" y="2743200"/>
                <a:ext cx="8229600" cy="14478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𝓑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chemeClr val="tx1"/>
                        </a:solidFill>
                        <a:latin typeface="Cambria Math"/>
                      </a:rPr>
                      <m:t>SQD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im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Dec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𝓓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Exists a randomized algorithm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1/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dirty="0" smtClean="0"/>
                  <a:t> 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𝓑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then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such that the verification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either verifies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or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430" y="2743200"/>
                <a:ext cx="8229600" cy="1447800"/>
              </a:xfrm>
              <a:blipFill rotWithShape="0">
                <a:blip r:embed="rId3"/>
                <a:stretch>
                  <a:fillRect l="-296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0646" y="4343399"/>
                <a:ext cx="8061886" cy="2058193"/>
              </a:xfrm>
              <a:prstGeom prst="rect">
                <a:avLst/>
              </a:prstGeom>
              <a:solidFill>
                <a:schemeClr val="bg1">
                  <a:lumMod val="85000"/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Starting from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600" i="0" dirty="0" smtClean="0">
                    <a:solidFill>
                      <a:schemeClr val="tx1"/>
                    </a:solidFill>
                    <a:latin typeface="+mj-lt"/>
                  </a:rPr>
                  <a:t>KL-center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𝓓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lvl="0">
                  <a:spcBef>
                    <a:spcPct val="20000"/>
                  </a:spcBef>
                </a:pPr>
                <a:r>
                  <a:rPr lang="en-US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Find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1600" b="0" i="0" dirty="0" smtClean="0">
                    <a:solidFill>
                      <a:schemeClr val="tx1"/>
                    </a:solidFill>
                    <a:latin typeface="+mj-lt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𝐄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𝐄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</m:oMath>
                </a14:m>
                <a:endParaRPr lang="en-US" sz="1600" dirty="0" smtClean="0">
                  <a:solidFill>
                    <a:schemeClr val="tx1"/>
                  </a:solidFill>
                  <a:latin typeface="Century Gothic"/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en-US" sz="1600" dirty="0" smtClean="0">
                    <a:solidFill>
                      <a:schemeClr val="tx1"/>
                    </a:solidFill>
                    <a:latin typeface="Century Gothic"/>
                  </a:rPr>
                  <a:t>      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Century Gothic"/>
                  </a:rPr>
                  <a:t>Try randomized algorithm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entury Gothic"/>
                  </a:rPr>
                  <a:t> times</a:t>
                </a:r>
              </a:p>
              <a:p>
                <a:pPr lvl="0">
                  <a:spcBef>
                    <a:spcPct val="2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Century Gothic"/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Century Gothic"/>
                  </a:rPr>
                  <a:t>       Try verification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entury Gothic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entury Gothic"/>
                  </a:rPr>
                  <a:t> </a:t>
                </a:r>
                <a:endParaRPr lang="en-US" sz="1400" dirty="0">
                  <a:solidFill>
                    <a:schemeClr val="tx1"/>
                  </a:solidFill>
                  <a:latin typeface="Century Gothic"/>
                </a:endParaRPr>
              </a:p>
              <a:p>
                <a:pPr lvl="0"/>
                <a:r>
                  <a:rPr lang="en-US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 ~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(1−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𝛾𝜙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If </a:t>
                </a:r>
                <a:r>
                  <a: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no such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 output verified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6" y="4343399"/>
                <a:ext cx="8061886" cy="2058193"/>
              </a:xfrm>
              <a:prstGeom prst="rect">
                <a:avLst/>
              </a:prstGeom>
              <a:blipFill>
                <a:blip r:embed="rId4"/>
                <a:stretch>
                  <a:fillRect l="-4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74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3" grpId="0" uiExpand="1" build="p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Lin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≐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334000"/>
              </a:xfrm>
              <a:blipFill>
                <a:blip r:embed="rId2"/>
                <a:stretch>
                  <a:fillRect l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533400" y="1066799"/>
                <a:ext cx="8087784" cy="1524001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Thm: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exists a class of functions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SQC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Learn</m:t>
                            </m:r>
                            <m:d>
                              <m:d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(1)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but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chemeClr val="tx1"/>
                        </a:solidFill>
                        <a:latin typeface="Cambria Math"/>
                      </a:rPr>
                      <m:t>SQC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Learn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66799"/>
                <a:ext cx="8087784" cy="1524001"/>
              </a:xfrm>
              <a:prstGeom prst="roundRect">
                <a:avLst/>
              </a:prstGeom>
              <a:blipFill rotWithShape="1">
                <a:blip r:embed="rId3"/>
                <a:stretch>
                  <a:fillRect l="-302" b="-48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6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Characterization (up to poly) of sample complexity for</a:t>
                </a:r>
              </a:p>
              <a:p>
                <a:r>
                  <a:rPr lang="en-US" dirty="0"/>
                  <a:t>local differential privacy model</a:t>
                </a:r>
              </a:p>
              <a:p>
                <a:r>
                  <a:rPr lang="en-US" dirty="0"/>
                  <a:t>1-bit per sample model</a:t>
                </a:r>
              </a:p>
              <a:p>
                <a:pPr marL="0" indent="0">
                  <a:buNone/>
                </a:pPr>
                <a:endParaRPr lang="en-US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Simulation </a:t>
                </a:r>
                <a:r>
                  <a:rPr lang="en-US" dirty="0"/>
                  <a:t>of SQ algorithms in the </a:t>
                </a:r>
                <a:r>
                  <a:rPr lang="en-US" dirty="0" smtClean="0"/>
                  <a:t>streaming </a:t>
                </a:r>
                <a:r>
                  <a:rPr lang="en-US" dirty="0"/>
                  <a:t>setting</a:t>
                </a:r>
              </a:p>
              <a:p>
                <a:pPr marL="0" indent="0">
                  <a:buNone/>
                </a:pPr>
                <a:r>
                  <a:rPr lang="en-US" dirty="0"/>
                  <a:t>Simulation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-wise SQs using SQs </a:t>
                </a:r>
                <a:r>
                  <a:rPr lang="en-US" sz="22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200" b="1" dirty="0" err="1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F</a:t>
                </a:r>
                <a:r>
                  <a:rPr lang="en-US" sz="2200" dirty="0" err="1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,Ghazi</a:t>
                </a:r>
                <a:r>
                  <a:rPr lang="en-US" sz="22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17]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334000"/>
              </a:xfrm>
              <a:blipFill>
                <a:blip r:embed="rId2"/>
                <a:stretch>
                  <a:fillRect l="-1111" t="-914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0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4525963"/>
          </a:xfrm>
        </p:spPr>
        <p:txBody>
          <a:bodyPr/>
          <a:lstStyle/>
          <a:p>
            <a:r>
              <a:rPr lang="en-US" dirty="0" smtClean="0"/>
              <a:t>SQ is a restricted yet powerful model of data access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Reasonably </a:t>
            </a:r>
            <a:r>
              <a:rPr lang="en-US" smtClean="0"/>
              <a:t>simple</a:t>
            </a:r>
            <a:r>
              <a:rPr lang="en-US" smtClean="0"/>
              <a:t> dimension </a:t>
            </a:r>
            <a:r>
              <a:rPr lang="en-US" dirty="0" smtClean="0"/>
              <a:t>tightly characterizes the (randomized) SQ complexity</a:t>
            </a:r>
          </a:p>
          <a:p>
            <a:r>
              <a:rPr lang="en-US" dirty="0" smtClean="0"/>
              <a:t>Open problems:</a:t>
            </a:r>
          </a:p>
          <a:p>
            <a:pPr lvl="1"/>
            <a:r>
              <a:rPr lang="en-US" dirty="0" smtClean="0"/>
              <a:t>Simpler versions for specific problems (e.g. PAC learning)</a:t>
            </a:r>
          </a:p>
          <a:p>
            <a:pPr lvl="1"/>
            <a:r>
              <a:rPr lang="en-US" dirty="0" smtClean="0"/>
              <a:t>Analysis techniques</a:t>
            </a:r>
          </a:p>
          <a:p>
            <a:pPr lvl="1"/>
            <a:r>
              <a:rPr lang="en-US" dirty="0" smtClean="0"/>
              <a:t>SQ complexity of specific problems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3" descr="C:\Users\vitaly\AppData\Local\Microsoft\Windows\Temporary Internet Files\Content.IE5\G49OVCOI\MC9004419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05188"/>
            <a:ext cx="1943425" cy="2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8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own Arrow Callout 6"/>
              <p:cNvSpPr/>
              <p:nvPr/>
            </p:nvSpPr>
            <p:spPr>
              <a:xfrm>
                <a:off x="842211" y="725746"/>
                <a:ext cx="2819400" cy="1143000"/>
              </a:xfrm>
              <a:prstGeom prst="downArrowCallout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err="1">
                    <a:solidFill>
                      <a:prstClr val="black"/>
                    </a:solidFill>
                  </a:rPr>
                  <a:t>i.i.d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Down Arrow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11" y="725746"/>
                <a:ext cx="2819400" cy="1143000"/>
              </a:xfrm>
              <a:prstGeom prst="downArrowCallou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914400" y="1752600"/>
            <a:ext cx="2895600" cy="2908527"/>
            <a:chOff x="838200" y="2407065"/>
            <a:chExt cx="2895600" cy="290852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07065"/>
              <a:ext cx="2895600" cy="290852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21166413">
              <a:off x="1554004" y="2799516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Sparse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20122548">
              <a:off x="1922307" y="4252245"/>
              <a:ext cx="1457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Gaussian mixtures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930015">
              <a:off x="2213808" y="3585292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Learning juntas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804127">
              <a:off x="2519139" y="2971025"/>
              <a:ext cx="5366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PCA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9762131">
              <a:off x="1662805" y="2961686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</a:rPr>
                <a:t>halfspaces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20283778">
              <a:off x="1879516" y="3100333"/>
              <a:ext cx="888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regression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21437595">
              <a:off x="2658678" y="4328898"/>
              <a:ext cx="627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DNF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3708421">
              <a:off x="1149707" y="3454541"/>
              <a:ext cx="494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SCO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8766510">
              <a:off x="1185702" y="3826999"/>
              <a:ext cx="899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Parameter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estimation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3443268">
              <a:off x="1943796" y="3868735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Clustering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61" y="4900175"/>
            <a:ext cx="1732445" cy="16113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0" t="8366" r="12382" b="804"/>
          <a:stretch/>
        </p:blipFill>
        <p:spPr>
          <a:xfrm>
            <a:off x="5029200" y="4633362"/>
            <a:ext cx="1600200" cy="17526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754280" y="826499"/>
            <a:ext cx="4350227" cy="2993987"/>
            <a:chOff x="4754280" y="826499"/>
            <a:chExt cx="4350227" cy="2993987"/>
          </a:xfrm>
        </p:grpSpPr>
        <p:grpSp>
          <p:nvGrpSpPr>
            <p:cNvPr id="26" name="Group 25"/>
            <p:cNvGrpSpPr/>
            <p:nvPr/>
          </p:nvGrpSpPr>
          <p:grpSpPr>
            <a:xfrm>
              <a:off x="4754280" y="826499"/>
              <a:ext cx="4350227" cy="2993987"/>
              <a:chOff x="4754280" y="826499"/>
              <a:chExt cx="4350227" cy="2993987"/>
            </a:xfrm>
          </p:grpSpPr>
          <p:sp>
            <p:nvSpPr>
              <p:cNvPr id="23" name="Oval Callout 22"/>
              <p:cNvSpPr/>
              <p:nvPr/>
            </p:nvSpPr>
            <p:spPr>
              <a:xfrm>
                <a:off x="4754280" y="914133"/>
                <a:ext cx="4350227" cy="2906353"/>
              </a:xfrm>
              <a:prstGeom prst="wedgeEllipseCallout">
                <a:avLst>
                  <a:gd name="adj1" fmla="val -22182"/>
                  <a:gd name="adj2" fmla="val 7672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000" y="826499"/>
                <a:ext cx="2266950" cy="2266950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5715000" y="3034034"/>
              <a:ext cx="2392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 are working on it!</a:t>
              </a:r>
              <a:endParaRPr lang="en-US" dirty="0"/>
            </a:p>
          </p:txBody>
        </p:sp>
      </p:grpSp>
      <p:sp>
        <p:nvSpPr>
          <p:cNvPr id="27" name="Oval Callout 26"/>
          <p:cNvSpPr/>
          <p:nvPr/>
        </p:nvSpPr>
        <p:spPr>
          <a:xfrm>
            <a:off x="2530871" y="4378957"/>
            <a:ext cx="1886474" cy="594011"/>
          </a:xfrm>
          <a:prstGeom prst="wedgeEllipseCallout">
            <a:avLst>
              <a:gd name="adj1" fmla="val -34310"/>
              <a:gd name="adj2" fmla="val 623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HELP!!!</a:t>
            </a:r>
          </a:p>
        </p:txBody>
      </p:sp>
      <p:sp>
        <p:nvSpPr>
          <p:cNvPr id="28" name="Oval Callout 27"/>
          <p:cNvSpPr/>
          <p:nvPr/>
        </p:nvSpPr>
        <p:spPr>
          <a:xfrm>
            <a:off x="2090248" y="4269908"/>
            <a:ext cx="4158152" cy="703060"/>
          </a:xfrm>
          <a:prstGeom prst="wedgeEllipseCallout">
            <a:avLst>
              <a:gd name="adj1" fmla="val -28074"/>
              <a:gd name="adj2" fmla="val 734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What is the computational complexity?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4613489" y="3069326"/>
            <a:ext cx="3368462" cy="976674"/>
          </a:xfrm>
          <a:prstGeom prst="wedgeEllipseCallout">
            <a:avLst>
              <a:gd name="adj1" fmla="val -8845"/>
              <a:gd name="adj2" fmla="val 1045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In the mean time try a reduction …</a:t>
            </a:r>
          </a:p>
        </p:txBody>
      </p:sp>
    </p:spTree>
    <p:extLst>
      <p:ext uri="{BB962C8B-B14F-4D97-AF65-F5344CB8AC3E}">
        <p14:creationId xmlns:p14="http://schemas.microsoft.com/office/powerpoint/2010/main" val="140304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8" grpId="1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own Arrow Callout 6"/>
              <p:cNvSpPr/>
              <p:nvPr/>
            </p:nvSpPr>
            <p:spPr>
              <a:xfrm>
                <a:off x="842211" y="725746"/>
                <a:ext cx="2819400" cy="1143000"/>
              </a:xfrm>
              <a:prstGeom prst="downArrowCallout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err="1">
                    <a:solidFill>
                      <a:prstClr val="black"/>
                    </a:solidFill>
                  </a:rPr>
                  <a:t>i.i.d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Down Arrow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11" y="725746"/>
                <a:ext cx="2819400" cy="1143000"/>
              </a:xfrm>
              <a:prstGeom prst="downArrowCallou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914400" y="1752600"/>
            <a:ext cx="2895600" cy="2908527"/>
            <a:chOff x="838200" y="2407065"/>
            <a:chExt cx="2895600" cy="290852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07065"/>
              <a:ext cx="2895600" cy="290852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21166413">
              <a:off x="1554004" y="2799516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Sparse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20122548">
              <a:off x="1922307" y="4252245"/>
              <a:ext cx="1457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Gaussian mixtures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930015">
              <a:off x="2213808" y="3585292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Learning juntas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804127">
              <a:off x="2519139" y="2971025"/>
              <a:ext cx="5366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PCA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9762131">
              <a:off x="1662805" y="2961686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</a:rPr>
                <a:t>halfspaces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20283778">
              <a:off x="1879516" y="3100333"/>
              <a:ext cx="888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regression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21437595">
              <a:off x="2658678" y="4328898"/>
              <a:ext cx="627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DNF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3708421">
              <a:off x="1149707" y="3454541"/>
              <a:ext cx="494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SCO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8766510">
              <a:off x="1185702" y="3826999"/>
              <a:ext cx="899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Parameter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estimation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3443268">
              <a:off x="1943796" y="3868735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Clustering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61" y="4900175"/>
            <a:ext cx="1732445" cy="1611360"/>
          </a:xfrm>
          <a:prstGeom prst="rect">
            <a:avLst/>
          </a:prstGeom>
        </p:spPr>
      </p:pic>
      <p:sp>
        <p:nvSpPr>
          <p:cNvPr id="27" name="Oval Callout 26"/>
          <p:cNvSpPr/>
          <p:nvPr/>
        </p:nvSpPr>
        <p:spPr>
          <a:xfrm>
            <a:off x="2530871" y="4378957"/>
            <a:ext cx="1886474" cy="594011"/>
          </a:xfrm>
          <a:prstGeom prst="wedgeEllipseCallout">
            <a:avLst>
              <a:gd name="adj1" fmla="val -34310"/>
              <a:gd name="adj2" fmla="val 623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HELP!!!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338405" y="1447800"/>
            <a:ext cx="3409316" cy="3116271"/>
            <a:chOff x="4881177" y="1509687"/>
            <a:chExt cx="3409316" cy="3116271"/>
          </a:xfrm>
        </p:grpSpPr>
        <p:grpSp>
          <p:nvGrpSpPr>
            <p:cNvPr id="31" name="Group 30"/>
            <p:cNvGrpSpPr/>
            <p:nvPr/>
          </p:nvGrpSpPr>
          <p:grpSpPr>
            <a:xfrm>
              <a:off x="4881177" y="1509687"/>
              <a:ext cx="3409316" cy="3116271"/>
              <a:chOff x="5429884" y="252488"/>
              <a:chExt cx="3409316" cy="3116271"/>
            </a:xfrm>
          </p:grpSpPr>
          <p:pic>
            <p:nvPicPr>
              <p:cNvPr id="33" name="Picture 2" descr="C:\Research\Talks\11.11 SQ and evolvability\crystal-ball.gif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9884" y="252488"/>
                <a:ext cx="3409316" cy="31162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3"/>
                  <p:cNvSpPr/>
                  <p:nvPr/>
                </p:nvSpPr>
                <p:spPr>
                  <a:xfrm>
                    <a:off x="6629400" y="2098865"/>
                    <a:ext cx="923399" cy="84480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3200" i="1" dirty="0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3200" i="1" dirty="0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/>
                            </a:rPr>
                            <m:t>𝐷</m:t>
                          </m:r>
                        </m:oMath>
                      </m:oMathPara>
                    </a14:m>
                    <a:endParaRPr lang="en-US" sz="3200" dirty="0" smtClean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Oval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400" y="2098865"/>
                    <a:ext cx="923399" cy="844807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88" t="19381" r="27854" b="36290"/>
            <a:stretch/>
          </p:blipFill>
          <p:spPr>
            <a:xfrm>
              <a:off x="6219849" y="2138547"/>
              <a:ext cx="645086" cy="685800"/>
            </a:xfrm>
            <a:prstGeom prst="ellipse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3781261" y="1743005"/>
            <a:ext cx="1600200" cy="2401884"/>
            <a:chOff x="3781261" y="1743005"/>
            <a:chExt cx="1600200" cy="2401884"/>
          </a:xfrm>
        </p:grpSpPr>
        <p:grpSp>
          <p:nvGrpSpPr>
            <p:cNvPr id="35" name="Group 6"/>
            <p:cNvGrpSpPr>
              <a:grpSpLocks/>
            </p:cNvGrpSpPr>
            <p:nvPr/>
          </p:nvGrpSpPr>
          <p:grpSpPr bwMode="auto">
            <a:xfrm>
              <a:off x="3781261" y="3430509"/>
              <a:ext cx="1600200" cy="390525"/>
              <a:chOff x="2016" y="2064"/>
              <a:chExt cx="1008" cy="246"/>
            </a:xfrm>
          </p:grpSpPr>
          <p:sp>
            <p:nvSpPr>
              <p:cNvPr id="36" name="Line 7"/>
              <p:cNvSpPr>
                <a:spLocks noChangeShapeType="1"/>
              </p:cNvSpPr>
              <p:nvPr/>
            </p:nvSpPr>
            <p:spPr bwMode="auto">
              <a:xfrm>
                <a:off x="2016" y="2304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24" y="2064"/>
                    <a:ext cx="312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𝑞</m:t>
                              </m:r>
                            </m:sub>
                          </m:sSub>
                        </m:oMath>
                      </m:oMathPara>
                    </a14:m>
                    <a:endParaRPr lang="en-US" baseline="-250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 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24" y="2064"/>
                    <a:ext cx="312" cy="246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469" b="-7813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9"/>
            <p:cNvGrpSpPr>
              <a:grpSpLocks/>
            </p:cNvGrpSpPr>
            <p:nvPr/>
          </p:nvGrpSpPr>
          <p:grpSpPr bwMode="auto">
            <a:xfrm>
              <a:off x="3819361" y="2114476"/>
              <a:ext cx="1524000" cy="338138"/>
              <a:chOff x="2016" y="2292"/>
              <a:chExt cx="960" cy="213"/>
            </a:xfrm>
          </p:grpSpPr>
          <p:sp>
            <p:nvSpPr>
              <p:cNvPr id="39" name="Line 10"/>
              <p:cNvSpPr>
                <a:spLocks noChangeShapeType="1"/>
              </p:cNvSpPr>
              <p:nvPr/>
            </p:nvSpPr>
            <p:spPr bwMode="auto">
              <a:xfrm flipH="1">
                <a:off x="2016" y="2496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7" y="2292"/>
                    <a:ext cx="282" cy="2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Text 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07" y="2292"/>
                    <a:ext cx="282" cy="21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12"/>
            <p:cNvGrpSpPr>
              <a:grpSpLocks/>
            </p:cNvGrpSpPr>
            <p:nvPr/>
          </p:nvGrpSpPr>
          <p:grpSpPr bwMode="auto">
            <a:xfrm>
              <a:off x="3781261" y="2439909"/>
              <a:ext cx="1600200" cy="381000"/>
              <a:chOff x="2016" y="2064"/>
              <a:chExt cx="1008" cy="240"/>
            </a:xfrm>
          </p:grpSpPr>
          <p:sp>
            <p:nvSpPr>
              <p:cNvPr id="42" name="Line 13"/>
              <p:cNvSpPr>
                <a:spLocks noChangeShapeType="1"/>
              </p:cNvSpPr>
              <p:nvPr/>
            </p:nvSpPr>
            <p:spPr bwMode="auto">
              <a:xfrm>
                <a:off x="2016" y="2304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22" y="2064"/>
                    <a:ext cx="312" cy="22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aseline="-250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22" y="2064"/>
                    <a:ext cx="312" cy="22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469" b="-15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15"/>
            <p:cNvGrpSpPr>
              <a:grpSpLocks/>
            </p:cNvGrpSpPr>
            <p:nvPr/>
          </p:nvGrpSpPr>
          <p:grpSpPr bwMode="auto">
            <a:xfrm>
              <a:off x="3819361" y="2809801"/>
              <a:ext cx="1524000" cy="338138"/>
              <a:chOff x="2016" y="2292"/>
              <a:chExt cx="960" cy="213"/>
            </a:xfrm>
          </p:grpSpPr>
          <p:sp>
            <p:nvSpPr>
              <p:cNvPr id="45" name="Line 16"/>
              <p:cNvSpPr>
                <a:spLocks noChangeShapeType="1"/>
              </p:cNvSpPr>
              <p:nvPr/>
            </p:nvSpPr>
            <p:spPr bwMode="auto">
              <a:xfrm flipH="1">
                <a:off x="2016" y="2496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2292"/>
                    <a:ext cx="285" cy="2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 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04" y="2292"/>
                    <a:ext cx="285" cy="21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>
              <a:off x="4543261" y="3266996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48" name="Group 19"/>
            <p:cNvGrpSpPr>
              <a:grpSpLocks/>
            </p:cNvGrpSpPr>
            <p:nvPr/>
          </p:nvGrpSpPr>
          <p:grpSpPr bwMode="auto">
            <a:xfrm>
              <a:off x="3819361" y="3787701"/>
              <a:ext cx="1524000" cy="357188"/>
              <a:chOff x="2016" y="2284"/>
              <a:chExt cx="960" cy="225"/>
            </a:xfrm>
          </p:grpSpPr>
          <p:sp>
            <p:nvSpPr>
              <p:cNvPr id="49" name="Line 20"/>
              <p:cNvSpPr>
                <a:spLocks noChangeShapeType="1"/>
              </p:cNvSpPr>
              <p:nvPr/>
            </p:nvSpPr>
            <p:spPr bwMode="auto">
              <a:xfrm flipH="1">
                <a:off x="2016" y="2496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96" y="2284"/>
                    <a:ext cx="284" cy="2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 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96" y="2284"/>
                    <a:ext cx="284" cy="22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339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Group 22"/>
            <p:cNvGrpSpPr>
              <a:grpSpLocks/>
            </p:cNvGrpSpPr>
            <p:nvPr/>
          </p:nvGrpSpPr>
          <p:grpSpPr bwMode="auto">
            <a:xfrm>
              <a:off x="3781261" y="1743005"/>
              <a:ext cx="1600200" cy="381001"/>
              <a:chOff x="2016" y="2064"/>
              <a:chExt cx="1008" cy="240"/>
            </a:xfrm>
          </p:grpSpPr>
          <p:sp>
            <p:nvSpPr>
              <p:cNvPr id="52" name="Line 23"/>
              <p:cNvSpPr>
                <a:spLocks noChangeShapeType="1"/>
              </p:cNvSpPr>
              <p:nvPr/>
            </p:nvSpPr>
            <p:spPr bwMode="auto">
              <a:xfrm>
                <a:off x="2016" y="2304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24" y="2064"/>
                    <a:ext cx="309" cy="22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aseline="-250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 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24" y="2064"/>
                    <a:ext cx="309" cy="22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500" b="-15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4" name="Group 53"/>
          <p:cNvGrpSpPr/>
          <p:nvPr/>
        </p:nvGrpSpPr>
        <p:grpSpPr>
          <a:xfrm>
            <a:off x="5547958" y="4544533"/>
            <a:ext cx="2903324" cy="1912226"/>
            <a:chOff x="4760749" y="4489367"/>
            <a:chExt cx="2903324" cy="1912226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749" y="4489367"/>
              <a:ext cx="2833638" cy="1912226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5594783" y="5502736"/>
              <a:ext cx="2069290" cy="76944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tencil" panose="040409050D0802020404" pitchFamily="82" charset="0"/>
                </a:rPr>
                <a:t>Convex opt</a:t>
              </a:r>
              <a:r>
                <a:rPr lang="en-US" sz="1100" dirty="0">
                  <a:latin typeface="Stencil" panose="040409050D0802020404" pitchFamily="82" charset="0"/>
                </a:rPr>
                <a:t>, </a:t>
              </a:r>
              <a:r>
                <a:rPr lang="en-US" sz="1100" dirty="0" smtClean="0">
                  <a:latin typeface="Stencil" panose="040409050D0802020404" pitchFamily="82" charset="0"/>
                </a:rPr>
                <a:t>Boosting</a:t>
              </a:r>
            </a:p>
            <a:p>
              <a:r>
                <a:rPr lang="en-US" sz="1100" dirty="0" smtClean="0">
                  <a:latin typeface="Stencil" panose="040409050D0802020404" pitchFamily="82" charset="0"/>
                </a:rPr>
                <a:t>Moment matching</a:t>
              </a:r>
            </a:p>
            <a:p>
              <a:r>
                <a:rPr lang="en-US" sz="1100" dirty="0" smtClean="0">
                  <a:latin typeface="Stencil" panose="040409050D0802020404" pitchFamily="82" charset="0"/>
                </a:rPr>
                <a:t>decision trees, SVM</a:t>
              </a:r>
            </a:p>
            <a:p>
              <a:endParaRPr lang="en-US" sz="1100" dirty="0">
                <a:latin typeface="Stencil" panose="040409050D0802020404" pitchFamily="82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547958" y="1078468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Statistical query (SQ) oracle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14400" y="1752600"/>
            <a:ext cx="2895600" cy="2908527"/>
            <a:chOff x="838200" y="2407065"/>
            <a:chExt cx="2895600" cy="290852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07065"/>
              <a:ext cx="2895600" cy="290852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21166413">
              <a:off x="1554004" y="2799516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white"/>
                  </a:solidFill>
                </a:rPr>
                <a:t>Sparse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20122548">
              <a:off x="1922307" y="4252245"/>
              <a:ext cx="1457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</a:rPr>
                <a:t>Gaussian mixtures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930015">
              <a:off x="2213808" y="3585292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</a:rPr>
                <a:t>Learning juntas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804127">
              <a:off x="2519139" y="2971025"/>
              <a:ext cx="5366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</a:rPr>
                <a:t>PCA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9762131">
              <a:off x="1662805" y="2961686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</a:rPr>
                <a:t>halfspaces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0283778">
              <a:off x="1879516" y="3100333"/>
              <a:ext cx="888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</a:rPr>
                <a:t>regression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437595">
              <a:off x="2658678" y="4328898"/>
              <a:ext cx="627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prstClr val="white"/>
                  </a:solidFill>
                </a:rPr>
                <a:t>DNF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3708421">
              <a:off x="1149707" y="3454541"/>
              <a:ext cx="494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</a:rPr>
                <a:t>SCO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8766510">
              <a:off x="1185702" y="3826999"/>
              <a:ext cx="899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</a:rPr>
                <a:t>Parameter</a:t>
              </a:r>
            </a:p>
            <a:p>
              <a:r>
                <a:rPr lang="en-US" sz="1200" dirty="0" smtClean="0">
                  <a:solidFill>
                    <a:prstClr val="white"/>
                  </a:solidFill>
                </a:rPr>
                <a:t>estimation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3443268">
              <a:off x="1943796" y="3868735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</a:rPr>
                <a:t>Clustering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338405" y="1447800"/>
            <a:ext cx="3409316" cy="3116271"/>
            <a:chOff x="4881177" y="1509687"/>
            <a:chExt cx="3409316" cy="3116271"/>
          </a:xfrm>
        </p:grpSpPr>
        <p:grpSp>
          <p:nvGrpSpPr>
            <p:cNvPr id="31" name="Group 30"/>
            <p:cNvGrpSpPr/>
            <p:nvPr/>
          </p:nvGrpSpPr>
          <p:grpSpPr>
            <a:xfrm>
              <a:off x="4881177" y="1509687"/>
              <a:ext cx="3409316" cy="3116271"/>
              <a:chOff x="5429884" y="252488"/>
              <a:chExt cx="3409316" cy="3116271"/>
            </a:xfrm>
          </p:grpSpPr>
          <p:pic>
            <p:nvPicPr>
              <p:cNvPr id="33" name="Picture 2" descr="C:\Research\Talks\11.11 SQ and evolvability\crystal-ball.gif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9884" y="252488"/>
                <a:ext cx="3409316" cy="31162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3"/>
                  <p:cNvSpPr/>
                  <p:nvPr/>
                </p:nvSpPr>
                <p:spPr>
                  <a:xfrm>
                    <a:off x="6629400" y="2098865"/>
                    <a:ext cx="923399" cy="84480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3200" i="1" dirty="0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3200" i="1" dirty="0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/>
                            </a:rPr>
                            <m:t>𝐷</m:t>
                          </m:r>
                        </m:oMath>
                      </m:oMathPara>
                    </a14:m>
                    <a:endParaRPr lang="en-US" sz="3200" dirty="0" smtClean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Oval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400" y="2098865"/>
                    <a:ext cx="923399" cy="844807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88" t="19381" r="27854" b="36290"/>
            <a:stretch/>
          </p:blipFill>
          <p:spPr>
            <a:xfrm>
              <a:off x="6219849" y="2138547"/>
              <a:ext cx="645086" cy="685800"/>
            </a:xfrm>
            <a:prstGeom prst="ellipse">
              <a:avLst/>
            </a:prstGeom>
          </p:spPr>
        </p:pic>
      </p:grpSp>
      <p:grpSp>
        <p:nvGrpSpPr>
          <p:cNvPr id="35" name="Group 6"/>
          <p:cNvGrpSpPr>
            <a:grpSpLocks/>
          </p:cNvGrpSpPr>
          <p:nvPr/>
        </p:nvGrpSpPr>
        <p:grpSpPr bwMode="auto">
          <a:xfrm>
            <a:off x="3781261" y="3430509"/>
            <a:ext cx="1600200" cy="390525"/>
            <a:chOff x="2016" y="2064"/>
            <a:chExt cx="1008" cy="246"/>
          </a:xfrm>
        </p:grpSpPr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24" y="2064"/>
                  <a:ext cx="312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baseline="-25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4" y="2064"/>
                  <a:ext cx="312" cy="2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69" b="-781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9"/>
          <p:cNvGrpSpPr>
            <a:grpSpLocks/>
          </p:cNvGrpSpPr>
          <p:nvPr/>
        </p:nvGrpSpPr>
        <p:grpSpPr bwMode="auto">
          <a:xfrm>
            <a:off x="3819361" y="2114476"/>
            <a:ext cx="1524000" cy="338138"/>
            <a:chOff x="2016" y="2292"/>
            <a:chExt cx="960" cy="213"/>
          </a:xfrm>
        </p:grpSpPr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12"/>
          <p:cNvGrpSpPr>
            <a:grpSpLocks/>
          </p:cNvGrpSpPr>
          <p:nvPr/>
        </p:nvGrpSpPr>
        <p:grpSpPr bwMode="auto">
          <a:xfrm>
            <a:off x="3781261" y="2439909"/>
            <a:ext cx="1600200" cy="381000"/>
            <a:chOff x="2016" y="2064"/>
            <a:chExt cx="1008" cy="240"/>
          </a:xfrm>
        </p:grpSpPr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aseline="-25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469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15"/>
          <p:cNvGrpSpPr>
            <a:grpSpLocks/>
          </p:cNvGrpSpPr>
          <p:nvPr/>
        </p:nvGrpSpPr>
        <p:grpSpPr bwMode="auto">
          <a:xfrm>
            <a:off x="3819361" y="2809801"/>
            <a:ext cx="1524000" cy="338138"/>
            <a:chOff x="2016" y="2292"/>
            <a:chExt cx="960" cy="213"/>
          </a:xfrm>
        </p:grpSpPr>
        <p:sp>
          <p:nvSpPr>
            <p:cNvPr id="45" name="Line 16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Line 18"/>
          <p:cNvSpPr>
            <a:spLocks noChangeShapeType="1"/>
          </p:cNvSpPr>
          <p:nvPr/>
        </p:nvSpPr>
        <p:spPr bwMode="auto">
          <a:xfrm>
            <a:off x="4543261" y="3266996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48" name="Group 19"/>
          <p:cNvGrpSpPr>
            <a:grpSpLocks/>
          </p:cNvGrpSpPr>
          <p:nvPr/>
        </p:nvGrpSpPr>
        <p:grpSpPr bwMode="auto">
          <a:xfrm>
            <a:off x="3819361" y="3787701"/>
            <a:ext cx="1524000" cy="357188"/>
            <a:chOff x="2016" y="2284"/>
            <a:chExt cx="960" cy="225"/>
          </a:xfrm>
        </p:grpSpPr>
        <p:sp>
          <p:nvSpPr>
            <p:cNvPr id="49" name="Line 2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296" y="2284"/>
                  <a:ext cx="284" cy="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96" y="2284"/>
                  <a:ext cx="284" cy="22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339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3781261" y="1743005"/>
            <a:ext cx="1600200" cy="381001"/>
            <a:chOff x="2016" y="2064"/>
            <a:chExt cx="1008" cy="240"/>
          </a:xfrm>
        </p:grpSpPr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24" y="2064"/>
                  <a:ext cx="309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aseline="-25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4" y="2064"/>
                  <a:ext cx="309" cy="22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00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5547958" y="4544533"/>
            <a:ext cx="2903324" cy="1912226"/>
            <a:chOff x="4760749" y="4489367"/>
            <a:chExt cx="2903324" cy="1912226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749" y="4489367"/>
              <a:ext cx="2833638" cy="1912226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5594783" y="5502736"/>
              <a:ext cx="2069290" cy="76944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prstClr val="black"/>
                  </a:solidFill>
                  <a:latin typeface="Stencil" panose="040409050D0802020404" pitchFamily="82" charset="0"/>
                </a:rPr>
                <a:t>Convex opt</a:t>
              </a:r>
              <a:r>
                <a:rPr lang="en-US" sz="1100" dirty="0">
                  <a:solidFill>
                    <a:prstClr val="black"/>
                  </a:solidFill>
                  <a:latin typeface="Stencil" panose="040409050D0802020404" pitchFamily="82" charset="0"/>
                </a:rPr>
                <a:t>, </a:t>
              </a:r>
              <a:r>
                <a:rPr lang="en-US" sz="1100" dirty="0" smtClean="0">
                  <a:solidFill>
                    <a:prstClr val="black"/>
                  </a:solidFill>
                  <a:latin typeface="Stencil" panose="040409050D0802020404" pitchFamily="82" charset="0"/>
                </a:rPr>
                <a:t>Boosting</a:t>
              </a:r>
            </a:p>
            <a:p>
              <a:r>
                <a:rPr lang="en-US" sz="1100" dirty="0" smtClean="0">
                  <a:solidFill>
                    <a:prstClr val="black"/>
                  </a:solidFill>
                  <a:latin typeface="Stencil" panose="040409050D0802020404" pitchFamily="82" charset="0"/>
                </a:rPr>
                <a:t>Moment matching</a:t>
              </a:r>
            </a:p>
            <a:p>
              <a:r>
                <a:rPr lang="en-US" sz="1100" dirty="0" smtClean="0">
                  <a:solidFill>
                    <a:prstClr val="black"/>
                  </a:solidFill>
                  <a:latin typeface="Stencil" panose="040409050D0802020404" pitchFamily="82" charset="0"/>
                </a:rPr>
                <a:t>decision trees, SVM</a:t>
              </a:r>
            </a:p>
            <a:p>
              <a:endParaRPr lang="en-US" sz="1100" dirty="0">
                <a:solidFill>
                  <a:prstClr val="black"/>
                </a:solidFill>
                <a:latin typeface="Stencil" panose="040409050D0802020404" pitchFamily="82" charset="0"/>
              </a:endParaRPr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884791" y="171116"/>
            <a:ext cx="7696200" cy="1048245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Thm</a:t>
            </a:r>
            <a:r>
              <a:rPr lang="en-US" sz="2400" dirty="0" smtClean="0">
                <a:solidFill>
                  <a:srgbClr val="C00000"/>
                </a:solidFill>
              </a:rPr>
              <a:t>: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For any problem its SQ complexity can be nearly tightly characterized by a “simple” dimension</a:t>
            </a:r>
            <a:endParaRPr lang="en-US" sz="2400" i="1" dirty="0">
              <a:solidFill>
                <a:schemeClr val="tx1"/>
              </a:solidFill>
              <a:latin typeface="Cambria Math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66801" y="4523011"/>
            <a:ext cx="3526692" cy="1996658"/>
            <a:chOff x="1281307" y="4698677"/>
            <a:chExt cx="3312185" cy="182099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97" t="-1665" r="15710" b="1"/>
            <a:stretch/>
          </p:blipFill>
          <p:spPr>
            <a:xfrm>
              <a:off x="1281307" y="5078550"/>
              <a:ext cx="1313444" cy="1441118"/>
            </a:xfrm>
            <a:prstGeom prst="rect">
              <a:avLst/>
            </a:prstGeom>
          </p:spPr>
        </p:pic>
        <p:sp>
          <p:nvSpPr>
            <p:cNvPr id="3" name="Cloud Callout 2"/>
            <p:cNvSpPr/>
            <p:nvPr/>
          </p:nvSpPr>
          <p:spPr>
            <a:xfrm>
              <a:off x="2533927" y="4698677"/>
              <a:ext cx="2059565" cy="815441"/>
            </a:xfrm>
            <a:prstGeom prst="cloudCallout">
              <a:avLst>
                <a:gd name="adj1" fmla="val -60839"/>
                <a:gd name="adj2" fmla="val 8535"/>
              </a:avLst>
            </a:prstGeom>
            <a:solidFill>
              <a:schemeClr val="accent1"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SQ dimension?</a:t>
              </a:r>
            </a:p>
          </p:txBody>
        </p:sp>
      </p:grpSp>
      <p:pic>
        <p:nvPicPr>
          <p:cNvPr id="58" name="Picture 57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61" y="4900175"/>
            <a:ext cx="1732445" cy="16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7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problems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31" name="Picture 2" descr="C:\Dropbox\Research\Talks\14.06 AdaptiveSQ\Woman Using a Computer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3481" y="1372863"/>
            <a:ext cx="1219282" cy="147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Left Arrow Callout 29"/>
              <p:cNvSpPr/>
              <p:nvPr/>
            </p:nvSpPr>
            <p:spPr>
              <a:xfrm>
                <a:off x="3388488" y="2064672"/>
                <a:ext cx="2971835" cy="545566"/>
              </a:xfrm>
              <a:prstGeom prst="leftArrowCallout">
                <a:avLst>
                  <a:gd name="adj1" fmla="val 25000"/>
                  <a:gd name="adj2" fmla="val 25000"/>
                  <a:gd name="adj3" fmla="val 25000"/>
                  <a:gd name="adj4" fmla="val 90284"/>
                </a:avLst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Left Arrow Callout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488" y="2064672"/>
                <a:ext cx="2971835" cy="545566"/>
              </a:xfrm>
              <a:prstGeom prst="leftArrowCallout">
                <a:avLst>
                  <a:gd name="adj1" fmla="val 25000"/>
                  <a:gd name="adj2" fmla="val 25000"/>
                  <a:gd name="adj3" fmla="val 25000"/>
                  <a:gd name="adj4" fmla="val 90284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3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</a:t>
            </a:r>
            <a:r>
              <a:rPr lang="en-US" dirty="0" smtClean="0"/>
              <a:t>query model </a:t>
            </a:r>
            <a:r>
              <a:rPr lang="en-US" sz="3200" dirty="0">
                <a:latin typeface="Berlin Sans FB" panose="020E0602020502020306" pitchFamily="34" charset="0"/>
              </a:rPr>
              <a:t>[Kearns </a:t>
            </a:r>
            <a:r>
              <a:rPr lang="en-US" sz="3200" dirty="0" smtClean="0">
                <a:latin typeface="Berlin Sans FB" panose="020E0602020502020306" pitchFamily="34" charset="0"/>
              </a:rPr>
              <a:t>‘93</a:t>
            </a:r>
            <a:r>
              <a:rPr lang="en-US" sz="3200" dirty="0">
                <a:latin typeface="Berlin Sans FB" panose="020E0602020502020306" pitchFamily="34" charset="0"/>
              </a:rPr>
              <a:t>]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3400" y="5334001"/>
            <a:ext cx="8289062" cy="1143000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 smtClean="0">
                <a:solidFill>
                  <a:srgbClr val="C00000"/>
                </a:solidFill>
              </a:rPr>
              <a:t>Known aliases: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Counting query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Linear query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Linear </a:t>
            </a:r>
            <a:r>
              <a:rPr lang="en-US" sz="1600" smtClean="0">
                <a:solidFill>
                  <a:prstClr val="black"/>
                </a:solidFill>
              </a:rPr>
              <a:t>statistical functional/estimator </a:t>
            </a:r>
            <a:endParaRPr lang="en-US" sz="1600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173481" y="3798574"/>
                <a:ext cx="6934200" cy="1512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2000" i="1" dirty="0" smtClean="0">
                    <a:solidFill>
                      <a:prstClr val="black"/>
                    </a:solidFill>
                    <a:latin typeface="Cambria Math"/>
                  </a:rPr>
                  <a:t>		</a:t>
                </a:r>
                <a:r>
                  <a:rPr lang="en-US" sz="2000" i="1" dirty="0">
                    <a:solidFill>
                      <a:prstClr val="black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/>
                  </a:rPr>
                  <a:t>	</a:t>
                </a:r>
                <a:r>
                  <a:rPr lang="en-US" sz="2000" dirty="0" smtClean="0">
                    <a:solidFill>
                      <a:prstClr val="black"/>
                    </a:solidFill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𝐄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∼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algn="ctr"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is tolerance of the query;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algn="ctr">
                  <a:spcBef>
                    <a:spcPct val="20000"/>
                  </a:spcBef>
                </a:pPr>
                <a:r>
                  <a:rPr lang="en-US" sz="2000" dirty="0">
                    <a:solidFill>
                      <a:prstClr val="black"/>
                    </a:solidFill>
                  </a:rPr>
                  <a:t>Examples: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⊆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𝑋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𝜙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prstClr val="black"/>
                        </a:solidFill>
                        <a:latin typeface="Cambria Math"/>
                      </a:rPr>
                      <m:t>Ind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𝑥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∈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/>
                        </a:rPr>
                        <m:t>𝜙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1" y="3798574"/>
                <a:ext cx="6934200" cy="1512273"/>
              </a:xfrm>
              <a:prstGeom prst="rect">
                <a:avLst/>
              </a:prstGeom>
              <a:blipFill rotWithShape="0">
                <a:blip r:embed="rId3"/>
                <a:stretch>
                  <a:fillRect b="-3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6"/>
          <p:cNvGrpSpPr>
            <a:grpSpLocks/>
          </p:cNvGrpSpPr>
          <p:nvPr/>
        </p:nvGrpSpPr>
        <p:grpSpPr bwMode="auto">
          <a:xfrm>
            <a:off x="3599695" y="2602071"/>
            <a:ext cx="1600200" cy="390525"/>
            <a:chOff x="2016" y="2064"/>
            <a:chExt cx="1008" cy="246"/>
          </a:xfrm>
        </p:grpSpPr>
        <p:sp>
          <p:nvSpPr>
            <p:cNvPr id="35" name="Line 7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24" y="2064"/>
                  <a:ext cx="312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baseline="-25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4" y="2064"/>
                  <a:ext cx="312" cy="2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69" b="-781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9"/>
          <p:cNvGrpSpPr>
            <a:grpSpLocks/>
          </p:cNvGrpSpPr>
          <p:nvPr/>
        </p:nvGrpSpPr>
        <p:grpSpPr bwMode="auto">
          <a:xfrm>
            <a:off x="3637795" y="1286038"/>
            <a:ext cx="1524000" cy="338138"/>
            <a:chOff x="2016" y="2292"/>
            <a:chExt cx="960" cy="213"/>
          </a:xfrm>
        </p:grpSpPr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12"/>
          <p:cNvGrpSpPr>
            <a:grpSpLocks/>
          </p:cNvGrpSpPr>
          <p:nvPr/>
        </p:nvGrpSpPr>
        <p:grpSpPr bwMode="auto">
          <a:xfrm>
            <a:off x="3599695" y="1611471"/>
            <a:ext cx="1600200" cy="381000"/>
            <a:chOff x="2016" y="2064"/>
            <a:chExt cx="1008" cy="240"/>
          </a:xfrm>
        </p:grpSpPr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aseline="-25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69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15"/>
          <p:cNvGrpSpPr>
            <a:grpSpLocks/>
          </p:cNvGrpSpPr>
          <p:nvPr/>
        </p:nvGrpSpPr>
        <p:grpSpPr bwMode="auto">
          <a:xfrm>
            <a:off x="3637795" y="1981363"/>
            <a:ext cx="1524000" cy="338138"/>
            <a:chOff x="2016" y="2292"/>
            <a:chExt cx="960" cy="213"/>
          </a:xfrm>
        </p:grpSpPr>
        <p:sp>
          <p:nvSpPr>
            <p:cNvPr id="48" name="Line 16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Line 18"/>
          <p:cNvSpPr>
            <a:spLocks noChangeShapeType="1"/>
          </p:cNvSpPr>
          <p:nvPr/>
        </p:nvSpPr>
        <p:spPr bwMode="auto">
          <a:xfrm>
            <a:off x="4361695" y="243855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51" name="Group 19"/>
          <p:cNvGrpSpPr>
            <a:grpSpLocks/>
          </p:cNvGrpSpPr>
          <p:nvPr/>
        </p:nvGrpSpPr>
        <p:grpSpPr bwMode="auto">
          <a:xfrm>
            <a:off x="3637795" y="2959263"/>
            <a:ext cx="1524000" cy="357188"/>
            <a:chOff x="2016" y="2284"/>
            <a:chExt cx="960" cy="225"/>
          </a:xfrm>
        </p:grpSpPr>
        <p:sp>
          <p:nvSpPr>
            <p:cNvPr id="52" name="Line 2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296" y="2284"/>
                  <a:ext cx="284" cy="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96" y="2284"/>
                  <a:ext cx="284" cy="2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339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22"/>
          <p:cNvGrpSpPr>
            <a:grpSpLocks/>
          </p:cNvGrpSpPr>
          <p:nvPr/>
        </p:nvGrpSpPr>
        <p:grpSpPr bwMode="auto">
          <a:xfrm>
            <a:off x="3599695" y="914567"/>
            <a:ext cx="1600200" cy="381001"/>
            <a:chOff x="2016" y="2064"/>
            <a:chExt cx="1008" cy="240"/>
          </a:xfrm>
        </p:grpSpPr>
        <p:sp>
          <p:nvSpPr>
            <p:cNvPr id="55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24" y="2064"/>
                  <a:ext cx="309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aseline="-25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4" y="2064"/>
                  <a:ext cx="309" cy="2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500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TextBox 56"/>
          <p:cNvSpPr txBox="1"/>
          <p:nvPr/>
        </p:nvSpPr>
        <p:spPr>
          <a:xfrm>
            <a:off x="877297" y="296558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SQ algorithm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8" name="Picture 2" descr="C:\Dropbox\Research\Talks\14.06 AdaptiveSQ\Woman Using a Computer.svg.me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3481" y="1372863"/>
            <a:ext cx="1219282" cy="147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562601" y="3162979"/>
                <a:ext cx="2545080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solidFill>
                          <a:srgbClr val="C00000"/>
                        </a:solidFill>
                        <a:latin typeface="Cambria Math"/>
                      </a:rPr>
                      <m:t>STA</m:t>
                    </m:r>
                    <m:sSub>
                      <m:sSub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oracle</a:t>
                </a:r>
              </a:p>
              <a:p>
                <a:pPr algn="ctr">
                  <a:spcBef>
                    <a:spcPct val="0"/>
                  </a:spcBef>
                </a:pPr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3162979"/>
                <a:ext cx="2545080" cy="677108"/>
              </a:xfrm>
              <a:prstGeom prst="rect">
                <a:avLst/>
              </a:prstGeom>
              <a:blipFill rotWithShape="0">
                <a:blip r:embed="rId12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515853" y="3808601"/>
                <a:ext cx="21855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−1,1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853" y="3808601"/>
                <a:ext cx="2185598" cy="461665"/>
              </a:xfrm>
              <a:prstGeom prst="rect">
                <a:avLst/>
              </a:prstGeom>
              <a:blipFill rotWithShape="0">
                <a:blip r:embed="rId1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33356" y="918067"/>
            <a:ext cx="2628882" cy="240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0" grpId="0" animBg="1"/>
      <p:bldP spid="57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29200"/>
          </a:xfrm>
        </p:spPr>
        <p:txBody>
          <a:bodyPr>
            <a:normAutofit/>
          </a:bodyPr>
          <a:lstStyle/>
          <a:p>
            <a:pPr marL="285750" lvl="0" indent="-285750"/>
            <a:r>
              <a:rPr lang="en-US" dirty="0" smtClean="0">
                <a:solidFill>
                  <a:prstClr val="black"/>
                </a:solidFill>
              </a:rPr>
              <a:t>Noise-tolerant </a:t>
            </a:r>
            <a:r>
              <a:rPr lang="en-US" dirty="0">
                <a:solidFill>
                  <a:prstClr val="black"/>
                </a:solidFill>
              </a:rPr>
              <a:t>learning </a:t>
            </a: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Berlin Sans FB" panose="020E0602020502020306" pitchFamily="34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Berlin Sans FB" panose="020E0602020502020306" pitchFamily="34" charset="0"/>
              </a:rPr>
              <a:t>    </a:t>
            </a: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</a:t>
            </a:r>
            <a:r>
              <a:rPr lang="en-US" sz="1800" dirty="0">
                <a:solidFill>
                  <a:schemeClr val="tx2"/>
                </a:solidFill>
                <a:latin typeface="Berlin Sans FB" panose="020E0602020502020306" pitchFamily="34" charset="0"/>
              </a:rPr>
              <a:t>Kearns 93; </a:t>
            </a: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BFKV 96; </a:t>
            </a:r>
            <a:r>
              <a:rPr lang="en-US" sz="1800" b="1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18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,Balcan</a:t>
            </a: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13]</a:t>
            </a:r>
            <a:endParaRPr lang="en-US" sz="1800" dirty="0">
              <a:solidFill>
                <a:schemeClr val="tx2"/>
              </a:solidFill>
            </a:endParaRPr>
          </a:p>
          <a:p>
            <a:pPr marL="285750" lvl="0" indent="-285750"/>
            <a:r>
              <a:rPr lang="en-US" dirty="0" smtClean="0">
                <a:solidFill>
                  <a:prstClr val="black"/>
                </a:solidFill>
              </a:rPr>
              <a:t>Differentially private </a:t>
            </a:r>
            <a:r>
              <a:rPr lang="en-US" dirty="0">
                <a:solidFill>
                  <a:prstClr val="black"/>
                </a:solidFill>
              </a:rPr>
              <a:t>data analysis </a:t>
            </a: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    [</a:t>
            </a:r>
            <a:r>
              <a:rPr lang="en-US" sz="1800" dirty="0" err="1">
                <a:solidFill>
                  <a:schemeClr val="tx2"/>
                </a:solidFill>
                <a:latin typeface="Berlin Sans FB" panose="020E0602020502020306" pitchFamily="34" charset="0"/>
              </a:rPr>
              <a:t>Dinur,Nissim</a:t>
            </a:r>
            <a:r>
              <a:rPr lang="en-US" sz="1800" dirty="0">
                <a:solidFill>
                  <a:schemeClr val="tx2"/>
                </a:solidFill>
                <a:latin typeface="Berlin Sans FB" panose="020E0602020502020306" pitchFamily="34" charset="0"/>
              </a:rPr>
              <a:t> 03; </a:t>
            </a: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BDMN </a:t>
            </a:r>
            <a:r>
              <a:rPr lang="en-US" sz="1800" dirty="0">
                <a:solidFill>
                  <a:schemeClr val="tx2"/>
                </a:solidFill>
                <a:latin typeface="Berlin Sans FB" panose="020E0602020502020306" pitchFamily="34" charset="0"/>
              </a:rPr>
              <a:t>05</a:t>
            </a: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; DMNS 06]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Local model </a:t>
            </a: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[KLNRS 08]</a:t>
            </a:r>
            <a:endParaRPr lang="en-US" dirty="0">
              <a:solidFill>
                <a:prstClr val="black"/>
              </a:solidFill>
              <a:latin typeface="Berlin Sans FB" panose="020E0602020502020306" pitchFamily="34" charset="0"/>
            </a:endParaRPr>
          </a:p>
          <a:p>
            <a:pPr marL="285750" lvl="0" indent="-285750"/>
            <a:r>
              <a:rPr lang="en-US" dirty="0">
                <a:solidFill>
                  <a:prstClr val="black"/>
                </a:solidFill>
              </a:rPr>
              <a:t>Distributed/low </a:t>
            </a:r>
            <a:r>
              <a:rPr lang="en-US" dirty="0" smtClean="0">
                <a:solidFill>
                  <a:prstClr val="black"/>
                </a:solidFill>
              </a:rPr>
              <a:t>communication/streaming ML</a:t>
            </a:r>
          </a:p>
          <a:p>
            <a:pPr marL="685800" lvl="1"/>
            <a:r>
              <a:rPr lang="en-US" dirty="0" smtClean="0">
                <a:solidFill>
                  <a:prstClr val="black"/>
                </a:solidFill>
              </a:rPr>
              <a:t>Theory </a:t>
            </a:r>
            <a:r>
              <a:rPr lang="en-US" sz="15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[Ben-</a:t>
            </a:r>
            <a:r>
              <a:rPr lang="en-US" sz="15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David,Dichterman</a:t>
            </a:r>
            <a:r>
              <a:rPr lang="en-US" sz="15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98; BBFM 12; </a:t>
            </a:r>
            <a:r>
              <a:rPr lang="en-US" sz="1500" b="1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15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GRVX </a:t>
            </a:r>
            <a:r>
              <a:rPr lang="en-US" sz="1500" dirty="0">
                <a:solidFill>
                  <a:schemeClr val="tx2"/>
                </a:solidFill>
                <a:latin typeface="Berlin Sans FB" panose="020E0602020502020306" pitchFamily="34" charset="0"/>
              </a:rPr>
              <a:t>13; </a:t>
            </a:r>
            <a:r>
              <a:rPr lang="en-US" sz="1500" dirty="0" err="1">
                <a:solidFill>
                  <a:schemeClr val="tx2"/>
                </a:solidFill>
                <a:latin typeface="Berlin Sans FB" panose="020E0602020502020306" pitchFamily="34" charset="0"/>
              </a:rPr>
              <a:t>Steinhardt,G.Valiant,Wager</a:t>
            </a:r>
            <a:r>
              <a:rPr lang="en-US" sz="1500" dirty="0">
                <a:solidFill>
                  <a:schemeClr val="tx2"/>
                </a:solidFill>
                <a:latin typeface="Berlin Sans FB" panose="020E0602020502020306" pitchFamily="34" charset="0"/>
              </a:rPr>
              <a:t> 15]</a:t>
            </a:r>
            <a:endParaRPr lang="en-US" sz="1500" dirty="0" smtClean="0">
              <a:solidFill>
                <a:schemeClr val="tx2"/>
              </a:solidFill>
              <a:latin typeface="Berlin Sans FB" panose="020E0602020502020306" pitchFamily="34" charset="0"/>
            </a:endParaRPr>
          </a:p>
          <a:p>
            <a:pPr marL="685800" lvl="1"/>
            <a:r>
              <a:rPr lang="en-US" dirty="0" smtClean="0">
                <a:solidFill>
                  <a:prstClr val="black"/>
                </a:solidFill>
              </a:rPr>
              <a:t>Practice </a:t>
            </a:r>
            <a:r>
              <a:rPr lang="en-US" sz="15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[CKLYBNO 06; RSKSW 10; SLB+ 11; ACDL 14 …]</a:t>
            </a:r>
            <a:endParaRPr lang="en-US" sz="1500" dirty="0">
              <a:solidFill>
                <a:prstClr val="black"/>
              </a:solidFill>
            </a:endParaRPr>
          </a:p>
          <a:p>
            <a:pPr marL="285750" lvl="0" indent="-285750"/>
            <a:r>
              <a:rPr lang="en-US" dirty="0" err="1" smtClean="0">
                <a:solidFill>
                  <a:prstClr val="black"/>
                </a:solidFill>
              </a:rPr>
              <a:t>Evolvability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    [</a:t>
            </a:r>
            <a:r>
              <a:rPr lang="en-US" sz="1900" b="1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</a:t>
            </a:r>
            <a:r>
              <a:rPr lang="en-US" sz="1900" dirty="0">
                <a:solidFill>
                  <a:schemeClr val="tx2"/>
                </a:solidFill>
                <a:latin typeface="Berlin Sans FB" panose="020E0602020502020306" pitchFamily="34" charset="0"/>
              </a:rPr>
              <a:t>08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;</a:t>
            </a:r>
            <a:r>
              <a:rPr lang="en-US" sz="1900" b="1" dirty="0">
                <a:solidFill>
                  <a:schemeClr val="tx2"/>
                </a:solidFill>
                <a:latin typeface="Berlin Sans FB" panose="020E0602020502020306" pitchFamily="34" charset="0"/>
              </a:rPr>
              <a:t> </a:t>
            </a:r>
            <a:r>
              <a:rPr lang="en-US" sz="1900" b="1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09; </a:t>
            </a:r>
            <a:r>
              <a:rPr lang="en-US" sz="19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Kanade,Wortman,L.Valiant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10; </a:t>
            </a:r>
            <a:r>
              <a:rPr lang="en-US" sz="19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Kanade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11; </a:t>
            </a:r>
            <a:r>
              <a:rPr lang="en-US" sz="19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P.Valiant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11; …]</a:t>
            </a:r>
          </a:p>
          <a:p>
            <a:pPr marL="285750" lvl="0" indent="-285750"/>
            <a:r>
              <a:rPr lang="en-US" dirty="0" smtClean="0">
                <a:solidFill>
                  <a:prstClr val="black"/>
                </a:solidFill>
              </a:rPr>
              <a:t>Adaptive data analysis 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tx2"/>
                </a:solidFill>
                <a:latin typeface="Berlin Sans FB" panose="020E0602020502020306" pitchFamily="34" charset="0"/>
              </a:rPr>
              <a:t> 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   [D</a:t>
            </a:r>
            <a:r>
              <a:rPr lang="en-US" sz="1900" b="1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HPRR 14; </a:t>
            </a:r>
            <a:r>
              <a:rPr lang="en-US" sz="19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Hardt,Ullman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14; </a:t>
            </a:r>
            <a:r>
              <a:rPr lang="en-US" sz="19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Steinke,Ullman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15; </a:t>
            </a:r>
            <a:r>
              <a:rPr lang="en-US" sz="1900" b="1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19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,Steinke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17; …]</a:t>
            </a:r>
            <a:endParaRPr lang="en-US" sz="1900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457200" y="1066800"/>
                <a:ext cx="8259364" cy="1219200"/>
              </a:xfrm>
              <a:prstGeom prst="wedgeRectCallout">
                <a:avLst>
                  <a:gd name="adj1" fmla="val -29011"/>
                  <a:gd name="adj2" fmla="val -50129"/>
                </a:avLst>
              </a:prstGeom>
              <a:solidFill>
                <a:srgbClr val="92D050">
                  <a:alpha val="30000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SQC</m:t>
                      </m:r>
                      <m:d>
                        <m:dPr>
                          <m:ctrlPr>
                            <a:rPr lang="en-US" sz="1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𝑍</m:t>
                          </m:r>
                          <m:r>
                            <a:rPr lang="en-US" sz="1600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STAT</m:t>
                          </m:r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C00000"/>
                  </a:solidFill>
                </a:endParaRPr>
              </a:p>
              <a:p>
                <a:r>
                  <a:rPr lang="en-US" sz="1600" b="0" dirty="0" smtClean="0">
                    <a:solidFill>
                      <a:schemeClr val="tx1"/>
                    </a:solidFill>
                  </a:rPr>
                  <a:t>Fo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r a p</a:t>
                </a:r>
                <a:r>
                  <a:rPr lang="en-US" sz="1600" b="0" dirty="0" smtClean="0">
                    <a:solidFill>
                      <a:schemeClr val="tx1"/>
                    </a:solidFill>
                  </a:rPr>
                  <a:t>roblem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</m:oMath>
                </a14:m>
                <a:r>
                  <a:rPr lang="en-US" sz="1600" b="0" dirty="0" smtClean="0">
                    <a:solidFill>
                      <a:schemeClr val="tx1"/>
                    </a:solidFill>
                  </a:rPr>
                  <a:t>, the SQ complexity with oracle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/>
                      </a:rPr>
                      <m:t>STAT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min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∃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(randomized) SQ </a:t>
                </a:r>
                <a:r>
                  <a:rPr lang="en-US" sz="1600" dirty="0">
                    <a:solidFill>
                      <a:schemeClr val="tx1"/>
                    </a:solidFill>
                  </a:rPr>
                  <a:t>algorithm that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solves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using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queries with 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any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STAT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60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solidFill>
                          <a:srgbClr val="C00000"/>
                        </a:solidFill>
                        <a:latin typeface="Cambria Math"/>
                      </a:rPr>
                      <m:t>SQC</m:t>
                    </m:r>
                    <m:d>
                      <m:dPr>
                        <m:ctrlP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rgbClr val="C00000"/>
                    </a:solidFill>
                  </a:rPr>
                  <a:t>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min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solidFill>
                          <a:srgbClr val="C00000"/>
                        </a:solidFill>
                        <a:latin typeface="Cambria Math"/>
                      </a:rPr>
                      <m:t>SQC</m:t>
                    </m:r>
                    <m:d>
                      <m:dPr>
                        <m:ctrlP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en-US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C00000"/>
                            </a:solidFill>
                            <a:latin typeface="Cambria Math"/>
                          </a:rPr>
                          <m:t>STAT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1/</m:t>
                        </m:r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𝑞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≤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𝑞</m:t>
                    </m:r>
                  </m:oMath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59364" cy="1219200"/>
              </a:xfrm>
              <a:prstGeom prst="wedgeRectCallout">
                <a:avLst>
                  <a:gd name="adj1" fmla="val -29011"/>
                  <a:gd name="adj2" fmla="val -50129"/>
                </a:avLst>
              </a:prstGeom>
              <a:blipFill rotWithShape="0">
                <a:blip r:embed="rId2"/>
                <a:stretch>
                  <a:fillRect l="-369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6999" y="3581400"/>
            <a:ext cx="8229600" cy="160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SQ equivalents</a:t>
            </a:r>
          </a:p>
          <a:p>
            <a:r>
              <a:rPr lang="en-US" sz="1600" dirty="0" smtClean="0"/>
              <a:t>Decision trees/lists </a:t>
            </a:r>
            <a:r>
              <a:rPr lang="en-US" sz="1600" dirty="0">
                <a:solidFill>
                  <a:schemeClr val="tx2"/>
                </a:solidFill>
                <a:latin typeface="Berlin Sans FB" panose="020E0602020502020306" pitchFamily="34" charset="0"/>
              </a:rPr>
              <a:t>[Kearns </a:t>
            </a:r>
            <a:r>
              <a:rPr lang="en-US" sz="16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93]</a:t>
            </a:r>
          </a:p>
          <a:p>
            <a:r>
              <a:rPr lang="en-US" sz="1600" dirty="0" smtClean="0"/>
              <a:t>Linear thresholds </a:t>
            </a:r>
            <a:r>
              <a:rPr lang="en-US" sz="16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[BFKV </a:t>
            </a:r>
            <a:r>
              <a:rPr lang="en-US" sz="1600" dirty="0">
                <a:solidFill>
                  <a:schemeClr val="tx2"/>
                </a:solidFill>
                <a:latin typeface="Berlin Sans FB" panose="020E0602020502020306" pitchFamily="34" charset="0"/>
              </a:rPr>
              <a:t>96</a:t>
            </a:r>
            <a:r>
              <a:rPr lang="en-US" sz="16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; </a:t>
            </a:r>
            <a:r>
              <a:rPr lang="en-US" sz="16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Dunagan,Vempala</a:t>
            </a:r>
            <a:r>
              <a:rPr lang="en-US" sz="16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01; </a:t>
            </a:r>
            <a:r>
              <a:rPr lang="en-US" sz="1600" b="1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16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,Guzman,Vempala</a:t>
            </a:r>
            <a:r>
              <a:rPr lang="en-US" sz="16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15]</a:t>
            </a:r>
            <a:endParaRPr lang="en-US" sz="1900" dirty="0" smtClean="0"/>
          </a:p>
          <a:p>
            <a:r>
              <a:rPr lang="en-US" sz="1600" dirty="0" smtClean="0"/>
              <a:t>Method of moments</a:t>
            </a:r>
          </a:p>
          <a:p>
            <a:r>
              <a:rPr lang="en-US" sz="1600" dirty="0" smtClean="0"/>
              <a:t>Boosting </a:t>
            </a:r>
            <a:r>
              <a:rPr lang="en-US" sz="16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</a:t>
            </a:r>
            <a:r>
              <a:rPr lang="en-US" sz="16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Aslam,Decatur</a:t>
            </a:r>
            <a:r>
              <a:rPr lang="en-US" sz="16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93</a:t>
            </a:r>
            <a:r>
              <a:rPr lang="en-US" sz="1600" dirty="0">
                <a:solidFill>
                  <a:schemeClr val="tx2"/>
                </a:solidFill>
                <a:latin typeface="Berlin Sans FB" panose="020E0602020502020306" pitchFamily="34" charset="0"/>
              </a:rPr>
              <a:t>]</a:t>
            </a:r>
            <a:endParaRPr lang="en-US" sz="1600" dirty="0" smtClean="0"/>
          </a:p>
          <a:p>
            <a:r>
              <a:rPr lang="en-US" sz="1600" dirty="0" smtClean="0"/>
              <a:t>Stochastic convex optimization </a:t>
            </a:r>
            <a:r>
              <a:rPr lang="en-US" sz="16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</a:t>
            </a:r>
            <a:r>
              <a:rPr lang="en-US" sz="1600" b="1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16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,Guzman,Vempala</a:t>
            </a:r>
            <a:r>
              <a:rPr lang="en-US" sz="16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Berlin Sans FB" panose="020E0602020502020306" pitchFamily="34" charset="0"/>
              </a:rPr>
              <a:t>15]</a:t>
            </a:r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7366" y="2514600"/>
                <a:ext cx="8269198" cy="914400"/>
              </a:xfrm>
              <a:prstGeom prst="rect">
                <a:avLst/>
              </a:prstGeom>
              <a:solidFill>
                <a:schemeClr val="bg1">
                  <a:lumMod val="85000"/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Proxy for computational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samples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For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many </a:t>
                </a:r>
                <a:r>
                  <a:rPr lang="en-US" sz="1600" dirty="0">
                    <a:solidFill>
                      <a:schemeClr val="tx1"/>
                    </a:solidFill>
                  </a:rPr>
                  <a:t>known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solvable in time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using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samples we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have:</a:t>
                </a:r>
                <a:endParaRPr lang="en-US" sz="160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SQC</m:t>
                      </m:r>
                      <m:d>
                        <m:d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STAT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(1/</m:t>
                          </m:r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poly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))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i="0">
                          <a:solidFill>
                            <a:schemeClr val="tx1"/>
                          </a:solidFill>
                          <a:latin typeface="Cambria Math"/>
                        </a:rPr>
                        <m:t>poly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66" y="2514600"/>
                <a:ext cx="8269198" cy="914400"/>
              </a:xfrm>
              <a:prstGeom prst="rect">
                <a:avLst/>
              </a:prstGeom>
              <a:blipFill>
                <a:blip r:embed="rId3"/>
                <a:stretch>
                  <a:fillRect l="-590" t="-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09600" y="5410200"/>
            <a:ext cx="6830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Possible to analyze and prove lower bounds!</a:t>
            </a:r>
            <a:endParaRPr lang="en-US" sz="24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772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uiExpand="1" build="p"/>
      <p:bldP spid="9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 dimension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2133" y="2025908"/>
                <a:ext cx="7620000" cy="1219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chemeClr val="tx2"/>
                    </a:solidFill>
                    <a:latin typeface="Berlin Sans FB" pitchFamily="34" charset="0"/>
                  </a:rPr>
                  <a:t>[BFJKMR 94; </a:t>
                </a:r>
                <a:r>
                  <a:rPr lang="en-US" sz="2000" b="1" dirty="0">
                    <a:solidFill>
                      <a:schemeClr val="tx2"/>
                    </a:solidFill>
                    <a:latin typeface="Berlin Sans FB" pitchFamily="34" charset="0"/>
                  </a:rPr>
                  <a:t>F</a:t>
                </a:r>
                <a:r>
                  <a:rPr lang="en-US" sz="2000" dirty="0">
                    <a:solidFill>
                      <a:schemeClr val="tx2"/>
                    </a:solidFill>
                    <a:latin typeface="Berlin Sans FB" pitchFamily="34" charset="0"/>
                  </a:rPr>
                  <a:t> 14]</a:t>
                </a:r>
                <a:r>
                  <a:rPr lang="en-US" sz="2000" dirty="0" smtClean="0">
                    <a:solidFill>
                      <a:schemeClr val="tx2"/>
                    </a:solidFill>
                    <a:latin typeface="Berlin Sans FB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SQD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im</m:t>
                    </m:r>
                    <m:r>
                      <a:rPr lang="en-US" sz="2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𝐶</m:t>
                    </m:r>
                    <m:r>
                      <a:rPr lang="en-US" sz="2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𝛾</m:t>
                    </m:r>
                    <m:r>
                      <a:rPr lang="en-US" sz="2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is </a:t>
                </a:r>
                <a:r>
                  <a:rPr lang="en-US" sz="2000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max</a:t>
                </a: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for </a:t>
                </a: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which exist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∈</m:t>
                    </m:r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𝐶</m:t>
                    </m:r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 ,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s.t.</a:t>
                </a: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∀ </m:t>
                    </m:r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≠</m:t>
                    </m:r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 </m:t>
                    </m:r>
                  </m:oMath>
                </a14:m>
                <a:endParaRPr lang="en-US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𝐄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∼</m:t>
                          </m:r>
                          <m:r>
                            <a:rPr lang="en-US" sz="20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000" i="1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i="1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)⋅</m:t>
                      </m:r>
                      <m:sSub>
                        <m:sSubPr>
                          <m:ctrlPr>
                            <a:rPr lang="en-US" sz="2000" i="1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i="1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) ]|≤</m:t>
                      </m:r>
                      <m:r>
                        <a:rPr lang="en-US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33" y="2025908"/>
                <a:ext cx="7620000" cy="1219200"/>
              </a:xfrm>
              <a:prstGeom prst="rect">
                <a:avLst/>
              </a:prstGeom>
              <a:blipFill>
                <a:blip r:embed="rId3"/>
                <a:stretch>
                  <a:fillRect l="-8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1066801"/>
                <a:ext cx="8229600" cy="99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SQ dimension for weak PAC learning of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relative to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z="2000" dirty="0" smtClean="0">
                    <a:solidFill>
                      <a:schemeClr val="tx2"/>
                    </a:solidFill>
                    <a:latin typeface="Berlin Sans FB" pitchFamily="34" charset="0"/>
                  </a:rPr>
                  <a:t>[</a:t>
                </a:r>
                <a:r>
                  <a:rPr lang="en-US" sz="2000" dirty="0" err="1" smtClean="0">
                    <a:solidFill>
                      <a:schemeClr val="tx2"/>
                    </a:solidFill>
                    <a:latin typeface="Berlin Sans FB" pitchFamily="34" charset="0"/>
                  </a:rPr>
                  <a:t>Blum,Furst,Jackson,Kearns,Mansour,Rudich</a:t>
                </a:r>
                <a:r>
                  <a:rPr lang="en-US" sz="2000" dirty="0" smtClean="0">
                    <a:solidFill>
                      <a:schemeClr val="tx2"/>
                    </a:solidFill>
                    <a:latin typeface="Berlin Sans FB" pitchFamily="34" charset="0"/>
                  </a:rPr>
                  <a:t> 94]</a:t>
                </a:r>
                <a:endParaRPr lang="en-US" sz="1800" dirty="0" smtClean="0">
                  <a:solidFill>
                    <a:schemeClr val="tx2"/>
                  </a:solidFill>
                  <a:latin typeface="Berlin Sans FB" pitchFamily="34" charset="0"/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1"/>
                <a:ext cx="8229600" cy="990600"/>
              </a:xfrm>
              <a:prstGeom prst="rect">
                <a:avLst/>
              </a:prstGeom>
              <a:blipFill rotWithShape="0">
                <a:blip r:embed="rId4"/>
                <a:stretch>
                  <a:fillRect l="-1111" t="-4908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675216" y="3657599"/>
                <a:ext cx="7620000" cy="1066801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>
                          <a:solidFill>
                            <a:schemeClr val="tx1"/>
                          </a:solidFill>
                          <a:latin typeface="Cambria Math"/>
                        </a:rPr>
                        <m:t>SQC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eak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Learn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STAT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chemeClr val="tx1"/>
                          </a:solidFill>
                          <a:latin typeface="Cambria Math"/>
                        </a:rPr>
                        <m:t>SQ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Dim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>
                          <a:solidFill>
                            <a:schemeClr val="tx1"/>
                          </a:solidFill>
                          <a:latin typeface="Cambria Math"/>
                        </a:rPr>
                        <m:t>SQC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eak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Learn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STAT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chemeClr val="tx1"/>
                          </a:solidFill>
                          <a:latin typeface="Cambria Math"/>
                        </a:rPr>
                        <m:t>SQD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im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</m:e>
                      </m:rad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16" y="3657599"/>
                <a:ext cx="7620000" cy="1066801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512232" y="5029200"/>
                <a:ext cx="7945967" cy="1143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 smtClean="0">
                    <a:solidFill>
                      <a:schemeClr val="tx1"/>
                    </a:solidFill>
                  </a:rPr>
                  <a:t>Parity functions are uncorrelated relative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800" b="0" dirty="0" smtClean="0">
                    <a:solidFill>
                      <a:schemeClr val="tx1"/>
                    </a:solidFill>
                  </a:rPr>
                  <a:t>For sets of variables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≠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𝐄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𝑈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𝜒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𝜒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r>
                  <a:rPr lang="en-US" sz="1800" dirty="0" smtClean="0">
                    <a:solidFill>
                      <a:schemeClr val="tx1"/>
                    </a:solidFill>
                  </a:rPr>
                  <a:t>Lower bounds for SQ learning DNFs, decision trees, juntas over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</m:oMath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lvl="1"/>
                <a:endParaRPr lang="en-US" sz="1800" dirty="0" smtClean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32" y="5029200"/>
                <a:ext cx="7945967" cy="1143000"/>
              </a:xfrm>
              <a:prstGeom prst="rect">
                <a:avLst/>
              </a:prstGeom>
              <a:blipFill rotWithShape="0">
                <a:blip r:embed="rId6"/>
                <a:stretch>
                  <a:fillRect l="-460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ular Callout 7"/>
              <p:cNvSpPr/>
              <p:nvPr/>
            </p:nvSpPr>
            <p:spPr>
              <a:xfrm>
                <a:off x="1143000" y="2254845"/>
                <a:ext cx="6477000" cy="970313"/>
              </a:xfrm>
              <a:prstGeom prst="wedgeRoundRectCallout">
                <a:avLst>
                  <a:gd name="adj1" fmla="val -7205"/>
                  <a:gd name="adj2" fmla="val -128966"/>
                  <a:gd name="adj3" fmla="val 16667"/>
                </a:avLst>
              </a:prstGeom>
              <a:solidFill>
                <a:schemeClr val="accent5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unknown</a:t>
                </a: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Goal: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54845"/>
                <a:ext cx="6477000" cy="970313"/>
              </a:xfrm>
              <a:prstGeom prst="wedgeRoundRectCallout">
                <a:avLst>
                  <a:gd name="adj1" fmla="val -7205"/>
                  <a:gd name="adj2" fmla="val -128966"/>
                  <a:gd name="adj3" fmla="val 16667"/>
                </a:avLst>
              </a:prstGeom>
              <a:blipFill>
                <a:blip r:embed="rId7"/>
                <a:stretch>
                  <a:fillRect l="-2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44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  <p:bldP spid="7" grpId="0" animBg="1"/>
      <p:bldP spid="10" grpId="0"/>
      <p:bldP spid="8" grpId="0" animBg="1"/>
      <p:bldP spid="8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 Mod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alpha val="14000"/>
          </a:schemeClr>
        </a:solidFill>
      </a:spPr>
      <a:bodyPr rtlCol="0" anchor="ctr"/>
      <a:lstStyle>
        <a:defPPr>
          <a:defRPr i="1" smtClean="0">
            <a:solidFill>
              <a:prstClr val="black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686</Words>
  <Application>Microsoft Office PowerPoint</Application>
  <PresentationFormat>On-screen Show (4:3)</PresentationFormat>
  <Paragraphs>222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Berlin Sans FB</vt:lpstr>
      <vt:lpstr>Calibri</vt:lpstr>
      <vt:lpstr>Cambria Math</vt:lpstr>
      <vt:lpstr>Century Gothic</vt:lpstr>
      <vt:lpstr>Consolas</vt:lpstr>
      <vt:lpstr>Courier New</vt:lpstr>
      <vt:lpstr>Palatino Linotype</vt:lpstr>
      <vt:lpstr>Rockwell</vt:lpstr>
      <vt:lpstr>Stencil</vt:lpstr>
      <vt:lpstr>Symbol</vt:lpstr>
      <vt:lpstr>Wingdings</vt:lpstr>
      <vt:lpstr>Executive Mod</vt:lpstr>
      <vt:lpstr>PowerPoint Presentation</vt:lpstr>
      <vt:lpstr>PowerPoint Presentation</vt:lpstr>
      <vt:lpstr>PowerPoint Presentation</vt:lpstr>
      <vt:lpstr>PowerPoint Presentation</vt:lpstr>
      <vt:lpstr>Statistical problems</vt:lpstr>
      <vt:lpstr>Statistical query model [Kearns ‘93]</vt:lpstr>
      <vt:lpstr>SQ applications</vt:lpstr>
      <vt:lpstr>SQ complexity</vt:lpstr>
      <vt:lpstr>SQ dimension</vt:lpstr>
      <vt:lpstr>Beyond fixed P</vt:lpstr>
      <vt:lpstr>Main result</vt:lpstr>
      <vt:lpstr>Decision problems</vt:lpstr>
      <vt:lpstr>(Almost) General case</vt:lpstr>
      <vt:lpstr>Applications</vt:lpstr>
      <vt:lpstr>Applications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2017-05-09T00:40:06Z</dcterms:created>
  <dcterms:modified xsi:type="dcterms:W3CDTF">2018-02-02T19:30:54Z</dcterms:modified>
</cp:coreProperties>
</file>