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94" r:id="rId3"/>
    <p:sldId id="295" r:id="rId4"/>
    <p:sldId id="297" r:id="rId5"/>
    <p:sldId id="298" r:id="rId6"/>
    <p:sldId id="300" r:id="rId7"/>
    <p:sldId id="301" r:id="rId8"/>
    <p:sldId id="299" r:id="rId9"/>
    <p:sldId id="280" r:id="rId10"/>
    <p:sldId id="293" r:id="rId11"/>
    <p:sldId id="302" r:id="rId12"/>
    <p:sldId id="268" r:id="rId13"/>
    <p:sldId id="283" r:id="rId14"/>
    <p:sldId id="30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56DEC7-B739-431F-A49A-6466BAAD421D}">
          <p14:sldIdLst>
            <p14:sldId id="256"/>
            <p14:sldId id="294"/>
            <p14:sldId id="295"/>
            <p14:sldId id="297"/>
            <p14:sldId id="298"/>
            <p14:sldId id="300"/>
            <p14:sldId id="301"/>
            <p14:sldId id="299"/>
            <p14:sldId id="280"/>
            <p14:sldId id="293"/>
            <p14:sldId id="302"/>
            <p14:sldId id="268"/>
            <p14:sldId id="283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38B"/>
    <a:srgbClr val="FFD653"/>
    <a:srgbClr val="FFCE33"/>
    <a:srgbClr val="1D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5" autoAdjust="0"/>
    <p:restoredTop sz="96476" autoAdjust="0"/>
  </p:normalViewPr>
  <p:slideViewPr>
    <p:cSldViewPr>
      <p:cViewPr varScale="1">
        <p:scale>
          <a:sx n="125" d="100"/>
          <a:sy n="125" d="100"/>
        </p:scale>
        <p:origin x="414" y="114"/>
      </p:cViewPr>
      <p:guideLst>
        <p:guide orient="horz" pos="1392"/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A67E3-6FB6-4EA0-978D-974239F7C7DA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29A48-A052-432F-9614-232E45EA0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7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locked data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A48-A052-432F-9614-232E45EA00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15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</a:t>
            </a:r>
            <a:r>
              <a:rPr lang="en-US" dirty="0" err="1" smtClean="0"/>
              <a:t>i.i.d</a:t>
            </a:r>
            <a:r>
              <a:rPr lang="en-US" dirty="0" smtClean="0"/>
              <a:t>.</a:t>
            </a:r>
            <a:r>
              <a:rPr lang="en-US" baseline="0" dirty="0" smtClean="0"/>
              <a:t> inputs from D with oracle access to D. The oracle approximately evaluates average of any function with range [-1,1]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41948-AC13-4FEC-A083-979B262A9360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556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</a:t>
            </a:r>
            <a:r>
              <a:rPr lang="en-US" dirty="0" err="1" smtClean="0"/>
              <a:t>i.i.d</a:t>
            </a:r>
            <a:r>
              <a:rPr lang="en-US" dirty="0" smtClean="0"/>
              <a:t>.</a:t>
            </a:r>
            <a:r>
              <a:rPr lang="en-US" baseline="0" dirty="0" smtClean="0"/>
              <a:t> inputs from D with oracle access to D. The oracle approximately evaluates average of any function with range [-1,1]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41948-AC13-4FEC-A083-979B262A9360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010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A48-A052-432F-9614-232E45EA00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56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EA051B39-B140-43FE-96DB-472A2B59CE7C}" type="datetime1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DA600BB2-27C5-458B-ABCE-839C88CF47CE}" type="datetime1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tx1"/>
          </a:solidFill>
        </p:spPr>
        <p:txBody>
          <a:bodyPr lIns="457200" anchor="ctr"/>
          <a:lstStyle>
            <a:lvl1pPr>
              <a:defRPr sz="3200">
                <a:solidFill>
                  <a:srgbClr val="FFE38B"/>
                </a:solidFill>
                <a:latin typeface="Rockwell" panose="020606030202050204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E34CF3C7-6809-4F39-BD67-A75817BDDE0A}" type="datetime1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F7EAEB24-CE78-465C-A726-91D0868FA48F}" type="datetime1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40BAADF0-1749-4E8B-9691-B44A5F8C0895}" type="datetime1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A8AF628A-A867-4937-BBE5-207DB6F9C51A}" type="datetime1">
              <a:rPr lang="en-US" smtClean="0"/>
              <a:t>10/15/2017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118BBB94-68E6-4675-A946-F1C5994EDBD7}" type="datetime1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DC3B8377-21E3-4835-B75D-4E2847E2750F}" type="datetime1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2532" y="6401593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sz="4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0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0.png"/><Relationship Id="rId11" Type="http://schemas.openxmlformats.org/officeDocument/2006/relationships/image" Target="../media/image20.png"/><Relationship Id="rId15" Type="http://schemas.openxmlformats.org/officeDocument/2006/relationships/image" Target="../media/image29.png"/><Relationship Id="rId10" Type="http://schemas.openxmlformats.org/officeDocument/2006/relationships/image" Target="../media/image271.png"/><Relationship Id="rId4" Type="http://schemas.openxmlformats.org/officeDocument/2006/relationships/image" Target="../media/image25.png"/><Relationship Id="rId9" Type="http://schemas.openxmlformats.org/officeDocument/2006/relationships/image" Target="../media/image27.png"/><Relationship Id="rId1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333500"/>
            <a:ext cx="9144000" cy="17144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>
                <a:ln w="0"/>
                <a:solidFill>
                  <a:srgbClr val="FFDC00"/>
                </a:solidFill>
                <a:latin typeface="Rockwell" panose="02060603020205020403" pitchFamily="18" charset="0"/>
              </a:rPr>
              <a:t>  </a:t>
            </a:r>
            <a:r>
              <a:rPr lang="en-US" sz="3600" dirty="0" smtClean="0">
                <a:ln w="0"/>
                <a:solidFill>
                  <a:srgbClr val="FFDC00"/>
                </a:solidFill>
                <a:latin typeface="Rockwell" panose="02060603020205020403" pitchFamily="18" charset="0"/>
              </a:rPr>
              <a:t>Dealing with Range Anxiety in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3600" dirty="0" smtClean="0">
                <a:ln w="0"/>
                <a:solidFill>
                  <a:srgbClr val="FFDC00"/>
                </a:solidFill>
                <a:latin typeface="Rockwell" panose="02060603020205020403" pitchFamily="18" charset="0"/>
              </a:rPr>
              <a:t>Mean Estimation</a:t>
            </a:r>
            <a:endParaRPr lang="en-US" sz="3600" dirty="0">
              <a:ln w="0"/>
              <a:solidFill>
                <a:srgbClr val="FFDC00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05502"/>
            <a:ext cx="6400800" cy="714098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Vitaly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 Feldman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229" y="5999718"/>
            <a:ext cx="1544821" cy="5406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369510"/>
            <a:ext cx="2321684" cy="317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39717" y="5563099"/>
            <a:ext cx="426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</a:t>
            </a:r>
            <a:r>
              <a:rPr lang="en-US" sz="1600" dirty="0" smtClean="0"/>
              <a:t>ork done while at IBM Research - </a:t>
            </a:r>
            <a:r>
              <a:rPr lang="en-US" sz="1600" dirty="0" err="1" smtClean="0"/>
              <a:t>Almaden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4872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</a:t>
            </a:r>
            <a:r>
              <a:rPr lang="en-US" dirty="0" smtClean="0"/>
              <a:t>query model </a:t>
            </a:r>
            <a:r>
              <a:rPr lang="en-US" sz="3200" dirty="0">
                <a:latin typeface="Berlin Sans FB" panose="020E0602020502020306" pitchFamily="34" charset="0"/>
              </a:rPr>
              <a:t>[Kearns </a:t>
            </a:r>
            <a:r>
              <a:rPr lang="en-US" sz="3200" dirty="0" smtClean="0">
                <a:latin typeface="Berlin Sans FB" panose="020E0602020502020306" pitchFamily="34" charset="0"/>
              </a:rPr>
              <a:t>‘93</a:t>
            </a:r>
            <a:r>
              <a:rPr lang="en-US" sz="3200" dirty="0">
                <a:latin typeface="Berlin Sans FB" panose="020E0602020502020306" pitchFamily="34" charset="0"/>
              </a:rPr>
              <a:t>]</a:t>
            </a:r>
            <a:endParaRPr lang="en-US" dirty="0">
              <a:latin typeface="Berlin Sans FB" panose="020E0602020502020306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022671" y="4169322"/>
                <a:ext cx="487680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𝐄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∼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2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671" y="4169322"/>
                <a:ext cx="4876801" cy="461665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6"/>
          <p:cNvGrpSpPr>
            <a:grpSpLocks/>
          </p:cNvGrpSpPr>
          <p:nvPr/>
        </p:nvGrpSpPr>
        <p:grpSpPr bwMode="auto">
          <a:xfrm>
            <a:off x="3581400" y="2743200"/>
            <a:ext cx="1600200" cy="390525"/>
            <a:chOff x="2016" y="2064"/>
            <a:chExt cx="1008" cy="246"/>
          </a:xfrm>
        </p:grpSpPr>
        <p:sp>
          <p:nvSpPr>
            <p:cNvPr id="35" name="Line 7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324" y="2064"/>
                  <a:ext cx="312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baseline="-250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4" y="2064"/>
                  <a:ext cx="312" cy="2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469" b="-781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9"/>
          <p:cNvGrpSpPr>
            <a:grpSpLocks/>
          </p:cNvGrpSpPr>
          <p:nvPr/>
        </p:nvGrpSpPr>
        <p:grpSpPr bwMode="auto">
          <a:xfrm>
            <a:off x="3619500" y="1427167"/>
            <a:ext cx="1524000" cy="338138"/>
            <a:chOff x="2016" y="2292"/>
            <a:chExt cx="960" cy="213"/>
          </a:xfrm>
        </p:grpSpPr>
        <p:sp>
          <p:nvSpPr>
            <p:cNvPr id="42" name="Line 10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07" y="2292"/>
                  <a:ext cx="28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7" y="2292"/>
                  <a:ext cx="282" cy="21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12"/>
          <p:cNvGrpSpPr>
            <a:grpSpLocks/>
          </p:cNvGrpSpPr>
          <p:nvPr/>
        </p:nvGrpSpPr>
        <p:grpSpPr bwMode="auto">
          <a:xfrm>
            <a:off x="3581400" y="1752600"/>
            <a:ext cx="1600200" cy="381000"/>
            <a:chOff x="2016" y="2064"/>
            <a:chExt cx="1008" cy="240"/>
          </a:xfrm>
        </p:grpSpPr>
        <p:sp>
          <p:nvSpPr>
            <p:cNvPr id="45" name="Line 13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22" y="2064"/>
                  <a:ext cx="312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aseline="-250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2" y="2064"/>
                  <a:ext cx="312" cy="2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469" b="-15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15"/>
          <p:cNvGrpSpPr>
            <a:grpSpLocks/>
          </p:cNvGrpSpPr>
          <p:nvPr/>
        </p:nvGrpSpPr>
        <p:grpSpPr bwMode="auto">
          <a:xfrm>
            <a:off x="3619500" y="2122492"/>
            <a:ext cx="1524000" cy="338138"/>
            <a:chOff x="2016" y="2292"/>
            <a:chExt cx="960" cy="213"/>
          </a:xfrm>
        </p:grpSpPr>
        <p:sp>
          <p:nvSpPr>
            <p:cNvPr id="48" name="Line 16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304" y="2292"/>
                  <a:ext cx="285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4" y="2292"/>
                  <a:ext cx="285" cy="21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Line 18"/>
          <p:cNvSpPr>
            <a:spLocks noChangeShapeType="1"/>
          </p:cNvSpPr>
          <p:nvPr/>
        </p:nvSpPr>
        <p:spPr bwMode="auto">
          <a:xfrm>
            <a:off x="4343400" y="2579687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51" name="Group 19"/>
          <p:cNvGrpSpPr>
            <a:grpSpLocks/>
          </p:cNvGrpSpPr>
          <p:nvPr/>
        </p:nvGrpSpPr>
        <p:grpSpPr bwMode="auto">
          <a:xfrm>
            <a:off x="3619500" y="3100392"/>
            <a:ext cx="1524000" cy="357188"/>
            <a:chOff x="2016" y="2284"/>
            <a:chExt cx="960" cy="225"/>
          </a:xfrm>
        </p:grpSpPr>
        <p:sp>
          <p:nvSpPr>
            <p:cNvPr id="52" name="Line 20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296" y="2284"/>
                  <a:ext cx="284" cy="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96" y="2284"/>
                  <a:ext cx="284" cy="22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339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22"/>
          <p:cNvGrpSpPr>
            <a:grpSpLocks/>
          </p:cNvGrpSpPr>
          <p:nvPr/>
        </p:nvGrpSpPr>
        <p:grpSpPr bwMode="auto">
          <a:xfrm>
            <a:off x="3581400" y="1055696"/>
            <a:ext cx="1600200" cy="381001"/>
            <a:chOff x="2016" y="2064"/>
            <a:chExt cx="1008" cy="240"/>
          </a:xfrm>
        </p:grpSpPr>
        <p:sp>
          <p:nvSpPr>
            <p:cNvPr id="55" name="Line 23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324" y="2064"/>
                  <a:ext cx="309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aseline="-250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4" y="2064"/>
                  <a:ext cx="309" cy="2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500" b="-15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TextBox 56"/>
          <p:cNvSpPr txBox="1"/>
          <p:nvPr/>
        </p:nvSpPr>
        <p:spPr>
          <a:xfrm>
            <a:off x="859002" y="3106713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SQ algorithm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8" name="Picture 2" descr="C:\Dropbox\Research\Talks\14.06 AdaptiveSQ\Woman Using a Computer.svg.med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55186" y="1513992"/>
            <a:ext cx="1219282" cy="147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544306" y="3304108"/>
                <a:ext cx="2545080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 smtClean="0">
                        <a:solidFill>
                          <a:srgbClr val="C00000"/>
                        </a:solidFill>
                        <a:latin typeface="Cambria Math"/>
                      </a:rPr>
                      <m:t>STA</m:t>
                    </m:r>
                    <m:sSub>
                      <m:sSubPr>
                        <m:ctrlP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oracle</a:t>
                </a:r>
              </a:p>
              <a:p>
                <a:pPr algn="ctr">
                  <a:spcBef>
                    <a:spcPct val="0"/>
                  </a:spcBef>
                </a:pPr>
                <a:endParaRPr lang="en-US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306" y="3304108"/>
                <a:ext cx="2545080" cy="677108"/>
              </a:xfrm>
              <a:prstGeom prst="rect">
                <a:avLst/>
              </a:prstGeom>
              <a:blipFill>
                <a:blip r:embed="rId12"/>
                <a:stretch>
                  <a:fillRect t="-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286000" y="4143304"/>
                <a:ext cx="19579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143304"/>
                <a:ext cx="1957972" cy="461665"/>
              </a:xfrm>
              <a:prstGeom prst="rect">
                <a:avLst/>
              </a:prstGeom>
              <a:blipFill>
                <a:blip r:embed="rId13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15061" y="1059196"/>
            <a:ext cx="2628882" cy="2403146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914400" y="5586115"/>
            <a:ext cx="6934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000" dirty="0" smtClean="0">
                <a:solidFill>
                  <a:srgbClr val="C00000"/>
                </a:solidFill>
              </a:rPr>
              <a:t>Not faithful for lower bounds!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74226" y="5135562"/>
                <a:ext cx="6934200" cy="4035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is 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the proxy for the number of samples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≈1/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226" y="5135562"/>
                <a:ext cx="6934200" cy="403572"/>
              </a:xfrm>
              <a:prstGeom prst="rect">
                <a:avLst/>
              </a:prstGeom>
              <a:blipFill>
                <a:blip r:embed="rId15"/>
                <a:stretch>
                  <a:fillRect t="-5970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20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50" grpId="0" animBg="1"/>
      <p:bldP spid="57" grpId="0"/>
      <p:bldP spid="63" grpId="0"/>
      <p:bldP spid="28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ideal SQ oracle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 txBox="1">
                <a:spLocks noGrp="1"/>
              </p:cNvSpPr>
              <p:nvPr>
                <p:ph idx="1"/>
              </p:nvPr>
            </p:nvSpPr>
            <p:spPr>
              <a:xfrm>
                <a:off x="609600" y="865453"/>
                <a:ext cx="7005123" cy="908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2200" dirty="0" smtClean="0"/>
                  <a:t>Ideal oracle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en-US" sz="2200" dirty="0">
                        <a:solidFill>
                          <a:srgbClr val="C00000"/>
                        </a:solidFill>
                        <a:latin typeface="Cambria Math"/>
                      </a:rPr>
                      <m:t>STA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sz="2200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 smtClean="0"/>
                  <a:t>: tolerance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𝐕𝐚</m:t>
                        </m:r>
                        <m:sSub>
                          <m:sSub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>
                                <a:latin typeface="Cambria Math" panose="02040503050406030204" pitchFamily="18" charset="0"/>
                              </a:rPr>
                              <m:t>𝐫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Beyond current lower bound techniques    </a:t>
                </a:r>
                <a:endParaRPr lang="en-US" sz="2200" dirty="0"/>
              </a:p>
            </p:txBody>
          </p:sp>
        </mc:Choice>
        <mc:Fallback xmlns="">
          <p:sp>
            <p:nvSpPr>
              <p:cNvPr id="5" name="Content Placeholder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65453"/>
                <a:ext cx="7005123" cy="908582"/>
              </a:xfrm>
              <a:prstGeom prst="rect">
                <a:avLst/>
              </a:prstGeom>
              <a:blipFill>
                <a:blip r:embed="rId2"/>
                <a:stretch>
                  <a:fillRect l="-1131" b="-1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09600" y="3694652"/>
            <a:ext cx="62664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  <a:latin typeface="+mj-lt"/>
              </a:rPr>
              <a:t>Possible to analyze and prove lower bounds!</a:t>
            </a:r>
            <a:endParaRPr lang="en-US" sz="2200" dirty="0">
              <a:solidFill>
                <a:srgbClr val="C0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ular Callout 6"/>
              <p:cNvSpPr/>
              <p:nvPr/>
            </p:nvSpPr>
            <p:spPr>
              <a:xfrm>
                <a:off x="609600" y="1897384"/>
                <a:ext cx="8130182" cy="1754241"/>
              </a:xfrm>
              <a:prstGeom prst="wedgeRectCallout">
                <a:avLst>
                  <a:gd name="adj1" fmla="val -29011"/>
                  <a:gd name="adj2" fmla="val -50129"/>
                </a:avLst>
              </a:prstGeom>
              <a:solidFill>
                <a:srgbClr val="92D050">
                  <a:alpha val="30000"/>
                </a:srgb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sty m:val="p"/>
                          </m:rPr>
                          <a:rPr lang="en-US" sz="200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STAT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0" dirty="0" smtClean="0">
                    <a:solidFill>
                      <a:srgbClr val="C00000"/>
                    </a:solidFill>
                  </a:rPr>
                  <a:t>: </a:t>
                </a:r>
                <a:r>
                  <a:rPr lang="en-US" b="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[F.,</a:t>
                </a:r>
                <a:r>
                  <a:rPr lang="en-US" b="0" dirty="0" err="1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Grigorescu,Reyzin,Vempala,Xiao</a:t>
                </a:r>
                <a:r>
                  <a:rPr lang="en-US" dirty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 </a:t>
                </a:r>
                <a:r>
                  <a:rPr lang="en-US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13</a:t>
                </a:r>
                <a:r>
                  <a:rPr lang="en-US" b="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]</a:t>
                </a:r>
                <a:endParaRPr lang="en-US" sz="2000" b="0" dirty="0" smtClean="0">
                  <a:solidFill>
                    <a:schemeClr val="tx2"/>
                  </a:solidFill>
                  <a:latin typeface="Berlin Sans FB" panose="020E0602020502020306" pitchFamily="34" charset="0"/>
                </a:endParaRPr>
              </a:p>
              <a:p>
                <a:r>
                  <a:rPr lang="en-US" sz="2000" b="0" dirty="0" smtClean="0">
                    <a:solidFill>
                      <a:schemeClr val="tx1"/>
                    </a:solidFill>
                  </a:rPr>
                  <a:t>Fo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returns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000" b="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(1</m:t>
                                  </m:r>
                                  <m:r>
                                    <a:rPr lang="en-US" sz="20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ular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97384"/>
                <a:ext cx="8130182" cy="1754241"/>
              </a:xfrm>
              <a:prstGeom prst="wedgeRectCallout">
                <a:avLst>
                  <a:gd name="adj1" fmla="val -29011"/>
                  <a:gd name="adj2" fmla="val -50129"/>
                </a:avLst>
              </a:prstGeom>
              <a:blipFill>
                <a:blip r:embed="rId3"/>
                <a:stretch>
                  <a:fillRect l="-750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4"/>
              <p:cNvSpPr txBox="1">
                <a:spLocks/>
              </p:cNvSpPr>
              <p:nvPr/>
            </p:nvSpPr>
            <p:spPr>
              <a:xfrm>
                <a:off x="609600" y="4263988"/>
                <a:ext cx="7637668" cy="837152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sz="2200" dirty="0" smtClean="0"/>
                  <a:t>Can be simulated using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200" dirty="0" smtClean="0"/>
                  <a:t>-bit-per-sample queries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Can simulate up to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200" dirty="0" smtClean="0"/>
                  <a:t>-bit-per-sample queries</a:t>
                </a:r>
                <a:endParaRPr lang="en-US" sz="2200" dirty="0"/>
              </a:p>
            </p:txBody>
          </p:sp>
        </mc:Choice>
        <mc:Fallback xmlns="">
          <p:sp>
            <p:nvSpPr>
              <p:cNvPr id="8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263988"/>
                <a:ext cx="7637668" cy="837152"/>
              </a:xfrm>
              <a:prstGeom prst="rect">
                <a:avLst/>
              </a:prstGeom>
              <a:blipFill>
                <a:blip r:embed="rId4"/>
                <a:stretch>
                  <a:fillRect l="-1038" t="-4348" b="-13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609600" y="5337536"/>
                <a:ext cx="8001000" cy="925608"/>
              </a:xfrm>
              <a:prstGeom prst="roundRect">
                <a:avLst/>
              </a:prstGeom>
              <a:solidFill>
                <a:schemeClr val="accent1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/>
                      </a:rPr>
                      <m:t>STA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can be implemented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C00000"/>
                            </a:solidFill>
                            <a:latin typeface="Cambria Math"/>
                          </a:rPr>
                          <m:t>STAT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337536"/>
                <a:ext cx="8001000" cy="92560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59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7" grpId="0" animBg="1"/>
      <p:bldP spid="8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10600" cy="4525963"/>
          </a:xfrm>
        </p:spPr>
        <p:txBody>
          <a:bodyPr/>
          <a:lstStyle/>
          <a:p>
            <a:r>
              <a:rPr lang="en-US" dirty="0" smtClean="0"/>
              <a:t>Large range/heavy tails are a hassle when access to data is limited</a:t>
            </a:r>
          </a:p>
          <a:p>
            <a:endParaRPr lang="en-US" dirty="0" smtClean="0"/>
          </a:p>
          <a:p>
            <a:r>
              <a:rPr lang="en-US" dirty="0" smtClean="0"/>
              <a:t>(Asymptotically) reasonable approach for dealing with it</a:t>
            </a:r>
          </a:p>
          <a:p>
            <a:endParaRPr lang="en-US" dirty="0"/>
          </a:p>
          <a:p>
            <a:r>
              <a:rPr lang="en-US" dirty="0" smtClean="0"/>
              <a:t>To do: better/simpler/more practical algorithms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3" descr="C:\Users\vitaly\AppData\Local\Microsoft\Windows\Temporary Internet Files\Content.IE5\G49OVCOI\MC90044190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05200"/>
            <a:ext cx="2667000" cy="315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8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029200"/>
          </a:xfrm>
        </p:spPr>
        <p:txBody>
          <a:bodyPr>
            <a:normAutofit/>
          </a:bodyPr>
          <a:lstStyle/>
          <a:p>
            <a:pPr marL="285750" lvl="0" indent="-285750"/>
            <a:r>
              <a:rPr lang="en-US" dirty="0" smtClean="0">
                <a:solidFill>
                  <a:prstClr val="black"/>
                </a:solidFill>
              </a:rPr>
              <a:t>Noise-tolerant </a:t>
            </a:r>
            <a:r>
              <a:rPr lang="en-US" dirty="0">
                <a:solidFill>
                  <a:prstClr val="black"/>
                </a:solidFill>
              </a:rPr>
              <a:t>learning </a:t>
            </a:r>
            <a:endParaRPr lang="en-US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Berlin Sans FB" panose="020E0602020502020306" pitchFamily="34" charset="0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Berlin Sans FB" panose="020E0602020502020306" pitchFamily="34" charset="0"/>
              </a:rPr>
              <a:t>    </a:t>
            </a:r>
            <a:r>
              <a:rPr lang="en-US" sz="18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[</a:t>
            </a:r>
            <a:r>
              <a:rPr lang="en-US" sz="1800" dirty="0">
                <a:solidFill>
                  <a:schemeClr val="tx2"/>
                </a:solidFill>
                <a:latin typeface="Berlin Sans FB" panose="020E0602020502020306" pitchFamily="34" charset="0"/>
              </a:rPr>
              <a:t>Kearns 93; </a:t>
            </a:r>
            <a:r>
              <a:rPr lang="en-US" sz="18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BFKV 96; </a:t>
            </a:r>
            <a:r>
              <a:rPr lang="en-US" sz="1800" b="1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F</a:t>
            </a:r>
            <a:r>
              <a:rPr lang="en-US" sz="1800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,Balcan</a:t>
            </a:r>
            <a:r>
              <a:rPr lang="en-US" sz="18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13]</a:t>
            </a:r>
            <a:endParaRPr lang="en-US" sz="1800" dirty="0">
              <a:solidFill>
                <a:schemeClr val="tx2"/>
              </a:solidFill>
            </a:endParaRPr>
          </a:p>
          <a:p>
            <a:pPr marL="285750" lvl="0" indent="-285750"/>
            <a:r>
              <a:rPr lang="en-US" dirty="0" smtClean="0">
                <a:solidFill>
                  <a:prstClr val="black"/>
                </a:solidFill>
              </a:rPr>
              <a:t>Differentially private </a:t>
            </a:r>
            <a:r>
              <a:rPr lang="en-US" dirty="0">
                <a:solidFill>
                  <a:prstClr val="black"/>
                </a:solidFill>
              </a:rPr>
              <a:t>data analysis </a:t>
            </a:r>
            <a:endParaRPr lang="en-US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8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    [</a:t>
            </a:r>
            <a:r>
              <a:rPr lang="en-US" sz="1800" dirty="0" err="1">
                <a:solidFill>
                  <a:schemeClr val="tx2"/>
                </a:solidFill>
                <a:latin typeface="Berlin Sans FB" panose="020E0602020502020306" pitchFamily="34" charset="0"/>
              </a:rPr>
              <a:t>Dinur,Nissim</a:t>
            </a:r>
            <a:r>
              <a:rPr lang="en-US" sz="1800" dirty="0">
                <a:solidFill>
                  <a:schemeClr val="tx2"/>
                </a:solidFill>
                <a:latin typeface="Berlin Sans FB" panose="020E0602020502020306" pitchFamily="34" charset="0"/>
              </a:rPr>
              <a:t> 03; </a:t>
            </a:r>
            <a:r>
              <a:rPr lang="en-US" sz="18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BDMN </a:t>
            </a:r>
            <a:r>
              <a:rPr lang="en-US" sz="1800" dirty="0">
                <a:solidFill>
                  <a:schemeClr val="tx2"/>
                </a:solidFill>
                <a:latin typeface="Berlin Sans FB" panose="020E0602020502020306" pitchFamily="34" charset="0"/>
              </a:rPr>
              <a:t>05</a:t>
            </a:r>
            <a:r>
              <a:rPr lang="en-US" sz="18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; DMNS 06]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Local model </a:t>
            </a:r>
            <a:r>
              <a:rPr lang="en-US" sz="18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[KLNRS 08]</a:t>
            </a:r>
            <a:endParaRPr lang="en-US" dirty="0">
              <a:solidFill>
                <a:prstClr val="black"/>
              </a:solidFill>
              <a:latin typeface="Berlin Sans FB" panose="020E0602020502020306" pitchFamily="34" charset="0"/>
            </a:endParaRPr>
          </a:p>
          <a:p>
            <a:pPr marL="285750" lvl="0" indent="-285750"/>
            <a:r>
              <a:rPr lang="en-US" dirty="0">
                <a:solidFill>
                  <a:prstClr val="black"/>
                </a:solidFill>
              </a:rPr>
              <a:t>Distributed/low </a:t>
            </a:r>
            <a:r>
              <a:rPr lang="en-US" dirty="0" smtClean="0">
                <a:solidFill>
                  <a:prstClr val="black"/>
                </a:solidFill>
              </a:rPr>
              <a:t>communication/streaming ML</a:t>
            </a:r>
          </a:p>
          <a:p>
            <a:pPr marL="685800" lvl="1"/>
            <a:r>
              <a:rPr lang="en-US" dirty="0" smtClean="0">
                <a:solidFill>
                  <a:prstClr val="black"/>
                </a:solidFill>
              </a:rPr>
              <a:t>Theory </a:t>
            </a:r>
            <a:r>
              <a:rPr lang="en-US" sz="15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[Ben-</a:t>
            </a:r>
            <a:r>
              <a:rPr lang="en-US" sz="1500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David,Dichterman</a:t>
            </a:r>
            <a:r>
              <a:rPr lang="en-US" sz="15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98; BBFM 12; </a:t>
            </a:r>
            <a:r>
              <a:rPr lang="en-US" sz="1500" b="1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F</a:t>
            </a:r>
            <a:r>
              <a:rPr lang="en-US" sz="15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GRVX </a:t>
            </a:r>
            <a:r>
              <a:rPr lang="en-US" sz="1500" dirty="0">
                <a:solidFill>
                  <a:schemeClr val="tx2"/>
                </a:solidFill>
                <a:latin typeface="Berlin Sans FB" panose="020E0602020502020306" pitchFamily="34" charset="0"/>
              </a:rPr>
              <a:t>13; </a:t>
            </a:r>
            <a:r>
              <a:rPr lang="en-US" sz="1500" dirty="0" err="1">
                <a:solidFill>
                  <a:schemeClr val="tx2"/>
                </a:solidFill>
                <a:latin typeface="Berlin Sans FB" panose="020E0602020502020306" pitchFamily="34" charset="0"/>
              </a:rPr>
              <a:t>Steinhardt,G.Valiant,Wager</a:t>
            </a:r>
            <a:r>
              <a:rPr lang="en-US" sz="1500" dirty="0">
                <a:solidFill>
                  <a:schemeClr val="tx2"/>
                </a:solidFill>
                <a:latin typeface="Berlin Sans FB" panose="020E0602020502020306" pitchFamily="34" charset="0"/>
              </a:rPr>
              <a:t> 15]</a:t>
            </a:r>
            <a:endParaRPr lang="en-US" sz="1500" dirty="0" smtClean="0">
              <a:solidFill>
                <a:schemeClr val="tx2"/>
              </a:solidFill>
              <a:latin typeface="Berlin Sans FB" panose="020E0602020502020306" pitchFamily="34" charset="0"/>
            </a:endParaRPr>
          </a:p>
          <a:p>
            <a:pPr marL="685800" lvl="1"/>
            <a:r>
              <a:rPr lang="en-US" dirty="0" smtClean="0">
                <a:solidFill>
                  <a:prstClr val="black"/>
                </a:solidFill>
              </a:rPr>
              <a:t>Practice </a:t>
            </a:r>
            <a:r>
              <a:rPr lang="en-US" sz="15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[CKLYBNO 06; RSKSW 10; SLB+ 11; ACDL 14 …]</a:t>
            </a:r>
            <a:endParaRPr lang="en-US" sz="1500" dirty="0">
              <a:solidFill>
                <a:prstClr val="black"/>
              </a:solidFill>
            </a:endParaRPr>
          </a:p>
          <a:p>
            <a:pPr marL="285750" lvl="0" indent="-285750"/>
            <a:r>
              <a:rPr lang="en-US" dirty="0" err="1" smtClean="0">
                <a:solidFill>
                  <a:prstClr val="black"/>
                </a:solidFill>
              </a:rPr>
              <a:t>Evolvability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</a:p>
          <a:p>
            <a:pPr marL="0" lvl="0" indent="0">
              <a:buNone/>
            </a:pPr>
            <a:r>
              <a:rPr lang="en-US" sz="19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    [</a:t>
            </a:r>
            <a:r>
              <a:rPr lang="en-US" sz="1900" b="1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F</a:t>
            </a:r>
            <a:r>
              <a:rPr lang="en-US" sz="19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</a:t>
            </a:r>
            <a:r>
              <a:rPr lang="en-US" sz="1900" dirty="0">
                <a:solidFill>
                  <a:schemeClr val="tx2"/>
                </a:solidFill>
                <a:latin typeface="Berlin Sans FB" panose="020E0602020502020306" pitchFamily="34" charset="0"/>
              </a:rPr>
              <a:t>08</a:t>
            </a:r>
            <a:r>
              <a:rPr lang="en-US" sz="19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;</a:t>
            </a:r>
            <a:r>
              <a:rPr lang="en-US" sz="1900" b="1" dirty="0">
                <a:solidFill>
                  <a:schemeClr val="tx2"/>
                </a:solidFill>
                <a:latin typeface="Berlin Sans FB" panose="020E0602020502020306" pitchFamily="34" charset="0"/>
              </a:rPr>
              <a:t> </a:t>
            </a:r>
            <a:r>
              <a:rPr lang="en-US" sz="1900" b="1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F</a:t>
            </a:r>
            <a:r>
              <a:rPr lang="en-US" sz="19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09; </a:t>
            </a:r>
            <a:r>
              <a:rPr lang="en-US" sz="1900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Kanade,Wortman,L.Valiant</a:t>
            </a:r>
            <a:r>
              <a:rPr lang="en-US" sz="19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10; </a:t>
            </a:r>
            <a:r>
              <a:rPr lang="en-US" sz="1900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Kanade</a:t>
            </a:r>
            <a:r>
              <a:rPr lang="en-US" sz="19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11; </a:t>
            </a:r>
            <a:r>
              <a:rPr lang="en-US" sz="1900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P.Valiant</a:t>
            </a:r>
            <a:r>
              <a:rPr lang="en-US" sz="19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11; …]</a:t>
            </a:r>
          </a:p>
          <a:p>
            <a:pPr marL="285750" lvl="0" indent="-285750"/>
            <a:r>
              <a:rPr lang="en-US" dirty="0" smtClean="0">
                <a:solidFill>
                  <a:prstClr val="black"/>
                </a:solidFill>
              </a:rPr>
              <a:t>Adaptive data analysis 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tx2"/>
                </a:solidFill>
                <a:latin typeface="Berlin Sans FB" panose="020E0602020502020306" pitchFamily="34" charset="0"/>
              </a:rPr>
              <a:t> </a:t>
            </a:r>
            <a:r>
              <a:rPr lang="en-US" sz="19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   [D</a:t>
            </a:r>
            <a:r>
              <a:rPr lang="en-US" sz="1900" b="1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F</a:t>
            </a:r>
            <a:r>
              <a:rPr lang="en-US" sz="19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HPRR 14; </a:t>
            </a:r>
            <a:r>
              <a:rPr lang="en-US" sz="1900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Hardt,Ullman</a:t>
            </a:r>
            <a:r>
              <a:rPr lang="en-US" sz="19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14; </a:t>
            </a:r>
            <a:r>
              <a:rPr lang="en-US" sz="1900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Steinke,Ullman</a:t>
            </a:r>
            <a:r>
              <a:rPr lang="en-US" sz="19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15; </a:t>
            </a:r>
            <a:r>
              <a:rPr lang="en-US" sz="1900" b="1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F</a:t>
            </a:r>
            <a:r>
              <a:rPr lang="en-US" sz="1900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,Steinke</a:t>
            </a:r>
            <a:r>
              <a:rPr lang="en-US" sz="19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17; …]</a:t>
            </a:r>
            <a:endParaRPr lang="en-US" sz="1900" dirty="0" smtClean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0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480418" y="1940412"/>
            <a:ext cx="8259364" cy="802788"/>
          </a:xfrm>
          <a:prstGeom prst="wedgeRectCallout">
            <a:avLst>
              <a:gd name="adj1" fmla="val -29011"/>
              <a:gd name="adj2" fmla="val -50129"/>
            </a:avLst>
          </a:prstGeom>
          <a:solidFill>
            <a:srgbClr val="92D050">
              <a:alpha val="3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dirty="0" smtClean="0">
                <a:solidFill>
                  <a:srgbClr val="C00000"/>
                </a:solidFill>
              </a:rPr>
              <a:t>Def:</a:t>
            </a:r>
            <a:r>
              <a:rPr lang="en-US" sz="2000" b="0" dirty="0" smtClean="0">
                <a:solidFill>
                  <a:schemeClr val="tx1"/>
                </a:solidFill>
              </a:rPr>
              <a:t> </a:t>
            </a:r>
            <a:r>
              <a:rPr lang="en-US" sz="2000" b="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[]</a:t>
            </a:r>
          </a:p>
          <a:p>
            <a:r>
              <a:rPr lang="en-US" sz="2000" b="0" dirty="0" smtClean="0">
                <a:solidFill>
                  <a:schemeClr val="tx1"/>
                </a:solidFill>
              </a:rPr>
              <a:t>Formulas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1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estimation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samples of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estimate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Use the empirical mean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Error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𝐕𝐚𝐫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𝐄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]−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𝐄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Limited access to </a:t>
                </a:r>
                <a:r>
                  <a:rPr lang="en-US" dirty="0" smtClean="0"/>
                  <a:t>data samples:</a:t>
                </a:r>
                <a:endParaRPr lang="en-US" dirty="0" smtClean="0"/>
              </a:p>
              <a:p>
                <a:r>
                  <a:rPr lang="en-US" dirty="0" smtClean="0"/>
                  <a:t>One bit per sample</a:t>
                </a:r>
              </a:p>
              <a:p>
                <a:r>
                  <a:rPr lang="en-US" dirty="0" smtClean="0"/>
                  <a:t>Statistical query model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4876800"/>
              </a:xfrm>
              <a:blipFill>
                <a:blip r:embed="rId3"/>
                <a:stretch>
                  <a:fillRect l="-1111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810000"/>
            <a:ext cx="14287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7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bit per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235245"/>
            <a:ext cx="8229600" cy="2476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Distributed/low-communication learning/stats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[</a:t>
            </a:r>
            <a:r>
              <a:rPr lang="en-US" sz="1800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Rajagopal,Wainwright,Varaiya</a:t>
            </a:r>
            <a:r>
              <a:rPr lang="en-US" sz="18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06; </a:t>
            </a:r>
            <a:r>
              <a:rPr lang="en-US" sz="1800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Zhang,Duchi,Jordan,Wainwright</a:t>
            </a:r>
            <a:r>
              <a:rPr lang="en-US" sz="18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13;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Steinhardt,Duchi</a:t>
            </a:r>
            <a:r>
              <a:rPr lang="en-US" sz="18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Berlin Sans FB" panose="020E0602020502020306" pitchFamily="34" charset="0"/>
              </a:rPr>
              <a:t>15; </a:t>
            </a:r>
            <a:r>
              <a:rPr lang="en-US" sz="1800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Steinhardt,Valiant,Wager</a:t>
            </a:r>
            <a:r>
              <a:rPr lang="en-US" sz="1800" dirty="0">
                <a:solidFill>
                  <a:schemeClr val="tx2"/>
                </a:solidFill>
                <a:latin typeface="Berlin Sans FB" panose="020E0602020502020306" pitchFamily="34" charset="0"/>
              </a:rPr>
              <a:t> 16; </a:t>
            </a:r>
            <a:r>
              <a:rPr lang="en-US" sz="1800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Suresh,Yu,McMahan,Kumar</a:t>
            </a:r>
            <a:r>
              <a:rPr lang="en-US" sz="18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17]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Sensor networks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[</a:t>
            </a:r>
            <a:r>
              <a:rPr lang="en-US" sz="1800" dirty="0">
                <a:solidFill>
                  <a:schemeClr val="tx2"/>
                </a:solidFill>
                <a:latin typeface="Berlin Sans FB" panose="020E0602020502020306" pitchFamily="34" charset="0"/>
              </a:rPr>
              <a:t>Luo </a:t>
            </a:r>
            <a:r>
              <a:rPr lang="en-US" sz="18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05; </a:t>
            </a:r>
            <a:r>
              <a:rPr lang="en-US" sz="1800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Ribeiro,Giannakis</a:t>
            </a:r>
            <a:r>
              <a:rPr lang="en-US" sz="18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06; ……….]</a:t>
            </a:r>
            <a:endParaRPr lang="en-US" dirty="0" smtClean="0">
              <a:solidFill>
                <a:schemeClr val="tx2"/>
              </a:solidFill>
              <a:latin typeface="Berlin Sans FB" panose="020E0602020502020306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ular Callout 4"/>
              <p:cNvSpPr/>
              <p:nvPr/>
            </p:nvSpPr>
            <p:spPr>
              <a:xfrm>
                <a:off x="442318" y="1387236"/>
                <a:ext cx="8259364" cy="1447800"/>
              </a:xfrm>
              <a:prstGeom prst="wedgeRectCallout">
                <a:avLst>
                  <a:gd name="adj1" fmla="val -29011"/>
                  <a:gd name="adj2" fmla="val -50129"/>
                </a:avLst>
              </a:prstGeom>
              <a:solidFill>
                <a:srgbClr val="92D050">
                  <a:alpha val="30000"/>
                </a:srgb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1 bit-per-sample oracle:</a:t>
                </a:r>
                <a:r>
                  <a:rPr lang="en-US" sz="2000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[Ben-David, </a:t>
                </a:r>
                <a:r>
                  <a:rPr lang="en-US" sz="2000" dirty="0" err="1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Dichterman</a:t>
                </a:r>
                <a:r>
                  <a:rPr lang="en-US" sz="2000" dirty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 </a:t>
                </a:r>
                <a:r>
                  <a:rPr lang="en-US" sz="200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2000</a:t>
                </a:r>
                <a:r>
                  <a:rPr lang="en-US" sz="2000" dirty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]</a:t>
                </a:r>
                <a:endParaRPr lang="en-US" sz="2400" b="0" dirty="0" smtClean="0">
                  <a:solidFill>
                    <a:schemeClr val="tx2"/>
                  </a:solidFill>
                  <a:latin typeface="Berlin Sans FB" panose="020E0602020502020306" pitchFamily="34" charset="0"/>
                </a:endParaRPr>
              </a:p>
              <a:p>
                <a:r>
                  <a:rPr lang="en-US" sz="2400" b="0" dirty="0" smtClean="0">
                    <a:solidFill>
                      <a:schemeClr val="tx1"/>
                    </a:solidFill>
                  </a:rPr>
                  <a:t>For input distribution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b="0" dirty="0" smtClean="0">
                    <a:solidFill>
                      <a:schemeClr val="tx1"/>
                    </a:solidFill>
                  </a:rPr>
                  <a:t> over domain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outputs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fresh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ular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18" y="1387236"/>
                <a:ext cx="8259364" cy="1447800"/>
              </a:xfrm>
              <a:prstGeom prst="wedgeRectCallout">
                <a:avLst>
                  <a:gd name="adj1" fmla="val -29011"/>
                  <a:gd name="adj2" fmla="val -50129"/>
                </a:avLst>
              </a:prstGeom>
              <a:blipFill>
                <a:blip r:embed="rId2"/>
                <a:stretch>
                  <a:fillRect l="-1182" b="-840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02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anxiety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886200"/>
                <a:ext cx="8229600" cy="213359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Unbiased: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dirty="0" smtClean="0"/>
                  <a:t>] =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Standard deviation: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𝐄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𝐄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b="1" i="1" smtClean="0">
                        <a:latin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𝐄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C00000"/>
                    </a:solidFill>
                  </a:rPr>
                  <a:t>Grows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and could </a:t>
                </a:r>
                <a:r>
                  <a:rPr lang="en-US" dirty="0">
                    <a:solidFill>
                      <a:srgbClr val="C00000"/>
                    </a:solidFill>
                  </a:rPr>
                  <a:t>be much worse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than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𝐄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]−</m:t>
                            </m:r>
                            <m:r>
                              <a:rPr lang="en-US" b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𝐄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𝐄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886200"/>
                <a:ext cx="8229600" cy="2133599"/>
              </a:xfrm>
              <a:blipFill>
                <a:blip r:embed="rId2"/>
                <a:stretch>
                  <a:fillRect l="-741" t="-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37401" y="1778394"/>
                <a:ext cx="8269198" cy="1803005"/>
              </a:xfrm>
              <a:prstGeom prst="rect">
                <a:avLst/>
              </a:prstGeom>
              <a:solidFill>
                <a:schemeClr val="bg1">
                  <a:lumMod val="85000"/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</a:pPr>
                <a:r>
                  <a:rPr lang="en-US" sz="2200" dirty="0" smtClean="0">
                    <a:solidFill>
                      <a:srgbClr val="C00000"/>
                    </a:solidFill>
                    <a:latin typeface="Century Gothic"/>
                  </a:rPr>
                  <a:t>Unbiased</a:t>
                </a:r>
                <a:r>
                  <a:rPr lang="en-US" sz="2200" dirty="0" smtClean="0">
                    <a:solidFill>
                      <a:srgbClr val="C00000"/>
                    </a:solidFill>
                    <a:latin typeface="Century Gothic"/>
                  </a:rPr>
                  <a:t> </a:t>
                </a:r>
                <a:r>
                  <a:rPr lang="en-US" sz="2200" dirty="0" smtClean="0">
                    <a:solidFill>
                      <a:srgbClr val="C00000"/>
                    </a:solidFill>
                    <a:latin typeface="Century Gothic"/>
                  </a:rPr>
                  <a:t>estimator:</a:t>
                </a:r>
              </a:p>
              <a:p>
                <a:pPr lvl="0">
                  <a:spcBef>
                    <a:spcPct val="20000"/>
                  </a:spcBef>
                </a:pPr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For each sample:</a:t>
                </a:r>
              </a:p>
              <a:p>
                <a:pPr lvl="0">
                  <a:spcBef>
                    <a:spcPct val="20000"/>
                  </a:spcBef>
                </a:pPr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Pick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 uniformly in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sz="22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2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2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Ind</m:t>
                    </m:r>
                    <m:r>
                      <a:rPr lang="en-US" sz="22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2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/>
                </a:endParaRPr>
              </a:p>
              <a:p>
                <a:pPr lvl="0">
                  <a:spcBef>
                    <a:spcPct val="20000"/>
                  </a:spcBef>
                </a:pPr>
                <a:r>
                  <a:rPr lang="en-US" sz="22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Given responses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 return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2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01" y="1778394"/>
                <a:ext cx="8269198" cy="1803005"/>
              </a:xfrm>
              <a:prstGeom prst="rect">
                <a:avLst/>
              </a:prstGeom>
              <a:blipFill>
                <a:blip r:embed="rId3"/>
                <a:stretch>
                  <a:fillRect l="-959" t="-2373" b="-23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1000" y="1066800"/>
                <a:ext cx="264790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ct val="20000"/>
                  </a:spcBef>
                </a:pPr>
                <a:r>
                  <a:rPr 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∈[0,</m:t>
                    </m:r>
                    <m:r>
                      <a:rPr lang="en-US" sz="2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066800"/>
                <a:ext cx="2647904" cy="738664"/>
              </a:xfrm>
              <a:prstGeom prst="rect">
                <a:avLst/>
              </a:prstGeom>
              <a:blipFill>
                <a:blip r:embed="rId4"/>
                <a:stretch>
                  <a:fillRect l="-3687" t="-6612" r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42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dynamic range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2021355"/>
                <a:ext cx="8001000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0" dirty="0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nd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000" b="0" i="0" dirty="0" smtClean="0">
                    <a:latin typeface="+mj-lt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Ind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Error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 smtClean="0"/>
                  <a:t>:</a:t>
                </a: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𝐄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/ℓ</m:t>
                            </m:r>
                          </m:den>
                        </m:f>
                      </m:e>
                    </m:rad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err="1" smtClean="0"/>
                  <a:t>Chebyshev</a:t>
                </a:r>
                <a:r>
                  <a:rPr lang="en-US" sz="2000" dirty="0" smtClean="0"/>
                  <a:t>: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𝐄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  ⇒   </m:t>
                    </m:r>
                    <m:r>
                      <a:rPr lang="en-US" sz="2000" b="1" i="0">
                        <a:latin typeface="Cambria Math" panose="02040503050406030204" pitchFamily="18" charset="0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𝐄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endParaRPr lang="en-US" sz="2000" b="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Total error:     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ℓ</m:t>
                    </m:r>
                    <m:rad>
                      <m:radPr>
                        <m:degHide m:val="on"/>
                        <m:ctrlPr>
                          <a:rPr lang="en-US" sz="2200" b="1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1">
                                <a:latin typeface="Cambria Math" panose="02040503050406030204" pitchFamily="18" charset="0"/>
                              </a:rPr>
                              <m:t>𝐄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/ℓ</m:t>
                            </m:r>
                          </m:den>
                        </m:f>
                      </m:e>
                    </m:rad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sSup>
                          <m:sSup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p>
                        </m:sSup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=  </m:t>
                    </m:r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3/2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sz="2200" b="1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1">
                                <a:latin typeface="Cambria Math" panose="02040503050406030204" pitchFamily="18" charset="0"/>
                              </a:rPr>
                              <m:t>𝐄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rgbClr val="C00000"/>
                    </a:solidFill>
                  </a:rPr>
                  <a:t>Still depends on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200" dirty="0" smtClean="0">
                    <a:solidFill>
                      <a:srgbClr val="C00000"/>
                    </a:solidFill>
                  </a:rPr>
                  <a:t> !</a:t>
                </a:r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021355"/>
                <a:ext cx="8001000" cy="4525963"/>
              </a:xfrm>
              <a:blipFill>
                <a:blip r:embed="rId2"/>
                <a:stretch>
                  <a:fillRect l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381000" y="1321150"/>
            <a:ext cx="7856926" cy="394557"/>
            <a:chOff x="381000" y="1321150"/>
            <a:chExt cx="7856926" cy="39455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62000" y="1371600"/>
              <a:ext cx="7086600" cy="0"/>
            </a:xfrm>
            <a:prstGeom prst="line">
              <a:avLst/>
            </a:prstGeom>
            <a:ln w="254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81000" y="1346375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1346375"/>
                  <a:ext cx="37061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867312" y="132115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7312" y="1321150"/>
                  <a:ext cx="37061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762000" y="1581492"/>
            <a:ext cx="7086600" cy="415079"/>
            <a:chOff x="762000" y="1581492"/>
            <a:chExt cx="7086600" cy="415079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267200" y="1600200"/>
              <a:ext cx="3581400" cy="0"/>
            </a:xfrm>
            <a:prstGeom prst="line">
              <a:avLst/>
            </a:prstGeom>
            <a:ln w="25400">
              <a:solidFill>
                <a:schemeClr val="accent3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514600" y="1600200"/>
              <a:ext cx="175260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76400" y="1600200"/>
              <a:ext cx="838200" cy="0"/>
            </a:xfrm>
            <a:prstGeom prst="line">
              <a:avLst/>
            </a:prstGeom>
            <a:ln w="25400">
              <a:solidFill>
                <a:schemeClr val="accent3">
                  <a:lumMod val="60000"/>
                  <a:lumOff val="4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19200" y="1600200"/>
              <a:ext cx="457200" cy="0"/>
            </a:xfrm>
            <a:prstGeom prst="line">
              <a:avLst/>
            </a:prstGeom>
            <a:ln w="25400">
              <a:solidFill>
                <a:schemeClr val="accent3">
                  <a:lumMod val="40000"/>
                  <a:lumOff val="6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62000" y="1600200"/>
              <a:ext cx="457200" cy="0"/>
            </a:xfrm>
            <a:prstGeom prst="line">
              <a:avLst/>
            </a:prstGeom>
            <a:ln w="25400"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057118" y="1581492"/>
                  <a:ext cx="612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7118" y="1581492"/>
                  <a:ext cx="61260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208298" y="1627239"/>
                  <a:ext cx="612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298" y="1627239"/>
                  <a:ext cx="61260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58575" y="1617365"/>
                  <a:ext cx="708720" cy="379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575" y="1617365"/>
                  <a:ext cx="708720" cy="379206"/>
                </a:xfrm>
                <a:prstGeom prst="rect">
                  <a:avLst/>
                </a:prstGeom>
                <a:blipFill>
                  <a:blip r:embed="rId7"/>
                  <a:stretch>
                    <a:fillRect b="-126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655957" y="1622302"/>
                  <a:ext cx="439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5957" y="1622302"/>
                  <a:ext cx="43954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6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Quantile truncation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4800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quantile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Ind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≲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𝐄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ra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 truncation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gives error: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3/2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4800600"/>
              </a:xfrm>
              <a:blipFill>
                <a:blip r:embed="rId2"/>
                <a:stretch>
                  <a:fillRect l="-1111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2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Quantile estimation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C00000"/>
                    </a:solidFill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fun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 can estimate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within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Pr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Find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quantile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via </a:t>
                </a:r>
                <a:r>
                  <a:rPr lang="en-US" dirty="0" smtClean="0"/>
                  <a:t>approximate binary </a:t>
                </a:r>
                <a:r>
                  <a:rPr lang="en-US" dirty="0" smtClean="0"/>
                  <a:t>search </a:t>
                </a:r>
                <a:r>
                  <a:rPr lang="en-US" dirty="0" smtClean="0"/>
                  <a:t>Discretize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with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 and discretization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105400"/>
              </a:xfrm>
              <a:blipFill>
                <a:blip r:embed="rId2"/>
                <a:stretch>
                  <a:fillRect l="-1111" t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5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534400" cy="3581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Error so far: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3/2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𝐄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be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Ind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Ind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Then: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𝐕𝐚𝐫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Proof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534400" cy="3581400"/>
              </a:xfrm>
              <a:blipFill>
                <a:blip r:embed="rId2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609600" y="4915295"/>
                <a:ext cx="7620000" cy="1371601"/>
              </a:xfrm>
              <a:prstGeom prst="roundRect">
                <a:avLst/>
              </a:prstGeom>
              <a:solidFill>
                <a:schemeClr val="accent1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err="1">
                    <a:solidFill>
                      <a:schemeClr val="tx1"/>
                    </a:solidFill>
                  </a:rPr>
                  <a:t>s.t.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any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, the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algo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has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estimation error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US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915295"/>
                <a:ext cx="7620000" cy="1371601"/>
              </a:xfrm>
              <a:prstGeom prst="roundRect">
                <a:avLst/>
              </a:prstGeom>
              <a:blipFill>
                <a:blip r:embed="rId3"/>
                <a:stretch>
                  <a:fillRect l="-4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8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problems</a:t>
            </a:r>
            <a:endParaRPr lang="en-US" dirty="0">
              <a:latin typeface="Berlin Sans FB" panose="020E0602020502020306" pitchFamily="34" charset="0"/>
            </a:endParaRPr>
          </a:p>
        </p:txBody>
      </p:sp>
      <p:pic>
        <p:nvPicPr>
          <p:cNvPr id="31" name="Picture 2" descr="C:\Dropbox\Research\Talks\14.06 AdaptiveSQ\Woman Using a Computer.svg.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1524000"/>
            <a:ext cx="1219282" cy="147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Left Arrow Callout 29"/>
              <p:cNvSpPr/>
              <p:nvPr/>
            </p:nvSpPr>
            <p:spPr>
              <a:xfrm>
                <a:off x="3434207" y="2215809"/>
                <a:ext cx="2971835" cy="545566"/>
              </a:xfrm>
              <a:prstGeom prst="leftArrowCallout">
                <a:avLst>
                  <a:gd name="adj1" fmla="val 25000"/>
                  <a:gd name="adj2" fmla="val 25000"/>
                  <a:gd name="adj3" fmla="val 25000"/>
                  <a:gd name="adj4" fmla="val 90284"/>
                </a:avLst>
              </a:prstGeom>
              <a:solidFill>
                <a:schemeClr val="accent1"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0" name="Left Arrow Callout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207" y="2215809"/>
                <a:ext cx="2971835" cy="545566"/>
              </a:xfrm>
              <a:prstGeom prst="leftArrowCallout">
                <a:avLst>
                  <a:gd name="adj1" fmla="val 25000"/>
                  <a:gd name="adj2" fmla="val 25000"/>
                  <a:gd name="adj3" fmla="val 25000"/>
                  <a:gd name="adj4" fmla="val 90284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37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 Mod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accent1">
            <a:alpha val="14000"/>
          </a:schemeClr>
        </a:solidFill>
      </a:spPr>
      <a:bodyPr rtlCol="0" anchor="ctr"/>
      <a:lstStyle>
        <a:defPPr>
          <a:defRPr i="1" smtClean="0">
            <a:solidFill>
              <a:prstClr val="black"/>
            </a:solidFill>
            <a:latin typeface="Cambria Math" panose="020405030504060302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437</Words>
  <Application>Microsoft Office PowerPoint</Application>
  <PresentationFormat>On-screen Show (4:3)</PresentationFormat>
  <Paragraphs>137</Paragraphs>
  <Slides>14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Berlin Sans FB</vt:lpstr>
      <vt:lpstr>Calibri</vt:lpstr>
      <vt:lpstr>Cambria Math</vt:lpstr>
      <vt:lpstr>Century Gothic</vt:lpstr>
      <vt:lpstr>Courier New</vt:lpstr>
      <vt:lpstr>Palatino Linotype</vt:lpstr>
      <vt:lpstr>Rockwell</vt:lpstr>
      <vt:lpstr>Symbol</vt:lpstr>
      <vt:lpstr>Executive Mod</vt:lpstr>
      <vt:lpstr>PowerPoint Presentation</vt:lpstr>
      <vt:lpstr>Mean estimation</vt:lpstr>
      <vt:lpstr>One bit per sample</vt:lpstr>
      <vt:lpstr>Range anxiety</vt:lpstr>
      <vt:lpstr>Reducing dynamic range</vt:lpstr>
      <vt:lpstr>Quantile truncation</vt:lpstr>
      <vt:lpstr>Quantile estimation</vt:lpstr>
      <vt:lpstr>Centering</vt:lpstr>
      <vt:lpstr>Statistical problems</vt:lpstr>
      <vt:lpstr>Statistical query model [Kearns ‘93]</vt:lpstr>
      <vt:lpstr>Simulating ideal SQ oracle</vt:lpstr>
      <vt:lpstr>Conclusions </vt:lpstr>
      <vt:lpstr>SQ 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2017-05-09T00:40:06Z</dcterms:created>
  <dcterms:modified xsi:type="dcterms:W3CDTF">2017-10-16T12:33:36Z</dcterms:modified>
</cp:coreProperties>
</file>