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79" r:id="rId10"/>
    <p:sldId id="288" r:id="rId11"/>
    <p:sldId id="276" r:id="rId12"/>
    <p:sldId id="277" r:id="rId13"/>
    <p:sldId id="289" r:id="rId14"/>
    <p:sldId id="291" r:id="rId15"/>
    <p:sldId id="290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aly F" initials="VF" lastIdx="1" clrIdx="0">
    <p:extLst>
      <p:ext uri="{19B8F6BF-5375-455C-9EA6-DF929625EA0E}">
        <p15:presenceInfo xmlns:p15="http://schemas.microsoft.com/office/powerpoint/2012/main" userId="63a5138c4ca95a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46" autoAdjust="0"/>
    <p:restoredTop sz="96586" autoAdjust="0"/>
  </p:normalViewPr>
  <p:slideViewPr>
    <p:cSldViewPr>
      <p:cViewPr varScale="1">
        <p:scale>
          <a:sx n="132" d="100"/>
          <a:sy n="132" d="100"/>
        </p:scale>
        <p:origin x="25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532" y="640159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8201"/>
            <a:ext cx="9144000" cy="20574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Generalization bounds for uniformly stable algorithms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9600" y="4830283"/>
            <a:ext cx="6400800" cy="71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with Jan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Vondrak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47800" y="3488366"/>
            <a:ext cx="6400800" cy="71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 Feldman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        Brain</a:t>
            </a:r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22" y="3907973"/>
            <a:ext cx="911225" cy="68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98" y="5219211"/>
            <a:ext cx="1469803" cy="771573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48200"/>
            <a:ext cx="1523999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Data-dependent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.   </a:t>
                </a:r>
                <a:r>
                  <a:rPr lang="en-US" dirty="0"/>
                  <a:t>E</a:t>
                </a:r>
                <a:r>
                  <a:rPr lang="en-US" dirty="0" smtClean="0"/>
                  <a:t>.g.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≡ℓ(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457200" y="1752601"/>
                <a:ext cx="8085332" cy="22098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has uniform stability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if</a:t>
                </a:r>
                <a:endParaRPr lang="en-US" sz="24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For all neighboring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400" b="0" i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,⋅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,⋅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1"/>
                <a:ext cx="8085332" cy="2209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33400" y="4627946"/>
                <a:ext cx="71628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Generalization error/gap: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27946"/>
                <a:ext cx="7162800" cy="830997"/>
              </a:xfrm>
              <a:prstGeom prst="rect">
                <a:avLst/>
              </a:prstGeom>
              <a:blipFill>
                <a:blip r:embed="rId4"/>
                <a:stretch>
                  <a:fillRect l="-1362" t="-588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3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in expectation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/>
              <p:cNvSpPr/>
              <p:nvPr/>
            </p:nvSpPr>
            <p:spPr>
              <a:xfrm>
                <a:off x="4800600" y="4724400"/>
                <a:ext cx="3657600" cy="609600"/>
              </a:xfrm>
              <a:prstGeom prst="wedgeRoundRectCallout">
                <a:avLst>
                  <a:gd name="adj1" fmla="val -10443"/>
                  <a:gd name="adj2" fmla="val -208989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724400"/>
                <a:ext cx="3657600" cy="609600"/>
              </a:xfrm>
              <a:prstGeom prst="wedgeRoundRectCallout">
                <a:avLst>
                  <a:gd name="adj1" fmla="val -10443"/>
                  <a:gd name="adj2" fmla="val -208989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3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Concentration via </a:t>
            </a:r>
            <a:r>
              <a:rPr lang="en-US" dirty="0" err="1" smtClean="0"/>
              <a:t>McDiarmid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7707" y="10668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For all neighboring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1.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dirty="0" smtClean="0"/>
                  <a:t>.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𝓔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𝓔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 err="1" smtClean="0"/>
                  <a:t>McDiarmid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𝐏𝐫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ra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707" y="1066800"/>
                <a:ext cx="8686800" cy="5105400"/>
              </a:xfrm>
              <a:blipFill>
                <a:blip r:embed="rId2"/>
                <a:stretch>
                  <a:fillRect l="-1123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technique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257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Based on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Nissim,Stemmer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15; BNSSSU 16]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Need to bound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li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ℓ=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 ℓ=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257800"/>
              </a:xfrm>
              <a:blipFill>
                <a:blip r:embed="rId2"/>
                <a:stretch>
                  <a:fillRect l="-963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3400" y="1468800"/>
                <a:ext cx="7772400" cy="1312499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 be a distribution over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ℝ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 smtClean="0">
                  <a:solidFill>
                    <a:schemeClr val="tx1"/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∼</m:t>
                                      </m:r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,…,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prstClr val="black"/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68800"/>
                <a:ext cx="7772400" cy="1312499"/>
              </a:xfrm>
              <a:prstGeom prst="rect">
                <a:avLst/>
              </a:prstGeom>
              <a:blipFill>
                <a:blip r:embed="rId3"/>
                <a:stretch>
                  <a:fillRect l="-8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rot="19686790">
            <a:off x="7142168" y="5211254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UNSTABLE!</a:t>
            </a:r>
            <a:endParaRPr lang="en-US" sz="24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Exponential mechanism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McSherry,Talwar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07]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 smtClean="0"/>
                  <a:t>: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 smtClean="0"/>
                  <a:t>Stable: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- differentially private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,ℓ=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smtClean="0"/>
                  <a:t>Approximates 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,ℓ=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86137" y="4028430"/>
                <a:ext cx="7772400" cy="1312499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 be a distribution over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ℝ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 smtClean="0">
                  <a:solidFill>
                    <a:schemeClr val="tx1"/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∼</m:t>
                                      </m:r>
                                      <m: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,…,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prstClr val="black"/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7" y="4028430"/>
                <a:ext cx="7772400" cy="1312499"/>
              </a:xfrm>
              <a:prstGeom prst="rect">
                <a:avLst/>
              </a:prstGeom>
              <a:blipFill>
                <a:blip r:embed="rId3"/>
                <a:stretch>
                  <a:fillRect l="-8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5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understanding of uniform stability</a:t>
            </a:r>
            <a:endParaRPr lang="en-US" dirty="0" smtClean="0"/>
          </a:p>
          <a:p>
            <a:r>
              <a:rPr lang="en-US" dirty="0" smtClean="0"/>
              <a:t>New technique</a:t>
            </a:r>
          </a:p>
          <a:p>
            <a:r>
              <a:rPr lang="en-US" dirty="0" smtClean="0"/>
              <a:t>Open</a:t>
            </a:r>
            <a:endParaRPr lang="en-US" dirty="0" smtClean="0"/>
          </a:p>
          <a:p>
            <a:pPr lvl="1"/>
            <a:r>
              <a:rPr lang="en-US" dirty="0" smtClean="0"/>
              <a:t>Gap between upper and lower bounds</a:t>
            </a:r>
          </a:p>
          <a:p>
            <a:pPr lvl="1"/>
            <a:r>
              <a:rPr lang="en-US" dirty="0" smtClean="0"/>
              <a:t>High probability generalization without strong uniformity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2248225" cy="26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stability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Learning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Loss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3276600"/>
                <a:ext cx="8085332" cy="23161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800" dirty="0" smtClean="0">
                    <a:solidFill>
                      <a:srgbClr val="C00000"/>
                    </a:solidFill>
                    <a:latin typeface="Century Gothic"/>
                  </a:rPr>
                  <a:t>Uniform stability </a:t>
                </a:r>
                <a:r>
                  <a:rPr lang="en-US" sz="24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Bousquet,Elisseeff</a:t>
                </a:r>
                <a:r>
                  <a:rPr lang="en-US" sz="24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02]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Century Gothic"/>
                  </a:rPr>
                  <a:t>: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has uniform stability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w.r.t.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if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For all neighboring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400" b="0" i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−ℓ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</a:prst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76600"/>
                <a:ext cx="8085332" cy="231616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Population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Empirical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Generalization error/gap: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convex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5271" y="990600"/>
                <a:ext cx="7772400" cy="16002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≐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  ℓ(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 is convex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+mj-lt"/>
                  </a:rPr>
                  <a:t>-Lipschitz in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 smtClean="0"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[ℓ(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lim>
                      </m:limLow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1" y="990600"/>
                <a:ext cx="7772400" cy="1600200"/>
              </a:xfrm>
              <a:prstGeom prst="rect">
                <a:avLst/>
              </a:prstGeom>
              <a:blipFill>
                <a:blip r:embed="rId3"/>
                <a:stretch>
                  <a:fillRect l="-7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55271" y="4419600"/>
                <a:ext cx="7772400" cy="1677192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entury Gothic"/>
                  </a:rPr>
                  <a:t>Uniform convergence </a:t>
                </a:r>
                <a:r>
                  <a:rPr lang="en-US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entury Gothic"/>
                  </a:rPr>
                  <a:t>error: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≳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entury Gothic"/>
                  </a:rPr>
                  <a:t>ERM</a:t>
                </a:r>
                <a:r>
                  <a:rPr lang="en-US" sz="20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entury Gothic"/>
                  </a:rPr>
                  <a:t>might have generalization error: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≳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2F5897">
                      <a:lumMod val="75000"/>
                    </a:srgbClr>
                  </a:solidFill>
                  <a:latin typeface="Berlin Sans FB" panose="020E0602020502020306" pitchFamily="34" charset="0"/>
                </a:endParaRPr>
              </a:p>
              <a:p>
                <a:r>
                  <a:rPr lang="en-US" dirty="0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Shalev-Shwartz,Shamir,Srebro,Sridharan</a:t>
                </a:r>
                <a:r>
                  <a:rPr lang="en-US" dirty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 ’09; Feldman 16]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1" y="4419600"/>
                <a:ext cx="7772400" cy="1677192"/>
              </a:xfrm>
              <a:prstGeom prst="rect">
                <a:avLst/>
              </a:prstGeom>
              <a:blipFill>
                <a:blip r:embed="rId4"/>
                <a:stretch>
                  <a:fillRect l="-863" b="-4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5271" y="2819400"/>
                <a:ext cx="7772400" cy="1312499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 being SGD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 :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a:rPr lang="en-US" sz="2000" b="0" i="1" smtClea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rad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prstClr val="black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1" y="2819400"/>
                <a:ext cx="7772400" cy="1312499"/>
              </a:xfrm>
              <a:prstGeom prst="rect">
                <a:avLst/>
              </a:prstGeom>
              <a:blipFill>
                <a:blip r:embed="rId5"/>
                <a:stretch>
                  <a:fillRect l="-8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99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3058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Strongly convex ERM </a:t>
                </a:r>
                <a:r>
                  <a:rPr lang="en-US" sz="2000" dirty="0" smtClean="0">
                    <a:solidFill>
                      <a:schemeClr val="bg2">
                        <a:lumMod val="50000"/>
                      </a:schemeClr>
                    </a:solidFill>
                    <a:latin typeface="Berlin Sans FB" panose="020E0602020502020306" pitchFamily="34" charset="0"/>
                  </a:rPr>
                  <a:t>[BE 02, SSSS 09]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argmi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b="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b="0" dirty="0" smtClean="0"/>
                  <a:t> uniformly stable and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>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Gradient descent on smooth losses </a:t>
                </a:r>
                <a:r>
                  <a:rPr lang="en-US" sz="2000" dirty="0" smtClean="0">
                    <a:solidFill>
                      <a:schemeClr val="bg2">
                        <a:lumMod val="50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err="1" smtClean="0">
                    <a:solidFill>
                      <a:schemeClr val="bg2">
                        <a:lumMod val="50000"/>
                      </a:schemeClr>
                    </a:solidFill>
                    <a:latin typeface="Berlin Sans FB" panose="020E0602020502020306" pitchFamily="34" charset="0"/>
                  </a:rPr>
                  <a:t>Hardt,Recht,Singer</a:t>
                </a:r>
                <a:r>
                  <a:rPr lang="en-US" sz="2000" dirty="0" smtClean="0">
                    <a:solidFill>
                      <a:schemeClr val="bg2">
                        <a:lumMod val="50000"/>
                      </a:schemeClr>
                    </a:solidFill>
                    <a:latin typeface="Berlin Sans FB" panose="020E0602020502020306" pitchFamily="34" charset="0"/>
                  </a:rPr>
                  <a:t> 16]</a:t>
                </a:r>
                <a:endParaRPr lang="en-US" dirty="0" smtClean="0">
                  <a:solidFill>
                    <a:schemeClr val="bg2">
                      <a:lumMod val="50000"/>
                    </a:schemeClr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: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 steps of GD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uniformly stable and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305800" cy="5105400"/>
              </a:xfrm>
              <a:blipFill>
                <a:blip r:embed="rId2"/>
                <a:stretch>
                  <a:fillRect l="-1101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bounds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 w/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b="0" dirty="0" smtClean="0"/>
                  <a:t> and uniform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Rogers,Wagner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78]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Bousquet,Elisseeff</a:t>
                </a:r>
                <a:r>
                  <a:rPr lang="en-US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02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]</a:t>
                </a: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Vacuous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≥1/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486400"/>
              </a:xfrm>
              <a:blipFill>
                <a:blip r:embed="rId2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3600" y="4872942"/>
                <a:ext cx="7850605" cy="1143000"/>
              </a:xfrm>
              <a:prstGeom prst="rect">
                <a:avLst/>
              </a:prstGeom>
              <a:solidFill>
                <a:schemeClr val="bg1">
                  <a:lumMod val="75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ℓ(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00" y="4872942"/>
                <a:ext cx="7850605" cy="1143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rot="19686790">
            <a:off x="584676" y="5089310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NEW!</a:t>
            </a:r>
            <a:endParaRPr lang="en-US" sz="24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20" y="1219200"/>
            <a:ext cx="3728160" cy="3659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72575" y="4738897"/>
                <a:ext cx="414985" cy="473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75" y="4738897"/>
                <a:ext cx="414985" cy="473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00" y="2895600"/>
                <a:ext cx="1065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10654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67200" y="4738897"/>
                <a:ext cx="752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38897"/>
                <a:ext cx="7528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rot="16200000">
            <a:off x="1339587" y="28644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Generalization error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391400" y="1552788"/>
            <a:ext cx="1489352" cy="841678"/>
            <a:chOff x="7391400" y="1552788"/>
            <a:chExt cx="1489352" cy="84167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391400" y="2209800"/>
              <a:ext cx="3810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391400" y="1752600"/>
              <a:ext cx="381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794702" y="155278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Berlin Sans FB" panose="020E0602020502020306" pitchFamily="34" charset="0"/>
                </a:rPr>
                <a:t>[</a:t>
              </a:r>
              <a:r>
                <a:rPr lang="en-US" dirty="0">
                  <a:solidFill>
                    <a:schemeClr val="tx2"/>
                  </a:solidFill>
                  <a:latin typeface="Berlin Sans FB" panose="020E0602020502020306" pitchFamily="34" charset="0"/>
                </a:rPr>
                <a:t>B</a:t>
              </a:r>
              <a:r>
                <a:rPr lang="en-US" dirty="0" smtClean="0">
                  <a:solidFill>
                    <a:schemeClr val="tx2"/>
                  </a:solidFill>
                  <a:latin typeface="Berlin Sans FB" panose="020E0602020502020306" pitchFamily="34" charset="0"/>
                </a:rPr>
                <a:t>E 02]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88786" y="20251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Berlin Sans FB" panose="020E0602020502020306" pitchFamily="34" charset="0"/>
                </a:rPr>
                <a:t>This work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5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3124200"/>
                <a:ext cx="8229600" cy="2209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Previously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Devroye,Wagner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79; BE </a:t>
                </a:r>
                <a:r>
                  <a:rPr lang="en-US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02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] </a:t>
                </a:r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ℓ(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3124200"/>
                <a:ext cx="8229600" cy="2209800"/>
              </a:xfrm>
              <a:blipFill>
                <a:blip r:embed="rId2"/>
                <a:stretch>
                  <a:fillRect l="-1111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8597" y="1142602"/>
                <a:ext cx="7774405" cy="1742561"/>
              </a:xfrm>
              <a:prstGeom prst="rect">
                <a:avLst/>
              </a:prstGeom>
              <a:solidFill>
                <a:schemeClr val="bg1">
                  <a:lumMod val="75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ℓ(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  <a:latin typeface="Century Gothic"/>
                  </a:rPr>
                  <a:t>Chebyshev: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𝐏𝐫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97" y="1142602"/>
                <a:ext cx="7774405" cy="1742561"/>
              </a:xfrm>
              <a:prstGeom prst="rect">
                <a:avLst/>
              </a:prstGeom>
              <a:blipFill>
                <a:blip r:embed="rId3"/>
                <a:stretch>
                  <a:fillRect l="-1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rot="19686790">
            <a:off x="6821827" y="13944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TIGHT!</a:t>
            </a:r>
            <a:endParaRPr lang="en-US" sz="24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9686790">
            <a:off x="737075" y="1406547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NEW!</a:t>
            </a:r>
            <a:endParaRPr lang="en-US" sz="24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48517" y="2971800"/>
            <a:ext cx="3718908" cy="3989850"/>
            <a:chOff x="4748517" y="2971800"/>
            <a:chExt cx="3718908" cy="39898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7073" y="2971800"/>
              <a:ext cx="3380352" cy="33183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410200" y="6164701"/>
                  <a:ext cx="414985" cy="473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6164701"/>
                  <a:ext cx="414985" cy="4737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705600" y="6315319"/>
                  <a:ext cx="75289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6315319"/>
                  <a:ext cx="752898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 rot="16200000">
              <a:off x="4002961" y="4787190"/>
              <a:ext cx="1798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Generalization error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7535" y="5479735"/>
            <a:ext cx="1489352" cy="841678"/>
            <a:chOff x="7391400" y="1552788"/>
            <a:chExt cx="1489352" cy="84167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391400" y="2209800"/>
              <a:ext cx="3810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391400" y="1752600"/>
              <a:ext cx="381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794702" y="155278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Berlin Sans FB" panose="020E0602020502020306" pitchFamily="34" charset="0"/>
                </a:rPr>
                <a:t>[</a:t>
              </a:r>
              <a:r>
                <a:rPr lang="en-US" dirty="0">
                  <a:solidFill>
                    <a:schemeClr val="tx2"/>
                  </a:solidFill>
                  <a:latin typeface="Berlin Sans FB" panose="020E0602020502020306" pitchFamily="34" charset="0"/>
                </a:rPr>
                <a:t>B</a:t>
              </a:r>
              <a:r>
                <a:rPr lang="en-US" dirty="0" smtClean="0">
                  <a:solidFill>
                    <a:schemeClr val="tx2"/>
                  </a:solidFill>
                  <a:latin typeface="Berlin Sans FB" panose="020E0602020502020306" pitchFamily="34" charset="0"/>
                </a:rPr>
                <a:t>E 02]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8786" y="20251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Berlin Sans FB" panose="020E0602020502020306" pitchFamily="34" charset="0"/>
                </a:rPr>
                <a:t>This work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69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66800"/>
                <a:ext cx="8647307" cy="5257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1/4</m:t>
                                          </m:r>
                                        </m:sup>
                                      </m:sSup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ra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1/3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any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 smtClean="0"/>
                  <a:t> has uniform stability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Stronger generalization bounds for  DP prediction algorithms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66800"/>
                <a:ext cx="8647307" cy="5257800"/>
              </a:xfrm>
              <a:blipFill>
                <a:blip r:embed="rId2"/>
                <a:stretch>
                  <a:fillRect l="-916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29334" y="2971800"/>
                <a:ext cx="8085332" cy="18288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Century Gothic"/>
                  </a:rPr>
                  <a:t>Differentially-private prediction </a:t>
                </a:r>
                <a:r>
                  <a:rPr lang="en-US" sz="2400" dirty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err="1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Dwork,Feldman</a:t>
                </a:r>
                <a:r>
                  <a:rPr lang="en-US" sz="2400" dirty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 18]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. A randomized algorithm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-DP prediction if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2400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4" y="2971800"/>
                <a:ext cx="8085332" cy="1828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2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16423</TotalTime>
  <Words>293</Words>
  <Application>Microsoft Office PowerPoint</Application>
  <PresentationFormat>On-screen Show (4:3)</PresentationFormat>
  <Paragraphs>165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Berlin Sans FB</vt:lpstr>
      <vt:lpstr>Calibri</vt:lpstr>
      <vt:lpstr>Cambria Math</vt:lpstr>
      <vt:lpstr>Century Gothic</vt:lpstr>
      <vt:lpstr>Courier New</vt:lpstr>
      <vt:lpstr>Palatino Linotype</vt:lpstr>
      <vt:lpstr>Rockwell</vt:lpstr>
      <vt:lpstr>Executive Mod</vt:lpstr>
      <vt:lpstr>PowerPoint Presentation</vt:lpstr>
      <vt:lpstr>Uniform stability</vt:lpstr>
      <vt:lpstr>Generalization error</vt:lpstr>
      <vt:lpstr>Stochastic convex optimization</vt:lpstr>
      <vt:lpstr>Stable optimization</vt:lpstr>
      <vt:lpstr>Generalization bounds</vt:lpstr>
      <vt:lpstr>Comparison</vt:lpstr>
      <vt:lpstr>Second moment</vt:lpstr>
      <vt:lpstr>Implications</vt:lpstr>
      <vt:lpstr>Data-dependent functions</vt:lpstr>
      <vt:lpstr>Generalization in expectation</vt:lpstr>
      <vt:lpstr>Concentration via McDiarmid</vt:lpstr>
      <vt:lpstr>Proof technique</vt:lpstr>
      <vt:lpstr>Stable max</vt:lpstr>
      <vt:lpstr>Game over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Vitaly</dc:creator>
  <cp:lastModifiedBy>Vitaly Feldman</cp:lastModifiedBy>
  <cp:revision>293</cp:revision>
  <dcterms:created xsi:type="dcterms:W3CDTF">2016-10-31T02:03:57Z</dcterms:created>
  <dcterms:modified xsi:type="dcterms:W3CDTF">2018-10-30T09:24:04Z</dcterms:modified>
</cp:coreProperties>
</file>