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71" r:id="rId3"/>
    <p:sldId id="298" r:id="rId4"/>
    <p:sldId id="288" r:id="rId5"/>
    <p:sldId id="299" r:id="rId6"/>
    <p:sldId id="309" r:id="rId7"/>
    <p:sldId id="300" r:id="rId8"/>
    <p:sldId id="301" r:id="rId9"/>
    <p:sldId id="303" r:id="rId10"/>
    <p:sldId id="304" r:id="rId11"/>
    <p:sldId id="305" r:id="rId12"/>
    <p:sldId id="306" r:id="rId13"/>
    <p:sldId id="310" r:id="rId14"/>
    <p:sldId id="307" r:id="rId15"/>
    <p:sldId id="311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aly F" initials="V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E38B"/>
    <a:srgbClr val="FFD653"/>
    <a:srgbClr val="FFCE33"/>
    <a:srgbClr val="1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6586" autoAdjust="0"/>
  </p:normalViewPr>
  <p:slideViewPr>
    <p:cSldViewPr>
      <p:cViewPr varScale="1">
        <p:scale>
          <a:sx n="101" d="100"/>
          <a:sy n="101" d="100"/>
        </p:scale>
        <p:origin x="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67E3-6FB6-4EA0-978D-974239F7C7D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29A48-A052-432F-9614-232E45EA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7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i.i.d</a:t>
            </a:r>
            <a:r>
              <a:rPr lang="en-US" dirty="0" smtClean="0"/>
              <a:t>.</a:t>
            </a:r>
            <a:r>
              <a:rPr lang="en-US" baseline="0" dirty="0" smtClean="0"/>
              <a:t> inputs from D with oracle access to D. The oracle approximately evaluates average of any function with range [-1,1]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E41948-AC13-4FEC-A083-979B262A93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19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7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tx1"/>
          </a:solidFill>
        </p:spPr>
        <p:txBody>
          <a:bodyPr lIns="457200" anchor="ctr"/>
          <a:lstStyle>
            <a:lvl1pPr>
              <a:defRPr sz="3200">
                <a:solidFill>
                  <a:srgbClr val="FFE38B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6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866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E34CF3C7-6809-4F39-BD67-A75817BDDE0A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40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F7EAEB24-CE78-465C-A726-91D0868FA48F}" type="datetime1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4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40BAADF0-1749-4E8B-9691-B44A5F8C0895}" type="datetime1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04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A8AF628A-A867-4937-BBE5-207DB6F9C51A}" type="datetime1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02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118BBB94-68E6-4675-A946-F1C5994EDBD7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82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tx1"/>
          </a:solidFill>
        </p:spPr>
        <p:txBody>
          <a:bodyPr lIns="457200" anchor="ctr"/>
          <a:lstStyle>
            <a:lvl1pPr>
              <a:defRPr sz="3200">
                <a:solidFill>
                  <a:srgbClr val="FFE38B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DC3B8377-21E3-4835-B75D-4E2847E2750F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7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6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E34CF3C7-6809-4F39-BD67-A75817BDDE0A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F7EAEB24-CE78-465C-A726-91D0868FA48F}" type="datetime1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40BAADF0-1749-4E8B-9691-B44A5F8C0895}" type="datetime1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A8AF628A-A867-4937-BBE5-207DB6F9C51A}" type="datetime1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118BBB94-68E6-4675-A946-F1C5994EDBD7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DC3B8377-21E3-4835-B75D-4E2847E2750F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  <a:alpha val="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0043" y="6401594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0043" y="6401594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4444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arxiv.org/abs/1809.0916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.png"/><Relationship Id="rId25" Type="http://schemas.openxmlformats.org/officeDocument/2006/relationships/image" Target="../media/image7.png"/><Relationship Id="rId2" Type="http://schemas.openxmlformats.org/officeDocument/2006/relationships/image" Target="../media/image4.png"/><Relationship Id="rId29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.png"/><Relationship Id="rId32" Type="http://schemas.openxmlformats.org/officeDocument/2006/relationships/image" Target="../media/image8.jpeg"/><Relationship Id="rId28" Type="http://schemas.openxmlformats.org/officeDocument/2006/relationships/image" Target="../media/image4.jpeg"/><Relationship Id="rId31" Type="http://schemas.openxmlformats.org/officeDocument/2006/relationships/image" Target="../media/image7.jpeg"/><Relationship Id="rId27" Type="http://schemas.openxmlformats.org/officeDocument/2006/relationships/image" Target="../media/image9.png"/><Relationship Id="rId30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7.png"/><Relationship Id="rId7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9.png"/><Relationship Id="rId10" Type="http://schemas.openxmlformats.org/officeDocument/2006/relationships/image" Target="../media/image8.jpeg"/><Relationship Id="rId4" Type="http://schemas.openxmlformats.org/officeDocument/2006/relationships/image" Target="../media/image8.pn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18" Type="http://schemas.openxmlformats.org/officeDocument/2006/relationships/image" Target="../media/image14.png"/><Relationship Id="rId7" Type="http://schemas.openxmlformats.org/officeDocument/2006/relationships/image" Target="../media/image26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00.png"/><Relationship Id="rId15" Type="http://schemas.openxmlformats.org/officeDocument/2006/relationships/image" Target="../media/image64.png"/><Relationship Id="rId5" Type="http://schemas.openxmlformats.org/officeDocument/2006/relationships/image" Target="../media/image250.png"/><Relationship Id="rId10" Type="http://schemas.openxmlformats.org/officeDocument/2006/relationships/image" Target="../media/image271.png"/><Relationship Id="rId19" Type="http://schemas.openxmlformats.org/officeDocument/2006/relationships/image" Target="../media/image14.gif"/><Relationship Id="rId9" Type="http://schemas.openxmlformats.org/officeDocument/2006/relationships/image" Target="../media/image270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62000"/>
            <a:ext cx="12192000" cy="185365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40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   Learning without interaction</a:t>
            </a:r>
          </a:p>
          <a:p>
            <a:pPr algn="ctr">
              <a:defRPr/>
            </a:pPr>
            <a:r>
              <a:rPr lang="en-US" sz="40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            requires separation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743200" y="3166774"/>
            <a:ext cx="6400800" cy="71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Vitaly Feldman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          Brain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-1371600" y="4755079"/>
            <a:ext cx="12877800" cy="71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w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ith Amit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Daniely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Hebrew University</a:t>
            </a:r>
          </a:p>
          <a:p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523823"/>
            <a:ext cx="911225" cy="68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3595"/>
            <a:ext cx="911225" cy="68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669412"/>
            <a:ext cx="1153629" cy="153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 technique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4400" y="1219200"/>
                <a:ext cx="10287000" cy="1524000"/>
              </a:xfrm>
              <a:prstGeom prst="rect">
                <a:avLst/>
              </a:prstGeom>
              <a:solidFill>
                <a:schemeClr val="accent6">
                  <a:alpha val="7000"/>
                </a:schemeClr>
              </a:solidFill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Thm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be a negation-closed set of classifiers.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If exists a non-adaptive SQ algorithm that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queries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of tolerance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to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&lt;1/2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and success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219200"/>
                <a:ext cx="10287000" cy="1524000"/>
              </a:xfrm>
              <a:prstGeom prst="rect">
                <a:avLst/>
              </a:prstGeom>
              <a:blipFill>
                <a:blip r:embed="rId2"/>
                <a:stretch>
                  <a:fillRect l="-41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914400" y="3048000"/>
                <a:ext cx="10287000" cy="16764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Correlation dimension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CSQdim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[F. 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’08]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for which exist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→[−1,1]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such that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and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exists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such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0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48000"/>
                <a:ext cx="10287000" cy="1676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4400" y="4953000"/>
                <a:ext cx="10287000" cy="1066800"/>
              </a:xfrm>
              <a:prstGeom prst="rect">
                <a:avLst/>
              </a:prstGeom>
              <a:solidFill>
                <a:schemeClr val="accent6">
                  <a:alpha val="7000"/>
                </a:schemeClr>
              </a:solidFill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err="1" smtClean="0">
                    <a:solidFill>
                      <a:srgbClr val="C00000"/>
                    </a:solidFill>
                    <a:latin typeface="+mj-lt"/>
                  </a:rPr>
                  <a:t>Thm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: 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[F. ’08; </a:t>
                </a:r>
                <a:r>
                  <a:rPr lang="en-US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Kallweit,Simon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‘11]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CSQdim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53000"/>
                <a:ext cx="10287000" cy="1066800"/>
              </a:xfrm>
              <a:prstGeom prst="rect">
                <a:avLst/>
              </a:prstGeom>
              <a:blipFill>
                <a:blip r:embed="rId4"/>
                <a:stretch>
                  <a:fillRect l="-41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94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080814"/>
                <a:ext cx="10972800" cy="42437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1800" i="1" dirty="0" smtClean="0"/>
                  <a:t> </a:t>
                </a:r>
                <a:r>
                  <a:rPr lang="en-US" sz="1800" dirty="0" smtClean="0"/>
                  <a:t>be the (non-adaptive) queries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Decompose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,−1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,−1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18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18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18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</m:e>
                              <m:lim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sz="1800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lim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lim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If this holds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 smtClean="0"/>
                  <a:t>, then the algorithm cannot distinguish between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Cannot achieve error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&lt;1/2</m:t>
                    </m:r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080814"/>
                <a:ext cx="10972800" cy="4243785"/>
              </a:xfrm>
              <a:blipFill>
                <a:blip r:embed="rId6"/>
                <a:stretch>
                  <a:fillRect l="-444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9600" y="914400"/>
                <a:ext cx="10972800" cy="1066800"/>
              </a:xfrm>
              <a:prstGeom prst="rect">
                <a:avLst/>
              </a:prstGeom>
              <a:solidFill>
                <a:schemeClr val="accent6">
                  <a:alpha val="7000"/>
                </a:schemeClr>
              </a:solidFill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If exists a non-adaptive SQ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that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queries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of tolerance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to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&lt;1/2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CSQdim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14400"/>
                <a:ext cx="10972800" cy="1066800"/>
              </a:xfrm>
              <a:prstGeom prst="rect">
                <a:avLst/>
              </a:prstGeom>
              <a:blipFill>
                <a:blip r:embed="rId7"/>
                <a:stretch>
                  <a:fillRect l="-38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495800" y="3276599"/>
            <a:ext cx="3810002" cy="502805"/>
            <a:chOff x="4495800" y="3276599"/>
            <a:chExt cx="3810002" cy="502805"/>
          </a:xfrm>
        </p:grpSpPr>
        <p:sp>
          <p:nvSpPr>
            <p:cNvPr id="6" name="Left Brace 5"/>
            <p:cNvSpPr/>
            <p:nvPr/>
          </p:nvSpPr>
          <p:spPr>
            <a:xfrm rot="16200000">
              <a:off x="5295900" y="2476500"/>
              <a:ext cx="152402" cy="1752602"/>
            </a:xfrm>
            <a:prstGeom prst="leftBrace">
              <a:avLst>
                <a:gd name="adj1" fmla="val 132861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7353300" y="2476499"/>
              <a:ext cx="152402" cy="1752602"/>
            </a:xfrm>
            <a:prstGeom prst="leftBrace">
              <a:avLst>
                <a:gd name="adj1" fmla="val 132861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242206" y="3410072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2206" y="3410072"/>
                  <a:ext cx="3745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178394" y="3397131"/>
                  <a:ext cx="3874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394" y="3397131"/>
                  <a:ext cx="38741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219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74915" y="1240510"/>
                <a:ext cx="10350285" cy="1274090"/>
              </a:xfrm>
              <a:prstGeom prst="rect">
                <a:avLst/>
              </a:prstGeom>
              <a:solidFill>
                <a:schemeClr val="accent6">
                  <a:alpha val="7000"/>
                </a:schemeClr>
              </a:solidFill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Thm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and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there exists a non-adaptive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-LPD algorithm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that learns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&lt;1/2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and success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using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poly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𝐌𝐂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𝛼𝜖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15" y="1240510"/>
                <a:ext cx="10350285" cy="1274090"/>
              </a:xfrm>
              <a:prstGeom prst="rect">
                <a:avLst/>
              </a:prstGeom>
              <a:blipFill>
                <a:blip r:embed="rId2"/>
                <a:stretch>
                  <a:fillRect l="-412" t="-141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776518" y="2895601"/>
                <a:ext cx="10348681" cy="137159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Margin complexity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𝐌𝐂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such that exists an embedding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under which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linearly separable with margin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18" y="2895601"/>
                <a:ext cx="10348681" cy="137159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74914" y="4648200"/>
                <a:ext cx="10350285" cy="1066800"/>
              </a:xfrm>
              <a:prstGeom prst="rect">
                <a:avLst/>
              </a:prstGeom>
              <a:solidFill>
                <a:schemeClr val="accent6">
                  <a:alpha val="7000"/>
                </a:schemeClr>
              </a:solidFill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Thm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Arriaga,Vempala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’99; Ben-</a:t>
                </a:r>
                <a:r>
                  <a:rPr lang="en-US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David,Eiron,Simon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‘02]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: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every </a:t>
                </a:r>
                <a:r>
                  <a:rPr lang="en-US" dirty="0">
                    <a:solidFill>
                      <a:schemeClr val="tx1"/>
                    </a:solidFill>
                  </a:rPr>
                  <a:t>every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random projection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𝐌𝐂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ensures that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fraction of points are linearly separable with </a:t>
                </a:r>
                <a:r>
                  <a:rPr lang="en-US" dirty="0">
                    <a:solidFill>
                      <a:schemeClr val="tx1"/>
                    </a:solidFill>
                  </a:rPr>
                  <a:t>margin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𝐌𝐂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>
                  <a:latin typeface="+mj-lt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14" y="4648200"/>
                <a:ext cx="10350285" cy="1066800"/>
              </a:xfrm>
              <a:prstGeom prst="rect">
                <a:avLst/>
              </a:prstGeom>
              <a:blipFill>
                <a:blip r:embed="rId4"/>
                <a:stretch>
                  <a:fillRect l="-412" t="-226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60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66800"/>
                <a:ext cx="10972800" cy="5410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Perceptron: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then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𝑦𝑥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Expected update: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)∼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sign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𝟙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sign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sign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solidFill>
                      <a:schemeClr val="tx1"/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sign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〈"/>
                                          <m:endChr m:val="〉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Estimate the mean vector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error</a:t>
                </a:r>
              </a:p>
              <a:p>
                <a:r>
                  <a:rPr lang="en-US" dirty="0" smtClean="0"/>
                  <a:t>LDP 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000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Duchi,Jordan,Wainright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‘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13]</a:t>
                </a:r>
                <a:endParaRPr lang="en-US" sz="2000" dirty="0" smtClean="0"/>
              </a:p>
              <a:p>
                <a:r>
                  <a:rPr lang="en-US" dirty="0" smtClean="0"/>
                  <a:t>SQs 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[F.,</a:t>
                </a:r>
                <a:r>
                  <a:rPr lang="en-US" sz="2000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Guzman,Vempala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‘15]</a:t>
                </a:r>
                <a:endParaRPr lang="en-US" dirty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66800"/>
                <a:ext cx="10972800" cy="5410200"/>
              </a:xfrm>
              <a:blipFill>
                <a:blip r:embed="rId5"/>
                <a:stretch>
                  <a:fillRect l="-889" t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648867" y="2268775"/>
            <a:ext cx="3276600" cy="708166"/>
          </a:xfrm>
          <a:prstGeom prst="round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16498" y="2400492"/>
                <a:ext cx="1292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s</a:t>
                </a:r>
                <a:r>
                  <a:rPr lang="en-US" dirty="0" smtClean="0">
                    <a:latin typeface="+mj-lt"/>
                  </a:rPr>
                  <a:t>calar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498" y="2400492"/>
                <a:ext cx="1292918" cy="369332"/>
              </a:xfrm>
              <a:prstGeom prst="rect">
                <a:avLst/>
              </a:prstGeom>
              <a:blipFill>
                <a:blip r:embed="rId3"/>
                <a:stretch>
                  <a:fillRect l="-4245" t="-1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6498335" y="3987247"/>
            <a:ext cx="4852670" cy="579315"/>
            <a:chOff x="5617675" y="4245532"/>
            <a:chExt cx="4852670" cy="579315"/>
          </a:xfrm>
        </p:grpSpPr>
        <p:sp>
          <p:nvSpPr>
            <p:cNvPr id="8" name="Left Brace 7"/>
            <p:cNvSpPr/>
            <p:nvPr/>
          </p:nvSpPr>
          <p:spPr>
            <a:xfrm rot="16200000">
              <a:off x="6362698" y="3687679"/>
              <a:ext cx="152404" cy="1295400"/>
            </a:xfrm>
            <a:prstGeom prst="leftBrace">
              <a:avLst>
                <a:gd name="adj1" fmla="val 132861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8686799" y="3026334"/>
              <a:ext cx="228603" cy="2667000"/>
            </a:xfrm>
            <a:prstGeom prst="leftBrace">
              <a:avLst>
                <a:gd name="adj1" fmla="val 132861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67600" y="4437498"/>
              <a:ext cx="3002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</a:t>
              </a:r>
              <a:r>
                <a:rPr lang="en-US" dirty="0" smtClean="0">
                  <a:latin typeface="+mj-lt"/>
                </a:rPr>
                <a:t>ndependent of the label</a:t>
              </a:r>
              <a:endParaRPr lang="en-US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17675" y="4455515"/>
              <a:ext cx="1728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n</a:t>
              </a:r>
              <a:r>
                <a:rPr lang="en-US" dirty="0" smtClean="0">
                  <a:latin typeface="+mj-lt"/>
                </a:rPr>
                <a:t>on-adaptive</a:t>
              </a:r>
              <a:endParaRPr lang="en-US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08083" y="3106890"/>
                <a:ext cx="4833951" cy="872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sign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〈"/>
                                          <m:endChr m:val="〉"/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083" y="3106890"/>
                <a:ext cx="4833951" cy="8720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5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19200"/>
                <a:ext cx="10972800" cy="502214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New approach to lower bounds for non-interactive LDP</a:t>
                </a:r>
              </a:p>
              <a:p>
                <a:pPr lvl="1"/>
                <a:r>
                  <a:rPr lang="en-US" dirty="0" smtClean="0"/>
                  <a:t>Reduction to margin-complexity lower bounds</a:t>
                </a:r>
              </a:p>
              <a:p>
                <a:r>
                  <a:rPr lang="en-US" dirty="0" smtClean="0"/>
                  <a:t>Lower bounds for classical learning problems</a:t>
                </a:r>
              </a:p>
              <a:p>
                <a:r>
                  <a:rPr lang="en-US" dirty="0" smtClean="0"/>
                  <a:t>Same results for communication constrained protocols</a:t>
                </a:r>
              </a:p>
              <a:p>
                <a:pPr lvl="1"/>
                <a:r>
                  <a:rPr lang="en-US" dirty="0" smtClean="0"/>
                  <a:t>Also equivalent to SQ</a:t>
                </a:r>
              </a:p>
              <a:p>
                <a:r>
                  <a:rPr lang="en-US" dirty="0" smtClean="0"/>
                  <a:t>Interaction is necessary for learning</a:t>
                </a:r>
              </a:p>
              <a:p>
                <a:r>
                  <a:rPr lang="en-US" dirty="0" smtClean="0"/>
                  <a:t>Open:</a:t>
                </a:r>
              </a:p>
              <a:p>
                <a:pPr lvl="1"/>
                <a:r>
                  <a:rPr lang="en-US" dirty="0" smtClean="0"/>
                  <a:t>Distribution-independent learning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𝐌𝐂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Lower bounds against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2+</m:t>
                    </m:r>
                  </m:oMath>
                </a14:m>
                <a:r>
                  <a:rPr lang="en-US" dirty="0" smtClean="0"/>
                  <a:t> round protocols</a:t>
                </a:r>
              </a:p>
              <a:p>
                <a:pPr lvl="1"/>
                <a:r>
                  <a:rPr lang="en-US" dirty="0" smtClean="0"/>
                  <a:t>Stochastic convex optimization</a:t>
                </a:r>
              </a:p>
              <a:p>
                <a:pPr marL="0" indent="0">
                  <a:buNone/>
                </a:pPr>
                <a:endParaRPr lang="en-US" dirty="0" smtClean="0">
                  <a:hlinkClick r:id="rId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hlinkClick r:id="rId2"/>
                  </a:rPr>
                  <a:t>https</a:t>
                </a:r>
                <a:r>
                  <a:rPr lang="en-US" dirty="0">
                    <a:hlinkClick r:id="rId2"/>
                  </a:rPr>
                  <a:t>://arxiv.org/abs/1809.09165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19200"/>
                <a:ext cx="10972800" cy="5022144"/>
              </a:xfrm>
              <a:blipFill>
                <a:blip r:embed="rId3"/>
                <a:stretch>
                  <a:fillRect l="-889" t="-971" b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3" descr="C:\Users\vitaly\AppData\Local\Microsoft\Windows\Temporary Internet Files\Content.IE5\G49OVCOI\MC90044190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734748"/>
            <a:ext cx="3276600" cy="387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9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990600" y="1600200"/>
            <a:ext cx="4179836" cy="4640324"/>
            <a:chOff x="990600" y="1600200"/>
            <a:chExt cx="4179836" cy="46403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371600" y="1600200"/>
                  <a:ext cx="990600" cy="5334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1600200"/>
                  <a:ext cx="990600" cy="533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362200" y="2400300"/>
                  <a:ext cx="1001266" cy="5715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==0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400300"/>
                  <a:ext cx="1001266" cy="5715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5" idx="2"/>
              <a:endCxn id="6" idx="1"/>
            </p:cNvCxnSpPr>
            <p:nvPr/>
          </p:nvCxnSpPr>
          <p:spPr>
            <a:xfrm>
              <a:off x="1866900" y="2133600"/>
              <a:ext cx="495300" cy="55245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</p:cNvCxnSpPr>
            <p:nvPr/>
          </p:nvCxnSpPr>
          <p:spPr>
            <a:xfrm flipH="1">
              <a:off x="1295400" y="2133600"/>
              <a:ext cx="571500" cy="53340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990600" y="2667000"/>
                  <a:ext cx="533400" cy="5334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2667000"/>
                  <a:ext cx="533400" cy="5334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1334617" y="213360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22157" y="2133600"/>
              <a:ext cx="3545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819041" y="4571677"/>
                  <a:ext cx="990600" cy="5715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==0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041" y="4571677"/>
                  <a:ext cx="990600" cy="571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>
              <a:off x="2868166" y="2985038"/>
              <a:ext cx="495300" cy="55245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2286000" y="2971800"/>
              <a:ext cx="571500" cy="53340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1981200" y="3505200"/>
                  <a:ext cx="533400" cy="5334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505200"/>
                  <a:ext cx="533400" cy="5334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2325217" y="297180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757" y="2971800"/>
              <a:ext cx="3545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</a:t>
              </a:r>
              <a:endParaRPr lang="en-US" sz="16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10000" y="4019227"/>
              <a:ext cx="495300" cy="55245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058942" y="4033434"/>
              <a:ext cx="3545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/>
                <p:cNvSpPr/>
                <p:nvPr/>
              </p:nvSpPr>
              <p:spPr>
                <a:xfrm>
                  <a:off x="2923349" y="4571677"/>
                  <a:ext cx="533400" cy="5334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349" y="4571677"/>
                  <a:ext cx="533400" cy="5334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2590800" y="4129504"/>
              <a:ext cx="266700" cy="290096"/>
            </a:xfrm>
            <a:prstGeom prst="straightConnector1">
              <a:avLst/>
            </a:prstGeom>
            <a:ln w="34925"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456749" y="3660606"/>
              <a:ext cx="266700" cy="290096"/>
            </a:xfrm>
            <a:prstGeom prst="straightConnector1">
              <a:avLst/>
            </a:prstGeom>
            <a:ln w="34925"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/>
                <p:cNvSpPr/>
                <p:nvPr/>
              </p:nvSpPr>
              <p:spPr>
                <a:xfrm>
                  <a:off x="4637036" y="5707124"/>
                  <a:ext cx="533400" cy="5334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Oval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036" y="5707124"/>
                  <a:ext cx="533400" cy="5334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4304487" y="5146877"/>
              <a:ext cx="495300" cy="55245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732987" y="5146877"/>
              <a:ext cx="571500" cy="53340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>
                <a:xfrm>
                  <a:off x="3428187" y="5680277"/>
                  <a:ext cx="533400" cy="5334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187" y="5680277"/>
                  <a:ext cx="533400" cy="5334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/>
            <p:cNvSpPr txBox="1"/>
            <p:nvPr/>
          </p:nvSpPr>
          <p:spPr>
            <a:xfrm>
              <a:off x="3772204" y="5146877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59744" y="5146877"/>
              <a:ext cx="3545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28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456678" y="1627411"/>
                <a:ext cx="4231917" cy="194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[KLNRS ‘08]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-LDP if for every user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+mj-lt"/>
                  </a:rPr>
                  <a:t> message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sz="18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is sent using </a:t>
                </a: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a local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-DP randomizer</a:t>
                </a:r>
                <a:r>
                  <a:rPr lang="en-US" noProof="0" dirty="0">
                    <a:solidFill>
                      <a:prstClr val="black"/>
                    </a:solidFill>
                    <a:latin typeface="Century Gothic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+mj-lt"/>
                  </a:rPr>
                  <a:t>and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678" y="1627411"/>
                <a:ext cx="4231917" cy="1948482"/>
              </a:xfrm>
              <a:prstGeom prst="rect">
                <a:avLst/>
              </a:prstGeom>
              <a:blipFill>
                <a:blip r:embed="rId2"/>
                <a:stretch>
                  <a:fillRect l="-1153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Differential Privacy (LDP)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25654" y="2961512"/>
            <a:ext cx="1524000" cy="737274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5008" y="1393886"/>
            <a:ext cx="6208127" cy="4209067"/>
            <a:chOff x="985008" y="1393886"/>
            <a:chExt cx="6208127" cy="4209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/>
                <p:cNvSpPr/>
                <p:nvPr/>
              </p:nvSpPr>
              <p:spPr>
                <a:xfrm>
                  <a:off x="1741043" y="2223821"/>
                  <a:ext cx="685800" cy="6096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Rounded 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043" y="2223821"/>
                  <a:ext cx="685800" cy="609600"/>
                </a:xfrm>
                <a:prstGeom prst="round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/>
                <p:cNvSpPr/>
                <p:nvPr/>
              </p:nvSpPr>
              <p:spPr>
                <a:xfrm>
                  <a:off x="1724812" y="1438292"/>
                  <a:ext cx="685800" cy="6096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Rounded 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812" y="1438292"/>
                  <a:ext cx="685800" cy="609600"/>
                </a:xfrm>
                <a:prstGeom prst="round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ounded Rectangle 26"/>
                <p:cNvSpPr/>
                <p:nvPr/>
              </p:nvSpPr>
              <p:spPr>
                <a:xfrm>
                  <a:off x="1724812" y="3009351"/>
                  <a:ext cx="685800" cy="6096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Rounded 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812" y="3009351"/>
                  <a:ext cx="685800" cy="609600"/>
                </a:xfrm>
                <a:prstGeom prst="round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ounded Rectangle 30"/>
                <p:cNvSpPr/>
                <p:nvPr/>
              </p:nvSpPr>
              <p:spPr>
                <a:xfrm>
                  <a:off x="1689433" y="4889057"/>
                  <a:ext cx="685800" cy="6096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433" y="4889057"/>
                  <a:ext cx="685800" cy="609600"/>
                </a:xfrm>
                <a:prstGeom prst="round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4754735" y="1393886"/>
              <a:ext cx="2438400" cy="4191000"/>
              <a:chOff x="947521" y="1357137"/>
              <a:chExt cx="2438400" cy="41910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947521" y="1357137"/>
                <a:ext cx="2438400" cy="419100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/>
                    <a:ea typeface="+mn-ea"/>
                    <a:cs typeface="+mn-cs"/>
                  </a:rPr>
                  <a:t>Server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8" cstate="print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958" y="3989440"/>
                <a:ext cx="1558697" cy="1558697"/>
              </a:xfrm>
              <a:prstGeom prst="rect">
                <a:avLst/>
              </a:prstGeom>
            </p:spPr>
          </p:pic>
        </p:grp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" t="2222" r="5428" b="10001"/>
            <a:stretch/>
          </p:blipFill>
          <p:spPr>
            <a:xfrm>
              <a:off x="1143000" y="1445136"/>
              <a:ext cx="460670" cy="67394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0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382" y="2179743"/>
              <a:ext cx="395288" cy="612418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008" y="4798449"/>
              <a:ext cx="804504" cy="80450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" t="2222" r="5428" b="10001"/>
            <a:stretch/>
          </p:blipFill>
          <p:spPr>
            <a:xfrm>
              <a:off x="1170852" y="3004398"/>
              <a:ext cx="432817" cy="633195"/>
            </a:xfrm>
            <a:prstGeom prst="rect">
              <a:avLst/>
            </a:prstGeom>
          </p:spPr>
        </p:pic>
        <p:cxnSp>
          <p:nvCxnSpPr>
            <p:cNvPr id="41" name="Straight Connector 40"/>
            <p:cNvCxnSpPr/>
            <p:nvPr/>
          </p:nvCxnSpPr>
          <p:spPr>
            <a:xfrm>
              <a:off x="2029612" y="3994395"/>
              <a:ext cx="0" cy="568097"/>
            </a:xfrm>
            <a:prstGeom prst="line">
              <a:avLst/>
            </a:prstGeom>
            <a:ln w="793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2858798" y="1531544"/>
              <a:ext cx="1215123" cy="514038"/>
              <a:chOff x="2858798" y="1531544"/>
              <a:chExt cx="1215123" cy="514038"/>
            </a:xfrm>
          </p:grpSpPr>
          <p:sp>
            <p:nvSpPr>
              <p:cNvPr id="64" name="Right Arrow 63"/>
              <p:cNvSpPr/>
              <p:nvPr/>
            </p:nvSpPr>
            <p:spPr>
              <a:xfrm rot="10800000">
                <a:off x="2858798" y="1531544"/>
                <a:ext cx="1215123" cy="45719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  <p:sp>
            <p:nvSpPr>
              <p:cNvPr id="65" name="Right Arrow 64"/>
              <p:cNvSpPr/>
              <p:nvPr/>
            </p:nvSpPr>
            <p:spPr>
              <a:xfrm>
                <a:off x="2858798" y="1657523"/>
                <a:ext cx="1215123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flipV="1">
                <a:off x="3199659" y="1783502"/>
                <a:ext cx="533400" cy="10121"/>
              </a:xfrm>
              <a:prstGeom prst="line">
                <a:avLst/>
              </a:prstGeom>
              <a:ln w="603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ight Arrow 66"/>
              <p:cNvSpPr/>
              <p:nvPr/>
            </p:nvSpPr>
            <p:spPr>
              <a:xfrm rot="10800000">
                <a:off x="2866555" y="1873883"/>
                <a:ext cx="1199610" cy="45719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  <p:sp>
            <p:nvSpPr>
              <p:cNvPr id="68" name="Right Arrow 67"/>
              <p:cNvSpPr/>
              <p:nvPr/>
            </p:nvSpPr>
            <p:spPr>
              <a:xfrm>
                <a:off x="2866554" y="1999863"/>
                <a:ext cx="1199610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872447" y="3073131"/>
              <a:ext cx="1215123" cy="514038"/>
              <a:chOff x="2858798" y="1531544"/>
              <a:chExt cx="1215123" cy="514038"/>
            </a:xfrm>
          </p:grpSpPr>
          <p:sp>
            <p:nvSpPr>
              <p:cNvPr id="70" name="Right Arrow 69"/>
              <p:cNvSpPr/>
              <p:nvPr/>
            </p:nvSpPr>
            <p:spPr>
              <a:xfrm rot="10800000">
                <a:off x="2858798" y="1531544"/>
                <a:ext cx="1215123" cy="45719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  <p:sp>
            <p:nvSpPr>
              <p:cNvPr id="71" name="Right Arrow 70"/>
              <p:cNvSpPr/>
              <p:nvPr/>
            </p:nvSpPr>
            <p:spPr>
              <a:xfrm>
                <a:off x="2858798" y="1657523"/>
                <a:ext cx="1215123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V="1">
                <a:off x="3199659" y="1783502"/>
                <a:ext cx="533400" cy="10121"/>
              </a:xfrm>
              <a:prstGeom prst="line">
                <a:avLst/>
              </a:prstGeom>
              <a:ln w="603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ight Arrow 72"/>
              <p:cNvSpPr/>
              <p:nvPr/>
            </p:nvSpPr>
            <p:spPr>
              <a:xfrm rot="10800000">
                <a:off x="2866555" y="1873883"/>
                <a:ext cx="1199610" cy="45719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  <p:sp>
            <p:nvSpPr>
              <p:cNvPr id="74" name="Right Arrow 73"/>
              <p:cNvSpPr/>
              <p:nvPr/>
            </p:nvSpPr>
            <p:spPr>
              <a:xfrm>
                <a:off x="2866554" y="1999863"/>
                <a:ext cx="1199610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851041" y="2280684"/>
              <a:ext cx="1222880" cy="525600"/>
              <a:chOff x="2858798" y="1441162"/>
              <a:chExt cx="1222880" cy="525600"/>
            </a:xfrm>
          </p:grpSpPr>
          <p:sp>
            <p:nvSpPr>
              <p:cNvPr id="76" name="Right Arrow 75"/>
              <p:cNvSpPr/>
              <p:nvPr/>
            </p:nvSpPr>
            <p:spPr>
              <a:xfrm rot="10800000">
                <a:off x="2858798" y="1441162"/>
                <a:ext cx="1215123" cy="45719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  <p:sp>
            <p:nvSpPr>
              <p:cNvPr id="77" name="Right Arrow 76"/>
              <p:cNvSpPr/>
              <p:nvPr/>
            </p:nvSpPr>
            <p:spPr>
              <a:xfrm>
                <a:off x="2866555" y="1558247"/>
                <a:ext cx="1215123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 flipV="1">
                <a:off x="3207416" y="1679164"/>
                <a:ext cx="533400" cy="10121"/>
              </a:xfrm>
              <a:prstGeom prst="line">
                <a:avLst/>
              </a:prstGeom>
              <a:ln w="603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ight Arrow 78"/>
              <p:cNvSpPr/>
              <p:nvPr/>
            </p:nvSpPr>
            <p:spPr>
              <a:xfrm rot="10800000">
                <a:off x="2866554" y="1802245"/>
                <a:ext cx="1199610" cy="45719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  <p:sp>
            <p:nvSpPr>
              <p:cNvPr id="80" name="Right Arrow 79"/>
              <p:cNvSpPr/>
              <p:nvPr/>
            </p:nvSpPr>
            <p:spPr>
              <a:xfrm>
                <a:off x="2866554" y="1921043"/>
                <a:ext cx="1199610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894950" y="4936838"/>
              <a:ext cx="1215123" cy="514038"/>
              <a:chOff x="2858798" y="1531544"/>
              <a:chExt cx="1215123" cy="514038"/>
            </a:xfrm>
          </p:grpSpPr>
          <p:sp>
            <p:nvSpPr>
              <p:cNvPr id="82" name="Right Arrow 81"/>
              <p:cNvSpPr/>
              <p:nvPr/>
            </p:nvSpPr>
            <p:spPr>
              <a:xfrm rot="10800000">
                <a:off x="2858798" y="1531544"/>
                <a:ext cx="1215123" cy="45719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  <p:sp>
            <p:nvSpPr>
              <p:cNvPr id="83" name="Right Arrow 82"/>
              <p:cNvSpPr/>
              <p:nvPr/>
            </p:nvSpPr>
            <p:spPr>
              <a:xfrm>
                <a:off x="2858798" y="1657523"/>
                <a:ext cx="1215123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 flipV="1">
                <a:off x="3199659" y="1783502"/>
                <a:ext cx="533400" cy="10121"/>
              </a:xfrm>
              <a:prstGeom prst="line">
                <a:avLst/>
              </a:prstGeom>
              <a:ln w="603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ight Arrow 84"/>
              <p:cNvSpPr/>
              <p:nvPr/>
            </p:nvSpPr>
            <p:spPr>
              <a:xfrm rot="10800000">
                <a:off x="2866555" y="1873883"/>
                <a:ext cx="1199610" cy="45719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866554" y="1999863"/>
                <a:ext cx="1199610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856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Non-interactive LDP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902950" y="1818525"/>
            <a:ext cx="1254579" cy="3526965"/>
            <a:chOff x="4079421" y="1600200"/>
            <a:chExt cx="1254579" cy="3526965"/>
          </a:xfrm>
        </p:grpSpPr>
        <p:sp>
          <p:nvSpPr>
            <p:cNvPr id="7" name="Right Arrow 6"/>
            <p:cNvSpPr/>
            <p:nvPr/>
          </p:nvSpPr>
          <p:spPr>
            <a:xfrm>
              <a:off x="4114800" y="2315934"/>
              <a:ext cx="1219200" cy="76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4114800" y="1600200"/>
              <a:ext cx="1219200" cy="76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109357" y="3107867"/>
              <a:ext cx="1219200" cy="76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4079421" y="5050965"/>
              <a:ext cx="1219200" cy="76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85260" y="1635300"/>
            <a:ext cx="1254579" cy="3526965"/>
            <a:chOff x="2885260" y="1635300"/>
            <a:chExt cx="1254579" cy="3526965"/>
          </a:xfrm>
        </p:grpSpPr>
        <p:grpSp>
          <p:nvGrpSpPr>
            <p:cNvPr id="12" name="Group 11"/>
            <p:cNvGrpSpPr/>
            <p:nvPr/>
          </p:nvGrpSpPr>
          <p:grpSpPr>
            <a:xfrm>
              <a:off x="2885260" y="1635300"/>
              <a:ext cx="1254579" cy="3526965"/>
              <a:chOff x="4079421" y="1752600"/>
              <a:chExt cx="1254579" cy="3526965"/>
            </a:xfrm>
          </p:grpSpPr>
          <p:sp>
            <p:nvSpPr>
              <p:cNvPr id="14" name="Right Arrow 13"/>
              <p:cNvSpPr/>
              <p:nvPr/>
            </p:nvSpPr>
            <p:spPr>
              <a:xfrm rot="10800000">
                <a:off x="4114800" y="2468334"/>
                <a:ext cx="1219200" cy="762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Arrow 21"/>
              <p:cNvSpPr/>
              <p:nvPr/>
            </p:nvSpPr>
            <p:spPr>
              <a:xfrm rot="10800000">
                <a:off x="4114800" y="1752600"/>
                <a:ext cx="1219200" cy="762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10800000">
                <a:off x="4109357" y="3260267"/>
                <a:ext cx="1219200" cy="762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Arrow 29"/>
              <p:cNvSpPr/>
              <p:nvPr/>
            </p:nvSpPr>
            <p:spPr>
              <a:xfrm rot="10800000">
                <a:off x="4079421" y="5203365"/>
                <a:ext cx="1219200" cy="762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3490011" y="3994394"/>
              <a:ext cx="0" cy="568097"/>
            </a:xfrm>
            <a:prstGeom prst="line">
              <a:avLst/>
            </a:prstGeom>
            <a:ln w="793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1741043" y="2223821"/>
                <a:ext cx="685800" cy="6096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043" y="2223821"/>
                <a:ext cx="685800" cy="6096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1724812" y="1438292"/>
                <a:ext cx="685800" cy="6096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812" y="1438292"/>
                <a:ext cx="685800" cy="609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1724812" y="3009351"/>
                <a:ext cx="685800" cy="6096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812" y="3009351"/>
                <a:ext cx="685800" cy="6096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1689433" y="4889057"/>
                <a:ext cx="685800" cy="6096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433" y="4889057"/>
                <a:ext cx="685800" cy="6096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4719166" y="1411953"/>
            <a:ext cx="2438400" cy="4191000"/>
            <a:chOff x="947521" y="1357137"/>
            <a:chExt cx="2438400" cy="4191000"/>
          </a:xfrm>
        </p:grpSpPr>
        <p:sp>
          <p:nvSpPr>
            <p:cNvPr id="46" name="Rounded Rectangle 45"/>
            <p:cNvSpPr/>
            <p:nvPr/>
          </p:nvSpPr>
          <p:spPr>
            <a:xfrm>
              <a:off x="947521" y="1357137"/>
              <a:ext cx="2438400" cy="419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Server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958" y="3989440"/>
              <a:ext cx="1558697" cy="1558697"/>
            </a:xfrm>
            <a:prstGeom prst="rect">
              <a:avLst/>
            </a:prstGeom>
          </p:spPr>
        </p:pic>
      </p:grp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2222" r="5428" b="10001"/>
          <a:stretch/>
        </p:blipFill>
        <p:spPr>
          <a:xfrm>
            <a:off x="1143000" y="1445136"/>
            <a:ext cx="460670" cy="67394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82" y="2179743"/>
            <a:ext cx="395288" cy="61241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8" y="4798449"/>
            <a:ext cx="804504" cy="80450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2222" r="5428" b="10001"/>
          <a:stretch/>
        </p:blipFill>
        <p:spPr>
          <a:xfrm>
            <a:off x="1170852" y="3004398"/>
            <a:ext cx="432817" cy="633195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2029612" y="3994395"/>
            <a:ext cx="0" cy="568097"/>
          </a:xfrm>
          <a:prstGeom prst="line">
            <a:avLst/>
          </a:prstGeom>
          <a:ln w="793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7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1219200" y="1143000"/>
                <a:ext cx="9845486" cy="16764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PAC model 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[Valiant ‘84]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be a set of binary classifiers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a PAC learning algorithm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and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g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iven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i.i.d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.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outputs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that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w.h.p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  <a:endParaRPr lang="en-US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  <a:latin typeface="Century Gothic"/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143000"/>
                <a:ext cx="9845486" cy="16764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9200" y="3000345"/>
                <a:ext cx="69048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  <a:latin typeface="+mj-lt"/>
                  </a:rPr>
                  <a:t>Distribution-specific learning: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 is fixed and known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000345"/>
                <a:ext cx="6904839" cy="400110"/>
              </a:xfrm>
              <a:prstGeom prst="rect">
                <a:avLst/>
              </a:prstGeom>
              <a:blipFill>
                <a:blip r:embed="rId3"/>
                <a:stretch>
                  <a:fillRect l="-88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dirty="0" smtClean="0"/>
              <a:t>query model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[Kearns ‘93]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447800" y="4679902"/>
                <a:ext cx="9279662" cy="1617768"/>
              </a:xfrm>
              <a:prstGeom prst="rect">
                <a:avLst/>
              </a:prstGeom>
              <a:solidFill>
                <a:schemeClr val="bg1">
                  <a:lumMod val="85000"/>
                  <a:alpha val="3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[KLNRS ‘08] </a:t>
                </a:r>
                <a:r>
                  <a:rPr lang="en-US" dirty="0" smtClean="0">
                    <a:solidFill>
                      <a:prstClr val="black"/>
                    </a:solidFill>
                    <a:latin typeface="+mj-lt"/>
                  </a:rPr>
                  <a:t>Simulation with success prob.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i="1" dirty="0" smtClean="0">
                    <a:solidFill>
                      <a:prstClr val="black"/>
                    </a:solidFill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≤1)</m:t>
                    </m:r>
                  </m:oMath>
                </a14:m>
                <a:endParaRPr lang="en-US" b="0" i="1" dirty="0" smtClean="0">
                  <a:solidFill>
                    <a:prstClr val="black"/>
                  </a:solidFill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+mj-lt"/>
                  </a:rPr>
                  <a:t>-LDP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+mj-lt"/>
                  </a:rPr>
                  <a:t> messages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+mj-lt"/>
                  </a:rPr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+mj-lt"/>
                  </a:rPr>
                  <a:t> queries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>
                  <a:solidFill>
                    <a:prstClr val="black"/>
                  </a:solidFill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+mj-lt"/>
                  </a:rPr>
                  <a:t> queries with tolerance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+mj-lt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</a:rPr>
                  <a:t>-LDP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latin typeface="+mj-lt"/>
                  </a:rPr>
                  <a:t>samples/messages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 Non-interactive if and only if queries are non-adaptive</a:t>
                </a:r>
                <a:endParaRPr lang="en-US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679902"/>
                <a:ext cx="9279662" cy="1617768"/>
              </a:xfrm>
              <a:prstGeom prst="rect">
                <a:avLst/>
              </a:prstGeom>
              <a:blipFill>
                <a:blip r:embed="rId15"/>
                <a:stretch>
                  <a:fillRect l="-591" b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874519" y="3632689"/>
                <a:ext cx="6934200" cy="835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2000" i="1" dirty="0" smtClean="0">
                    <a:solidFill>
                      <a:prstClr val="black"/>
                    </a:solidFill>
                    <a:latin typeface="Cambria Math"/>
                  </a:rPr>
                  <a:t>		</a:t>
                </a:r>
                <a:r>
                  <a:rPr lang="en-US" sz="2000" i="1" dirty="0">
                    <a:solidFill>
                      <a:prstClr val="black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𝐄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∼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Palatino Linotype"/>
                </a:endParaRPr>
              </a:p>
              <a:p>
                <a:pPr algn="ctr">
                  <a:spcBef>
                    <a:spcPct val="2000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Palatino Linotype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Palatino Linotype"/>
                  </a:rPr>
                  <a:t> is tolerance of the query;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2000" dirty="0">
                  <a:solidFill>
                    <a:prstClr val="black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519" y="3632689"/>
                <a:ext cx="6934200" cy="835165"/>
              </a:xfrm>
              <a:prstGeom prst="rect">
                <a:avLst/>
              </a:prstGeom>
              <a:blipFill>
                <a:blip r:embed="rId16"/>
                <a:stretch>
                  <a:fillRect b="-12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6"/>
          <p:cNvGrpSpPr>
            <a:grpSpLocks/>
          </p:cNvGrpSpPr>
          <p:nvPr/>
        </p:nvGrpSpPr>
        <p:grpSpPr bwMode="auto">
          <a:xfrm>
            <a:off x="4496954" y="2616513"/>
            <a:ext cx="1600200" cy="390525"/>
            <a:chOff x="2016" y="2064"/>
            <a:chExt cx="1008" cy="246"/>
          </a:xfrm>
        </p:grpSpPr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Palatino Linotype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24" y="2064"/>
                  <a:ext cx="312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  <a:latin typeface="Palatino Linotype"/>
                  </a:endParaRPr>
                </a:p>
              </p:txBody>
            </p:sp>
          </mc:Choice>
          <mc:Fallback xmlns="">
            <p:sp>
              <p:nvSpPr>
                <p:cNvPr id="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4" y="2064"/>
                  <a:ext cx="312" cy="2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69" b="-78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9"/>
          <p:cNvGrpSpPr>
            <a:grpSpLocks/>
          </p:cNvGrpSpPr>
          <p:nvPr/>
        </p:nvGrpSpPr>
        <p:grpSpPr bwMode="auto">
          <a:xfrm>
            <a:off x="4535054" y="1300479"/>
            <a:ext cx="1524000" cy="338138"/>
            <a:chOff x="2016" y="2292"/>
            <a:chExt cx="960" cy="213"/>
          </a:xfrm>
        </p:grpSpPr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Palatino Linotype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  <a:latin typeface="Palatino Linotype"/>
                  </a:endParaRPr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12"/>
          <p:cNvGrpSpPr>
            <a:grpSpLocks/>
          </p:cNvGrpSpPr>
          <p:nvPr/>
        </p:nvGrpSpPr>
        <p:grpSpPr bwMode="auto">
          <a:xfrm>
            <a:off x="4496954" y="1625912"/>
            <a:ext cx="1600200" cy="381000"/>
            <a:chOff x="2016" y="2064"/>
            <a:chExt cx="1008" cy="240"/>
          </a:xfrm>
        </p:grpSpPr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Palatino Linotype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  <a:latin typeface="Palatino Linotype"/>
                  </a:endParaRPr>
                </a:p>
              </p:txBody>
            </p:sp>
          </mc:Choice>
          <mc:Fallback xmlns="">
            <p:sp>
              <p:nvSpPr>
                <p:cNvPr id="1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69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15"/>
          <p:cNvGrpSpPr>
            <a:grpSpLocks/>
          </p:cNvGrpSpPr>
          <p:nvPr/>
        </p:nvGrpSpPr>
        <p:grpSpPr bwMode="auto">
          <a:xfrm>
            <a:off x="4535054" y="1995804"/>
            <a:ext cx="1524000" cy="338138"/>
            <a:chOff x="2016" y="2292"/>
            <a:chExt cx="960" cy="213"/>
          </a:xfrm>
        </p:grpSpPr>
        <p:sp>
          <p:nvSpPr>
            <p:cNvPr id="48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Palatino Linotype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  <a:latin typeface="Palatino Linotype"/>
                  </a:endParaRPr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5258954" y="245299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Palatino Linotype"/>
            </a:endParaRPr>
          </a:p>
        </p:txBody>
      </p:sp>
      <p:grpSp>
        <p:nvGrpSpPr>
          <p:cNvPr id="51" name="Group 19"/>
          <p:cNvGrpSpPr>
            <a:grpSpLocks/>
          </p:cNvGrpSpPr>
          <p:nvPr/>
        </p:nvGrpSpPr>
        <p:grpSpPr bwMode="auto">
          <a:xfrm>
            <a:off x="4535054" y="2973704"/>
            <a:ext cx="1524000" cy="357188"/>
            <a:chOff x="2016" y="2284"/>
            <a:chExt cx="960" cy="225"/>
          </a:xfrm>
        </p:grpSpPr>
        <p:sp>
          <p:nvSpPr>
            <p:cNvPr id="52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Palatino Linotype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96" y="2284"/>
                  <a:ext cx="284" cy="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  <a:latin typeface="Palatino Linotype"/>
                  </a:endParaRPr>
                </a:p>
              </p:txBody>
            </p:sp>
          </mc:Choice>
          <mc:Fallback xmlns="">
            <p:sp>
              <p:nvSpPr>
                <p:cNvPr id="2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96" y="2284"/>
                  <a:ext cx="284" cy="2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39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22"/>
          <p:cNvGrpSpPr>
            <a:grpSpLocks/>
          </p:cNvGrpSpPr>
          <p:nvPr/>
        </p:nvGrpSpPr>
        <p:grpSpPr bwMode="auto">
          <a:xfrm>
            <a:off x="4496954" y="929009"/>
            <a:ext cx="1600200" cy="381001"/>
            <a:chOff x="2016" y="2064"/>
            <a:chExt cx="1008" cy="240"/>
          </a:xfrm>
        </p:grpSpPr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Palatino Linotype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24" y="2064"/>
                  <a:ext cx="30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  <a:latin typeface="Palatino Linotype"/>
                  </a:endParaRPr>
                </a:p>
              </p:txBody>
            </p:sp>
          </mc:Choice>
          <mc:Fallback xmlns="">
            <p:sp>
              <p:nvSpPr>
                <p:cNvPr id="2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4" y="2064"/>
                  <a:ext cx="309" cy="2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500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extBox 56"/>
          <p:cNvSpPr txBox="1"/>
          <p:nvPr/>
        </p:nvSpPr>
        <p:spPr>
          <a:xfrm>
            <a:off x="2066016" y="296432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Palatino Linotype"/>
              </a:rPr>
              <a:t> 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SQ algorithm</a:t>
            </a:r>
          </a:p>
        </p:txBody>
      </p:sp>
      <p:pic>
        <p:nvPicPr>
          <p:cNvPr id="58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2200" y="1371600"/>
            <a:ext cx="1219282" cy="147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695748" y="3642344"/>
                <a:ext cx="1957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Palatino Linotype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48" y="3642344"/>
                <a:ext cx="1957972" cy="461665"/>
              </a:xfrm>
              <a:prstGeom prst="rect">
                <a:avLst/>
              </a:prstGeom>
              <a:blipFill>
                <a:blip r:embed="rId1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612634" y="915503"/>
            <a:ext cx="2518808" cy="2338383"/>
            <a:chOff x="5429884" y="252488"/>
            <a:chExt cx="3409316" cy="3116271"/>
          </a:xfrm>
        </p:grpSpPr>
        <p:pic>
          <p:nvPicPr>
            <p:cNvPr id="37" name="Picture 2" descr="C:\Research\Talks\11.11 SQ and evolvability\crystal-ball.gif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884" y="252488"/>
              <a:ext cx="3409316" cy="31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6629400" y="2098865"/>
                  <a:ext cx="923399" cy="8448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3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098865"/>
                  <a:ext cx="923399" cy="84480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Box 38"/>
          <p:cNvSpPr txBox="1"/>
          <p:nvPr/>
        </p:nvSpPr>
        <p:spPr>
          <a:xfrm>
            <a:off x="7241284" y="306774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SQ oracle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20200" y="1371600"/>
                <a:ext cx="252267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+mj-lt"/>
                  </a:rPr>
                  <a:t> distribution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 smtClean="0">
                  <a:latin typeface="+mj-lt"/>
                </a:endParaRPr>
              </a:p>
              <a:p>
                <a:endParaRPr lang="en-US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×{±1}</m:t>
                      </m:r>
                    </m:oMath>
                  </m:oMathPara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+mj-lt"/>
                  </a:rPr>
                  <a:t> is the distribution of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1371600"/>
                <a:ext cx="2522678" cy="1477328"/>
              </a:xfrm>
              <a:prstGeom prst="rect">
                <a:avLst/>
              </a:prstGeom>
              <a:blipFill>
                <a:blip r:embed="rId20"/>
                <a:stretch>
                  <a:fillRect l="-726" t="-2066" r="-1453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02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0" grpId="0" animBg="1"/>
      <p:bldP spid="57" grpId="0"/>
      <p:bldP spid="63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results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18" y="2034359"/>
            <a:ext cx="10972800" cy="10603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Examples:</a:t>
            </a: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Yes: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halfspaces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/linear classifiers 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Dunagan,Vempala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‘04]</a:t>
            </a:r>
            <a:endParaRPr lang="en-US" sz="2000" dirty="0" smtClean="0">
              <a:solidFill>
                <a:schemeClr val="tx2"/>
              </a:solidFill>
              <a:latin typeface="Berlin Sans FB" panose="020E0602020502020306" pitchFamily="34" charset="0"/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No: </a:t>
            </a:r>
            <a:r>
              <a:rPr lang="en-US" sz="2000" dirty="0">
                <a:solidFill>
                  <a:srgbClr val="C00000"/>
                </a:solidFill>
              </a:rPr>
              <a:t>p</a:t>
            </a:r>
            <a:r>
              <a:rPr lang="en-US" sz="2000" dirty="0" smtClean="0">
                <a:solidFill>
                  <a:srgbClr val="C00000"/>
                </a:solidFill>
              </a:rPr>
              <a:t>arity functions 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[Kearns ‘93]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Yes, non-adaptively: Boolean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conjunctions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09600" y="990602"/>
                <a:ext cx="10363200" cy="865006"/>
              </a:xfrm>
              <a:prstGeom prst="rect">
                <a:avLst/>
              </a:prstGeom>
              <a:solidFill>
                <a:schemeClr val="bg1">
                  <a:lumMod val="85000"/>
                  <a:alpha val="3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000" dirty="0" smtClean="0">
                    <a:solidFill>
                      <a:prstClr val="black"/>
                    </a:solidFill>
                    <a:latin typeface="+mj-lt"/>
                  </a:rPr>
                  <a:t>is SQ-learnable </a:t>
                </a:r>
                <a:r>
                  <a:rPr lang="en-US" sz="2000" dirty="0" smtClean="0">
                    <a:solidFill>
                      <a:prstClr val="black"/>
                    </a:solidFill>
                    <a:latin typeface="+mj-lt"/>
                  </a:rPr>
                  <a:t>efficiently (non-adaptively) if and only if </a:t>
                </a:r>
              </a:p>
              <a:p>
                <a:r>
                  <a:rPr lang="en-US" sz="2000" dirty="0" smtClean="0">
                    <a:solidFill>
                      <a:prstClr val="black"/>
                    </a:solidFill>
                    <a:latin typeface="+mj-lt"/>
                  </a:rPr>
                  <a:t>learnable </a:t>
                </a:r>
                <a:r>
                  <a:rPr lang="en-US" sz="2000" dirty="0" smtClean="0">
                    <a:solidFill>
                      <a:prstClr val="black"/>
                    </a:solidFill>
                    <a:latin typeface="+mj-lt"/>
                  </a:rPr>
                  <a:t>efficiently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  <a:latin typeface="+mj-lt"/>
                  </a:rPr>
                  <a:t>-</a:t>
                </a:r>
                <a:r>
                  <a:rPr lang="en-US" sz="2000" dirty="0" smtClean="0">
                    <a:solidFill>
                      <a:prstClr val="black"/>
                    </a:solidFill>
                    <a:latin typeface="+mj-lt"/>
                  </a:rPr>
                  <a:t>LDP (non-interactively)</a:t>
                </a:r>
                <a:endParaRPr lang="en-US" sz="2000" dirty="0" smtClean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90602"/>
                <a:ext cx="10363200" cy="865006"/>
              </a:xfrm>
              <a:prstGeom prst="rect">
                <a:avLst/>
              </a:prstGeom>
              <a:blipFill>
                <a:blip r:embed="rId2"/>
                <a:stretch>
                  <a:fillRect l="-588" b="-35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8936" y="3267420"/>
                <a:ext cx="11060436" cy="990600"/>
              </a:xfrm>
              <a:prstGeom prst="rect">
                <a:avLst/>
              </a:prstGeom>
              <a:solidFill>
                <a:schemeClr val="bg1">
                  <a:lumMod val="85000"/>
                  <a:alpha val="3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[KLNRS 08] </a:t>
                </a:r>
                <a:r>
                  <a:rPr lang="en-US" sz="2000" dirty="0" smtClean="0">
                    <a:solidFill>
                      <a:prstClr val="black"/>
                    </a:solidFill>
                    <a:latin typeface="+mj-lt"/>
                  </a:rPr>
                  <a:t>There exists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  <a:latin typeface="+mj-lt"/>
                  </a:rPr>
                  <a:t> that is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solidFill>
                      <a:prstClr val="black"/>
                    </a:solidFill>
                    <a:latin typeface="+mj-lt"/>
                  </a:rPr>
                  <a:t>SQ/LDP-learnable efficiently over the uniform distribution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  <a:latin typeface="+mj-lt"/>
                  </a:rPr>
                  <a:t> but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solidFill>
                      <a:prstClr val="black"/>
                    </a:solidFill>
                    <a:latin typeface="+mj-lt"/>
                  </a:rPr>
                  <a:t>requires exponential num. of samples to learn non-interactively by an LDP algorithm</a:t>
                </a:r>
                <a:endParaRPr lang="en-US" sz="2000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36" y="3267420"/>
                <a:ext cx="11060436" cy="990600"/>
              </a:xfrm>
              <a:prstGeom prst="rect">
                <a:avLst/>
              </a:prstGeom>
              <a:blipFill>
                <a:blip r:embed="rId3"/>
                <a:stretch>
                  <a:fillRect l="-606" t="-4321" b="-123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826764" y="4436772"/>
            <a:ext cx="2457762" cy="1875168"/>
            <a:chOff x="826764" y="4436772"/>
            <a:chExt cx="2457762" cy="1875168"/>
          </a:xfrm>
        </p:grpSpPr>
        <p:grpSp>
          <p:nvGrpSpPr>
            <p:cNvPr id="11" name="Group 10"/>
            <p:cNvGrpSpPr/>
            <p:nvPr/>
          </p:nvGrpSpPr>
          <p:grpSpPr>
            <a:xfrm>
              <a:off x="826764" y="4436772"/>
              <a:ext cx="2457762" cy="1354428"/>
              <a:chOff x="989567" y="4893972"/>
              <a:chExt cx="2457762" cy="135442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90600" y="4940594"/>
                <a:ext cx="1219200" cy="1307805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09800" y="4940594"/>
                <a:ext cx="1219200" cy="1307806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File:Skeleton-Key-Silhouette.svg - Wikimedia Common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316524">
                <a:off x="989567" y="5312858"/>
                <a:ext cx="1142157" cy="399755"/>
              </a:xfrm>
              <a:prstGeom prst="rect">
                <a:avLst/>
              </a:prstGeom>
            </p:spPr>
          </p:pic>
          <p:pic>
            <p:nvPicPr>
              <p:cNvPr id="10" name="Picture 9" descr="File:Ei-lock.svg - Wikimedia Commons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9800" y="4893972"/>
                <a:ext cx="1237529" cy="1237529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1066800" y="5942608"/>
              <a:ext cx="1763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Masked parity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86200" y="4483395"/>
            <a:ext cx="73292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</a:t>
            </a:r>
            <a:r>
              <a:rPr lang="en-US" sz="2000" dirty="0">
                <a:solidFill>
                  <a:schemeClr val="tx2"/>
                </a:solidFill>
                <a:latin typeface="Berlin Sans FB" panose="020E0602020502020306" pitchFamily="34" charset="0"/>
              </a:rPr>
              <a:t>KLNRS 08</a:t>
            </a:r>
            <a:r>
              <a:rPr lang="en-US" sz="20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]</a:t>
            </a:r>
            <a:r>
              <a:rPr lang="en-US" sz="2000" dirty="0" smtClean="0">
                <a:latin typeface="+mj-lt"/>
              </a:rPr>
              <a:t>: 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Does separation hold for 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distribution-independent learning?</a:t>
            </a:r>
          </a:p>
          <a:p>
            <a:endParaRPr lang="en-US" dirty="0" smtClean="0">
              <a:solidFill>
                <a:srgbClr val="C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095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0" y="1524000"/>
            <a:ext cx="2898775" cy="3241675"/>
            <a:chOff x="6249958" y="1554163"/>
            <a:chExt cx="2898775" cy="3241675"/>
          </a:xfrm>
        </p:grpSpPr>
        <p:sp>
          <p:nvSpPr>
            <p:cNvPr id="6" name="Text Box 6"/>
            <p:cNvSpPr txBox="1">
              <a:spLocks noChangeAspect="1" noChangeArrowheads="1"/>
            </p:cNvSpPr>
            <p:nvPr/>
          </p:nvSpPr>
          <p:spPr bwMode="auto">
            <a:xfrm>
              <a:off x="6515070" y="4049712"/>
              <a:ext cx="585788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7" name="Text Box 7"/>
            <p:cNvSpPr txBox="1">
              <a:spLocks noChangeAspect="1" noChangeArrowheads="1"/>
            </p:cNvSpPr>
            <p:nvPr/>
          </p:nvSpPr>
          <p:spPr bwMode="auto">
            <a:xfrm>
              <a:off x="6249958" y="3113087"/>
              <a:ext cx="58896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8" name="Text Box 8"/>
            <p:cNvSpPr txBox="1">
              <a:spLocks noChangeAspect="1" noChangeArrowheads="1"/>
            </p:cNvSpPr>
            <p:nvPr/>
          </p:nvSpPr>
          <p:spPr bwMode="auto">
            <a:xfrm>
              <a:off x="6591271" y="3751263"/>
              <a:ext cx="585787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9" name="Text Box 9"/>
            <p:cNvSpPr txBox="1">
              <a:spLocks noChangeAspect="1" noChangeArrowheads="1"/>
            </p:cNvSpPr>
            <p:nvPr/>
          </p:nvSpPr>
          <p:spPr bwMode="auto">
            <a:xfrm>
              <a:off x="8561358" y="3581401"/>
              <a:ext cx="587375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0" name="Text Box 10"/>
            <p:cNvSpPr txBox="1">
              <a:spLocks noChangeAspect="1" noChangeArrowheads="1"/>
            </p:cNvSpPr>
            <p:nvPr/>
          </p:nvSpPr>
          <p:spPr bwMode="auto">
            <a:xfrm>
              <a:off x="7980333" y="4216400"/>
              <a:ext cx="5889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1" name="Text Box 11"/>
            <p:cNvSpPr txBox="1">
              <a:spLocks noChangeAspect="1" noChangeArrowheads="1"/>
            </p:cNvSpPr>
            <p:nvPr/>
          </p:nvSpPr>
          <p:spPr bwMode="auto">
            <a:xfrm>
              <a:off x="7173883" y="4192588"/>
              <a:ext cx="588963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2" name="Text Box 12"/>
            <p:cNvSpPr txBox="1">
              <a:spLocks noChangeAspect="1" noChangeArrowheads="1"/>
            </p:cNvSpPr>
            <p:nvPr/>
          </p:nvSpPr>
          <p:spPr bwMode="auto">
            <a:xfrm>
              <a:off x="7677202" y="2609850"/>
              <a:ext cx="31908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3" name="Text Box 13"/>
            <p:cNvSpPr txBox="1">
              <a:spLocks noChangeAspect="1" noChangeArrowheads="1"/>
            </p:cNvSpPr>
            <p:nvPr/>
          </p:nvSpPr>
          <p:spPr bwMode="auto">
            <a:xfrm>
              <a:off x="7245321" y="1554163"/>
              <a:ext cx="320675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4" name="Text Box 14"/>
            <p:cNvSpPr txBox="1">
              <a:spLocks noChangeAspect="1" noChangeArrowheads="1"/>
            </p:cNvSpPr>
            <p:nvPr/>
          </p:nvSpPr>
          <p:spPr bwMode="auto">
            <a:xfrm>
              <a:off x="7751733" y="3778250"/>
              <a:ext cx="4191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5" name="Text Box 15"/>
            <p:cNvSpPr txBox="1">
              <a:spLocks noChangeAspect="1" noChangeArrowheads="1"/>
            </p:cNvSpPr>
            <p:nvPr/>
          </p:nvSpPr>
          <p:spPr bwMode="auto">
            <a:xfrm>
              <a:off x="8778846" y="2466975"/>
              <a:ext cx="3175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6" name="Text Box 16"/>
            <p:cNvSpPr txBox="1">
              <a:spLocks noChangeAspect="1" noChangeArrowheads="1"/>
            </p:cNvSpPr>
            <p:nvPr/>
          </p:nvSpPr>
          <p:spPr bwMode="auto">
            <a:xfrm>
              <a:off x="7512021" y="1554163"/>
              <a:ext cx="319087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7" name="Text Box 17"/>
            <p:cNvSpPr txBox="1">
              <a:spLocks noChangeAspect="1" noChangeArrowheads="1"/>
            </p:cNvSpPr>
            <p:nvPr/>
          </p:nvSpPr>
          <p:spPr bwMode="auto">
            <a:xfrm>
              <a:off x="6500783" y="2435387"/>
              <a:ext cx="320675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8" name="Text Box 18"/>
            <p:cNvSpPr txBox="1">
              <a:spLocks noChangeAspect="1" noChangeArrowheads="1"/>
            </p:cNvSpPr>
            <p:nvPr/>
          </p:nvSpPr>
          <p:spPr bwMode="auto">
            <a:xfrm>
              <a:off x="7512021" y="2079625"/>
              <a:ext cx="31908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9" name="Text Box 19"/>
            <p:cNvSpPr txBox="1">
              <a:spLocks noChangeAspect="1" noChangeArrowheads="1"/>
            </p:cNvSpPr>
            <p:nvPr/>
          </p:nvSpPr>
          <p:spPr bwMode="auto">
            <a:xfrm>
              <a:off x="6857971" y="1986124"/>
              <a:ext cx="319087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0" name="Text Box 20"/>
            <p:cNvSpPr txBox="1">
              <a:spLocks noChangeAspect="1" noChangeArrowheads="1"/>
            </p:cNvSpPr>
            <p:nvPr/>
          </p:nvSpPr>
          <p:spPr bwMode="auto">
            <a:xfrm>
              <a:off x="8696296" y="2884488"/>
              <a:ext cx="320675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1" name="Text Box 21"/>
            <p:cNvSpPr txBox="1">
              <a:spLocks noChangeAspect="1" noChangeArrowheads="1"/>
            </p:cNvSpPr>
            <p:nvPr/>
          </p:nvSpPr>
          <p:spPr bwMode="auto">
            <a:xfrm>
              <a:off x="8134321" y="2697163"/>
              <a:ext cx="320675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2" name="Line 22"/>
            <p:cNvSpPr>
              <a:spLocks noChangeAspect="1" noChangeShapeType="1"/>
            </p:cNvSpPr>
            <p:nvPr/>
          </p:nvSpPr>
          <p:spPr bwMode="auto">
            <a:xfrm>
              <a:off x="6281865" y="2917354"/>
              <a:ext cx="2735106" cy="691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6"/>
            <p:cNvSpPr txBox="1">
              <a:spLocks noChangeAspect="1" noChangeArrowheads="1"/>
            </p:cNvSpPr>
            <p:nvPr/>
          </p:nvSpPr>
          <p:spPr bwMode="auto">
            <a:xfrm>
              <a:off x="8032721" y="2217738"/>
              <a:ext cx="320675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4" name="Text Box 27"/>
            <p:cNvSpPr txBox="1">
              <a:spLocks noChangeAspect="1" noChangeArrowheads="1"/>
            </p:cNvSpPr>
            <p:nvPr/>
          </p:nvSpPr>
          <p:spPr bwMode="auto">
            <a:xfrm>
              <a:off x="6540470" y="3611562"/>
              <a:ext cx="58578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5" name="Text Box 28"/>
            <p:cNvSpPr txBox="1">
              <a:spLocks noChangeAspect="1" noChangeArrowheads="1"/>
            </p:cNvSpPr>
            <p:nvPr/>
          </p:nvSpPr>
          <p:spPr bwMode="auto">
            <a:xfrm>
              <a:off x="6692870" y="3113087"/>
              <a:ext cx="585788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6" name="Text Box 29"/>
            <p:cNvSpPr txBox="1">
              <a:spLocks noChangeAspect="1" noChangeArrowheads="1"/>
            </p:cNvSpPr>
            <p:nvPr/>
          </p:nvSpPr>
          <p:spPr bwMode="auto">
            <a:xfrm>
              <a:off x="7202458" y="3241513"/>
              <a:ext cx="58578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7" name="Text Box 30"/>
            <p:cNvSpPr txBox="1">
              <a:spLocks noChangeAspect="1" noChangeArrowheads="1"/>
            </p:cNvSpPr>
            <p:nvPr/>
          </p:nvSpPr>
          <p:spPr bwMode="auto">
            <a:xfrm>
              <a:off x="8294658" y="4040981"/>
              <a:ext cx="585788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8" name="Text Box 31"/>
            <p:cNvSpPr txBox="1">
              <a:spLocks noChangeAspect="1" noChangeArrowheads="1"/>
            </p:cNvSpPr>
            <p:nvPr/>
          </p:nvSpPr>
          <p:spPr bwMode="auto">
            <a:xfrm>
              <a:off x="8312121" y="2036763"/>
              <a:ext cx="320675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9" name="Text Box 32"/>
            <p:cNvSpPr txBox="1">
              <a:spLocks noChangeAspect="1" noChangeArrowheads="1"/>
            </p:cNvSpPr>
            <p:nvPr/>
          </p:nvSpPr>
          <p:spPr bwMode="auto">
            <a:xfrm>
              <a:off x="7202458" y="2590962"/>
              <a:ext cx="320675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30" name="Text Box 34"/>
            <p:cNvSpPr txBox="1">
              <a:spLocks noChangeAspect="1" noChangeArrowheads="1"/>
            </p:cNvSpPr>
            <p:nvPr/>
          </p:nvSpPr>
          <p:spPr bwMode="auto">
            <a:xfrm>
              <a:off x="7215158" y="3581400"/>
              <a:ext cx="4191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9937" y="2694942"/>
            <a:ext cx="3077488" cy="1095846"/>
            <a:chOff x="5937895" y="2725105"/>
            <a:chExt cx="3077488" cy="109584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327745" y="2725105"/>
              <a:ext cx="2687638" cy="705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276279" y="3115309"/>
              <a:ext cx="2687638" cy="705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 rot="738404">
                  <a:off x="5937895" y="2814454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𝛾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400" dirty="0" smtClean="0"/>
                    <a:t>{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8404">
                  <a:off x="5937895" y="2814454"/>
                  <a:ext cx="389850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4054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4086225" y="2030841"/>
                <a:ext cx="7516812" cy="2450304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Margin complexity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𝐌𝐂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such that exists an embedding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under which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linearly separable with margin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Positive examples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=+1}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N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egative examples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1}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25" y="2030841"/>
                <a:ext cx="7516812" cy="245030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738404">
                <a:off x="500738" y="2597628"/>
                <a:ext cx="38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𝛾</m:t>
                    </m:r>
                    <m:r>
                      <a:rPr lang="en-US" sz="14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/>
                  <a:t>{</a:t>
                </a:r>
                <a:endParaRPr lang="en-US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38404">
                <a:off x="500738" y="2597628"/>
                <a:ext cx="389850" cy="307777"/>
              </a:xfrm>
              <a:prstGeom prst="rect">
                <a:avLst/>
              </a:prstGeom>
              <a:blipFill>
                <a:blip r:embed="rId6"/>
                <a:stretch>
                  <a:fillRect r="-2703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38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00" y="1027540"/>
                <a:ext cx="11430000" cy="1334659"/>
              </a:xfrm>
              <a:prstGeom prst="rect">
                <a:avLst/>
              </a:prstGeom>
              <a:solidFill>
                <a:schemeClr val="accent6">
                  <a:alpha val="7000"/>
                </a:schemeClr>
              </a:solidFill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Thm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be a negation-closed set of classifiers.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Any non-interactive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-LPD algorithm that learns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&lt;1/2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and success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needs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𝐌𝐂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27540"/>
                <a:ext cx="11430000" cy="1334659"/>
              </a:xfrm>
              <a:prstGeom prst="rect">
                <a:avLst/>
              </a:prstGeom>
              <a:blipFill>
                <a:blip r:embed="rId2"/>
                <a:stretch>
                  <a:fillRect l="-42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841504"/>
                <a:ext cx="11175079" cy="249249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C00000"/>
                    </a:solidFill>
                  </a:rPr>
                  <a:t>Corollaries:</a:t>
                </a:r>
              </a:p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Decision lists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US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     [</a:t>
                </a:r>
                <a:r>
                  <a:rPr lang="en-US" sz="2000" dirty="0" err="1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Buhrman,Vereshchagin,de</a:t>
                </a:r>
                <a:r>
                  <a:rPr lang="en-US" sz="20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Wolf ‘07]</a:t>
                </a:r>
                <a:endParaRPr lang="en-US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(Interactively) learnable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[Kearns 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’93]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Linear 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classifiers </a:t>
                </a: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 smtClean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   [</a:t>
                </a:r>
                <a:r>
                  <a:rPr lang="en-US" sz="2000" dirty="0" err="1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Goldmann,Hastad,Razborov</a:t>
                </a:r>
                <a:r>
                  <a:rPr lang="en-US" sz="20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‘92; </a:t>
                </a:r>
                <a:r>
                  <a:rPr lang="en-US" sz="2000" dirty="0" err="1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Sherstov</a:t>
                </a:r>
                <a:r>
                  <a:rPr lang="en-US" sz="20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‘07]</a:t>
                </a:r>
                <a:endParaRPr lang="en-US" sz="2000" dirty="0" smtClean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(Interactively) 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learnable </a:t>
                </a: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000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Dunagan,Vempala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’04]</a:t>
                </a: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841504"/>
                <a:ext cx="11175079" cy="2492496"/>
              </a:xfrm>
              <a:blipFill>
                <a:blip r:embed="rId3"/>
                <a:stretch>
                  <a:fillRect l="-546" t="-3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2535603"/>
            <a:ext cx="3368461" cy="37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5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74915" y="1240510"/>
                <a:ext cx="10350285" cy="1274090"/>
              </a:xfrm>
              <a:prstGeom prst="rect">
                <a:avLst/>
              </a:prstGeom>
              <a:solidFill>
                <a:schemeClr val="accent6">
                  <a:alpha val="7000"/>
                </a:schemeClr>
              </a:solidFill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Thm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and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there exists a non-adaptive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-LPD algorithm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that learns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and success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using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poly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𝐌𝐂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𝛼𝜖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15" y="1240510"/>
                <a:ext cx="10350285" cy="1274090"/>
              </a:xfrm>
              <a:prstGeom prst="rect">
                <a:avLst/>
              </a:prstGeom>
              <a:blipFill>
                <a:blip r:embed="rId2"/>
                <a:stretch>
                  <a:fillRect l="-412" t="-141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4915" y="2688707"/>
                <a:ext cx="11175079" cy="12736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Instead of fixed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access to public unlabeled samples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(interactive) LDP access to unlabeled samples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915" y="2688707"/>
                <a:ext cx="11175079" cy="1273693"/>
              </a:xfrm>
              <a:blipFill>
                <a:blip r:embed="rId3"/>
                <a:stretch>
                  <a:fillRect l="-436" t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971800" y="4343400"/>
            <a:ext cx="57406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Century Gothic"/>
              </a:rPr>
              <a:t>Lower bound holds against the hybrid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 Mod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xecutive Mod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14000"/>
          </a:schemeClr>
        </a:solidFill>
      </a:spPr>
      <a:bodyPr rtlCol="0" anchor="ctr"/>
      <a:lstStyle>
        <a:defPPr>
          <a:defRPr i="1" smtClean="0">
            <a:solidFill>
              <a:prstClr val="black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27078</TotalTime>
  <Words>679</Words>
  <Application>Microsoft Office PowerPoint</Application>
  <PresentationFormat>Widescreen</PresentationFormat>
  <Paragraphs>208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Berlin Sans FB</vt:lpstr>
      <vt:lpstr>Calibri</vt:lpstr>
      <vt:lpstr>Cambria Math</vt:lpstr>
      <vt:lpstr>Century Gothic</vt:lpstr>
      <vt:lpstr>Courier New</vt:lpstr>
      <vt:lpstr>Palatino Linotype</vt:lpstr>
      <vt:lpstr>Rockwell</vt:lpstr>
      <vt:lpstr>Symbol</vt:lpstr>
      <vt:lpstr>Executive Mod</vt:lpstr>
      <vt:lpstr>1_Executive Mod</vt:lpstr>
      <vt:lpstr>PowerPoint Presentation</vt:lpstr>
      <vt:lpstr>Local Differential Privacy (LDP)</vt:lpstr>
      <vt:lpstr>Non-interactive LDP</vt:lpstr>
      <vt:lpstr>PAC learning</vt:lpstr>
      <vt:lpstr>Statistical query model [Kearns ‘93]</vt:lpstr>
      <vt:lpstr>Known results</vt:lpstr>
      <vt:lpstr>Margin Complexity</vt:lpstr>
      <vt:lpstr>Lower bound</vt:lpstr>
      <vt:lpstr>Upper bound</vt:lpstr>
      <vt:lpstr>Lower bound technique</vt:lpstr>
      <vt:lpstr>Proof</vt:lpstr>
      <vt:lpstr>Upper bound</vt:lpstr>
      <vt:lpstr>Algorithm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Vitaly</dc:creator>
  <cp:lastModifiedBy>Vitaly Feldman</cp:lastModifiedBy>
  <cp:revision>529</cp:revision>
  <dcterms:created xsi:type="dcterms:W3CDTF">2016-10-31T02:03:57Z</dcterms:created>
  <dcterms:modified xsi:type="dcterms:W3CDTF">2019-04-11T22:04:33Z</dcterms:modified>
</cp:coreProperties>
</file>