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71" r:id="rId2"/>
    <p:sldId id="288" r:id="rId3"/>
    <p:sldId id="290" r:id="rId4"/>
    <p:sldId id="291" r:id="rId5"/>
    <p:sldId id="292" r:id="rId6"/>
    <p:sldId id="293" r:id="rId7"/>
    <p:sldId id="298" r:id="rId8"/>
    <p:sldId id="29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taly F" initials="VF" lastIdx="1" clrIdx="0">
    <p:extLst>
      <p:ext uri="{19B8F6BF-5375-455C-9EA6-DF929625EA0E}">
        <p15:presenceInfo xmlns:p15="http://schemas.microsoft.com/office/powerpoint/2012/main" userId="63a5138c4ca95a6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38B"/>
    <a:srgbClr val="FFD653"/>
    <a:srgbClr val="FFCE33"/>
    <a:srgbClr val="1DC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3" autoAdjust="0"/>
    <p:restoredTop sz="96586" autoAdjust="0"/>
  </p:normalViewPr>
  <p:slideViewPr>
    <p:cSldViewPr>
      <p:cViewPr varScale="1">
        <p:scale>
          <a:sx n="87" d="100"/>
          <a:sy n="87" d="100"/>
        </p:scale>
        <p:origin x="51" y="513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EA67E3-6FB6-4EA0-978D-974239F7C7DA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329A48-A052-432F-9614-232E45EA0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6791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29A48-A052-432F-9614-232E45EA008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1705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9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5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6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7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609601"/>
            <a:ext cx="103632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953000"/>
            <a:ext cx="85344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484463" y="6356351"/>
            <a:ext cx="2781300" cy="365125"/>
          </a:xfrm>
          <a:prstGeom prst="rect">
            <a:avLst/>
          </a:prstGeom>
        </p:spPr>
        <p:txBody>
          <a:bodyPr/>
          <a:lstStyle/>
          <a:p>
            <a:fld id="{EA051B39-B140-43FE-96DB-472A2B59CE7C}" type="datetime1">
              <a:rPr lang="en-US" smtClean="0"/>
              <a:t>6/28/2019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78887" y="6356351"/>
            <a:ext cx="37973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484463" y="6356351"/>
            <a:ext cx="2781300" cy="365125"/>
          </a:xfrm>
          <a:prstGeom prst="rect">
            <a:avLst/>
          </a:prstGeom>
        </p:spPr>
        <p:txBody>
          <a:bodyPr/>
          <a:lstStyle/>
          <a:p>
            <a:fld id="{DA600BB2-27C5-458B-ABCE-839C88CF47CE}" type="datetime1">
              <a:rPr lang="en-US" smtClean="0"/>
              <a:t>6/28/2019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78887" y="6356351"/>
            <a:ext cx="37973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62000"/>
          </a:xfrm>
          <a:solidFill>
            <a:schemeClr val="tx1"/>
          </a:solidFill>
        </p:spPr>
        <p:txBody>
          <a:bodyPr lIns="457200" anchor="ctr"/>
          <a:lstStyle>
            <a:lvl1pPr>
              <a:defRPr sz="3200">
                <a:solidFill>
                  <a:srgbClr val="FFE38B"/>
                </a:solidFill>
                <a:latin typeface="Rockwell" panose="02060603020205020403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1371601"/>
            <a:ext cx="103632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4068764"/>
            <a:ext cx="103632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994400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>
          <a:xfrm>
            <a:off x="6261100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>
          <a:xfrm>
            <a:off x="5728971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84463" y="6356351"/>
            <a:ext cx="2781300" cy="365125"/>
          </a:xfrm>
          <a:prstGeom prst="rect">
            <a:avLst/>
          </a:prstGeom>
        </p:spPr>
        <p:txBody>
          <a:bodyPr/>
          <a:lstStyle/>
          <a:p>
            <a:fld id="{E34CF3C7-6809-4F39-BD67-A75817BDDE0A}" type="datetime1">
              <a:rPr lang="en-US" smtClean="0"/>
              <a:t>6/28/2019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78887" y="6356351"/>
            <a:ext cx="37973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87680" y="1600200"/>
            <a:ext cx="5388864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5386917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7601" y="1600200"/>
            <a:ext cx="5389033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484463" y="6356351"/>
            <a:ext cx="2781300" cy="365125"/>
          </a:xfrm>
          <a:prstGeom prst="rect">
            <a:avLst/>
          </a:prstGeom>
        </p:spPr>
        <p:txBody>
          <a:bodyPr/>
          <a:lstStyle/>
          <a:p>
            <a:fld id="{F7EAEB24-CE78-465C-A726-91D0868FA48F}" type="datetime1">
              <a:rPr lang="en-US" smtClean="0"/>
              <a:t>6/28/2019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78887" y="6356351"/>
            <a:ext cx="37973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12848"/>
            <a:ext cx="5388864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230112" y="2212849"/>
            <a:ext cx="5388864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484463" y="6356351"/>
            <a:ext cx="2781300" cy="365125"/>
          </a:xfrm>
          <a:prstGeom prst="rect">
            <a:avLst/>
          </a:prstGeom>
        </p:spPr>
        <p:txBody>
          <a:bodyPr/>
          <a:lstStyle/>
          <a:p>
            <a:fld id="{40BAADF0-1749-4E8B-9691-B44A5F8C0895}" type="datetime1">
              <a:rPr lang="en-US" smtClean="0"/>
              <a:t>6/28/2019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878887" y="6356351"/>
            <a:ext cx="37973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484463" y="6356351"/>
            <a:ext cx="2781300" cy="365125"/>
          </a:xfrm>
          <a:prstGeom prst="rect">
            <a:avLst/>
          </a:prstGeom>
        </p:spPr>
        <p:txBody>
          <a:bodyPr/>
          <a:lstStyle/>
          <a:p>
            <a:fld id="{A8AF628A-A867-4937-BBE5-207DB6F9C51A}" type="datetime1">
              <a:rPr lang="en-US" smtClean="0"/>
              <a:t>6/28/2019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78887" y="6356351"/>
            <a:ext cx="37973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6117" y="266700"/>
            <a:ext cx="4011084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8850" y="273051"/>
            <a:ext cx="66611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6117" y="2438401"/>
            <a:ext cx="4011084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84463" y="6356351"/>
            <a:ext cx="2781300" cy="365125"/>
          </a:xfrm>
          <a:prstGeom prst="rect">
            <a:avLst/>
          </a:prstGeom>
        </p:spPr>
        <p:txBody>
          <a:bodyPr/>
          <a:lstStyle/>
          <a:p>
            <a:fld id="{118BBB94-68E6-4675-A946-F1C5994EDBD7}" type="datetime1">
              <a:rPr lang="en-US" smtClean="0"/>
              <a:t>6/28/2019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78887" y="6356351"/>
            <a:ext cx="37973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9435" y="228600"/>
            <a:ext cx="7615765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10835" y="1143000"/>
            <a:ext cx="8072965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9435" y="5810250"/>
            <a:ext cx="7615765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84463" y="6356351"/>
            <a:ext cx="2781300" cy="365125"/>
          </a:xfrm>
          <a:prstGeom prst="rect">
            <a:avLst/>
          </a:prstGeom>
        </p:spPr>
        <p:txBody>
          <a:bodyPr/>
          <a:lstStyle/>
          <a:p>
            <a:fld id="{DC3B8377-21E3-4835-B75D-4E2847E2750F}" type="datetime1">
              <a:rPr lang="en-US" smtClean="0"/>
              <a:t>6/28/2019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78887" y="6356351"/>
            <a:ext cx="37973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0000">
              <a:schemeClr val="bg1">
                <a:tint val="80000"/>
                <a:satMod val="250000"/>
              </a:schemeClr>
            </a:gs>
            <a:gs pos="76000">
              <a:schemeClr val="bg1">
                <a:tint val="90000"/>
                <a:shade val="90000"/>
                <a:satMod val="200000"/>
              </a:schemeClr>
            </a:gs>
            <a:gs pos="92000">
              <a:schemeClr val="bg1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838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0668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90043" y="6401594"/>
            <a:ext cx="749300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11277014" y="6499384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758826" y="6499384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ts val="5800"/>
        </a:lnSpc>
        <a:spcBef>
          <a:spcPct val="0"/>
        </a:spcBef>
        <a:buNone/>
        <a:defRPr sz="4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2000" kern="1200">
          <a:solidFill>
            <a:schemeClr val="tx1">
              <a:lumMod val="75000"/>
              <a:lumOff val="25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75000"/>
              <a:lumOff val="25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60.png"/><Relationship Id="rId7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10" Type="http://schemas.openxmlformats.org/officeDocument/2006/relationships/image" Target="../media/image5.jpeg"/><Relationship Id="rId9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838201"/>
            <a:ext cx="12192000" cy="2362199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US" sz="4400" dirty="0">
                <a:ln w="0"/>
                <a:solidFill>
                  <a:srgbClr val="FFDC00"/>
                </a:solidFill>
                <a:latin typeface="Rockwell" panose="02060603020205020403" pitchFamily="18" charset="0"/>
              </a:rPr>
              <a:t>High probability generalization bounds for uniformly stable </a:t>
            </a:r>
            <a:r>
              <a:rPr lang="en-US" sz="4400" dirty="0" smtClean="0">
                <a:ln w="0"/>
                <a:solidFill>
                  <a:srgbClr val="FFDC00"/>
                </a:solidFill>
                <a:latin typeface="Rockwell" panose="02060603020205020403" pitchFamily="18" charset="0"/>
              </a:rPr>
              <a:t>algorithms</a:t>
            </a:r>
            <a:endParaRPr lang="en-US" sz="4400" dirty="0">
              <a:ln w="0"/>
              <a:solidFill>
                <a:srgbClr val="FFDC00"/>
              </a:solidFill>
              <a:latin typeface="Rockwell" panose="02060603020205020403" pitchFamily="18" charset="0"/>
            </a:endParaRPr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2133600" y="4830283"/>
            <a:ext cx="6400800" cy="714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Rockwell" panose="02060603020205020403" pitchFamily="18" charset="0"/>
              </a:rPr>
              <a:t>with Jan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ckwell" panose="02060603020205020403" pitchFamily="18" charset="0"/>
              </a:rPr>
              <a:t>Vondrak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  <a:latin typeface="Rockwell" panose="02060603020205020403" pitchFamily="18" charset="0"/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2971800" y="3488366"/>
            <a:ext cx="6400800" cy="7140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Rockwell" panose="02060603020205020403" pitchFamily="18" charset="0"/>
              </a:rPr>
              <a:t>Vitaly Feldman</a:t>
            </a:r>
          </a:p>
          <a:p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Rockwell" panose="02060603020205020403" pitchFamily="18" charset="0"/>
              </a:rPr>
              <a:t>         Brain</a:t>
            </a:r>
          </a:p>
        </p:txBody>
      </p:sp>
      <p:pic>
        <p:nvPicPr>
          <p:cNvPr id="9" name="Picture 4" descr="Related image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7830" y="3962400"/>
            <a:ext cx="1054839" cy="791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5306289"/>
            <a:ext cx="1815388" cy="952988"/>
          </a:xfrm>
          <a:prstGeom prst="rect">
            <a:avLst/>
          </a:prstGeom>
        </p:spPr>
      </p:pic>
      <p:pic>
        <p:nvPicPr>
          <p:cNvPr id="1028" name="Picture 4" descr="Related ima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2818" y="4629981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4778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Generalization bounds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677858" y="2185263"/>
                <a:ext cx="5980741" cy="35814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Loss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∈[0,1]</m:t>
                    </m:r>
                  </m:oMath>
                </a14:m>
                <a:r>
                  <a:rPr lang="en-US" dirty="0" smtClean="0"/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>
                    <a:solidFill>
                      <a:srgbClr val="C00000"/>
                    </a:solidFill>
                  </a:rPr>
                  <a:t>Estimation error/generalization gap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  <m:sub>
                          <m: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𝐄</m:t>
                          </m:r>
                        </m:e>
                        <m:li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∼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lim>
                      </m:limLow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5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77858" y="2185263"/>
                <a:ext cx="5980741" cy="3581400"/>
              </a:xfrm>
              <a:blipFill>
                <a:blip r:embed="rId7"/>
                <a:stretch>
                  <a:fillRect l="-1529" t="-1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/>
          <p:cNvGrpSpPr/>
          <p:nvPr/>
        </p:nvGrpSpPr>
        <p:grpSpPr>
          <a:xfrm>
            <a:off x="609600" y="990600"/>
            <a:ext cx="4648200" cy="5364488"/>
            <a:chOff x="914400" y="1038544"/>
            <a:chExt cx="4648200" cy="53644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ounded Rectangle 5"/>
                <p:cNvSpPr/>
                <p:nvPr/>
              </p:nvSpPr>
              <p:spPr>
                <a:xfrm>
                  <a:off x="914400" y="2168213"/>
                  <a:ext cx="4648200" cy="3169975"/>
                </a:xfrm>
                <a:prstGeom prst="round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b"/>
                <a:lstStyle/>
                <a:p>
                  <a:r>
                    <a:rPr lang="en-US" sz="2000" dirty="0" smtClean="0"/>
                    <a:t>Learning algorithm </a:t>
                  </a:r>
                  <a14:m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6" name="Rounded Rectangle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4400" y="2168213"/>
                  <a:ext cx="4648200" cy="3169975"/>
                </a:xfrm>
                <a:prstGeom prst="round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Down Arrow 7"/>
            <p:cNvSpPr/>
            <p:nvPr/>
          </p:nvSpPr>
          <p:spPr>
            <a:xfrm>
              <a:off x="2911259" y="1570477"/>
              <a:ext cx="654482" cy="457200"/>
            </a:xfrm>
            <a:prstGeom prst="down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Down Arrow 8"/>
            <p:cNvSpPr/>
            <p:nvPr/>
          </p:nvSpPr>
          <p:spPr>
            <a:xfrm>
              <a:off x="2911259" y="5478724"/>
              <a:ext cx="654482" cy="457200"/>
            </a:xfrm>
            <a:prstGeom prst="down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1371600" y="1038544"/>
                  <a:ext cx="4110421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 smtClean="0">
                      <a:latin typeface="+mj-lt"/>
                    </a:rPr>
                    <a:t>Dataset</a:t>
                  </a:r>
                  <a:r>
                    <a:rPr lang="en-US" sz="2400" dirty="0" smtClean="0"/>
                    <a:t> </a:t>
                  </a:r>
                  <a14:m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∼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71600" y="1038544"/>
                  <a:ext cx="4110421" cy="461665"/>
                </a:xfrm>
                <a:prstGeom prst="rect">
                  <a:avLst/>
                </a:prstGeom>
                <a:blipFill>
                  <a:blip r:embed="rId8"/>
                  <a:stretch>
                    <a:fillRect l="-2226" t="-13333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2510865" y="5941367"/>
                  <a:ext cx="1595886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 smtClean="0">
                      <a:latin typeface="+mj-lt"/>
                    </a:rPr>
                    <a:t>Model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0865" y="5941367"/>
                  <a:ext cx="1595886" cy="461665"/>
                </a:xfrm>
                <a:prstGeom prst="rect">
                  <a:avLst/>
                </a:prstGeom>
                <a:blipFill>
                  <a:blip r:embed="rId9"/>
                  <a:stretch>
                    <a:fillRect l="-6107" t="-13158" b="-2631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1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861"/>
          <a:stretch/>
        </p:blipFill>
        <p:spPr>
          <a:xfrm>
            <a:off x="1699008" y="2185263"/>
            <a:ext cx="2469383" cy="2492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784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Low sensitivity to individual examples </a:t>
            </a:r>
            <a:r>
              <a:rPr lang="en-US" smtClean="0"/>
              <a:t>implies generalization</a:t>
            </a:r>
            <a:endParaRPr lang="en-US" dirty="0" smtClean="0"/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  <a:latin typeface="Berlin Sans FB" panose="020E0602020502020306" pitchFamily="34" charset="0"/>
              </a:rPr>
              <a:t>[</a:t>
            </a:r>
            <a:r>
              <a:rPr lang="en-US" dirty="0" err="1">
                <a:solidFill>
                  <a:schemeClr val="tx2"/>
                </a:solidFill>
                <a:latin typeface="Berlin Sans FB" panose="020E0602020502020306" pitchFamily="34" charset="0"/>
              </a:rPr>
              <a:t>Rogers,Wagner</a:t>
            </a:r>
            <a:r>
              <a:rPr lang="en-US" dirty="0">
                <a:solidFill>
                  <a:schemeClr val="tx2"/>
                </a:solidFill>
                <a:latin typeface="Berlin Sans FB" panose="020E0602020502020306" pitchFamily="34" charset="0"/>
              </a:rPr>
              <a:t> ’78; </a:t>
            </a:r>
            <a:r>
              <a:rPr lang="en-US" dirty="0" err="1">
                <a:solidFill>
                  <a:schemeClr val="tx2"/>
                </a:solidFill>
                <a:latin typeface="Berlin Sans FB" panose="020E0602020502020306" pitchFamily="34" charset="0"/>
              </a:rPr>
              <a:t>Devroye,Wagner</a:t>
            </a:r>
            <a:r>
              <a:rPr lang="en-US" dirty="0">
                <a:solidFill>
                  <a:schemeClr val="tx2"/>
                </a:solidFill>
                <a:latin typeface="Berlin Sans FB" panose="020E0602020502020306" pitchFamily="34" charset="0"/>
              </a:rPr>
              <a:t> </a:t>
            </a:r>
            <a:r>
              <a:rPr lang="en-US" dirty="0" smtClean="0">
                <a:solidFill>
                  <a:schemeClr val="tx2"/>
                </a:solidFill>
                <a:latin typeface="Berlin Sans FB" panose="020E0602020502020306" pitchFamily="34" charset="0"/>
              </a:rPr>
              <a:t>’79,…..]  </a:t>
            </a:r>
            <a:endParaRPr lang="en-US" i="1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ounded Rectangle 4"/>
              <p:cNvSpPr/>
              <p:nvPr/>
            </p:nvSpPr>
            <p:spPr>
              <a:xfrm>
                <a:off x="838200" y="2666999"/>
                <a:ext cx="9906000" cy="2607255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  <a:alpha val="14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>
                  <a:spcBef>
                    <a:spcPct val="20000"/>
                  </a:spcBef>
                </a:pPr>
                <a:r>
                  <a:rPr lang="en-US" sz="2400" dirty="0" smtClean="0">
                    <a:solidFill>
                      <a:schemeClr val="tx2"/>
                    </a:solidFill>
                    <a:latin typeface="Berlin Sans FB" panose="020E0602020502020306" pitchFamily="34" charset="0"/>
                  </a:rPr>
                  <a:t>[</a:t>
                </a:r>
                <a:r>
                  <a:rPr lang="en-US" sz="2400" dirty="0" err="1" smtClean="0">
                    <a:solidFill>
                      <a:schemeClr val="tx2"/>
                    </a:solidFill>
                    <a:latin typeface="Berlin Sans FB" panose="020E0602020502020306" pitchFamily="34" charset="0"/>
                  </a:rPr>
                  <a:t>Bousquet,Elisseeff</a:t>
                </a:r>
                <a:r>
                  <a:rPr lang="en-US" sz="2400" dirty="0" smtClean="0">
                    <a:solidFill>
                      <a:schemeClr val="tx2"/>
                    </a:solidFill>
                    <a:latin typeface="Berlin Sans FB" panose="020E0602020502020306" pitchFamily="34" charset="0"/>
                  </a:rPr>
                  <a:t> ’01]</a:t>
                </a:r>
                <a:endParaRPr lang="en-US" sz="2400" b="0" i="1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Cambria Math" panose="02040503050406030204" pitchFamily="18" charset="0"/>
                </a:endParaRPr>
              </a:p>
              <a:p>
                <a:pPr lvl="0">
                  <a:spcBef>
                    <a:spcPct val="20000"/>
                  </a:spcBef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8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Century Gothic"/>
                  </a:rPr>
                  <a:t> </a:t>
                </a:r>
                <a:r>
                  <a:rPr lang="en-US" sz="280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Century Gothic"/>
                  </a:rPr>
                  <a:t>has </a:t>
                </a:r>
                <a:r>
                  <a:rPr lang="en-US" sz="2800" dirty="0" smtClean="0">
                    <a:solidFill>
                      <a:srgbClr val="C00000"/>
                    </a:solidFill>
                    <a:latin typeface="Century Gothic"/>
                  </a:rPr>
                  <a:t>uniform stability</a:t>
                </a:r>
                <a:r>
                  <a:rPr lang="en-US" sz="280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Century Gothic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sz="280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Century Gothic"/>
                  </a:rPr>
                  <a:t> </a:t>
                </a:r>
                <a:r>
                  <a:rPr lang="en-US" sz="2800" dirty="0" err="1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Century Gothic"/>
                  </a:rPr>
                  <a:t>wrt</a:t>
                </a:r>
                <a:r>
                  <a:rPr lang="en-US" sz="280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Century Gothic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</a:rPr>
                      <m:t>ℓ</m:t>
                    </m:r>
                  </m:oMath>
                </a14:m>
                <a:r>
                  <a:rPr lang="en-US" sz="280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Century Gothic"/>
                  </a:rPr>
                  <a:t> if for all </a:t>
                </a: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i="1" smtClean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2800" b="0" i="1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sz="2800" b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+mj-lt"/>
                  </a:rPr>
                  <a:t>that differ in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800" b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+mj-lt"/>
                  </a:rPr>
                  <a:t> element and all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800" b="0" i="1" smtClean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800" b="0" i="1" smtClean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sz="2800" b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+mj-lt"/>
                  </a:rPr>
                  <a:t>: </a:t>
                </a:r>
              </a:p>
              <a:p>
                <a:pPr lvl="0">
                  <a:lnSpc>
                    <a:spcPct val="150000"/>
                  </a:lnSpc>
                  <a:spcBef>
                    <a:spcPct val="2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3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ℓ</m:t>
                          </m:r>
                          <m:d>
                            <m:dPr>
                              <m:ctrlPr>
                                <a:rPr lang="en-US" sz="3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6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3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sub>
                              </m:sSub>
                              <m:r>
                                <a:rPr lang="en-US" sz="3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3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  <m:r>
                            <a:rPr lang="en-US" sz="3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−ℓ</m:t>
                          </m:r>
                          <m:d>
                            <m:dPr>
                              <m:ctrlPr>
                                <a:rPr lang="en-US" sz="3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sSup>
                                    <m:sSupPr>
                                      <m:ctrlPr>
                                        <a:rPr lang="en-US" sz="36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6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p>
                                      <m:r>
                                        <a:rPr lang="en-US" sz="36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sub>
                              </m:sSub>
                              <m:r>
                                <a:rPr lang="en-US" sz="3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3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e>
                      </m:d>
                      <m:r>
                        <a:rPr lang="en-US" sz="36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36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en-US" sz="3600" b="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5" name="Rounded 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666999"/>
                <a:ext cx="9906000" cy="2607255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143000" y="5579055"/>
                <a:ext cx="3835281" cy="7456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</a:rPr>
                      <m:t>ℓ,</m:t>
                    </m:r>
                    <m:r>
                      <a:rPr lang="en-US" sz="2800" i="1" smtClean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sz="2800" i="1" smtClean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2800" i="1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sz="280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Century Gothic"/>
                  </a:rPr>
                  <a:t>, e.g</a:t>
                </a:r>
                <a:r>
                  <a:rPr lang="en-US" sz="28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Century Gothic"/>
                  </a:rPr>
                  <a:t>.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sz="2800" b="0" i="1" smtClean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i="1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800" i="1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800" i="1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5579055"/>
                <a:ext cx="3835281" cy="745653"/>
              </a:xfrm>
              <a:prstGeom prst="rect">
                <a:avLst/>
              </a:prstGeom>
              <a:blipFill>
                <a:blip r:embed="rId3"/>
                <a:stretch>
                  <a:fillRect b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7162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Known bounds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46847" y="879963"/>
                <a:ext cx="10972800" cy="5410199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2000" dirty="0" smtClean="0">
                    <a:solidFill>
                      <a:schemeClr val="tx2"/>
                    </a:solidFill>
                    <a:latin typeface="Berlin Sans FB" panose="020E0602020502020306" pitchFamily="34" charset="0"/>
                  </a:rPr>
                  <a:t>[</a:t>
                </a:r>
                <a:r>
                  <a:rPr lang="en-US" sz="2000" dirty="0" err="1">
                    <a:solidFill>
                      <a:schemeClr val="tx2"/>
                    </a:solidFill>
                    <a:latin typeface="Berlin Sans FB" panose="020E0602020502020306" pitchFamily="34" charset="0"/>
                  </a:rPr>
                  <a:t>Rogers,Wagner</a:t>
                </a:r>
                <a:r>
                  <a:rPr lang="en-US" sz="2000" dirty="0">
                    <a:solidFill>
                      <a:schemeClr val="tx2"/>
                    </a:solidFill>
                    <a:latin typeface="Berlin Sans FB" panose="020E0602020502020306" pitchFamily="34" charset="0"/>
                  </a:rPr>
                  <a:t> </a:t>
                </a:r>
                <a:r>
                  <a:rPr lang="en-US" sz="2000" dirty="0" smtClean="0">
                    <a:solidFill>
                      <a:schemeClr val="tx2"/>
                    </a:solidFill>
                    <a:latin typeface="Berlin Sans FB" panose="020E0602020502020306" pitchFamily="34" charset="0"/>
                  </a:rPr>
                  <a:t>’78; </a:t>
                </a:r>
                <a:r>
                  <a:rPr lang="en-US" sz="2000" dirty="0" err="1" smtClean="0">
                    <a:solidFill>
                      <a:schemeClr val="tx2"/>
                    </a:solidFill>
                    <a:latin typeface="Berlin Sans FB" panose="020E0602020502020306" pitchFamily="34" charset="0"/>
                  </a:rPr>
                  <a:t>Devroye,Wagner</a:t>
                </a:r>
                <a:r>
                  <a:rPr lang="en-US" sz="2000" dirty="0" smtClean="0">
                    <a:solidFill>
                      <a:schemeClr val="tx2"/>
                    </a:solidFill>
                    <a:latin typeface="Berlin Sans FB" panose="020E0602020502020306" pitchFamily="34" charset="0"/>
                  </a:rPr>
                  <a:t> </a:t>
                </a:r>
                <a:r>
                  <a:rPr lang="en-US" sz="2000" dirty="0">
                    <a:solidFill>
                      <a:schemeClr val="tx2"/>
                    </a:solidFill>
                    <a:latin typeface="Berlin Sans FB" panose="020E0602020502020306" pitchFamily="34" charset="0"/>
                  </a:rPr>
                  <a:t>‘79]  </a:t>
                </a:r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limLow>
                            <m:limLow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en-US" sz="2800" b="1">
                                  <a:latin typeface="Cambria Math" panose="02040503050406030204" pitchFamily="18" charset="0"/>
                                </a:rPr>
                                <m:t>𝐄</m:t>
                              </m:r>
                            </m:e>
                            <m:lim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∼</m:t>
                              </m:r>
                              <m:sSup>
                                <m:sSup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p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8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</m:e>
                                <m:sub>
                                  <m:r>
                                    <a:rPr lang="en-US" sz="28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en-US" sz="2800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28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unc>
                            <m:funcPr>
                              <m:ctrlPr>
                                <a:rPr lang="en-US" sz="2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sz="28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a:rPr lang="en-US" sz="2800" b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𝐄</m:t>
                                  </m:r>
                                </m:e>
                                <m:lim>
                                  <m:r>
                                    <a:rPr lang="en-US" sz="2800" i="1" dirty="0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  <m:r>
                                    <a:rPr lang="en-US" sz="28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∼</m:t>
                                  </m:r>
                                  <m:sSup>
                                    <m:sSupPr>
                                      <m:ctrlPr>
                                        <a:rPr lang="en-US" sz="28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8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p>
                                      <m:r>
                                        <a:rPr lang="en-US" sz="28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</m:lim>
                              </m:limLow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8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8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2800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Δ</m:t>
                                          </m:r>
                                        </m:e>
                                        <m:sub>
                                          <m:r>
                                            <a:rPr lang="en-US" sz="2800" i="1" dirty="0" smtClean="0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sub>
                                      </m:sSub>
                                    </m:e>
                                    <m:sup>
                                      <m:r>
                                        <a:rPr lang="en-US" sz="28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func>
                        </m:e>
                      </m:rad>
                      <m:r>
                        <a:rPr lang="en-US" sz="28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ad>
                        <m:radPr>
                          <m:degHide m:val="on"/>
                          <m:ctrlPr>
                            <a:rPr lang="en-US" sz="2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</m:rad>
                      <m:r>
                        <a:rPr lang="en-US" sz="2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8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8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sz="2800" dirty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2000" dirty="0" smtClean="0">
                    <a:solidFill>
                      <a:schemeClr val="tx2"/>
                    </a:solidFill>
                    <a:latin typeface="Berlin Sans FB" panose="020E0602020502020306" pitchFamily="34" charset="0"/>
                  </a:rPr>
                  <a:t>[</a:t>
                </a:r>
                <a:r>
                  <a:rPr lang="en-US" sz="2000" dirty="0" err="1">
                    <a:solidFill>
                      <a:schemeClr val="tx2"/>
                    </a:solidFill>
                    <a:latin typeface="Berlin Sans FB" panose="020E0602020502020306" pitchFamily="34" charset="0"/>
                  </a:rPr>
                  <a:t>Bousquet,Elisseeff</a:t>
                </a:r>
                <a:r>
                  <a:rPr lang="en-US" sz="2000" dirty="0">
                    <a:solidFill>
                      <a:schemeClr val="tx2"/>
                    </a:solidFill>
                    <a:latin typeface="Berlin Sans FB" panose="020E0602020502020306" pitchFamily="34" charset="0"/>
                  </a:rPr>
                  <a:t> ‘</a:t>
                </a:r>
                <a:r>
                  <a:rPr lang="en-US" sz="2000" dirty="0" smtClean="0">
                    <a:solidFill>
                      <a:schemeClr val="tx2"/>
                    </a:solidFill>
                    <a:latin typeface="Berlin Sans FB" panose="020E0602020502020306" pitchFamily="34" charset="0"/>
                  </a:rPr>
                  <a:t>01]</a:t>
                </a:r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en-US" sz="2800" b="1">
                                  <a:latin typeface="Cambria Math" panose="02040503050406030204" pitchFamily="18" charset="0"/>
                                </a:rPr>
                                <m:t>𝐏𝐫</m:t>
                              </m:r>
                            </m:e>
                            <m:lim>
                              <m:r>
                                <a:rPr lang="en-US" sz="2800" i="1" dirty="0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∼</m:t>
                              </m:r>
                              <m:sSup>
                                <m:sSupPr>
                                  <m:ctrlPr>
                                    <a:rPr 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p>
                                  <m:r>
                                    <a:rPr 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800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</m:e>
                                <m:sub>
                                  <m:r>
                                    <a:rPr lang="en-US" sz="2800" i="1" dirty="0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sub>
                              </m:sSub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28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  <m:d>
                                    <m:d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/</m:t>
                                      </m:r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𝛿</m:t>
                                      </m:r>
                                    </m:e>
                                  </m:d>
                                </m:e>
                              </m:rad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ad>
                                    <m:radPr>
                                      <m:degHide m:val="on"/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func>
                                        <m:func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2800">
                                              <a:latin typeface="Cambria Math" panose="02040503050406030204" pitchFamily="18" charset="0"/>
                                            </a:rPr>
                                            <m:t>log</m:t>
                                          </m:r>
                                        </m:fName>
                                        <m:e>
                                          <m:d>
                                            <m:dPr>
                                              <m:ctrlP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  <m:t>1/</m:t>
                                              </m:r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  <m:t>𝛿</m:t>
                                              </m:r>
                                            </m:e>
                                          </m:d>
                                        </m:e>
                                      </m:func>
                                    </m:e>
                                  </m:rad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rad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sz="2800" i="1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US" dirty="0" smtClean="0">
                  <a:solidFill>
                    <a:schemeClr val="tx2"/>
                  </a:solidFill>
                  <a:latin typeface="Berlin Sans FB" panose="020E0602020502020306" pitchFamily="34" charset="0"/>
                </a:endParaRPr>
              </a:p>
              <a:p>
                <a:pPr marL="0" indent="0">
                  <a:lnSpc>
                    <a:spcPct val="250000"/>
                  </a:lnSpc>
                  <a:buNone/>
                </a:pPr>
                <a:r>
                  <a:rPr lang="en-US" sz="2000" dirty="0" smtClean="0">
                    <a:solidFill>
                      <a:schemeClr val="tx2"/>
                    </a:solidFill>
                    <a:latin typeface="Berlin Sans FB" panose="020E0602020502020306" pitchFamily="34" charset="0"/>
                  </a:rPr>
                  <a:t>[</a:t>
                </a:r>
                <a:r>
                  <a:rPr lang="en-US" sz="2000" dirty="0" err="1" smtClean="0">
                    <a:solidFill>
                      <a:schemeClr val="tx2"/>
                    </a:solidFill>
                    <a:latin typeface="Berlin Sans FB" panose="020E0602020502020306" pitchFamily="34" charset="0"/>
                  </a:rPr>
                  <a:t>ShalevShvartz,Shamir,Srebro,Sridharan</a:t>
                </a:r>
                <a:r>
                  <a:rPr lang="en-US" sz="2000" dirty="0" smtClean="0">
                    <a:solidFill>
                      <a:schemeClr val="tx2"/>
                    </a:solidFill>
                    <a:latin typeface="Berlin Sans FB" panose="020E0602020502020306" pitchFamily="34" charset="0"/>
                  </a:rPr>
                  <a:t> ’09] </a:t>
                </a:r>
                <a:r>
                  <a:rPr lang="en-US" sz="2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For ERM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en-US" sz="2800" b="1">
                                  <a:latin typeface="Cambria Math" panose="02040503050406030204" pitchFamily="18" charset="0"/>
                                </a:rPr>
                                <m:t>𝐄</m:t>
                              </m:r>
                            </m:e>
                            <m:lim>
                              <m:r>
                                <a:rPr lang="en-US" sz="2800" i="1" dirty="0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∼</m:t>
                              </m:r>
                              <m:sSup>
                                <m:sSup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p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0" smtClean="0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2800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</m:e>
                                <m:sub>
                                  <m:r>
                                    <a:rPr lang="en-US" sz="2800" i="1" dirty="0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sub>
                              </m:sSub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e>
                          </m:d>
                        </m:e>
                      </m:func>
                      <m:r>
                        <a:rPr lang="en-US" sz="2800" i="1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sz="280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6847" y="879963"/>
                <a:ext cx="10972800" cy="5410199"/>
              </a:xfrm>
              <a:blipFill>
                <a:blip r:embed="rId6"/>
                <a:stretch>
                  <a:fillRect l="-611" t="-4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4</a:t>
            </a:fld>
            <a:endParaRPr lang="en-US"/>
          </a:p>
        </p:txBody>
      </p:sp>
      <p:grpSp>
        <p:nvGrpSpPr>
          <p:cNvPr id="30" name="Group 29"/>
          <p:cNvGrpSpPr/>
          <p:nvPr/>
        </p:nvGrpSpPr>
        <p:grpSpPr>
          <a:xfrm>
            <a:off x="4228955" y="3886200"/>
            <a:ext cx="1843774" cy="910851"/>
            <a:chOff x="4488476" y="4280001"/>
            <a:chExt cx="1843774" cy="91085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4488476" y="4595048"/>
                  <a:ext cx="1843774" cy="59580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b="0" dirty="0" smtClean="0"/>
                    <a:t> </a:t>
                  </a:r>
                  <a:r>
                    <a:rPr lang="en-US" sz="3200" b="0" dirty="0" smtClean="0"/>
                    <a:t> </a:t>
                  </a:r>
                  <a14:m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</m:rad>
                    </m:oMath>
                  </a14:m>
                  <a:r>
                    <a:rPr lang="en-US" sz="3200" b="0" dirty="0" smtClean="0"/>
                    <a:t> </a:t>
                  </a:r>
                  <a:r>
                    <a:rPr lang="en-US" sz="2400" b="0" dirty="0" smtClean="0">
                      <a:solidFill>
                        <a:schemeClr val="tx2"/>
                      </a:solidFill>
                      <a:latin typeface="Berlin Sans FB" panose="020E0602020502020306" pitchFamily="34" charset="0"/>
                    </a:rPr>
                    <a:t>[FV 18]</a:t>
                  </a:r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8476" y="4595048"/>
                  <a:ext cx="1843774" cy="595804"/>
                </a:xfrm>
                <a:prstGeom prst="rect">
                  <a:avLst/>
                </a:prstGeom>
                <a:blipFill>
                  <a:blip r:embed="rId3"/>
                  <a:stretch>
                    <a:fillRect r="-4305" b="-142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7" name="Group 26"/>
            <p:cNvGrpSpPr/>
            <p:nvPr/>
          </p:nvGrpSpPr>
          <p:grpSpPr>
            <a:xfrm>
              <a:off x="4801090" y="4280001"/>
              <a:ext cx="609273" cy="304800"/>
              <a:chOff x="4724727" y="4343400"/>
              <a:chExt cx="609273" cy="304800"/>
            </a:xfrm>
          </p:grpSpPr>
          <p:cxnSp>
            <p:nvCxnSpPr>
              <p:cNvPr id="11" name="Straight Connector 10"/>
              <p:cNvCxnSpPr/>
              <p:nvPr/>
            </p:nvCxnSpPr>
            <p:spPr>
              <a:xfrm>
                <a:off x="4724727" y="4343400"/>
                <a:ext cx="609273" cy="304800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 flipV="1">
                <a:off x="4724727" y="4354810"/>
                <a:ext cx="609273" cy="281980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9" name="Group 28"/>
          <p:cNvGrpSpPr/>
          <p:nvPr/>
        </p:nvGrpSpPr>
        <p:grpSpPr>
          <a:xfrm>
            <a:off x="6248400" y="2345554"/>
            <a:ext cx="1574277" cy="889575"/>
            <a:chOff x="6254554" y="3124200"/>
            <a:chExt cx="1574277" cy="88957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6254554" y="3429000"/>
                  <a:ext cx="1574277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b="0" dirty="0" smtClean="0"/>
                    <a:t> </a:t>
                  </a:r>
                  <a:r>
                    <a:rPr lang="en-US" sz="3200" b="0" dirty="0" smtClean="0"/>
                    <a:t> </a:t>
                  </a:r>
                  <a14:m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𝛾</m:t>
                      </m:r>
                    </m:oMath>
                  </a14:m>
                  <a:r>
                    <a:rPr lang="en-US" sz="3200" b="0" dirty="0" smtClean="0"/>
                    <a:t> </a:t>
                  </a:r>
                  <a:r>
                    <a:rPr lang="en-US" sz="2400" b="0" dirty="0" smtClean="0">
                      <a:solidFill>
                        <a:schemeClr val="tx2"/>
                      </a:solidFill>
                      <a:latin typeface="Berlin Sans FB" panose="020E0602020502020306" pitchFamily="34" charset="0"/>
                    </a:rPr>
                    <a:t>[FV 18]</a:t>
                  </a:r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54554" y="3429000"/>
                  <a:ext cx="1574277" cy="584775"/>
                </a:xfrm>
                <a:prstGeom prst="rect">
                  <a:avLst/>
                </a:prstGeom>
                <a:blipFill>
                  <a:blip r:embed="rId4"/>
                  <a:stretch>
                    <a:fillRect r="-5039" b="-1562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8" name="Group 27"/>
            <p:cNvGrpSpPr/>
            <p:nvPr/>
          </p:nvGrpSpPr>
          <p:grpSpPr>
            <a:xfrm>
              <a:off x="6477000" y="3124200"/>
              <a:ext cx="381000" cy="304800"/>
              <a:chOff x="6477000" y="3124200"/>
              <a:chExt cx="381000" cy="304800"/>
            </a:xfrm>
          </p:grpSpPr>
          <p:cxnSp>
            <p:nvCxnSpPr>
              <p:cNvPr id="9" name="Straight Connector 8"/>
              <p:cNvCxnSpPr/>
              <p:nvPr/>
            </p:nvCxnSpPr>
            <p:spPr>
              <a:xfrm>
                <a:off x="6477000" y="3124200"/>
                <a:ext cx="381000" cy="304800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 flipV="1">
                <a:off x="6477000" y="3124200"/>
                <a:ext cx="381000" cy="304800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 rot="19429166">
                <a:off x="8490898" y="3418099"/>
                <a:ext cx="4006418" cy="645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>
                    <a:solidFill>
                      <a:srgbClr val="C00000"/>
                    </a:solidFill>
                    <a:latin typeface="+mj-lt"/>
                  </a:rPr>
                  <a:t>Optimal only for</a:t>
                </a:r>
                <a:r>
                  <a:rPr lang="en-US" sz="2400" dirty="0" smtClean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2400" dirty="0" smtClean="0">
                    <a:solidFill>
                      <a:srgbClr val="C00000"/>
                    </a:solidFill>
                  </a:rPr>
                  <a:t> </a:t>
                </a:r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429166">
                <a:off x="8490898" y="3418099"/>
                <a:ext cx="4006418" cy="645048"/>
              </a:xfrm>
              <a:prstGeom prst="rect">
                <a:avLst/>
              </a:prstGeom>
              <a:blipFill>
                <a:blip r:embed="rId5"/>
                <a:stretch>
                  <a:fillRect l="-1518" b="-2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/>
          <p:cNvSpPr txBox="1"/>
          <p:nvPr/>
        </p:nvSpPr>
        <p:spPr>
          <a:xfrm rot="19686790">
            <a:off x="8016090" y="2083944"/>
            <a:ext cx="10983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C00000"/>
                </a:solidFill>
                <a:latin typeface="Century Gothic" panose="020B0502020202020204" pitchFamily="34" charset="0"/>
              </a:rPr>
              <a:t>Tight!</a:t>
            </a:r>
            <a:endParaRPr lang="en-US" sz="2800" dirty="0">
              <a:solidFill>
                <a:srgbClr val="C00000"/>
              </a:solidFill>
              <a:latin typeface="Century Gothic" panose="020B0502020202020204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 rot="19686790">
            <a:off x="7835392" y="5552100"/>
            <a:ext cx="10983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C00000"/>
                </a:solidFill>
                <a:latin typeface="Century Gothic" panose="020B0502020202020204" pitchFamily="34" charset="0"/>
              </a:rPr>
              <a:t>Tight!</a:t>
            </a:r>
            <a:endParaRPr lang="en-US" sz="2800" dirty="0">
              <a:solidFill>
                <a:srgbClr val="C00000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7034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1" grpId="0"/>
      <p:bldP spid="32" grpId="0"/>
      <p:bldP spid="3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bound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1143000" y="1295400"/>
                <a:ext cx="9525000" cy="1267515"/>
              </a:xfrm>
              <a:prstGeom prst="rect">
                <a:avLst/>
              </a:prstGeom>
              <a:solidFill>
                <a:schemeClr val="bg1">
                  <a:lumMod val="75000"/>
                  <a:alpha val="3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>
                  <a:spcBef>
                    <a:spcPct val="2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en-US" sz="2400" b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𝐏𝐫</m:t>
                              </m:r>
                            </m:e>
                            <m:lim>
                              <m:r>
                                <a:rPr lang="en-US" sz="24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∼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</m:e>
                                <m:sub>
                                  <m:r>
                                    <a:rPr lang="en-US" sz="240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sub>
                              </m:sSub>
                              <m:r>
                                <a:rPr lang="en-US" sz="2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en-US" sz="240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func>
                                <m:funcPr>
                                  <m:ctrlPr>
                                    <a:rPr lang="en-US" sz="24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sz="24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4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24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  <m:r>
                                <m:rPr>
                                  <m:sty m:val="p"/>
                                </m:rPr>
                                <a:rPr lang="en-US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  <m:d>
                                <m:dPr>
                                  <m:ctrlPr>
                                    <a:rPr lang="en-US" sz="2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2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/</m:t>
                                  </m:r>
                                  <m:r>
                                    <a:rPr lang="en-US" sz="2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</m:d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ad>
                                    <m:radPr>
                                      <m:degHide m:val="on"/>
                                      <m:ctrlPr>
                                        <a:rPr lang="en-U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func>
                                        <m:funcPr>
                                          <m:ctrlPr>
                                            <a:rPr lang="en-US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240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log</m:t>
                                          </m:r>
                                        </m:fName>
                                        <m:e>
                                          <m:d>
                                            <m:dPr>
                                              <m:ctrlPr>
                                                <a:rPr lang="en-US" sz="24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24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1/</m:t>
                                              </m:r>
                                              <m:r>
                                                <a:rPr lang="en-US" sz="24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𝛿</m:t>
                                              </m:r>
                                            </m:e>
                                          </m:d>
                                        </m:e>
                                      </m:func>
                                    </m:e>
                                  </m:rad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U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rad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  <a:latin typeface="Century Gothic"/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1295400"/>
                <a:ext cx="9525000" cy="126751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066800" y="3276600"/>
                <a:ext cx="9601200" cy="14110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lt"/>
                  </a:rPr>
                  <a:t>Optimal</a:t>
                </a:r>
                <a:r>
                  <a:rPr lang="en-US" sz="24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lt"/>
                  </a:rPr>
                  <a:t> (up to logs)</a:t>
                </a:r>
              </a:p>
              <a:p>
                <a:endParaRPr lang="en-US" sz="2400" b="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endParaRPr>
              </a:p>
              <a:p>
                <a:r>
                  <a:rPr lang="en-US" sz="2400" b="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lt"/>
                  </a:rPr>
                  <a:t>Same concentration as fixed model if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sz="2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̃"/>
                        <m:ctrlPr>
                          <a:rPr lang="en-US" sz="2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</m:acc>
                    <m:d>
                      <m:dPr>
                        <m:ctrlPr>
                          <a:rPr lang="en-US" sz="2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sz="2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2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rad>
                          </m:den>
                        </m:f>
                      </m:e>
                    </m:d>
                  </m:oMath>
                </a14:m>
                <a:endParaRPr lang="en-US" sz="2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3276600"/>
                <a:ext cx="9601200" cy="1411092"/>
              </a:xfrm>
              <a:prstGeom prst="rect">
                <a:avLst/>
              </a:prstGeom>
              <a:blipFill>
                <a:blip r:embed="rId3"/>
                <a:stretch>
                  <a:fillRect l="-952" t="-34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 rot="19686790">
            <a:off x="1252250" y="1571573"/>
            <a:ext cx="15584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C00000"/>
                </a:solidFill>
                <a:latin typeface="Century Gothic" panose="020B0502020202020204" pitchFamily="34" charset="0"/>
              </a:rPr>
              <a:t>NEW!</a:t>
            </a:r>
          </a:p>
        </p:txBody>
      </p:sp>
    </p:spTree>
    <p:extLst>
      <p:ext uri="{BB962C8B-B14F-4D97-AF65-F5344CB8AC3E}">
        <p14:creationId xmlns:p14="http://schemas.microsoft.com/office/powerpoint/2010/main" val="3287047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Stochastic convex optimization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761999" y="907981"/>
                <a:ext cx="10628043" cy="121920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  <a:alpha val="3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342900" indent="-342900">
                  <a:spcBef>
                    <a:spcPct val="20000"/>
                  </a:spcBef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sz="20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𝔹</m:t>
                        </m:r>
                      </m:e>
                      <m:sub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bSup>
                    <m:d>
                      <m:dPr>
                        <m:ctrlP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≐</m:t>
                    </m:r>
                    <m:d>
                      <m:dPr>
                        <m:begChr m:val="{"/>
                        <m:endChr m:val="|"/>
                        <m:ctrlP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e>
                      <m:sub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≤1}</m:t>
                    </m:r>
                  </m:oMath>
                </a14:m>
                <a:endParaRPr lang="en-US" sz="2000" dirty="0">
                  <a:solidFill>
                    <a:prstClr val="black"/>
                  </a:solidFill>
                  <a:latin typeface="+mj-lt"/>
                </a:endParaRPr>
              </a:p>
              <a:p>
                <a:pPr marL="342900" indent="-342900">
                  <a:spcBef>
                    <a:spcPct val="20000"/>
                  </a:spcBef>
                  <a:buFont typeface="Arial" pitchFamily="34" charset="0"/>
                  <a:buChar char="•"/>
                </a:pPr>
                <a:r>
                  <a:rPr lang="en-US" sz="2000" dirty="0">
                    <a:solidFill>
                      <a:prstClr val="black"/>
                    </a:solidFill>
                    <a:latin typeface="+mj-lt"/>
                  </a:rPr>
                  <a:t>For all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   ℓ(</m:t>
                    </m:r>
                    <m:r>
                      <a:rPr lang="en-US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prstClr val="black"/>
                    </a:solidFill>
                    <a:latin typeface="+mj-lt"/>
                  </a:rPr>
                  <a:t> is convex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000" dirty="0">
                    <a:solidFill>
                      <a:prstClr val="black"/>
                    </a:solidFill>
                    <a:latin typeface="+mj-lt"/>
                  </a:rPr>
                  <a:t>-Lipschitz in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endParaRPr lang="en-US" sz="2000" dirty="0">
                  <a:solidFill>
                    <a:prstClr val="black"/>
                  </a:solidFill>
                  <a:latin typeface="+mj-lt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 smtClean="0">
                    <a:solidFill>
                      <a:schemeClr val="tx1"/>
                    </a:solidFill>
                    <a:latin typeface="+mj-lt"/>
                  </a:rPr>
                  <a:t>Minimize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≐</m:t>
                    </m:r>
                    <m:sSub>
                      <m:sSub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𝐄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∼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[ℓ(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)]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  <a:latin typeface="+mj-lt"/>
                  </a:rPr>
                  <a:t> over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endParaRPr lang="en-US" sz="2000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999" y="907981"/>
                <a:ext cx="10628043" cy="1219200"/>
              </a:xfrm>
              <a:prstGeom prst="rect">
                <a:avLst/>
              </a:prstGeom>
              <a:blipFill>
                <a:blip r:embed="rId3"/>
                <a:stretch>
                  <a:fillRect l="-516" b="-3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77379" y="2438400"/>
                <a:ext cx="10058400" cy="2448886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sz="2000" b="1" dirty="0" smtClean="0"/>
                  <a:t>Approaches:</a:t>
                </a:r>
              </a:p>
              <a:p>
                <a:r>
                  <a:rPr lang="en-US" sz="2000" dirty="0" smtClean="0"/>
                  <a:t>Online-to-batch (single-pass):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000" i="1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000" i="1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sz="2000" dirty="0" smtClean="0"/>
                  <a:t> </a:t>
                </a:r>
                <a:r>
                  <a:rPr lang="en-US" sz="2000" dirty="0" err="1" smtClean="0"/>
                  <a:t>w.h.p</a:t>
                </a:r>
                <a:r>
                  <a:rPr lang="en-US" sz="2000" dirty="0" smtClean="0"/>
                  <a:t>.</a:t>
                </a:r>
              </a:p>
              <a:p>
                <a:pPr lvl="0"/>
                <a:r>
                  <a:rPr lang="en-US" sz="2000" dirty="0" smtClean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Uniform </a:t>
                </a:r>
                <a:r>
                  <a:rPr lang="en-US" sz="200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convergence: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num>
                              <m:den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den>
                            </m:f>
                          </m:e>
                        </m:rad>
                      </m:e>
                    </m:d>
                  </m:oMath>
                </a14:m>
                <a:r>
                  <a:rPr lang="en-US" sz="2000" dirty="0" smtClean="0">
                    <a:solidFill>
                      <a:srgbClr val="2F5897">
                        <a:lumMod val="75000"/>
                      </a:srgbClr>
                    </a:solidFill>
                    <a:latin typeface="Berlin Sans FB" panose="020E0602020502020306" pitchFamily="34" charset="0"/>
                  </a:rPr>
                  <a:t> </a:t>
                </a:r>
                <a:r>
                  <a:rPr lang="en-US" sz="2000" dirty="0" smtClean="0">
                    <a:solidFill>
                      <a:schemeClr val="tx2"/>
                    </a:solidFill>
                    <a:latin typeface="Berlin Sans FB" panose="020E0602020502020306" pitchFamily="34" charset="0"/>
                  </a:rPr>
                  <a:t>[</a:t>
                </a:r>
                <a:r>
                  <a:rPr lang="en-US" sz="2000" dirty="0">
                    <a:solidFill>
                      <a:schemeClr val="tx2"/>
                    </a:solidFill>
                    <a:latin typeface="Berlin Sans FB" panose="020E0602020502020306" pitchFamily="34" charset="0"/>
                  </a:rPr>
                  <a:t>F. ‘16]</a:t>
                </a:r>
              </a:p>
              <a:p>
                <a:r>
                  <a:rPr lang="en-US" sz="2000" dirty="0" smtClean="0"/>
                  <a:t>Uniform stability</a:t>
                </a:r>
                <a:r>
                  <a:rPr lang="en-US" sz="2000" dirty="0" smtClean="0"/>
                  <a:t>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000" i="1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000" i="1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</m:oMath>
                </a14:m>
                <a:endParaRPr lang="en-US" sz="2000" dirty="0" smtClean="0"/>
              </a:p>
              <a:p>
                <a:pPr lvl="1"/>
                <a:r>
                  <a:rPr lang="en-US" sz="1900" dirty="0" smtClean="0"/>
                  <a:t>Regularized ERM </a:t>
                </a:r>
                <a:r>
                  <a:rPr lang="en-US" sz="1900" dirty="0" smtClean="0">
                    <a:solidFill>
                      <a:schemeClr val="tx2"/>
                    </a:solidFill>
                    <a:latin typeface="Berlin Sans FB" panose="020E0602020502020306" pitchFamily="34" charset="0"/>
                  </a:rPr>
                  <a:t>[</a:t>
                </a:r>
                <a:r>
                  <a:rPr lang="en-US" sz="1900" dirty="0">
                    <a:solidFill>
                      <a:schemeClr val="tx2"/>
                    </a:solidFill>
                    <a:latin typeface="Berlin Sans FB" panose="020E0602020502020306" pitchFamily="34" charset="0"/>
                  </a:rPr>
                  <a:t>BE </a:t>
                </a:r>
                <a:r>
                  <a:rPr lang="en-US" sz="1900" dirty="0" smtClean="0">
                    <a:solidFill>
                      <a:schemeClr val="tx2"/>
                    </a:solidFill>
                    <a:latin typeface="Berlin Sans FB" panose="020E0602020502020306" pitchFamily="34" charset="0"/>
                  </a:rPr>
                  <a:t>’01; </a:t>
                </a:r>
                <a:r>
                  <a:rPr lang="en-US" sz="1900" dirty="0">
                    <a:solidFill>
                      <a:schemeClr val="tx2"/>
                    </a:solidFill>
                    <a:latin typeface="Berlin Sans FB" panose="020E0602020502020306" pitchFamily="34" charset="0"/>
                  </a:rPr>
                  <a:t>SSSS </a:t>
                </a:r>
                <a:r>
                  <a:rPr lang="en-US" sz="1900" dirty="0" smtClean="0">
                    <a:solidFill>
                      <a:schemeClr val="tx2"/>
                    </a:solidFill>
                    <a:latin typeface="Berlin Sans FB" panose="020E0602020502020306" pitchFamily="34" charset="0"/>
                  </a:rPr>
                  <a:t>‘09]</a:t>
                </a:r>
              </a:p>
              <a:p>
                <a:pPr lvl="1"/>
                <a:r>
                  <a:rPr lang="en-US" sz="1900" dirty="0" smtClean="0"/>
                  <a:t>(Stochastic) gradient descent for smooth </a:t>
                </a:r>
                <a:r>
                  <a:rPr lang="en-US" sz="1900" dirty="0" err="1" smtClean="0"/>
                  <a:t>func</a:t>
                </a:r>
                <a:r>
                  <a:rPr lang="en-US" sz="1900" dirty="0" smtClean="0"/>
                  <a:t>. </a:t>
                </a:r>
                <a:r>
                  <a:rPr lang="en-US" sz="1900" dirty="0" smtClean="0">
                    <a:solidFill>
                      <a:schemeClr val="tx2"/>
                    </a:solidFill>
                    <a:latin typeface="Berlin Sans FB" panose="020E0602020502020306" pitchFamily="34" charset="0"/>
                  </a:rPr>
                  <a:t>[</a:t>
                </a:r>
                <a:r>
                  <a:rPr lang="en-US" sz="1900" dirty="0" err="1" smtClean="0">
                    <a:solidFill>
                      <a:schemeClr val="tx2"/>
                    </a:solidFill>
                    <a:latin typeface="Berlin Sans FB" panose="020E0602020502020306" pitchFamily="34" charset="0"/>
                  </a:rPr>
                  <a:t>Hardt,Recht,Singer</a:t>
                </a:r>
                <a:r>
                  <a:rPr lang="en-US" sz="1900" dirty="0" smtClean="0">
                    <a:solidFill>
                      <a:schemeClr val="tx2"/>
                    </a:solidFill>
                    <a:latin typeface="Berlin Sans FB" panose="020E0602020502020306" pitchFamily="34" charset="0"/>
                  </a:rPr>
                  <a:t> ‘16]</a:t>
                </a:r>
                <a:endParaRPr lang="en-US" sz="2600" dirty="0" smtClean="0"/>
              </a:p>
              <a:p>
                <a:pPr lvl="1"/>
                <a:endParaRPr lang="en-US" sz="1600" dirty="0" smtClean="0"/>
              </a:p>
              <a:p>
                <a:endParaRPr lang="en-US" sz="2000" dirty="0"/>
              </a:p>
            </p:txBody>
          </p:sp>
        </mc:Choice>
        <mc:Fallback>
          <p:sp>
            <p:nvSpPr>
              <p:cNvPr id="7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7379" y="2438400"/>
                <a:ext cx="10058400" cy="2448886"/>
              </a:xfrm>
              <a:blipFill>
                <a:blip r:embed="rId4"/>
                <a:stretch>
                  <a:fillRect l="-606" t="-3731" b="-19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748052" y="5198505"/>
                <a:ext cx="10087727" cy="990600"/>
              </a:xfrm>
              <a:prstGeom prst="rect">
                <a:avLst/>
              </a:prstGeom>
              <a:solidFill>
                <a:schemeClr val="bg1">
                  <a:lumMod val="75000"/>
                  <a:alpha val="3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>
                  <a:spcBef>
                    <a:spcPct val="20000"/>
                  </a:spcBef>
                </a:pPr>
                <a:r>
                  <a:rPr lang="en-US" sz="220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Century Gothic"/>
                  </a:rPr>
                  <a:t>High probability </a:t>
                </a:r>
                <a:r>
                  <a:rPr lang="en-US" sz="22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Century Gothic"/>
                  </a:rPr>
                  <a:t>and (nearly) </a:t>
                </a:r>
                <a:r>
                  <a:rPr lang="en-US" sz="220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Century Gothic"/>
                  </a:rPr>
                  <a:t>optimal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2200" b="0" i="1" smtClean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200" b="0" i="1" smtClean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</m:acc>
                    <m:d>
                      <m:dPr>
                        <m:ctrlPr>
                          <a:rPr lang="en-US" sz="2200" b="0" i="1" dirty="0" smtClean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200" b="0" i="1" smtClean="0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200" b="0" i="1" smtClean="0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sz="2200" b="0" i="1" smtClean="0"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</a:prst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2200" b="0" i="1" smtClean="0"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</a:prstClr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rad>
                          </m:den>
                        </m:f>
                      </m:e>
                    </m:d>
                  </m:oMath>
                </a14:m>
                <a:r>
                  <a:rPr lang="en-US" sz="220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Century Gothic"/>
                  </a:rPr>
                  <a:t> rate</a:t>
                </a:r>
                <a:endParaRPr lang="en-US" sz="22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Century Gothic"/>
                </a:endParaRP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052" y="5198505"/>
                <a:ext cx="10087727" cy="9906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 rot="19686790">
            <a:off x="1103658" y="5314089"/>
            <a:ext cx="15584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C00000"/>
                </a:solidFill>
                <a:latin typeface="Century Gothic" panose="020B0502020202020204" pitchFamily="34" charset="0"/>
              </a:rPr>
              <a:t>NEW!</a:t>
            </a:r>
          </a:p>
        </p:txBody>
      </p:sp>
    </p:spTree>
    <p:extLst>
      <p:ext uri="{BB962C8B-B14F-4D97-AF65-F5344CB8AC3E}">
        <p14:creationId xmlns:p14="http://schemas.microsoft.com/office/powerpoint/2010/main" val="3397718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uiExpand="1" build="p"/>
      <p:bldP spid="10" grpId="0" animBg="1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Proof approach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066801"/>
                <a:ext cx="10972800" cy="556259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 smtClean="0"/>
                  <a:t>Tail boundary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Smallest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 smtClean="0"/>
                  <a:t> such that 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dirty="0" smtClean="0"/>
                  <a:t>-uniformly stable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,ℓ</m:t>
                    </m:r>
                  </m:oMath>
                </a14:m>
                <a:r>
                  <a:rPr lang="en-US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: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acc>
                    <m:r>
                      <a:rPr lang="en-US" i="1" dirty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en-US" b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𝐏𝐫</m:t>
                              </m:r>
                            </m:e>
                            <m:lim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∼</m:t>
                              </m:r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p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Δ</m:t>
                                      </m:r>
                                    </m:e>
                                    <m:sub>
                                      <m:r>
                                        <a:rPr lang="en-US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</m:e>
                      </m:func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US" dirty="0" smtClean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b="1" dirty="0" smtClean="0"/>
                  <a:t>Dataset size reduction</a:t>
                </a:r>
                <a:r>
                  <a:rPr lang="en-US" dirty="0" smtClean="0"/>
                  <a:t>: for any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b="1" dirty="0" smtClean="0"/>
                  <a:t>Range reduction</a:t>
                </a:r>
                <a:r>
                  <a:rPr lang="en-US" dirty="0"/>
                  <a:t>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/2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/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𝛿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ra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/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e>
                          </m:rad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066801"/>
                <a:ext cx="10972800" cy="5562599"/>
              </a:xfrm>
              <a:blipFill>
                <a:blip r:embed="rId2"/>
                <a:stretch>
                  <a:fillRect l="-833" t="-8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677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b="1" dirty="0" smtClean="0"/>
              <a:t>Stability and generalization in ML</a:t>
            </a:r>
          </a:p>
          <a:p>
            <a:r>
              <a:rPr lang="en-US" dirty="0" smtClean="0"/>
              <a:t>Bypasses limitations of uniform convergence and online-to-batch </a:t>
            </a:r>
          </a:p>
          <a:p>
            <a:r>
              <a:rPr lang="en-US" dirty="0" smtClean="0"/>
              <a:t>Limited set of general analysis techniques</a:t>
            </a:r>
          </a:p>
          <a:p>
            <a:pPr lvl="1"/>
            <a:r>
              <a:rPr lang="en-US" dirty="0" smtClean="0"/>
              <a:t>Requires </a:t>
            </a:r>
            <a:r>
              <a:rPr lang="en-US" dirty="0" smtClean="0"/>
              <a:t>new tools and ideas</a:t>
            </a:r>
          </a:p>
          <a:p>
            <a:r>
              <a:rPr lang="en-US" dirty="0" smtClean="0"/>
              <a:t>Limited set of algorithmic techniques</a:t>
            </a:r>
          </a:p>
          <a:p>
            <a:pPr lvl="1"/>
            <a:r>
              <a:rPr lang="en-US" dirty="0" smtClean="0"/>
              <a:t>Connections to differential privacy</a:t>
            </a:r>
          </a:p>
          <a:p>
            <a:pPr lvl="1"/>
            <a:r>
              <a:rPr lang="en-US" dirty="0" smtClean="0"/>
              <a:t>Uniformly stable algorithms for learning VC classes with (nearly) optimal rate </a:t>
            </a:r>
            <a:r>
              <a:rPr lang="en-US" dirty="0" smtClean="0">
                <a:solidFill>
                  <a:schemeClr val="tx2"/>
                </a:solidFill>
                <a:latin typeface="Berlin Sans FB" panose="020E0602020502020306" pitchFamily="34" charset="0"/>
              </a:rPr>
              <a:t>[</a:t>
            </a:r>
            <a:r>
              <a:rPr lang="en-US" dirty="0" err="1" smtClean="0">
                <a:solidFill>
                  <a:schemeClr val="tx2"/>
                </a:solidFill>
                <a:latin typeface="Berlin Sans FB" panose="020E0602020502020306" pitchFamily="34" charset="0"/>
              </a:rPr>
              <a:t>Dagan,F</a:t>
            </a:r>
            <a:r>
              <a:rPr lang="en-US" dirty="0">
                <a:solidFill>
                  <a:schemeClr val="tx2"/>
                </a:solidFill>
                <a:latin typeface="Berlin Sans FB" panose="020E0602020502020306" pitchFamily="34" charset="0"/>
              </a:rPr>
              <a:t>. ‘</a:t>
            </a:r>
            <a:r>
              <a:rPr lang="en-US" dirty="0" smtClean="0">
                <a:solidFill>
                  <a:schemeClr val="tx2"/>
                </a:solidFill>
                <a:latin typeface="Berlin Sans FB" panose="020E0602020502020306" pitchFamily="34" charset="0"/>
              </a:rPr>
              <a:t>19]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5" name="Picture 3" descr="C:\Users\vitaly\AppData\Local\Microsoft\Windows\Temporary Internet Files\Content.IE5\G49OVCOI\MC900441902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3886200"/>
            <a:ext cx="2362200" cy="2791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9783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 Mod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Executive">
    <a:dk1>
      <a:sysClr val="windowText" lastClr="000000"/>
    </a:dk1>
    <a:lt1>
      <a:sysClr val="window" lastClr="FFFFFF"/>
    </a:lt1>
    <a:dk2>
      <a:srgbClr val="2F5897"/>
    </a:dk2>
    <a:lt2>
      <a:srgbClr val="E4E9EF"/>
    </a:lt2>
    <a:accent1>
      <a:srgbClr val="6076B4"/>
    </a:accent1>
    <a:accent2>
      <a:srgbClr val="9C5252"/>
    </a:accent2>
    <a:accent3>
      <a:srgbClr val="E68422"/>
    </a:accent3>
    <a:accent4>
      <a:srgbClr val="846648"/>
    </a:accent4>
    <a:accent5>
      <a:srgbClr val="63891F"/>
    </a:accent5>
    <a:accent6>
      <a:srgbClr val="758085"/>
    </a:accent6>
    <a:hlink>
      <a:srgbClr val="3399FF"/>
    </a:hlink>
    <a:folHlink>
      <a:srgbClr val="B2B2B2"/>
    </a:folHlink>
  </a:clrScheme>
</a:themeOverride>
</file>

<file path=ppt/theme/themeOverride2.xml><?xml version="1.0" encoding="utf-8"?>
<a:themeOverride xmlns:a="http://schemas.openxmlformats.org/drawingml/2006/main">
  <a:clrScheme name="Executive">
    <a:dk1>
      <a:sysClr val="windowText" lastClr="000000"/>
    </a:dk1>
    <a:lt1>
      <a:sysClr val="window" lastClr="FFFFFF"/>
    </a:lt1>
    <a:dk2>
      <a:srgbClr val="2F5897"/>
    </a:dk2>
    <a:lt2>
      <a:srgbClr val="E4E9EF"/>
    </a:lt2>
    <a:accent1>
      <a:srgbClr val="6076B4"/>
    </a:accent1>
    <a:accent2>
      <a:srgbClr val="9C5252"/>
    </a:accent2>
    <a:accent3>
      <a:srgbClr val="E68422"/>
    </a:accent3>
    <a:accent4>
      <a:srgbClr val="846648"/>
    </a:accent4>
    <a:accent5>
      <a:srgbClr val="63891F"/>
    </a:accent5>
    <a:accent6>
      <a:srgbClr val="758085"/>
    </a:accent6>
    <a:hlink>
      <a:srgbClr val="3399FF"/>
    </a:hlink>
    <a:folHlink>
      <a:srgbClr val="B2B2B2"/>
    </a:folHlink>
  </a:clrScheme>
</a:themeOverride>
</file>

<file path=ppt/theme/themeOverride3.xml><?xml version="1.0" encoding="utf-8"?>
<a:themeOverride xmlns:a="http://schemas.openxmlformats.org/drawingml/2006/main">
  <a:clrScheme name="Executive">
    <a:dk1>
      <a:sysClr val="windowText" lastClr="000000"/>
    </a:dk1>
    <a:lt1>
      <a:sysClr val="window" lastClr="FFFFFF"/>
    </a:lt1>
    <a:dk2>
      <a:srgbClr val="2F5897"/>
    </a:dk2>
    <a:lt2>
      <a:srgbClr val="E4E9EF"/>
    </a:lt2>
    <a:accent1>
      <a:srgbClr val="6076B4"/>
    </a:accent1>
    <a:accent2>
      <a:srgbClr val="9C5252"/>
    </a:accent2>
    <a:accent3>
      <a:srgbClr val="E68422"/>
    </a:accent3>
    <a:accent4>
      <a:srgbClr val="846648"/>
    </a:accent4>
    <a:accent5>
      <a:srgbClr val="63891F"/>
    </a:accent5>
    <a:accent6>
      <a:srgbClr val="758085"/>
    </a:accent6>
    <a:hlink>
      <a:srgbClr val="3399FF"/>
    </a:hlink>
    <a:folHlink>
      <a:srgbClr val="B2B2B2"/>
    </a:folHlink>
  </a:clrScheme>
</a:themeOverride>
</file>

<file path=ppt/theme/themeOverride4.xml><?xml version="1.0" encoding="utf-8"?>
<a:themeOverride xmlns:a="http://schemas.openxmlformats.org/drawingml/2006/main">
  <a:clrScheme name="Executive">
    <a:dk1>
      <a:sysClr val="windowText" lastClr="000000"/>
    </a:dk1>
    <a:lt1>
      <a:sysClr val="window" lastClr="FFFFFF"/>
    </a:lt1>
    <a:dk2>
      <a:srgbClr val="2F5897"/>
    </a:dk2>
    <a:lt2>
      <a:srgbClr val="E4E9EF"/>
    </a:lt2>
    <a:accent1>
      <a:srgbClr val="6076B4"/>
    </a:accent1>
    <a:accent2>
      <a:srgbClr val="9C5252"/>
    </a:accent2>
    <a:accent3>
      <a:srgbClr val="E68422"/>
    </a:accent3>
    <a:accent4>
      <a:srgbClr val="846648"/>
    </a:accent4>
    <a:accent5>
      <a:srgbClr val="63891F"/>
    </a:accent5>
    <a:accent6>
      <a:srgbClr val="758085"/>
    </a:accent6>
    <a:hlink>
      <a:srgbClr val="3399FF"/>
    </a:hlink>
    <a:folHlink>
      <a:srgbClr val="B2B2B2"/>
    </a:folHlink>
  </a:clrScheme>
</a:themeOverride>
</file>

<file path=ppt/theme/themeOverride5.xml><?xml version="1.0" encoding="utf-8"?>
<a:themeOverride xmlns:a="http://schemas.openxmlformats.org/drawingml/2006/main">
  <a:clrScheme name="Executive">
    <a:dk1>
      <a:sysClr val="windowText" lastClr="000000"/>
    </a:dk1>
    <a:lt1>
      <a:sysClr val="window" lastClr="FFFFFF"/>
    </a:lt1>
    <a:dk2>
      <a:srgbClr val="2F5897"/>
    </a:dk2>
    <a:lt2>
      <a:srgbClr val="E4E9EF"/>
    </a:lt2>
    <a:accent1>
      <a:srgbClr val="6076B4"/>
    </a:accent1>
    <a:accent2>
      <a:srgbClr val="9C5252"/>
    </a:accent2>
    <a:accent3>
      <a:srgbClr val="E68422"/>
    </a:accent3>
    <a:accent4>
      <a:srgbClr val="846648"/>
    </a:accent4>
    <a:accent5>
      <a:srgbClr val="63891F"/>
    </a:accent5>
    <a:accent6>
      <a:srgbClr val="758085"/>
    </a:accent6>
    <a:hlink>
      <a:srgbClr val="3399FF"/>
    </a:hlink>
    <a:folHlink>
      <a:srgbClr val="B2B2B2"/>
    </a:folHlink>
  </a:clrScheme>
</a:themeOverride>
</file>

<file path=ppt/theme/themeOverride6.xml><?xml version="1.0" encoding="utf-8"?>
<a:themeOverride xmlns:a="http://schemas.openxmlformats.org/drawingml/2006/main">
  <a:clrScheme name="Executive">
    <a:dk1>
      <a:sysClr val="windowText" lastClr="000000"/>
    </a:dk1>
    <a:lt1>
      <a:sysClr val="window" lastClr="FFFFFF"/>
    </a:lt1>
    <a:dk2>
      <a:srgbClr val="2F5897"/>
    </a:dk2>
    <a:lt2>
      <a:srgbClr val="E4E9EF"/>
    </a:lt2>
    <a:accent1>
      <a:srgbClr val="6076B4"/>
    </a:accent1>
    <a:accent2>
      <a:srgbClr val="9C5252"/>
    </a:accent2>
    <a:accent3>
      <a:srgbClr val="E68422"/>
    </a:accent3>
    <a:accent4>
      <a:srgbClr val="846648"/>
    </a:accent4>
    <a:accent5>
      <a:srgbClr val="63891F"/>
    </a:accent5>
    <a:accent6>
      <a:srgbClr val="758085"/>
    </a:accent6>
    <a:hlink>
      <a:srgbClr val="3399FF"/>
    </a:hlink>
    <a:folHlink>
      <a:srgbClr val="B2B2B2"/>
    </a:folHlink>
  </a:clrScheme>
</a:themeOverride>
</file>

<file path=ppt/theme/themeOverride7.xml><?xml version="1.0" encoding="utf-8"?>
<a:themeOverride xmlns:a="http://schemas.openxmlformats.org/drawingml/2006/main">
  <a:clrScheme name="Executive">
    <a:dk1>
      <a:sysClr val="windowText" lastClr="000000"/>
    </a:dk1>
    <a:lt1>
      <a:sysClr val="window" lastClr="FFFFFF"/>
    </a:lt1>
    <a:dk2>
      <a:srgbClr val="2F5897"/>
    </a:dk2>
    <a:lt2>
      <a:srgbClr val="E4E9EF"/>
    </a:lt2>
    <a:accent1>
      <a:srgbClr val="6076B4"/>
    </a:accent1>
    <a:accent2>
      <a:srgbClr val="9C5252"/>
    </a:accent2>
    <a:accent3>
      <a:srgbClr val="E68422"/>
    </a:accent3>
    <a:accent4>
      <a:srgbClr val="846648"/>
    </a:accent4>
    <a:accent5>
      <a:srgbClr val="63891F"/>
    </a:accent5>
    <a:accent6>
      <a:srgbClr val="758085"/>
    </a:accent6>
    <a:hlink>
      <a:srgbClr val="3399FF"/>
    </a:hlink>
    <a:folHlink>
      <a:srgbClr val="B2B2B2"/>
    </a:folHlink>
  </a:clrScheme>
</a:themeOverride>
</file>

<file path=ppt/theme/themeOverride8.xml><?xml version="1.0" encoding="utf-8"?>
<a:themeOverride xmlns:a="http://schemas.openxmlformats.org/drawingml/2006/main">
  <a:clrScheme name="Executive">
    <a:dk1>
      <a:sysClr val="windowText" lastClr="000000"/>
    </a:dk1>
    <a:lt1>
      <a:sysClr val="window" lastClr="FFFFFF"/>
    </a:lt1>
    <a:dk2>
      <a:srgbClr val="2F5897"/>
    </a:dk2>
    <a:lt2>
      <a:srgbClr val="E4E9EF"/>
    </a:lt2>
    <a:accent1>
      <a:srgbClr val="6076B4"/>
    </a:accent1>
    <a:accent2>
      <a:srgbClr val="9C5252"/>
    </a:accent2>
    <a:accent3>
      <a:srgbClr val="E68422"/>
    </a:accent3>
    <a:accent4>
      <a:srgbClr val="846648"/>
    </a:accent4>
    <a:accent5>
      <a:srgbClr val="63891F"/>
    </a:accent5>
    <a:accent6>
      <a:srgbClr val="758085"/>
    </a:accent6>
    <a:hlink>
      <a:srgbClr val="3399FF"/>
    </a:hlink>
    <a:folHlink>
      <a:srgbClr val="B2B2B2"/>
    </a:folHlink>
  </a:clrScheme>
</a:themeOverride>
</file>

<file path=ppt/theme/themeOverride9.xml><?xml version="1.0" encoding="utf-8"?>
<a:themeOverride xmlns:a="http://schemas.openxmlformats.org/drawingml/2006/main">
  <a:clrScheme name="Executive">
    <a:dk1>
      <a:sysClr val="windowText" lastClr="000000"/>
    </a:dk1>
    <a:lt1>
      <a:sysClr val="window" lastClr="FFFFFF"/>
    </a:lt1>
    <a:dk2>
      <a:srgbClr val="2F5897"/>
    </a:dk2>
    <a:lt2>
      <a:srgbClr val="E4E9EF"/>
    </a:lt2>
    <a:accent1>
      <a:srgbClr val="6076B4"/>
    </a:accent1>
    <a:accent2>
      <a:srgbClr val="9C5252"/>
    </a:accent2>
    <a:accent3>
      <a:srgbClr val="E68422"/>
    </a:accent3>
    <a:accent4>
      <a:srgbClr val="846648"/>
    </a:accent4>
    <a:accent5>
      <a:srgbClr val="63891F"/>
    </a:accent5>
    <a:accent6>
      <a:srgbClr val="758085"/>
    </a:accent6>
    <a:hlink>
      <a:srgbClr val="3399FF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25601</TotalTime>
  <Words>208</Words>
  <Application>Microsoft Office PowerPoint</Application>
  <PresentationFormat>Widescreen</PresentationFormat>
  <Paragraphs>75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Berlin Sans FB</vt:lpstr>
      <vt:lpstr>Calibri</vt:lpstr>
      <vt:lpstr>Cambria Math</vt:lpstr>
      <vt:lpstr>Century Gothic</vt:lpstr>
      <vt:lpstr>Courier New</vt:lpstr>
      <vt:lpstr>Palatino Linotype</vt:lpstr>
      <vt:lpstr>Rockwell</vt:lpstr>
      <vt:lpstr>Executive Mod</vt:lpstr>
      <vt:lpstr>PowerPoint Presentation</vt:lpstr>
      <vt:lpstr>Generalization bounds</vt:lpstr>
      <vt:lpstr>Stability</vt:lpstr>
      <vt:lpstr>Known bounds</vt:lpstr>
      <vt:lpstr>New bound</vt:lpstr>
      <vt:lpstr>Stochastic convex optimization</vt:lpstr>
      <vt:lpstr>Proof approach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Vitaly</dc:creator>
  <cp:lastModifiedBy>Vitaly Feldman</cp:lastModifiedBy>
  <cp:revision>437</cp:revision>
  <dcterms:created xsi:type="dcterms:W3CDTF">2016-10-31T02:03:57Z</dcterms:created>
  <dcterms:modified xsi:type="dcterms:W3CDTF">2019-06-28T16:13:40Z</dcterms:modified>
</cp:coreProperties>
</file>