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71" r:id="rId2"/>
    <p:sldId id="288" r:id="rId3"/>
    <p:sldId id="292" r:id="rId4"/>
    <p:sldId id="295" r:id="rId5"/>
    <p:sldId id="293" r:id="rId6"/>
    <p:sldId id="294" r:id="rId7"/>
    <p:sldId id="296" r:id="rId8"/>
    <p:sldId id="289" r:id="rId9"/>
    <p:sldId id="290" r:id="rId10"/>
    <p:sldId id="291" r:id="rId11"/>
    <p:sldId id="29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taly F" initials="VF" lastIdx="1" clrIdx="0">
    <p:extLst>
      <p:ext uri="{19B8F6BF-5375-455C-9EA6-DF929625EA0E}">
        <p15:presenceInfo xmlns:p15="http://schemas.microsoft.com/office/powerpoint/2012/main" userId="63a5138c4ca95a6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E38B"/>
    <a:srgbClr val="FFD653"/>
    <a:srgbClr val="FFCE33"/>
    <a:srgbClr val="1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5" autoAdjust="0"/>
    <p:restoredTop sz="96586" autoAdjust="0"/>
  </p:normalViewPr>
  <p:slideViewPr>
    <p:cSldViewPr>
      <p:cViewPr varScale="1">
        <p:scale>
          <a:sx n="85" d="100"/>
          <a:sy n="85" d="100"/>
        </p:scale>
        <p:origin x="88" y="5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EA67E3-6FB6-4EA0-978D-974239F7C7DA}" type="datetimeFigureOut">
              <a:rPr lang="en-US" smtClean="0"/>
              <a:t>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29A48-A052-432F-9614-232E45EA00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791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A051B39-B140-43FE-96DB-472A2B59CE7C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A600BB2-27C5-458B-ABCE-839C88CF47CE}" type="datetime1">
              <a:rPr lang="en-US" smtClean="0"/>
              <a:t>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tx1"/>
          </a:solidFill>
        </p:spPr>
        <p:txBody>
          <a:bodyPr lIns="457200" anchor="ctr"/>
          <a:lstStyle>
            <a:lvl1pPr>
              <a:defRPr sz="3200">
                <a:solidFill>
                  <a:srgbClr val="FFE38B"/>
                </a:solidFill>
                <a:latin typeface="Rockwell" panose="02060603020205020403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E34CF3C7-6809-4F39-BD67-A75817BDDE0A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F7EAEB24-CE78-465C-A726-91D0868FA48F}" type="datetime1">
              <a:rPr lang="en-US" smtClean="0"/>
              <a:t>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40BAADF0-1749-4E8B-9691-B44A5F8C0895}" type="datetime1">
              <a:rPr lang="en-US" smtClean="0"/>
              <a:t>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A8AF628A-A867-4937-BBE5-207DB6F9C51A}" type="datetime1">
              <a:rPr lang="en-US" smtClean="0"/>
              <a:t>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118BBB94-68E6-4675-A946-F1C5994EDBD7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/>
          <a:lstStyle/>
          <a:p>
            <a:fld id="{DC3B8377-21E3-4835-B75D-4E2847E2750F}" type="datetime1">
              <a:rPr lang="en-US" smtClean="0"/>
              <a:t>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Footer Text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  <a:alpha val="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838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668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0043" y="6401594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BA9B540C-44DA-4F69-89C9-7C84606640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ts val="5800"/>
        </a:lnSpc>
        <a:spcBef>
          <a:spcPct val="0"/>
        </a:spcBef>
        <a:buNone/>
        <a:defRPr sz="4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20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10" Type="http://schemas.openxmlformats.org/officeDocument/2006/relationships/image" Target="../media/image10.jpg"/><Relationship Id="rId4" Type="http://schemas.openxmlformats.org/officeDocument/2006/relationships/image" Target="../media/image4.jpe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5.jpeg"/><Relationship Id="rId18" Type="http://schemas.openxmlformats.org/officeDocument/2006/relationships/image" Target="../media/image2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12" Type="http://schemas.openxmlformats.org/officeDocument/2006/relationships/image" Target="../media/image14.jpeg"/><Relationship Id="rId17" Type="http://schemas.openxmlformats.org/officeDocument/2006/relationships/image" Target="../media/image25.png"/><Relationship Id="rId2" Type="http://schemas.openxmlformats.org/officeDocument/2006/relationships/image" Target="../media/image11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3.jpe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2.jpeg"/><Relationship Id="rId19" Type="http://schemas.openxmlformats.org/officeDocument/2006/relationships/image" Target="../media/image27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58.png"/><Relationship Id="rId3" Type="http://schemas.openxmlformats.org/officeDocument/2006/relationships/image" Target="../media/image52.png"/><Relationship Id="rId7" Type="http://schemas.openxmlformats.org/officeDocument/2006/relationships/image" Target="../media/image13.jpeg"/><Relationship Id="rId12" Type="http://schemas.openxmlformats.org/officeDocument/2006/relationships/image" Target="../media/image5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6.png"/><Relationship Id="rId5" Type="http://schemas.openxmlformats.org/officeDocument/2006/relationships/image" Target="../media/image54.png"/><Relationship Id="rId10" Type="http://schemas.openxmlformats.org/officeDocument/2006/relationships/image" Target="../media/image16.jpeg"/><Relationship Id="rId4" Type="http://schemas.openxmlformats.org/officeDocument/2006/relationships/image" Target="../media/image53.png"/><Relationship Id="rId9" Type="http://schemas.openxmlformats.org/officeDocument/2006/relationships/image" Target="../media/image15.jpe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12.jpe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11" Type="http://schemas.openxmlformats.org/officeDocument/2006/relationships/image" Target="../media/image16.jpeg"/><Relationship Id="rId5" Type="http://schemas.openxmlformats.org/officeDocument/2006/relationships/image" Target="../media/image67.png"/><Relationship Id="rId15" Type="http://schemas.openxmlformats.org/officeDocument/2006/relationships/image" Target="../media/image72.png"/><Relationship Id="rId10" Type="http://schemas.openxmlformats.org/officeDocument/2006/relationships/image" Target="../media/image15.jpeg"/><Relationship Id="rId4" Type="http://schemas.openxmlformats.org/officeDocument/2006/relationships/image" Target="../media/image66.png"/><Relationship Id="rId9" Type="http://schemas.openxmlformats.org/officeDocument/2006/relationships/image" Target="../media/image14.jpeg"/><Relationship Id="rId1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" Type="http://schemas.openxmlformats.org/officeDocument/2006/relationships/image" Target="../media/image29.png"/><Relationship Id="rId21" Type="http://schemas.openxmlformats.org/officeDocument/2006/relationships/image" Target="../media/image43.png"/><Relationship Id="rId7" Type="http://schemas.openxmlformats.org/officeDocument/2006/relationships/image" Target="../media/image33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2" Type="http://schemas.openxmlformats.org/officeDocument/2006/relationships/image" Target="../media/image28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24" Type="http://schemas.openxmlformats.org/officeDocument/2006/relationships/image" Target="../media/image46.png"/><Relationship Id="rId32" Type="http://schemas.openxmlformats.org/officeDocument/2006/relationships/image" Target="../media/image16.jpeg"/><Relationship Id="rId5" Type="http://schemas.openxmlformats.org/officeDocument/2006/relationships/image" Target="../media/image31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19" Type="http://schemas.openxmlformats.org/officeDocument/2006/relationships/image" Target="../media/image41.png"/><Relationship Id="rId31" Type="http://schemas.openxmlformats.org/officeDocument/2006/relationships/image" Target="../media/image15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53452"/>
            <a:ext cx="12192000" cy="2362199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   Privacy amplification </a:t>
            </a:r>
            <a:r>
              <a:rPr lang="en-US" sz="4000" dirty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by </a:t>
            </a: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s</a:t>
            </a:r>
            <a:r>
              <a:rPr lang="en-US" sz="4000" dirty="0" smtClean="0">
                <a:ln w="0"/>
                <a:solidFill>
                  <a:srgbClr val="FFDC00"/>
                </a:solidFill>
                <a:latin typeface="Rockwell" panose="02060603020205020403" pitchFamily="18" charset="0"/>
              </a:rPr>
              <a:t>huffling</a:t>
            </a:r>
            <a:endParaRPr lang="en-US" sz="4000" dirty="0" smtClean="0">
              <a:ln w="0"/>
              <a:solidFill>
                <a:srgbClr val="FFDC00"/>
              </a:solidFill>
              <a:latin typeface="Rockwell" panose="02060603020205020403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667000" y="2918788"/>
            <a:ext cx="6400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Vitaly Feldman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9" name="Picture 4" descr="Related image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1" y="5685076"/>
            <a:ext cx="1464236" cy="109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ubtitle 2"/>
          <p:cNvSpPr txBox="1">
            <a:spLocks/>
          </p:cNvSpPr>
          <p:nvPr/>
        </p:nvSpPr>
        <p:spPr>
          <a:xfrm>
            <a:off x="-266700" y="3644176"/>
            <a:ext cx="12877800" cy="7140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Courier New" pitchFamily="49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Ulfar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Erlingsson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Ilya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Mironov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Ananth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Raghunathan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Kunal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Talwar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 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Abhradeep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r>
              <a:rPr lang="en-US" sz="2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Thakurta</a:t>
            </a:r>
            <a:r>
              <a:rPr lang="en-US" sz="2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</a:rPr>
              <a:t> 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Rockwell" panose="02060603020205020403" pitchFamily="18" charset="0"/>
            </a:endParaRPr>
          </a:p>
        </p:txBody>
      </p:sp>
      <p:pic>
        <p:nvPicPr>
          <p:cNvPr id="13" name="Picture 2" descr="https://lh5.googleusercontent.com/RfocIv1Pcqq5Wm7Ap_WhbJA1KgFoJIARYH7pnf7ydvRCUn7k0AbYQEBmP_yQMiVtndgomk29mXTA0_bkJar8vwM2JZ7r58h1Obgs8xLs3nB93OIsiVmORnZXgmGmls4k3mJs8FCRhmagGQ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5724746"/>
            <a:ext cx="1066800" cy="947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4054001"/>
            <a:ext cx="1047901" cy="16545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7990" y="4113237"/>
            <a:ext cx="1243889" cy="15548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2089" y="4054001"/>
            <a:ext cx="1077194" cy="1614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41" y="4107794"/>
            <a:ext cx="1114862" cy="15603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72" y="4107794"/>
            <a:ext cx="1303049" cy="15636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715" y="5843635"/>
            <a:ext cx="1417292" cy="3905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8594" y="253451"/>
            <a:ext cx="3549752" cy="236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78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 </a:t>
            </a:r>
            <a:r>
              <a:rPr lang="en-US" dirty="0" smtClean="0"/>
              <a:t> with LDP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0" y="4648200"/>
                <a:ext cx="10972800" cy="132556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Report the status changes (only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Maintains a tree of counters each over an interval of time</a:t>
                </a:r>
              </a:p>
              <a:p>
                <a:r>
                  <a:rPr lang="en-US" dirty="0" smtClean="0"/>
                  <a:t>Based on </a:t>
                </a:r>
                <a:r>
                  <a:rPr lang="en-US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[DNPR ‘10; CSS ‘11]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4648200"/>
                <a:ext cx="10972800" cy="1325564"/>
              </a:xfrm>
              <a:blipFill>
                <a:blip r:embed="rId2"/>
                <a:stretch>
                  <a:fillRect l="-722" t="-6452" b="-2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/>
              <p:cNvSpPr/>
              <p:nvPr/>
            </p:nvSpPr>
            <p:spPr>
              <a:xfrm>
                <a:off x="1143000" y="1562100"/>
                <a:ext cx="9067800" cy="2286000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>
                    <a:latin typeface="+mj-lt"/>
                  </a:rPr>
                  <a:t>There exists an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-LDP algorithm that constructs estimates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acc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en-US" sz="2400" dirty="0" smtClean="0">
                    <a:latin typeface="+mj-lt"/>
                  </a:rPr>
                  <a:t>such that with high prob.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 smtClean="0"/>
                  <a:t>,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en-US" sz="24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func>
                                    <m:funcPr>
                                      <m:ctrlP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2400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  <m:r>
                                        <a:rPr lang="en-US" sz="24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  <m:sup>
                                  <m:r>
                                    <a:rPr lang="en-US" sz="24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ad>
                                <m:radPr>
                                  <m:degHide m:val="on"/>
                                  <m:ctrlPr>
                                    <a:rPr lang="en-US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b="0" i="1" dirty="0" smtClean="0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  <m:d>
                                    <m:dPr>
                                      <m:ctrlPr>
                                        <a:rPr lang="en-US" sz="24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US" sz="2400" b="0" i="1" dirty="0" smtClean="0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d>
                                </m:e>
                              </m:ra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  <m:sub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𝑐𝑒𝑛𝑡𝑟𝑎𝑙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1562100"/>
                <a:ext cx="9067800" cy="2286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758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General </a:t>
            </a:r>
            <a:r>
              <a:rPr lang="en-US" dirty="0" smtClean="0"/>
              <a:t>privacy amplification technique</a:t>
            </a:r>
          </a:p>
          <a:p>
            <a:pPr lvl="1"/>
            <a:r>
              <a:rPr lang="en-US" dirty="0" smtClean="0"/>
              <a:t>For some problems achieves state </a:t>
            </a:r>
            <a:r>
              <a:rPr lang="en-US" dirty="0" smtClean="0"/>
              <a:t>of the art in the central model</a:t>
            </a:r>
          </a:p>
          <a:p>
            <a:pPr lvl="1"/>
            <a:r>
              <a:rPr lang="en-US" dirty="0" smtClean="0"/>
              <a:t>Can be </a:t>
            </a:r>
            <a:r>
              <a:rPr lang="en-US" dirty="0"/>
              <a:t>used to derive lower bounds for LDP </a:t>
            </a:r>
            <a:endParaRPr lang="en-US" dirty="0" smtClean="0"/>
          </a:p>
          <a:p>
            <a:r>
              <a:rPr lang="en-US" dirty="0" smtClean="0"/>
              <a:t>Provable benefits of anonymity for ESA-like </a:t>
            </a:r>
            <a:r>
              <a:rPr lang="en-US" dirty="0" smtClean="0"/>
              <a:t>architectures</a:t>
            </a:r>
          </a:p>
          <a:p>
            <a:r>
              <a:rPr lang="en-US" dirty="0" smtClean="0"/>
              <a:t>Same algorithm, different attack/trust models</a:t>
            </a:r>
          </a:p>
          <a:p>
            <a:pPr lvl="1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Picture 3" descr="C:\Users\vitaly\AppData\Local\Microsoft\Windows\Temporary Internet Files\Content.IE5\G49OVCOI\MC90044190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734748"/>
            <a:ext cx="3276600" cy="387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741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Differential Privacy (LDP)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7740009" y="2075516"/>
            <a:ext cx="4308680" cy="2585323"/>
            <a:chOff x="7740009" y="2075516"/>
            <a:chExt cx="4308680" cy="2585323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95856" y="2930862"/>
              <a:ext cx="2798920" cy="65408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740009" y="2075516"/>
                  <a:ext cx="4308680" cy="258532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>
                      <a:latin typeface="+mj-lt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 smtClean="0">
                      <a:latin typeface="+mj-lt"/>
                    </a:rPr>
                    <a:t> is a local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r>
                    <a:rPr lang="en-US" dirty="0" smtClean="0">
                      <a:latin typeface="+mj-lt"/>
                    </a:rPr>
                    <a:t>-DP randomizer:</a:t>
                  </a:r>
                </a:p>
                <a:p>
                  <a:r>
                    <a:rPr lang="en-US" dirty="0" smtClean="0">
                      <a:latin typeface="+mj-lt"/>
                    </a:rPr>
                    <a:t>for all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endParaRPr lang="en-US" dirty="0" smtClean="0">
                    <a:latin typeface="+mj-lt"/>
                  </a:endParaRPr>
                </a:p>
                <a:p>
                  <a:endParaRPr lang="en-US" dirty="0">
                    <a:latin typeface="+mj-lt"/>
                  </a:endParaRPr>
                </a:p>
                <a:p>
                  <a:endParaRPr lang="en-US" dirty="0" smtClean="0">
                    <a:latin typeface="+mj-lt"/>
                  </a:endParaRPr>
                </a:p>
                <a:p>
                  <a:endParaRPr lang="en-US" dirty="0">
                    <a:latin typeface="+mj-lt"/>
                  </a:endParaRPr>
                </a:p>
                <a:p>
                  <a:endParaRPr lang="en-US" dirty="0" smtClean="0">
                    <a:latin typeface="+mj-lt"/>
                  </a:endParaRPr>
                </a:p>
                <a:p>
                  <a:endParaRPr lang="en-US" dirty="0">
                    <a:latin typeface="+mj-lt"/>
                  </a:endParaRPr>
                </a:p>
                <a:p>
                  <a:endParaRPr lang="en-US" dirty="0" smtClean="0">
                    <a:latin typeface="+mj-lt"/>
                  </a:endParaRPr>
                </a:p>
                <a:p>
                  <a:r>
                    <a:rPr lang="en-US" dirty="0" smtClean="0">
                      <a:solidFill>
                        <a:schemeClr val="tx2"/>
                      </a:solidFill>
                      <a:latin typeface="Berlin Sans FB" panose="020E0602020502020306" pitchFamily="34" charset="0"/>
                    </a:rPr>
                    <a:t>[Warner ‘65; EGS ‘03; KLNRS ‘08]</a:t>
                  </a:r>
                  <a:endParaRPr lang="en-US" dirty="0">
                    <a:solidFill>
                      <a:schemeClr val="tx2"/>
                    </a:solidFill>
                    <a:latin typeface="Berlin Sans FB" panose="020E0602020502020306" pitchFamily="34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009" y="2075516"/>
                  <a:ext cx="4308680" cy="2585323"/>
                </a:xfrm>
                <a:prstGeom prst="rect">
                  <a:avLst/>
                </a:prstGeom>
                <a:blipFill>
                  <a:blip r:embed="rId3"/>
                  <a:stretch>
                    <a:fillRect l="-1275" t="-1176" r="-708" b="-2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610600" y="3632874"/>
                  <a:ext cx="12837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33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rgbClr val="FF33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rgbClr val="FF3300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0600" y="3632874"/>
                  <a:ext cx="1283749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94349" y="3645339"/>
                  <a:ext cx="13363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en-US" dirty="0">
                    <a:solidFill>
                      <a:schemeClr val="tx2"/>
                    </a:solidFill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4349" y="3645339"/>
                  <a:ext cx="133632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47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/>
          <p:cNvGrpSpPr/>
          <p:nvPr/>
        </p:nvGrpSpPr>
        <p:grpSpPr>
          <a:xfrm>
            <a:off x="840343" y="1295400"/>
            <a:ext cx="6626858" cy="5047565"/>
            <a:chOff x="840343" y="1295400"/>
            <a:chExt cx="6626858" cy="5047565"/>
          </a:xfrm>
        </p:grpSpPr>
        <p:sp>
          <p:nvSpPr>
            <p:cNvPr id="4" name="Rounded Rectangle 3"/>
            <p:cNvSpPr/>
            <p:nvPr/>
          </p:nvSpPr>
          <p:spPr>
            <a:xfrm>
              <a:off x="1181827" y="1295400"/>
              <a:ext cx="2438400" cy="419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Server</a:t>
              </a:r>
              <a:endParaRPr lang="en-US" sz="2400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4114800" y="2315934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ight Arrow 13"/>
            <p:cNvSpPr/>
            <p:nvPr/>
          </p:nvSpPr>
          <p:spPr>
            <a:xfrm rot="10800000">
              <a:off x="4114800" y="2468334"/>
              <a:ext cx="1219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ounded Rectangle 14"/>
                <p:cNvSpPr/>
                <p:nvPr/>
              </p:nvSpPr>
              <p:spPr>
                <a:xfrm>
                  <a:off x="5562600" y="2087334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ounded 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2087334"/>
                  <a:ext cx="685800" cy="6096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ight Arrow 20"/>
            <p:cNvSpPr/>
            <p:nvPr/>
          </p:nvSpPr>
          <p:spPr>
            <a:xfrm>
              <a:off x="4114800" y="1600200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ight Arrow 21"/>
            <p:cNvSpPr/>
            <p:nvPr/>
          </p:nvSpPr>
          <p:spPr>
            <a:xfrm rot="10800000">
              <a:off x="4114800" y="1752600"/>
              <a:ext cx="1219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ounded Rectangle 22"/>
                <p:cNvSpPr/>
                <p:nvPr/>
              </p:nvSpPr>
              <p:spPr>
                <a:xfrm>
                  <a:off x="5562600" y="1371600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ounded 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1371600"/>
                  <a:ext cx="685800" cy="6096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ight Arrow 24"/>
            <p:cNvSpPr/>
            <p:nvPr/>
          </p:nvSpPr>
          <p:spPr>
            <a:xfrm>
              <a:off x="4109357" y="3107867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/>
            <p:cNvSpPr/>
            <p:nvPr/>
          </p:nvSpPr>
          <p:spPr>
            <a:xfrm rot="10800000">
              <a:off x="4109357" y="3260267"/>
              <a:ext cx="1219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ounded Rectangle 26"/>
                <p:cNvSpPr/>
                <p:nvPr/>
              </p:nvSpPr>
              <p:spPr>
                <a:xfrm>
                  <a:off x="5557157" y="2879267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ounded 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7157" y="2879267"/>
                  <a:ext cx="685800" cy="6096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ight Arrow 28"/>
            <p:cNvSpPr/>
            <p:nvPr/>
          </p:nvSpPr>
          <p:spPr>
            <a:xfrm>
              <a:off x="4079421" y="5050965"/>
              <a:ext cx="1219200" cy="76200"/>
            </a:xfrm>
            <a:prstGeom prst="rightArrow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ight Arrow 29"/>
            <p:cNvSpPr/>
            <p:nvPr/>
          </p:nvSpPr>
          <p:spPr>
            <a:xfrm rot="10800000">
              <a:off x="4079421" y="5203365"/>
              <a:ext cx="1219200" cy="762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>
                  <a:off x="5527221" y="4822365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7221" y="4822365"/>
                  <a:ext cx="685800" cy="6096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10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264" y="3927703"/>
              <a:ext cx="1558697" cy="1558697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 rotWithShape="1">
            <a:blip r:embed="rId1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6463849" y="1371600"/>
              <a:ext cx="460670" cy="673943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12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29231" y="2106207"/>
              <a:ext cx="395288" cy="612418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1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05857" y="4724913"/>
              <a:ext cx="804504" cy="804504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 rotWithShape="1">
            <a:blip r:embed="rId1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6491701" y="2930862"/>
              <a:ext cx="432817" cy="633195"/>
            </a:xfrm>
            <a:prstGeom prst="rect">
              <a:avLst/>
            </a:prstGeom>
          </p:spPr>
        </p:pic>
        <p:cxnSp>
          <p:nvCxnSpPr>
            <p:cNvPr id="41" name="Straight Connector 40"/>
            <p:cNvCxnSpPr/>
            <p:nvPr/>
          </p:nvCxnSpPr>
          <p:spPr>
            <a:xfrm>
              <a:off x="5867400" y="3927703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6948488" y="1449551"/>
                  <a:ext cx="490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8488" y="1449551"/>
                  <a:ext cx="49026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6924518" y="2202242"/>
                  <a:ext cx="495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4518" y="2202242"/>
                  <a:ext cx="49558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944219" y="3006746"/>
                  <a:ext cx="495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219" y="3006746"/>
                  <a:ext cx="495585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6957511" y="4872133"/>
                  <a:ext cx="509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7511" y="4872133"/>
                  <a:ext cx="50969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Connector 35"/>
            <p:cNvCxnSpPr/>
            <p:nvPr/>
          </p:nvCxnSpPr>
          <p:spPr>
            <a:xfrm>
              <a:off x="4648200" y="3927703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840343" y="5696634"/>
                  <a:ext cx="3121367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 dirty="0" smtClean="0">
                      <a:latin typeface="+mj-lt"/>
                    </a:rPr>
                    <a:t>Compute (approximately)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343" y="5696634"/>
                  <a:ext cx="3121367" cy="646331"/>
                </a:xfrm>
                <a:prstGeom prst="rect">
                  <a:avLst/>
                </a:prstGeom>
                <a:blipFill>
                  <a:blip r:embed="rId19"/>
                  <a:stretch>
                    <a:fillRect l="-1758" t="-4673" r="-1172" b="-654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2578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Encode-Shuffle-Analyze (ESA)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Bittau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Berlin Sans FB" panose="020E0602020502020306" pitchFamily="34" charset="0"/>
              </a:rPr>
              <a:t> et al. ‘17]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  <a:latin typeface="Berlin Sans FB" panose="020E0602020502020306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066800" y="1295400"/>
            <a:ext cx="2438400" cy="4191000"/>
            <a:chOff x="1066800" y="1295400"/>
            <a:chExt cx="2438400" cy="4191000"/>
          </a:xfrm>
        </p:grpSpPr>
        <p:sp>
          <p:nvSpPr>
            <p:cNvPr id="5" name="Rounded Rectangle 4"/>
            <p:cNvSpPr/>
            <p:nvPr/>
          </p:nvSpPr>
          <p:spPr>
            <a:xfrm>
              <a:off x="1066800" y="1295400"/>
              <a:ext cx="2438400" cy="4191000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/>
                <a:t>Server</a:t>
              </a:r>
              <a:endParaRPr lang="en-US" sz="2400" dirty="0"/>
            </a:p>
          </p:txBody>
        </p:sp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clrChange>
                <a:clrFrom>
                  <a:srgbClr val="F7F7F7"/>
                </a:clrFrom>
                <a:clrTo>
                  <a:srgbClr val="F7F7F7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264" y="3927703"/>
              <a:ext cx="1558697" cy="1558697"/>
            </a:xfrm>
            <a:prstGeom prst="rect">
              <a:avLst/>
            </a:prstGeom>
          </p:spPr>
        </p:pic>
      </p:grpSp>
      <p:grpSp>
        <p:nvGrpSpPr>
          <p:cNvPr id="3" name="Group 2"/>
          <p:cNvGrpSpPr/>
          <p:nvPr/>
        </p:nvGrpSpPr>
        <p:grpSpPr>
          <a:xfrm>
            <a:off x="7660821" y="1303183"/>
            <a:ext cx="1941574" cy="4157817"/>
            <a:chOff x="7660821" y="1303183"/>
            <a:chExt cx="1941574" cy="41578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7696200" y="2031316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2031316"/>
                  <a:ext cx="685800" cy="6096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7696200" y="1315582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1315582"/>
                  <a:ext cx="685800" cy="6096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ounded Rectangle 16"/>
                <p:cNvSpPr/>
                <p:nvPr/>
              </p:nvSpPr>
              <p:spPr>
                <a:xfrm>
                  <a:off x="7690757" y="2823249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ounded 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0757" y="2823249"/>
                  <a:ext cx="685800" cy="6096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ounded Rectangle 20"/>
                <p:cNvSpPr/>
                <p:nvPr/>
              </p:nvSpPr>
              <p:spPr>
                <a:xfrm>
                  <a:off x="7660821" y="4766347"/>
                  <a:ext cx="685800" cy="6096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Rounded 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821" y="4766347"/>
                  <a:ext cx="685800" cy="6096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Picture 22"/>
            <p:cNvPicPr>
              <a:picLocks noChangeAspect="1"/>
            </p:cNvPicPr>
            <p:nvPr/>
          </p:nvPicPr>
          <p:blipFill rotWithShape="1"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8599043" y="1303183"/>
              <a:ext cx="460670" cy="673943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8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4425" y="2037790"/>
              <a:ext cx="395288" cy="612418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1051" y="4656496"/>
              <a:ext cx="804504" cy="804504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 rotWithShape="1"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8626895" y="2862445"/>
              <a:ext cx="432817" cy="633195"/>
            </a:xfrm>
            <a:prstGeom prst="rect">
              <a:avLst/>
            </a:prstGeom>
          </p:spPr>
        </p:pic>
        <p:cxnSp>
          <p:nvCxnSpPr>
            <p:cNvPr id="27" name="Straight Connector 26"/>
            <p:cNvCxnSpPr/>
            <p:nvPr/>
          </p:nvCxnSpPr>
          <p:spPr>
            <a:xfrm>
              <a:off x="7978625" y="3871685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9083682" y="1381134"/>
                  <a:ext cx="4902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3682" y="1381134"/>
                  <a:ext cx="490262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059712" y="2133825"/>
                  <a:ext cx="495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9712" y="2133825"/>
                  <a:ext cx="49558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9079413" y="2938329"/>
                  <a:ext cx="4955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9413" y="2938329"/>
                  <a:ext cx="495585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9092705" y="4803716"/>
                  <a:ext cx="5096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705" y="4803716"/>
                  <a:ext cx="50969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4871353" y="1318985"/>
            <a:ext cx="2617259" cy="4645170"/>
            <a:chOff x="4871353" y="1318985"/>
            <a:chExt cx="2617259" cy="4645170"/>
          </a:xfrm>
        </p:grpSpPr>
        <p:sp>
          <p:nvSpPr>
            <p:cNvPr id="8" name="Right Arrow 7"/>
            <p:cNvSpPr/>
            <p:nvPr/>
          </p:nvSpPr>
          <p:spPr>
            <a:xfrm rot="10800000">
              <a:off x="6822318" y="2359701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6822318" y="1643967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/>
            <p:cNvSpPr/>
            <p:nvPr/>
          </p:nvSpPr>
          <p:spPr>
            <a:xfrm rot="10800000">
              <a:off x="6816875" y="3151634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/>
            <p:cNvSpPr/>
            <p:nvPr/>
          </p:nvSpPr>
          <p:spPr>
            <a:xfrm rot="10800000">
              <a:off x="6786939" y="5094732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lowchart: Predefined Process 33"/>
            <p:cNvSpPr/>
            <p:nvPr/>
          </p:nvSpPr>
          <p:spPr>
            <a:xfrm>
              <a:off x="4871353" y="1318985"/>
              <a:ext cx="1524000" cy="4191000"/>
            </a:xfrm>
            <a:prstGeom prst="flowChartPredefinedProcess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H="1">
              <a:off x="4957192" y="1656786"/>
              <a:ext cx="1371600" cy="153416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H="1">
              <a:off x="4957191" y="2423866"/>
              <a:ext cx="1371601" cy="27658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4957190" y="1683280"/>
              <a:ext cx="1371602" cy="14845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4957190" y="2423866"/>
              <a:ext cx="1371602" cy="17484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 flipV="1">
              <a:off x="4957190" y="4099288"/>
              <a:ext cx="1346787" cy="10116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103421" y="5594823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Shuffler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844547" y="1664001"/>
            <a:ext cx="701673" cy="3497031"/>
            <a:chOff x="3844547" y="1664001"/>
            <a:chExt cx="701673" cy="3497031"/>
          </a:xfrm>
        </p:grpSpPr>
        <p:sp>
          <p:nvSpPr>
            <p:cNvPr id="48" name="Right Arrow 47"/>
            <p:cNvSpPr/>
            <p:nvPr/>
          </p:nvSpPr>
          <p:spPr>
            <a:xfrm rot="10800000">
              <a:off x="3879926" y="2379735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ight Arrow 48"/>
            <p:cNvSpPr/>
            <p:nvPr/>
          </p:nvSpPr>
          <p:spPr>
            <a:xfrm rot="10800000">
              <a:off x="3879926" y="1664001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 rot="10800000">
              <a:off x="3874483" y="3171668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/>
            <p:cNvSpPr/>
            <p:nvPr/>
          </p:nvSpPr>
          <p:spPr>
            <a:xfrm rot="10800000">
              <a:off x="3844547" y="5114766"/>
              <a:ext cx="666294" cy="4626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4177693" y="3881573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ounded Rectangle 40"/>
          <p:cNvSpPr/>
          <p:nvPr/>
        </p:nvSpPr>
        <p:spPr>
          <a:xfrm>
            <a:off x="3722243" y="1381134"/>
            <a:ext cx="956034" cy="4079866"/>
          </a:xfrm>
          <a:prstGeom prst="round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0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0000">
              <a:schemeClr val="bg1">
                <a:tint val="80000"/>
                <a:satMod val="250000"/>
              </a:schemeClr>
            </a:gs>
            <a:gs pos="76000">
              <a:schemeClr val="bg1">
                <a:tint val="90000"/>
                <a:shade val="90000"/>
                <a:satMod val="200000"/>
              </a:schemeClr>
            </a:gs>
            <a:gs pos="92000">
              <a:schemeClr val="bg1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2133602"/>
                <a:ext cx="8763000" cy="365759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 smtClean="0"/>
                  <a:t>Output distribution is determined by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),…,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RR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i="0">
                        <a:latin typeface="Cambria Math" panose="02040503050406030204" pitchFamily="18" charset="0"/>
                      </a:rPr>
                      <m:t>Bin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1800" dirty="0" smtClean="0"/>
                  <a:t>, where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#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:r>
                  <a:rPr lang="en-US" sz="1800" dirty="0" smtClean="0"/>
                  <a:t>For a neighboring dataset: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 i="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≈</m:t>
                          </m:r>
                        </m:e>
                        <m:sub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func>
                                        <m:func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800">
                                              <a:latin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sz="18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/</m:t>
                                              </m:r>
                                              <m: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𝛿</m:t>
                                              </m:r>
                                            </m:e>
                                          </m:d>
                                        </m:e>
                                      </m:func>
                                    </m:num>
                                    <m:den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rad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Bin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[DKMMN ‘06]</a:t>
                </a:r>
              </a:p>
              <a:p>
                <a:pPr marL="0" indent="0">
                  <a:buNone/>
                </a:pPr>
                <a:endParaRPr lang="en-US" sz="1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133602"/>
                <a:ext cx="8763000" cy="3657598"/>
              </a:xfrm>
              <a:blipFill>
                <a:blip r:embed="rId2"/>
                <a:stretch>
                  <a:fillRect l="-556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104" y="2895600"/>
            <a:ext cx="2981325" cy="1838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2" b="3067"/>
          <a:stretch/>
        </p:blipFill>
        <p:spPr>
          <a:xfrm>
            <a:off x="9144000" y="2895600"/>
            <a:ext cx="2828925" cy="178197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Warm-up: </a:t>
            </a:r>
            <a:r>
              <a:rPr lang="en-US" dirty="0" smtClean="0"/>
              <a:t>binary randomized response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09600" y="1066801"/>
                <a:ext cx="10972800" cy="76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: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, return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flipped with probability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1/3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.  </a:t>
                </a:r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Satisfies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m:rPr>
                            <m:sty m:val="p"/>
                          </m:rPr>
                          <a:rPr lang="en-US" sz="2400" smtClean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og</m:t>
                        </m:r>
                      </m:fName>
                      <m:e>
                        <m:r>
                          <a:rPr lang="en-US" sz="24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  <m:r>
                      <a:rPr lang="en-US" sz="2400" b="0" i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</a:t>
                </a:r>
                <a:r>
                  <a:rPr lang="en-US" sz="24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LDP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066801"/>
                <a:ext cx="10972800" cy="762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33400" y="5373034"/>
            <a:ext cx="1074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dirty="0" smtClean="0">
                <a:solidFill>
                  <a:srgbClr val="2F5897"/>
                </a:solidFill>
                <a:latin typeface="Berlin Sans FB" panose="020E0602020502020306" pitchFamily="34" charset="0"/>
              </a:rPr>
              <a:t>[</a:t>
            </a:r>
            <a:r>
              <a:rPr lang="en-US" dirty="0" err="1" smtClean="0">
                <a:solidFill>
                  <a:srgbClr val="2F5897"/>
                </a:solidFill>
                <a:latin typeface="Berlin Sans FB" panose="020E0602020502020306" pitchFamily="34" charset="0"/>
              </a:rPr>
              <a:t>Cheu,Smith,Ullman,Zeber,Zhilyaev</a:t>
            </a:r>
            <a:r>
              <a:rPr lang="en-US" dirty="0" smtClean="0">
                <a:solidFill>
                  <a:srgbClr val="2F5897"/>
                </a:solidFill>
                <a:latin typeface="Berlin Sans FB" panose="020E0602020502020306" pitchFamily="34" charset="0"/>
              </a:rPr>
              <a:t> </a:t>
            </a:r>
            <a:r>
              <a:rPr lang="en-US" dirty="0">
                <a:solidFill>
                  <a:srgbClr val="2F5897"/>
                </a:solidFill>
                <a:latin typeface="Berlin Sans FB" panose="020E0602020502020306" pitchFamily="34" charset="0"/>
              </a:rPr>
              <a:t>‘</a:t>
            </a:r>
            <a:r>
              <a:rPr lang="en-US" dirty="0" smtClean="0">
                <a:solidFill>
                  <a:srgbClr val="2F5897"/>
                </a:solidFill>
                <a:latin typeface="Berlin Sans FB" panose="020E0602020502020306" pitchFamily="34" charset="0"/>
              </a:rPr>
              <a:t>19]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 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(</a:t>
            </a:r>
            <a:r>
              <a:rPr lang="en-US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Century Gothic"/>
              </a:rPr>
              <a:t>independent)</a:t>
            </a:r>
          </a:p>
        </p:txBody>
      </p:sp>
    </p:spTree>
    <p:extLst>
      <p:ext uri="{BB962C8B-B14F-4D97-AF65-F5344CB8AC3E}">
        <p14:creationId xmlns:p14="http://schemas.microsoft.com/office/powerpoint/2010/main" val="301621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amplification by shuffling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le 4"/>
              <p:cNvSpPr/>
              <p:nvPr/>
            </p:nvSpPr>
            <p:spPr>
              <a:xfrm>
                <a:off x="609600" y="1103974"/>
                <a:ext cx="10780443" cy="3267075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latin typeface="+mj-lt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 and any sequence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-LDP algorithms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>
                    <a:latin typeface="+mj-lt"/>
                  </a:rPr>
                  <a:t>, let</a:t>
                </a:r>
                <a:r>
                  <a:rPr lang="en-US" sz="24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shuffle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b>
                        </m:sSub>
                      </m:e>
                    </m:d>
                  </m:oMath>
                </a14:m>
                <a:r>
                  <a:rPr lang="en-US" sz="2400" dirty="0" smtClean="0"/>
                  <a:t> 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400" dirty="0" smtClean="0">
                    <a:latin typeface="+mj-lt"/>
                  </a:rPr>
                  <a:t>for a random and uniform 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 </a:t>
                </a:r>
              </a:p>
              <a:p>
                <a:pPr algn="ctr"/>
                <a:endParaRPr lang="en-US" sz="2400" dirty="0" smtClean="0">
                  <a:latin typeface="+mj-lt"/>
                </a:endParaRPr>
              </a:p>
              <a:p>
                <a:pPr algn="ctr"/>
                <a:r>
                  <a:rPr lang="en-US" sz="2400" b="0" dirty="0" smtClean="0">
                    <a:latin typeface="+mj-lt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shuffle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+mj-lt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400" dirty="0" smtClean="0">
                    <a:latin typeface="+mj-lt"/>
                  </a:rPr>
                  <a:t>-DP in the 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</a:rPr>
                  <a:t>central model</a:t>
                </a:r>
                <a:r>
                  <a:rPr lang="en-US" sz="2400" dirty="0" smtClean="0">
                    <a:latin typeface="+mj-lt"/>
                  </a:rPr>
                  <a:t>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5" name="Rounded 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103974"/>
                <a:ext cx="10780443" cy="326707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30621" y="4800600"/>
                <a:ext cx="10972800" cy="77152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Holds for adaptive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</a:t>
                </a:r>
                <a:r>
                  <a:rPr lang="en-US" dirty="0" smtClean="0"/>
                  <a:t>ay depend on outputs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Generalizes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-DP algorithms on disjoint subsets of data</a:t>
                </a:r>
                <a:endParaRPr lang="en-US" dirty="0" smtClean="0"/>
              </a:p>
            </p:txBody>
          </p:sp>
        </mc:Choice>
        <mc:Fallback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0621" y="4800600"/>
                <a:ext cx="10972800" cy="771525"/>
              </a:xfrm>
              <a:blipFill>
                <a:blip r:embed="rId3"/>
                <a:stretch>
                  <a:fillRect l="-722" t="-10317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304800" y="941532"/>
            <a:ext cx="8535595" cy="4687758"/>
            <a:chOff x="560483" y="1117236"/>
            <a:chExt cx="8535595" cy="4687758"/>
          </a:xfrm>
        </p:grpSpPr>
        <p:grpSp>
          <p:nvGrpSpPr>
            <p:cNvPr id="35" name="Group 34"/>
            <p:cNvGrpSpPr/>
            <p:nvPr/>
          </p:nvGrpSpPr>
          <p:grpSpPr>
            <a:xfrm>
              <a:off x="560483" y="1117236"/>
              <a:ext cx="8535595" cy="4687758"/>
              <a:chOff x="1066800" y="1295400"/>
              <a:chExt cx="8535595" cy="4687758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066800" y="1295400"/>
                <a:ext cx="2438400" cy="4191000"/>
              </a:xfrm>
              <a:prstGeom prst="round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smtClean="0"/>
                  <a:t>Server</a:t>
                </a:r>
                <a:endParaRPr lang="en-US" sz="2400" dirty="0"/>
              </a:p>
            </p:txBody>
          </p:sp>
          <p:sp>
            <p:nvSpPr>
              <p:cNvPr id="6" name="Right Arrow 5"/>
              <p:cNvSpPr/>
              <p:nvPr/>
            </p:nvSpPr>
            <p:spPr>
              <a:xfrm rot="10800000">
                <a:off x="6835625" y="2336116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ounded Rectangle 6"/>
                  <p:cNvSpPr/>
                  <p:nvPr/>
                </p:nvSpPr>
                <p:spPr>
                  <a:xfrm>
                    <a:off x="7696200" y="2031316"/>
                    <a:ext cx="685800" cy="6096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Rounded 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200" y="2031316"/>
                    <a:ext cx="685800" cy="6096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Right Arrow 7"/>
              <p:cNvSpPr/>
              <p:nvPr/>
            </p:nvSpPr>
            <p:spPr>
              <a:xfrm rot="10800000">
                <a:off x="6835625" y="1620382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ounded Rectangle 8"/>
                  <p:cNvSpPr/>
                  <p:nvPr/>
                </p:nvSpPr>
                <p:spPr>
                  <a:xfrm>
                    <a:off x="7696200" y="1315582"/>
                    <a:ext cx="685800" cy="6096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ounded 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6200" y="1315582"/>
                    <a:ext cx="685800" cy="609600"/>
                  </a:xfrm>
                  <a:prstGeom prst="round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Right Arrow 9"/>
              <p:cNvSpPr/>
              <p:nvPr/>
            </p:nvSpPr>
            <p:spPr>
              <a:xfrm rot="10800000">
                <a:off x="6830182" y="3128049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ounded Rectangle 10"/>
                  <p:cNvSpPr/>
                  <p:nvPr/>
                </p:nvSpPr>
                <p:spPr>
                  <a:xfrm>
                    <a:off x="7690757" y="2823249"/>
                    <a:ext cx="685800" cy="6096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Rounded 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90757" y="2823249"/>
                    <a:ext cx="685800" cy="609600"/>
                  </a:xfrm>
                  <a:prstGeom prst="round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Right Arrow 11"/>
              <p:cNvSpPr/>
              <p:nvPr/>
            </p:nvSpPr>
            <p:spPr>
              <a:xfrm rot="10800000">
                <a:off x="6800246" y="5071147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ounded Rectangle 12"/>
                  <p:cNvSpPr/>
                  <p:nvPr/>
                </p:nvSpPr>
                <p:spPr>
                  <a:xfrm>
                    <a:off x="7660821" y="4766347"/>
                    <a:ext cx="685800" cy="6096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Rounded 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0821" y="4766347"/>
                    <a:ext cx="685800" cy="609600"/>
                  </a:xfrm>
                  <a:prstGeom prst="round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7" cstate="print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54264" y="3927703"/>
                <a:ext cx="1558697" cy="1558697"/>
              </a:xfrm>
              <a:prstGeom prst="rect">
                <a:avLst/>
              </a:prstGeom>
            </p:spPr>
          </p:pic>
          <p:pic>
            <p:nvPicPr>
              <p:cNvPr id="15" name="Picture 14"/>
              <p:cNvPicPr>
                <a:picLocks noChangeAspect="1"/>
              </p:cNvPicPr>
              <p:nvPr/>
            </p:nvPicPr>
            <p:blipFill rotWithShape="1">
              <a:blip r:embed="rId8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" t="2222" r="5428" b="10001"/>
              <a:stretch/>
            </p:blipFill>
            <p:spPr>
              <a:xfrm>
                <a:off x="8599043" y="1303183"/>
                <a:ext cx="460670" cy="673943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9" cstate="print">
                <a:clrChange>
                  <a:clrFrom>
                    <a:srgbClr val="FEFEFE"/>
                  </a:clrFrom>
                  <a:clrTo>
                    <a:srgbClr val="FEFEFE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64425" y="2037790"/>
                <a:ext cx="395288" cy="612418"/>
              </a:xfrm>
              <a:prstGeom prst="rect">
                <a:avLst/>
              </a:prstGeom>
            </p:spPr>
          </p:pic>
          <p:pic>
            <p:nvPicPr>
              <p:cNvPr id="17" name="Picture 16"/>
              <p:cNvPicPr>
                <a:picLocks noChangeAspect="1"/>
              </p:cNvPicPr>
              <p:nvPr/>
            </p:nvPicPr>
            <p:blipFill>
              <a:blip r:embed="rId10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41051" y="4656496"/>
                <a:ext cx="804504" cy="804504"/>
              </a:xfrm>
              <a:prstGeom prst="rect">
                <a:avLst/>
              </a:prstGeom>
            </p:spPr>
          </p:pic>
          <p:pic>
            <p:nvPicPr>
              <p:cNvPr id="18" name="Picture 17"/>
              <p:cNvPicPr>
                <a:picLocks noChangeAspect="1"/>
              </p:cNvPicPr>
              <p:nvPr/>
            </p:nvPicPr>
            <p:blipFill rotWithShape="1">
              <a:blip r:embed="rId11" cstate="print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0" t="2222" r="5428" b="10001"/>
              <a:stretch/>
            </p:blipFill>
            <p:spPr>
              <a:xfrm>
                <a:off x="8626895" y="2862445"/>
                <a:ext cx="432817" cy="633195"/>
              </a:xfrm>
              <a:prstGeom prst="rect">
                <a:avLst/>
              </a:prstGeom>
            </p:spPr>
          </p:pic>
          <p:cxnSp>
            <p:nvCxnSpPr>
              <p:cNvPr id="19" name="Straight Connector 18"/>
              <p:cNvCxnSpPr/>
              <p:nvPr/>
            </p:nvCxnSpPr>
            <p:spPr>
              <a:xfrm>
                <a:off x="7978625" y="3871685"/>
                <a:ext cx="0" cy="568097"/>
              </a:xfrm>
              <a:prstGeom prst="line">
                <a:avLst/>
              </a:prstGeom>
              <a:ln w="793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9083682" y="1381134"/>
                    <a:ext cx="4902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83682" y="1381134"/>
                    <a:ext cx="490262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9059712" y="2133825"/>
                    <a:ext cx="4955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59712" y="2133825"/>
                    <a:ext cx="495585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/>
                  <p:cNvSpPr txBox="1"/>
                  <p:nvPr/>
                </p:nvSpPr>
                <p:spPr>
                  <a:xfrm>
                    <a:off x="9079413" y="2938329"/>
                    <a:ext cx="49558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79413" y="2938329"/>
                    <a:ext cx="495585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/>
                  <p:cNvSpPr txBox="1"/>
                  <p:nvPr/>
                </p:nvSpPr>
                <p:spPr>
                  <a:xfrm>
                    <a:off x="9092705" y="4803716"/>
                    <a:ext cx="509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92705" y="4803716"/>
                    <a:ext cx="509690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4" name="Flowchart: Predefined Process 23"/>
              <p:cNvSpPr/>
              <p:nvPr/>
            </p:nvSpPr>
            <p:spPr>
              <a:xfrm>
                <a:off x="4884660" y="1295400"/>
                <a:ext cx="1524000" cy="4191000"/>
              </a:xfrm>
              <a:prstGeom prst="flowChartPredefinedProcess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H="1">
                <a:off x="4970499" y="1633201"/>
                <a:ext cx="1371600" cy="153416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 flipH="1">
                <a:off x="4970498" y="2400281"/>
                <a:ext cx="1371601" cy="276581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H="1" flipV="1">
                <a:off x="4970497" y="1659695"/>
                <a:ext cx="1371602" cy="148453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H="1" flipV="1">
                <a:off x="4970497" y="2400281"/>
                <a:ext cx="1371602" cy="17484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H="1" flipV="1">
                <a:off x="4970497" y="4075703"/>
                <a:ext cx="1346787" cy="10116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ight Arrow 29"/>
              <p:cNvSpPr/>
              <p:nvPr/>
            </p:nvSpPr>
            <p:spPr>
              <a:xfrm rot="10800000">
                <a:off x="3879926" y="2379735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ight Arrow 30"/>
              <p:cNvSpPr/>
              <p:nvPr/>
            </p:nvSpPr>
            <p:spPr>
              <a:xfrm rot="10800000">
                <a:off x="3879926" y="1664001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ight Arrow 31"/>
              <p:cNvSpPr/>
              <p:nvPr/>
            </p:nvSpPr>
            <p:spPr>
              <a:xfrm rot="10800000">
                <a:off x="3874483" y="3171668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ight Arrow 32"/>
              <p:cNvSpPr/>
              <p:nvPr/>
            </p:nvSpPr>
            <p:spPr>
              <a:xfrm rot="10800000">
                <a:off x="3844547" y="5114766"/>
                <a:ext cx="666294" cy="46266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029200" y="5613826"/>
                <a:ext cx="992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Shuffler</a:t>
                </a:r>
                <a:endParaRPr lang="en-US" dirty="0">
                  <a:latin typeface="+mj-lt"/>
                </a:endParaRPr>
              </a:p>
            </p:txBody>
          </p:sp>
        </p:grpSp>
        <p:cxnSp>
          <p:nvCxnSpPr>
            <p:cNvPr id="52" name="Straight Connector 51"/>
            <p:cNvCxnSpPr/>
            <p:nvPr/>
          </p:nvCxnSpPr>
          <p:spPr>
            <a:xfrm>
              <a:off x="3701312" y="3693521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729243" y="869856"/>
            <a:ext cx="704566" cy="3472355"/>
            <a:chOff x="7729243" y="869856"/>
            <a:chExt cx="704566" cy="3472355"/>
          </a:xfrm>
        </p:grpSpPr>
        <p:sp>
          <p:nvSpPr>
            <p:cNvPr id="37" name="Oval 36"/>
            <p:cNvSpPr/>
            <p:nvPr/>
          </p:nvSpPr>
          <p:spPr>
            <a:xfrm>
              <a:off x="7729243" y="869856"/>
              <a:ext cx="685800" cy="853889"/>
            </a:xfrm>
            <a:prstGeom prst="ellipse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729243" y="2416012"/>
              <a:ext cx="704566" cy="1926199"/>
              <a:chOff x="7729243" y="2416012"/>
              <a:chExt cx="704566" cy="1926199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7748009" y="2416012"/>
                <a:ext cx="685800" cy="853889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729243" y="3488322"/>
                <a:ext cx="685800" cy="853889"/>
              </a:xfrm>
              <a:prstGeom prst="ellipse">
                <a:avLst/>
              </a:prstGeom>
              <a:noFill/>
              <a:ln w="28575" cap="flat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54" name="Rounded Rectangle 53"/>
          <p:cNvSpPr/>
          <p:nvPr/>
        </p:nvSpPr>
        <p:spPr>
          <a:xfrm>
            <a:off x="2971800" y="1066800"/>
            <a:ext cx="990600" cy="4040332"/>
          </a:xfrm>
          <a:prstGeom prst="roundRect">
            <a:avLst/>
          </a:prstGeom>
          <a:solidFill>
            <a:srgbClr val="00B0F0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Implications for ESA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125200" y="6248400"/>
            <a:ext cx="749300" cy="365125"/>
          </a:xfrm>
        </p:spPr>
        <p:txBody>
          <a:bodyPr/>
          <a:lstStyle/>
          <a:p>
            <a:fld id="{BA9B540C-44DA-4F69-89C9-7C84606640D3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8726757" y="1523207"/>
            <a:ext cx="3147743" cy="2234140"/>
            <a:chOff x="8726757" y="1523207"/>
            <a:chExt cx="3147743" cy="2234140"/>
          </a:xfrm>
        </p:grpSpPr>
        <p:cxnSp>
          <p:nvCxnSpPr>
            <p:cNvPr id="42" name="Straight Arrow Connector 41"/>
            <p:cNvCxnSpPr/>
            <p:nvPr/>
          </p:nvCxnSpPr>
          <p:spPr>
            <a:xfrm flipH="1" flipV="1">
              <a:off x="8726757" y="1523207"/>
              <a:ext cx="1026843" cy="8246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endCxn id="22" idx="3"/>
            </p:cNvCxnSpPr>
            <p:nvPr/>
          </p:nvCxnSpPr>
          <p:spPr>
            <a:xfrm flipH="1">
              <a:off x="8812998" y="2667000"/>
              <a:ext cx="940602" cy="10212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H="1">
              <a:off x="8726758" y="2932664"/>
              <a:ext cx="1026842" cy="8246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9838622" y="2347889"/>
                  <a:ext cx="203587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 smtClean="0">
                      <a:latin typeface="+mj-lt"/>
                    </a:rPr>
                    <a:t>Set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⊆[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r>
                    <a:rPr lang="en-US" sz="1600" dirty="0" smtClean="0">
                      <a:latin typeface="+mj-lt"/>
                    </a:rPr>
                    <a:t> with the</a:t>
                  </a:r>
                </a:p>
                <a:p>
                  <a:r>
                    <a:rPr lang="en-US" sz="1600" dirty="0">
                      <a:latin typeface="+mj-lt"/>
                    </a:rPr>
                    <a:t>s</a:t>
                  </a:r>
                  <a:r>
                    <a:rPr lang="en-US" sz="1600" dirty="0" smtClean="0">
                      <a:latin typeface="+mj-lt"/>
                    </a:rPr>
                    <a:t>ame randomizer</a:t>
                  </a:r>
                  <a:endParaRPr lang="en-US" sz="16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8622" y="2347889"/>
                  <a:ext cx="2035878" cy="584775"/>
                </a:xfrm>
                <a:prstGeom prst="rect">
                  <a:avLst/>
                </a:prstGeom>
                <a:blipFill>
                  <a:blip r:embed="rId16"/>
                  <a:stretch>
                    <a:fillRect l="-1796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779330" y="5782116"/>
                <a:ext cx="9162573" cy="6692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, the output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unc>
                                      <m:funcPr>
                                        <m:ctrlPr>
                                          <a:rPr lang="en-US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en-US" sz="20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1/</m:t>
                                            </m:r>
                                            <m:r>
                                              <a:rPr lang="en-US" sz="2000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</m:d>
                                        <m:r>
                                          <a:rPr lang="en-US" sz="20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e>
                                    </m:func>
                                  </m:e>
                                </m:rad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sz="20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 smtClean="0">
                    <a:solidFill>
                      <a:srgbClr val="C00000"/>
                    </a:solidFill>
                    <a:latin typeface="+mj-lt"/>
                  </a:rPr>
                  <a:t>-DP for element at 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0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30" y="5782116"/>
                <a:ext cx="9162573" cy="669286"/>
              </a:xfrm>
              <a:prstGeom prst="rect">
                <a:avLst/>
              </a:prstGeom>
              <a:blipFill>
                <a:blip r:embed="rId17"/>
                <a:stretch>
                  <a:fillRect l="-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86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 with subsampling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975" y="4659417"/>
            <a:ext cx="11201400" cy="12977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solidFill>
                  <a:srgbClr val="C00000"/>
                </a:solidFill>
              </a:rPr>
              <a:t>Advantages of shuffling: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d</a:t>
            </a:r>
            <a:r>
              <a:rPr lang="en-US" sz="2000" dirty="0" smtClean="0">
                <a:solidFill>
                  <a:srgbClr val="C00000"/>
                </a:solidFill>
              </a:rPr>
              <a:t>oes not affect the statistics of the dataset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does not increase LDP cost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81025" y="1222183"/>
                <a:ext cx="10972800" cy="76200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Running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-DP </a:t>
                </a: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algorithm on </a:t>
                </a:r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random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-fraction of elements </a:t>
                </a: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-DP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≤1)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  <a:r>
                  <a:rPr lang="en-US" sz="2000" dirty="0" smtClean="0">
                    <a:solidFill>
                      <a:schemeClr val="tx2"/>
                    </a:solidFill>
                    <a:latin typeface="Berlin Sans FB" panose="020E0602020502020306" pitchFamily="34" charset="0"/>
                  </a:rPr>
                  <a:t>[KLNRS ‘08]</a:t>
                </a:r>
                <a:endParaRPr lang="en-US" sz="20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25" y="1222183"/>
                <a:ext cx="10972800" cy="762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600" y="2895600"/>
                <a:ext cx="10972800" cy="1621568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000" i="1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>
                                    <a:lumMod val="75000"/>
                                    <a:lumOff val="25000"/>
                                  </a:prst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prstClr val="black">
                                        <a:lumMod val="75000"/>
                                        <a:lumOff val="25000"/>
                                      </a:prst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</m:oMath>
                </a14:m>
                <a:endParaRPr lang="en-US" sz="20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j-lt"/>
                </a:endParaRP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>
                                <a:lumMod val="75000"/>
                                <a:lumOff val="25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∼[</m:t>
                    </m:r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0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 (independently) </a:t>
                </a: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+mj-lt"/>
                  </a:rPr>
                  <a:t>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sz="2000" dirty="0">
                    <a:solidFill>
                      <a:prstClr val="black"/>
                    </a:solidFill>
                    <a:latin typeface="Century Gothic"/>
                  </a:rPr>
                  <a:t>-DP </a:t>
                </a:r>
                <a:r>
                  <a:rPr lang="en-US" sz="2000" dirty="0" smtClean="0">
                    <a:solidFill>
                      <a:prstClr val="black"/>
                    </a:solidFill>
                    <a:latin typeface="Century Gothic"/>
                  </a:rPr>
                  <a:t>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func>
                                  <m:funcPr>
                                    <m:ctrlP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1/</m:t>
                                        </m:r>
                                        <m:r>
                                          <a:rPr lang="en-US" sz="2000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𝛿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</m:rad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 </a:t>
                </a:r>
              </a:p>
              <a:p>
                <a:pPr lvl="0">
                  <a:spcBef>
                    <a:spcPct val="20000"/>
                  </a:spcBef>
                </a:pPr>
                <a:r>
                  <a:rPr lang="en-US" sz="2000" dirty="0" smtClean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Century Gothic"/>
                  </a:rPr>
                  <a:t>e.g. </a:t>
                </a:r>
                <a:r>
                  <a:rPr lang="en-US" sz="2000" dirty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[BST ‘14</a:t>
                </a:r>
                <a:r>
                  <a:rPr lang="en-US" sz="2000" dirty="0" smtClean="0">
                    <a:solidFill>
                      <a:srgbClr val="2F5897"/>
                    </a:solidFill>
                    <a:latin typeface="Berlin Sans FB" panose="020E0602020502020306" pitchFamily="34" charset="0"/>
                  </a:rPr>
                  <a:t>]</a:t>
                </a:r>
                <a:endParaRPr lang="en-US" sz="2000" dirty="0">
                  <a:solidFill>
                    <a:schemeClr val="tx2"/>
                  </a:solidFill>
                  <a:latin typeface="Berlin Sans FB" panose="020E0602020502020306" pitchFamily="34" charset="0"/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895600"/>
                <a:ext cx="10972800" cy="16215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/>
              <p:cNvSpPr txBox="1">
                <a:spLocks/>
              </p:cNvSpPr>
              <p:nvPr/>
            </p:nvSpPr>
            <p:spPr>
              <a:xfrm>
                <a:off x="561975" y="2207036"/>
                <a:ext cx="10972800" cy="53221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Courier New" pitchFamily="49" charset="0"/>
                  <a:buChar char="o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1600" kern="120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j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dirty="0" smtClean="0"/>
                  <a:t>Shuffling includes all elements so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 smtClean="0"/>
              </a:p>
            </p:txBody>
          </p:sp>
        </mc:Choice>
        <mc:Fallback xmlns="">
          <p:sp>
            <p:nvSpPr>
              <p:cNvPr id="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2207036"/>
                <a:ext cx="10972800" cy="532214"/>
              </a:xfrm>
              <a:prstGeom prst="rect">
                <a:avLst/>
              </a:prstGeom>
              <a:blipFill>
                <a:blip r:embed="rId4"/>
                <a:stretch>
                  <a:fillRect l="-556" t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012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monitoring with LDP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1676400"/>
            <a:ext cx="5383299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91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Online monitoring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752600" y="1600200"/>
            <a:ext cx="609600" cy="3505200"/>
            <a:chOff x="1752600" y="1600200"/>
            <a:chExt cx="609600" cy="350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ounded Rectangle 4"/>
                <p:cNvSpPr/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Rounded 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ounded Rectangle 5"/>
                <p:cNvSpPr/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ounded 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ounded Rectangle 6"/>
                <p:cNvSpPr/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Rounded 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/>
            <p:cNvCxnSpPr/>
            <p:nvPr/>
          </p:nvCxnSpPr>
          <p:spPr>
            <a:xfrm>
              <a:off x="2057400" y="3886200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ounded Rectangle 8"/>
                <p:cNvSpPr/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ounded 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/>
          <p:cNvGrpSpPr/>
          <p:nvPr/>
        </p:nvGrpSpPr>
        <p:grpSpPr>
          <a:xfrm>
            <a:off x="3581399" y="1600200"/>
            <a:ext cx="609600" cy="3505200"/>
            <a:chOff x="1752600" y="1600200"/>
            <a:chExt cx="609600" cy="350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ounded Rectangle 11"/>
                <p:cNvSpPr/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Rounded 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ounded Rectangle 12"/>
                <p:cNvSpPr/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ounded 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ounded Rectangle 13"/>
                <p:cNvSpPr/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ounded 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>
              <a:off x="2057400" y="3886200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ounded Rectangle 15"/>
                <p:cNvSpPr/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ounded 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2666999" y="1600200"/>
            <a:ext cx="609600" cy="3505200"/>
            <a:chOff x="1752600" y="1600200"/>
            <a:chExt cx="609600" cy="3505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1600200"/>
                  <a:ext cx="609600" cy="533400"/>
                </a:xfrm>
                <a:prstGeom prst="round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2362200"/>
                  <a:ext cx="609600" cy="533400"/>
                </a:xfrm>
                <a:prstGeom prst="round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ounded Rectangle 32"/>
                <p:cNvSpPr/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ounded 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3135086"/>
                  <a:ext cx="609600" cy="533400"/>
                </a:xfrm>
                <a:prstGeom prst="round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/>
            <p:nvPr/>
          </p:nvCxnSpPr>
          <p:spPr>
            <a:xfrm>
              <a:off x="2057400" y="3886200"/>
              <a:ext cx="0" cy="568097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ounded Rectangle 34"/>
                <p:cNvSpPr/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</p:spPr>
              <p:style>
                <a:lnRef idx="1">
                  <a:schemeClr val="accent1"/>
                </a:lnRef>
                <a:fillRef idx="2">
                  <a:schemeClr val="accent1"/>
                </a:fillRef>
                <a:effectRef idx="1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ounded 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600" y="4572000"/>
                  <a:ext cx="609600" cy="533400"/>
                </a:xfrm>
                <a:prstGeom prst="round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4572000" y="1600200"/>
            <a:ext cx="1524000" cy="3505200"/>
            <a:chOff x="4572000" y="1600200"/>
            <a:chExt cx="1524000" cy="3505200"/>
          </a:xfrm>
        </p:grpSpPr>
        <p:cxnSp>
          <p:nvCxnSpPr>
            <p:cNvPr id="25" name="Straight Connector 24"/>
            <p:cNvCxnSpPr/>
            <p:nvPr/>
          </p:nvCxnSpPr>
          <p:spPr>
            <a:xfrm flipH="1">
              <a:off x="4572000" y="2428534"/>
              <a:ext cx="609600" cy="0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>
              <a:off x="4572000" y="4160382"/>
              <a:ext cx="609600" cy="0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5486400" y="1600200"/>
              <a:ext cx="609600" cy="3505200"/>
              <a:chOff x="1752600" y="1600200"/>
              <a:chExt cx="609600" cy="35052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ounded Rectangle 36"/>
                  <p:cNvSpPr/>
                  <p:nvPr/>
                </p:nvSpPr>
                <p:spPr>
                  <a:xfrm>
                    <a:off x="1752600" y="1600200"/>
                    <a:ext cx="609600" cy="5334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Rounded Rectangle 3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1600200"/>
                    <a:ext cx="609600" cy="533400"/>
                  </a:xfrm>
                  <a:prstGeom prst="round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ounded Rectangle 37"/>
                  <p:cNvSpPr/>
                  <p:nvPr/>
                </p:nvSpPr>
                <p:spPr>
                  <a:xfrm>
                    <a:off x="1752600" y="2362200"/>
                    <a:ext cx="609600" cy="5334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8" name="Rounded Rectangle 3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2362200"/>
                    <a:ext cx="609600" cy="533400"/>
                  </a:xfrm>
                  <a:prstGeom prst="round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ounded Rectangle 38"/>
                  <p:cNvSpPr/>
                  <p:nvPr/>
                </p:nvSpPr>
                <p:spPr>
                  <a:xfrm>
                    <a:off x="1752600" y="3135086"/>
                    <a:ext cx="609600" cy="5334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9" name="Rounded Rectangle 3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3135086"/>
                    <a:ext cx="609600" cy="533400"/>
                  </a:xfrm>
                  <a:prstGeom prst="round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0" name="Straight Connector 39"/>
              <p:cNvCxnSpPr/>
              <p:nvPr/>
            </p:nvCxnSpPr>
            <p:spPr>
              <a:xfrm>
                <a:off x="2057400" y="3886200"/>
                <a:ext cx="0" cy="568097"/>
              </a:xfrm>
              <a:prstGeom prst="line">
                <a:avLst/>
              </a:prstGeom>
              <a:ln w="79375"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ounded Rectangle 40"/>
                  <p:cNvSpPr/>
                  <p:nvPr/>
                </p:nvSpPr>
                <p:spPr>
                  <a:xfrm>
                    <a:off x="1752600" y="4572000"/>
                    <a:ext cx="609600" cy="533400"/>
                  </a:xfrm>
                  <a:prstGeom prst="roundRect">
                    <a:avLst/>
                  </a:prstGeom>
                </p:spPr>
                <p:style>
                  <a:lnRef idx="1">
                    <a:schemeClr val="accent1"/>
                  </a:lnRef>
                  <a:fillRef idx="2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1" name="Rounded Rectangle 4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52600" y="4572000"/>
                    <a:ext cx="609600" cy="533400"/>
                  </a:xfrm>
                  <a:prstGeom prst="round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1027179" y="5990321"/>
                <a:ext cx="571804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+mj-lt"/>
                  </a:rPr>
                  <a:t>Estimate the daily counts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>
                    <a:latin typeface="+mj-lt"/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79" y="5990321"/>
                <a:ext cx="5718040" cy="391646"/>
              </a:xfrm>
              <a:prstGeom prst="rect">
                <a:avLst/>
              </a:prstGeom>
              <a:blipFill>
                <a:blip r:embed="rId22"/>
                <a:stretch>
                  <a:fillRect l="-961" t="-112500" b="-17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39000" y="1552939"/>
                <a:ext cx="3673378" cy="86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 smtClean="0">
                    <a:latin typeface="+mj-lt"/>
                  </a:rPr>
                  <a:t>Status of user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400" b="0" dirty="0" smtClean="0">
                    <a:latin typeface="+mj-lt"/>
                  </a:rPr>
                  <a:t> on day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sz="2400" b="0" i="1" dirty="0" smtClean="0">
                  <a:latin typeface="+mj-lt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1552939"/>
                <a:ext cx="3673378" cy="860748"/>
              </a:xfrm>
              <a:prstGeom prst="rect">
                <a:avLst/>
              </a:prstGeom>
              <a:blipFill>
                <a:blip r:embed="rId23"/>
                <a:stretch>
                  <a:fillRect l="-2658" b="-15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7022470" y="3088547"/>
                <a:ext cx="47422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</a:rPr>
                  <a:t>Assume that each user’s status changes at most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</a:rPr>
                  <a:t> times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C00000"/>
                    </a:solidFill>
                    <a:latin typeface="+mj-lt"/>
                  </a:rPr>
                  <a:t>o</a:t>
                </a:r>
                <a:r>
                  <a:rPr lang="en-US" sz="2400" dirty="0" smtClean="0">
                    <a:solidFill>
                      <a:srgbClr val="C00000"/>
                    </a:solidFill>
                    <a:latin typeface="+mj-lt"/>
                  </a:rPr>
                  <a:t>nly for utility</a:t>
                </a:r>
                <a:endParaRPr lang="en-US" sz="2400" dirty="0">
                  <a:solidFill>
                    <a:srgbClr val="C00000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2470" y="3088547"/>
                <a:ext cx="4742223" cy="1200329"/>
              </a:xfrm>
              <a:prstGeom prst="rect">
                <a:avLst/>
              </a:prstGeom>
              <a:blipFill>
                <a:blip r:embed="rId24"/>
                <a:stretch>
                  <a:fillRect l="-2057" t="-4061" r="-2828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/>
          <p:cNvGrpSpPr/>
          <p:nvPr/>
        </p:nvGrpSpPr>
        <p:grpSpPr>
          <a:xfrm>
            <a:off x="1752600" y="5307344"/>
            <a:ext cx="4387804" cy="549170"/>
            <a:chOff x="1752600" y="5307344"/>
            <a:chExt cx="4387804" cy="549170"/>
          </a:xfrm>
        </p:grpSpPr>
        <p:sp>
          <p:nvSpPr>
            <p:cNvPr id="55" name="Right Brace 54"/>
            <p:cNvSpPr/>
            <p:nvPr/>
          </p:nvSpPr>
          <p:spPr>
            <a:xfrm rot="5400000">
              <a:off x="2004560" y="5087258"/>
              <a:ext cx="143779" cy="6477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1867457" y="5487182"/>
                  <a:ext cx="4560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7457" y="5487182"/>
                  <a:ext cx="45608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Right Brace 56"/>
            <p:cNvSpPr/>
            <p:nvPr/>
          </p:nvSpPr>
          <p:spPr>
            <a:xfrm rot="5400000">
              <a:off x="2887583" y="5087258"/>
              <a:ext cx="143779" cy="6477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2750480" y="5487182"/>
                  <a:ext cx="461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480" y="5487182"/>
                  <a:ext cx="461408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ight Brace 58"/>
            <p:cNvSpPr/>
            <p:nvPr/>
          </p:nvSpPr>
          <p:spPr>
            <a:xfrm rot="5400000">
              <a:off x="3819632" y="5087258"/>
              <a:ext cx="143779" cy="6477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3682529" y="5487182"/>
                  <a:ext cx="46140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2529" y="5487182"/>
                  <a:ext cx="461408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Right Brace 60"/>
            <p:cNvSpPr/>
            <p:nvPr/>
          </p:nvSpPr>
          <p:spPr>
            <a:xfrm rot="5400000">
              <a:off x="5753492" y="5046556"/>
              <a:ext cx="126124" cy="6477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5607561" y="5437652"/>
                  <a:ext cx="47551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7561" y="5437652"/>
                  <a:ext cx="475515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/>
          <p:cNvGrpSpPr/>
          <p:nvPr/>
        </p:nvGrpSpPr>
        <p:grpSpPr>
          <a:xfrm>
            <a:off x="1752599" y="1031813"/>
            <a:ext cx="5101828" cy="369332"/>
            <a:chOff x="1752599" y="1031813"/>
            <a:chExt cx="5101828" cy="369332"/>
          </a:xfrm>
        </p:grpSpPr>
        <p:cxnSp>
          <p:nvCxnSpPr>
            <p:cNvPr id="44" name="Straight Arrow Connector 43"/>
            <p:cNvCxnSpPr>
              <a:endCxn id="46" idx="1"/>
            </p:cNvCxnSpPr>
            <p:nvPr/>
          </p:nvCxnSpPr>
          <p:spPr>
            <a:xfrm flipV="1">
              <a:off x="1752599" y="1216479"/>
              <a:ext cx="4425040" cy="48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177639" y="1031813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time</a:t>
              </a:r>
              <a:endParaRPr lang="en-US" dirty="0">
                <a:latin typeface="+mj-lt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16948" y="1513774"/>
            <a:ext cx="804504" cy="3736657"/>
            <a:chOff x="816948" y="1513774"/>
            <a:chExt cx="804504" cy="373665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2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939858" y="1513774"/>
              <a:ext cx="460670" cy="673943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0" cstate="print">
              <a:clrChange>
                <a:clrFrom>
                  <a:srgbClr val="FEFEFE"/>
                </a:clrFrom>
                <a:clrTo>
                  <a:srgbClr val="FEFEFE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5240" y="2248381"/>
              <a:ext cx="395288" cy="612418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1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6948" y="4557177"/>
              <a:ext cx="804504" cy="693254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 rotWithShape="1">
            <a:blip r:embed="rId3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0" t="2222" r="5428" b="10001"/>
            <a:stretch/>
          </p:blipFill>
          <p:spPr>
            <a:xfrm>
              <a:off x="967710" y="3073036"/>
              <a:ext cx="432817" cy="633195"/>
            </a:xfrm>
            <a:prstGeom prst="rect">
              <a:avLst/>
            </a:prstGeom>
          </p:spPr>
        </p:pic>
        <p:cxnSp>
          <p:nvCxnSpPr>
            <p:cNvPr id="63" name="Straight Connector 62"/>
            <p:cNvCxnSpPr/>
            <p:nvPr/>
          </p:nvCxnSpPr>
          <p:spPr>
            <a:xfrm flipV="1">
              <a:off x="1219200" y="3951512"/>
              <a:ext cx="0" cy="417740"/>
            </a:xfrm>
            <a:prstGeom prst="line">
              <a:avLst/>
            </a:prstGeom>
            <a:ln w="79375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816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53" grpId="0"/>
      <p:bldP spid="5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 Mod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4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5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6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7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8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ppt/theme/themeOverride9.xml><?xml version="1.0" encoding="utf-8"?>
<a:themeOverride xmlns:a="http://schemas.openxmlformats.org/drawingml/2006/main">
  <a:clrScheme name="Executive">
    <a:dk1>
      <a:sysClr val="windowText" lastClr="000000"/>
    </a:dk1>
    <a:lt1>
      <a:sysClr val="window" lastClr="FFFFFF"/>
    </a:lt1>
    <a:dk2>
      <a:srgbClr val="2F5897"/>
    </a:dk2>
    <a:lt2>
      <a:srgbClr val="E4E9EF"/>
    </a:lt2>
    <a:accent1>
      <a:srgbClr val="6076B4"/>
    </a:accent1>
    <a:accent2>
      <a:srgbClr val="9C5252"/>
    </a:accent2>
    <a:accent3>
      <a:srgbClr val="E68422"/>
    </a:accent3>
    <a:accent4>
      <a:srgbClr val="846648"/>
    </a:accent4>
    <a:accent5>
      <a:srgbClr val="63891F"/>
    </a:accent5>
    <a:accent6>
      <a:srgbClr val="758085"/>
    </a:accent6>
    <a:hlink>
      <a:srgbClr val="3399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23070</TotalTime>
  <Words>303</Words>
  <Application>Microsoft Office PowerPoint</Application>
  <PresentationFormat>Widescreen</PresentationFormat>
  <Paragraphs>126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Berlin Sans FB</vt:lpstr>
      <vt:lpstr>Calibri</vt:lpstr>
      <vt:lpstr>Cambria Math</vt:lpstr>
      <vt:lpstr>Century Gothic</vt:lpstr>
      <vt:lpstr>Courier New</vt:lpstr>
      <vt:lpstr>Palatino Linotype</vt:lpstr>
      <vt:lpstr>Rockwell</vt:lpstr>
      <vt:lpstr>Executive Mod</vt:lpstr>
      <vt:lpstr>PowerPoint Presentation</vt:lpstr>
      <vt:lpstr>Local Differential Privacy (LDP)</vt:lpstr>
      <vt:lpstr>Encode-Shuffle-Analyze (ESA) [Bittau et al. ‘17]</vt:lpstr>
      <vt:lpstr>Warm-up: binary randomized response</vt:lpstr>
      <vt:lpstr>Privacy amplification by shuffling</vt:lpstr>
      <vt:lpstr>Implications for ESA</vt:lpstr>
      <vt:lpstr>Comparison with subsampling</vt:lpstr>
      <vt:lpstr>Online monitoring with LDP</vt:lpstr>
      <vt:lpstr>Online monitoring</vt:lpstr>
      <vt:lpstr>Monitoring  with LDP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Vitaly</dc:creator>
  <cp:lastModifiedBy>Vitaly Feldman</cp:lastModifiedBy>
  <cp:revision>425</cp:revision>
  <dcterms:created xsi:type="dcterms:W3CDTF">2016-10-31T02:03:57Z</dcterms:created>
  <dcterms:modified xsi:type="dcterms:W3CDTF">2019-02-13T20:55:46Z</dcterms:modified>
</cp:coreProperties>
</file>