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7" r:id="rId2"/>
    <p:sldId id="263" r:id="rId3"/>
    <p:sldId id="266" r:id="rId4"/>
    <p:sldId id="267" r:id="rId5"/>
    <p:sldId id="268" r:id="rId6"/>
    <p:sldId id="270" r:id="rId7"/>
    <p:sldId id="272" r:id="rId8"/>
    <p:sldId id="271" r:id="rId9"/>
    <p:sldId id="285" r:id="rId10"/>
    <p:sldId id="274" r:id="rId11"/>
    <p:sldId id="286" r:id="rId12"/>
    <p:sldId id="288" r:id="rId13"/>
    <p:sldId id="287" r:id="rId14"/>
    <p:sldId id="289" r:id="rId15"/>
    <p:sldId id="290" r:id="rId16"/>
    <p:sldId id="291" r:id="rId17"/>
    <p:sldId id="292" r:id="rId18"/>
    <p:sldId id="282" r:id="rId19"/>
    <p:sldId id="293" r:id="rId20"/>
    <p:sldId id="29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94BA"/>
    <a:srgbClr val="C00000"/>
    <a:srgbClr val="58B6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5-14T20:09:00.935"/>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10.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5-14T20:15:11.513"/>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11.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5-14T20:14:46.527"/>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12.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5-14T20:14:46.528"/>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13.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5-14T20:15:30.163"/>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14.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5-14T20:15:30.164"/>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15.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5-14T20:16:28.768"/>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16.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5-14T20:16:28.769"/>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17.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5-14T20:16:50.591"/>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18.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5-14T20:16:50.592"/>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19.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5-14T20:17:15.383"/>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2.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5-14T20:09:00.936"/>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20.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5-14T20:17:15.385"/>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21.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22.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23.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5-14T20:18:09.115"/>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24.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5-14T20:18:09.116"/>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25.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5-14T20:18:30.164"/>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26.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5-14T20:18:30.165"/>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3.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5-14T20:09:38.312"/>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4.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5-14T20:09:38.313"/>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5.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6.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7.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5-14T20:14:21.279"/>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8.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5-14T20:14:21.28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9.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5-14T20:15:11.512"/>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8B2C7D-9544-4456-B6C7-F4CC0768F7C1}"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B9D15-421F-40F5-8C94-BEAC7F8EB1F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832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8B2C7D-9544-4456-B6C7-F4CC0768F7C1}"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B9D15-421F-40F5-8C94-BEAC7F8EB1F1}" type="slidenum">
              <a:rPr lang="en-IN" smtClean="0"/>
              <a:t>‹#›</a:t>
            </a:fld>
            <a:endParaRPr lang="en-IN"/>
          </a:p>
        </p:txBody>
      </p:sp>
    </p:spTree>
    <p:extLst>
      <p:ext uri="{BB962C8B-B14F-4D97-AF65-F5344CB8AC3E}">
        <p14:creationId xmlns:p14="http://schemas.microsoft.com/office/powerpoint/2010/main" val="952456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8B2C7D-9544-4456-B6C7-F4CC0768F7C1}"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B9D15-421F-40F5-8C94-BEAC7F8EB1F1}" type="slidenum">
              <a:rPr lang="en-IN" smtClean="0"/>
              <a:t>‹#›</a:t>
            </a:fld>
            <a:endParaRPr lang="en-IN"/>
          </a:p>
        </p:txBody>
      </p:sp>
    </p:spTree>
    <p:extLst>
      <p:ext uri="{BB962C8B-B14F-4D97-AF65-F5344CB8AC3E}">
        <p14:creationId xmlns:p14="http://schemas.microsoft.com/office/powerpoint/2010/main" val="1085293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8B2C7D-9544-4456-B6C7-F4CC0768F7C1}"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B9D15-421F-40F5-8C94-BEAC7F8EB1F1}" type="slidenum">
              <a:rPr lang="en-IN" smtClean="0"/>
              <a:t>‹#›</a:t>
            </a:fld>
            <a:endParaRPr lang="en-IN"/>
          </a:p>
        </p:txBody>
      </p:sp>
    </p:spTree>
    <p:extLst>
      <p:ext uri="{BB962C8B-B14F-4D97-AF65-F5344CB8AC3E}">
        <p14:creationId xmlns:p14="http://schemas.microsoft.com/office/powerpoint/2010/main" val="372282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8B2C7D-9544-4456-B6C7-F4CC0768F7C1}"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B9D15-421F-40F5-8C94-BEAC7F8EB1F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865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8B2C7D-9544-4456-B6C7-F4CC0768F7C1}" type="datetimeFigureOut">
              <a:rPr lang="en-IN" smtClean="0"/>
              <a:t>15-05-2020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8B9D15-421F-40F5-8C94-BEAC7F8EB1F1}" type="slidenum">
              <a:rPr lang="en-IN" smtClean="0"/>
              <a:t>‹#›</a:t>
            </a:fld>
            <a:endParaRPr lang="en-IN"/>
          </a:p>
        </p:txBody>
      </p:sp>
    </p:spTree>
    <p:extLst>
      <p:ext uri="{BB962C8B-B14F-4D97-AF65-F5344CB8AC3E}">
        <p14:creationId xmlns:p14="http://schemas.microsoft.com/office/powerpoint/2010/main" val="22465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8B2C7D-9544-4456-B6C7-F4CC0768F7C1}" type="datetimeFigureOut">
              <a:rPr lang="en-IN" smtClean="0"/>
              <a:t>15-05-2020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8B9D15-421F-40F5-8C94-BEAC7F8EB1F1}" type="slidenum">
              <a:rPr lang="en-IN" smtClean="0"/>
              <a:t>‹#›</a:t>
            </a:fld>
            <a:endParaRPr lang="en-IN"/>
          </a:p>
        </p:txBody>
      </p:sp>
    </p:spTree>
    <p:extLst>
      <p:ext uri="{BB962C8B-B14F-4D97-AF65-F5344CB8AC3E}">
        <p14:creationId xmlns:p14="http://schemas.microsoft.com/office/powerpoint/2010/main" val="1113807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8B2C7D-9544-4456-B6C7-F4CC0768F7C1}" type="datetimeFigureOut">
              <a:rPr lang="en-IN" smtClean="0"/>
              <a:t>15-05-2020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8B9D15-421F-40F5-8C94-BEAC7F8EB1F1}" type="slidenum">
              <a:rPr lang="en-IN" smtClean="0"/>
              <a:t>‹#›</a:t>
            </a:fld>
            <a:endParaRPr lang="en-IN"/>
          </a:p>
        </p:txBody>
      </p:sp>
    </p:spTree>
    <p:extLst>
      <p:ext uri="{BB962C8B-B14F-4D97-AF65-F5344CB8AC3E}">
        <p14:creationId xmlns:p14="http://schemas.microsoft.com/office/powerpoint/2010/main" val="2452066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8B2C7D-9544-4456-B6C7-F4CC0768F7C1}" type="datetimeFigureOut">
              <a:rPr lang="en-IN" smtClean="0"/>
              <a:t>15-05-2020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D8B9D15-421F-40F5-8C94-BEAC7F8EB1F1}" type="slidenum">
              <a:rPr lang="en-IN" smtClean="0"/>
              <a:t>‹#›</a:t>
            </a:fld>
            <a:endParaRPr lang="en-IN"/>
          </a:p>
        </p:txBody>
      </p:sp>
    </p:spTree>
    <p:extLst>
      <p:ext uri="{BB962C8B-B14F-4D97-AF65-F5344CB8AC3E}">
        <p14:creationId xmlns:p14="http://schemas.microsoft.com/office/powerpoint/2010/main" val="3614734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8B2C7D-9544-4456-B6C7-F4CC0768F7C1}" type="datetimeFigureOut">
              <a:rPr lang="en-IN" smtClean="0"/>
              <a:t>15-05-2020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D8B9D15-421F-40F5-8C94-BEAC7F8EB1F1}" type="slidenum">
              <a:rPr lang="en-IN" smtClean="0"/>
              <a:t>‹#›</a:t>
            </a:fld>
            <a:endParaRPr lang="en-IN"/>
          </a:p>
        </p:txBody>
      </p:sp>
    </p:spTree>
    <p:extLst>
      <p:ext uri="{BB962C8B-B14F-4D97-AF65-F5344CB8AC3E}">
        <p14:creationId xmlns:p14="http://schemas.microsoft.com/office/powerpoint/2010/main" val="2968475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8B2C7D-9544-4456-B6C7-F4CC0768F7C1}" type="datetimeFigureOut">
              <a:rPr lang="en-IN" smtClean="0"/>
              <a:t>15-05-2020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8B9D15-421F-40F5-8C94-BEAC7F8EB1F1}" type="slidenum">
              <a:rPr lang="en-IN" smtClean="0"/>
              <a:t>‹#›</a:t>
            </a:fld>
            <a:endParaRPr lang="en-IN"/>
          </a:p>
        </p:txBody>
      </p:sp>
    </p:spTree>
    <p:extLst>
      <p:ext uri="{BB962C8B-B14F-4D97-AF65-F5344CB8AC3E}">
        <p14:creationId xmlns:p14="http://schemas.microsoft.com/office/powerpoint/2010/main" val="79169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8B2C7D-9544-4456-B6C7-F4CC0768F7C1}" type="datetimeFigureOut">
              <a:rPr lang="en-IN" smtClean="0"/>
              <a:t>15-05-2020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D8B9D15-421F-40F5-8C94-BEAC7F8EB1F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05430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2.emf"/><Relationship Id="rId7" Type="http://schemas.openxmlformats.org/officeDocument/2006/relationships/customXml" Target="../ink/ink6.xml"/><Relationship Id="rId2" Type="http://schemas.openxmlformats.org/officeDocument/2006/relationships/customXml" Target="../ink/ink5.xml"/><Relationship Id="rId1" Type="http://schemas.openxmlformats.org/officeDocument/2006/relationships/slideLayout" Target="../slideLayouts/slideLayout1.xml"/><Relationship Id="rId6" Type="http://schemas.openxmlformats.org/officeDocument/2006/relationships/image" Target="../media/image46.emf"/><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7.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8.emf"/><Relationship Id="rId4" Type="http://schemas.openxmlformats.org/officeDocument/2006/relationships/customXml" Target="../ink/ink8.xml"/></Relationships>
</file>

<file path=ppt/slides/_rels/slide12.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7.emf"/><Relationship Id="rId7" Type="http://schemas.openxmlformats.org/officeDocument/2006/relationships/image" Target="../media/image15.png"/><Relationship Id="rId2" Type="http://schemas.openxmlformats.org/officeDocument/2006/relationships/customXml" Target="../ink/ink9.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8.emf"/><Relationship Id="rId4" Type="http://schemas.openxmlformats.org/officeDocument/2006/relationships/customXml" Target="../ink/ink10.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11.xml"/><Relationship Id="rId1" Type="http://schemas.openxmlformats.org/officeDocument/2006/relationships/slideLayout" Target="../slideLayouts/slideLayout7.xml"/><Relationship Id="rId6" Type="http://schemas.openxmlformats.org/officeDocument/2006/relationships/hyperlink" Target="http://setosa.io/ev/image-kernels/" TargetMode="External"/><Relationship Id="rId5" Type="http://schemas.openxmlformats.org/officeDocument/2006/relationships/image" Target="../media/image8.emf"/><Relationship Id="rId4" Type="http://schemas.openxmlformats.org/officeDocument/2006/relationships/customXml" Target="../ink/ink1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13.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8.emf"/><Relationship Id="rId4" Type="http://schemas.openxmlformats.org/officeDocument/2006/relationships/customXml" Target="../ink/ink14.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8.JPG"/><Relationship Id="rId2" Type="http://schemas.openxmlformats.org/officeDocument/2006/relationships/customXml" Target="../ink/ink15.xml"/><Relationship Id="rId1" Type="http://schemas.openxmlformats.org/officeDocument/2006/relationships/slideLayout" Target="../slideLayouts/slideLayout7.xml"/><Relationship Id="rId6" Type="http://schemas.openxmlformats.org/officeDocument/2006/relationships/image" Target="../media/image17.jpg"/><Relationship Id="rId5" Type="http://schemas.openxmlformats.org/officeDocument/2006/relationships/image" Target="../media/image8.emf"/><Relationship Id="rId4" Type="http://schemas.openxmlformats.org/officeDocument/2006/relationships/customXml" Target="../ink/ink16.xml"/></Relationships>
</file>

<file path=ppt/slides/_rels/slide16.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7.emf"/><Relationship Id="rId7" Type="http://schemas.openxmlformats.org/officeDocument/2006/relationships/image" Target="../media/image19.png"/><Relationship Id="rId2" Type="http://schemas.openxmlformats.org/officeDocument/2006/relationships/customXml" Target="../ink/ink17.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8.emf"/><Relationship Id="rId4" Type="http://schemas.openxmlformats.org/officeDocument/2006/relationships/customXml" Target="../ink/ink18.xml"/><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19.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8.emf"/><Relationship Id="rId4" Type="http://schemas.openxmlformats.org/officeDocument/2006/relationships/customXml" Target="../ink/ink20.xml"/></Relationships>
</file>

<file path=ppt/slides/_rels/slide18.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image" Target="../media/image22.PNG"/><Relationship Id="rId7" Type="http://schemas.openxmlformats.org/officeDocument/2006/relationships/customXml" Target="../ink/ink22.xml"/><Relationship Id="rId12" Type="http://schemas.openxmlformats.org/officeDocument/2006/relationships/image" Target="../media/image20.PNG"/><Relationship Id="rId2" Type="http://schemas.openxmlformats.org/officeDocument/2006/relationships/customXml" Target="../ink/ink21.xml"/><Relationship Id="rId1" Type="http://schemas.openxmlformats.org/officeDocument/2006/relationships/slideLayout" Target="../slideLayouts/slideLayout1.xml"/><Relationship Id="rId6" Type="http://schemas.openxmlformats.org/officeDocument/2006/relationships/image" Target="../media/image46.emf"/><Relationship Id="rId11" Type="http://schemas.microsoft.com/office/2007/relationships/hdphoto" Target="../media/hdphoto3.wdp"/><Relationship Id="rId10" Type="http://schemas.openxmlformats.org/officeDocument/2006/relationships/image" Target="../media/image19.png"/><Relationship Id="rId9"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23.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8.emf"/><Relationship Id="rId4" Type="http://schemas.openxmlformats.org/officeDocument/2006/relationships/customXml" Target="../ink/ink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7.emf"/><Relationship Id="rId7" Type="http://schemas.openxmlformats.org/officeDocument/2006/relationships/image" Target="../media/image19.png"/><Relationship Id="rId2" Type="http://schemas.openxmlformats.org/officeDocument/2006/relationships/customXml" Target="../ink/ink25.xml"/><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25.png"/><Relationship Id="rId5" Type="http://schemas.openxmlformats.org/officeDocument/2006/relationships/image" Target="../media/image8.emf"/><Relationship Id="rId10" Type="http://schemas.openxmlformats.org/officeDocument/2006/relationships/image" Target="../media/image22.PNG"/><Relationship Id="rId4" Type="http://schemas.openxmlformats.org/officeDocument/2006/relationships/customXml" Target="../ink/ink26.xml"/><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emf"/><Relationship Id="rId7" Type="http://schemas.microsoft.com/office/2007/relationships/hdphoto" Target="../media/hdphoto1.wdp"/><Relationship Id="rId2" Type="http://schemas.openxmlformats.org/officeDocument/2006/relationships/customXml" Target="../ink/ink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customXml" Target="../ink/ink4.xml"/><Relationship Id="rId9" Type="http://schemas.microsoft.com/office/2007/relationships/hdphoto" Target="../media/hdphoto2.wdp"/></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533869"/>
            <a:ext cx="10058400" cy="3566160"/>
          </a:xfrm>
        </p:spPr>
        <p:txBody>
          <a:bodyPr>
            <a:normAutofit/>
          </a:bodyPr>
          <a:lstStyle/>
          <a:p>
            <a:r>
              <a:rPr lang="en-IN" sz="6000" b="1" dirty="0"/>
              <a:t>Convolutional Neural </a:t>
            </a:r>
            <a:r>
              <a:rPr lang="en-IN" sz="6000" b="1" dirty="0" smtClean="0"/>
              <a:t>Networks</a:t>
            </a:r>
            <a:endParaRPr lang="en-IN" sz="6000" b="1" dirty="0"/>
          </a:p>
        </p:txBody>
      </p:sp>
      <p:sp>
        <p:nvSpPr>
          <p:cNvPr id="3" name="Subtitle 2"/>
          <p:cNvSpPr>
            <a:spLocks noGrp="1"/>
          </p:cNvSpPr>
          <p:nvPr>
            <p:ph type="subTitle" idx="1"/>
          </p:nvPr>
        </p:nvSpPr>
        <p:spPr>
          <a:xfrm>
            <a:off x="7976380" y="4680703"/>
            <a:ext cx="3446585" cy="1143000"/>
          </a:xfrm>
        </p:spPr>
        <p:txBody>
          <a:bodyPr/>
          <a:lstStyle/>
          <a:p>
            <a:r>
              <a:rPr lang="en-IN" b="1" dirty="0" smtClean="0"/>
              <a:t>BY UMANG KEJRIWAL</a:t>
            </a:r>
            <a:endParaRPr lang="en-IN" b="1" dirty="0"/>
          </a:p>
        </p:txBody>
      </p:sp>
    </p:spTree>
    <p:extLst>
      <p:ext uri="{BB962C8B-B14F-4D97-AF65-F5344CB8AC3E}">
        <p14:creationId xmlns:p14="http://schemas.microsoft.com/office/powerpoint/2010/main" val="1588158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xmlns=""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xmlns=""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sp>
        <p:nvSpPr>
          <p:cNvPr id="7" name="Rectangle 6">
            <a:extLst>
              <a:ext uri="{FF2B5EF4-FFF2-40B4-BE49-F238E27FC236}">
                <a16:creationId xmlns:a16="http://schemas.microsoft.com/office/drawing/2014/main" xmlns="" id="{26108156-63D1-4320-8DFE-93A3CF1704EF}"/>
              </a:ext>
            </a:extLst>
          </p:cNvPr>
          <p:cNvSpPr/>
          <p:nvPr/>
        </p:nvSpPr>
        <p:spPr>
          <a:xfrm>
            <a:off x="1245164" y="247516"/>
            <a:ext cx="8245591" cy="769441"/>
          </a:xfrm>
          <a:prstGeom prst="rect">
            <a:avLst/>
          </a:prstGeom>
        </p:spPr>
        <p:txBody>
          <a:bodyPr wrap="none">
            <a:spAutoFit/>
          </a:bodyPr>
          <a:lstStyle/>
          <a:p>
            <a:r>
              <a:rPr lang="en-US" sz="4400" b="1" dirty="0">
                <a:solidFill>
                  <a:schemeClr val="accent6"/>
                </a:solidFill>
              </a:rPr>
              <a:t>1. Convolutional ( of Smiling Face) </a:t>
            </a:r>
          </a:p>
        </p:txBody>
      </p:sp>
      <p:pic>
        <p:nvPicPr>
          <p:cNvPr id="6" name="Picture 5">
            <a:extLst>
              <a:ext uri="{FF2B5EF4-FFF2-40B4-BE49-F238E27FC236}">
                <a16:creationId xmlns:a16="http://schemas.microsoft.com/office/drawing/2014/main" xmlns="" id="{47C4B162-5E4F-4A9B-9161-CBFADDB6377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6787" y="1016957"/>
            <a:ext cx="11585986" cy="5244829"/>
          </a:xfrm>
          <a:prstGeom prst="rect">
            <a:avLst/>
          </a:prstGeom>
        </p:spPr>
      </p:pic>
    </p:spTree>
    <p:extLst>
      <p:ext uri="{BB962C8B-B14F-4D97-AF65-F5344CB8AC3E}">
        <p14:creationId xmlns:p14="http://schemas.microsoft.com/office/powerpoint/2010/main" val="202802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xmlns="" id="{E353744E-EB4F-469A-BEEA-8029DCE18164}"/>
                  </a:ext>
                </a:extLst>
              </p14:cNvPr>
              <p14:cNvContentPartPr/>
              <p14:nvPr/>
            </p14:nvContentPartPr>
            <p14:xfrm>
              <a:off x="7498659" y="4804693"/>
              <a:ext cx="360" cy="360"/>
            </p14:xfrm>
          </p:contentPart>
        </mc:Choice>
        <mc:Fallback>
          <p:pic>
            <p:nvPicPr>
              <p:cNvPr id="6" name="Ink 5">
                <a:extLst>
                  <a:ext uri="{FF2B5EF4-FFF2-40B4-BE49-F238E27FC236}">
                    <a16:creationId xmlns:a16="http://schemas.microsoft.com/office/drawing/2014/main" xmlns:p14="http://schemas.microsoft.com/office/powerpoint/2010/main" xmlns="" id="{E353744E-EB4F-469A-BEEA-8029DCE18164}"/>
                  </a:ext>
                </a:extLst>
              </p:cNvPr>
              <p:cNvPicPr/>
              <p:nvPr/>
            </p:nvPicPr>
            <p:blipFill>
              <a:blip r:embed="rId3"/>
              <a:stretch>
                <a:fillRect/>
              </a:stretch>
            </p:blipFill>
            <p:spPr>
              <a:xfrm>
                <a:off x="7489299" y="4795333"/>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xmlns="" id="{B1BF81DE-EEB9-4210-B4F4-1160ADF4AC38}"/>
                  </a:ext>
                </a:extLst>
              </p14:cNvPr>
              <p14:cNvContentPartPr/>
              <p14:nvPr/>
            </p14:nvContentPartPr>
            <p14:xfrm>
              <a:off x="5161899" y="3390973"/>
              <a:ext cx="360" cy="360"/>
            </p14:xfrm>
          </p:contentPart>
        </mc:Choice>
        <mc:Fallback>
          <p:pic>
            <p:nvPicPr>
              <p:cNvPr id="7" name="Ink 6">
                <a:extLst>
                  <a:ext uri="{FF2B5EF4-FFF2-40B4-BE49-F238E27FC236}">
                    <a16:creationId xmlns:a16="http://schemas.microsoft.com/office/drawing/2014/main" xmlns:p14="http://schemas.microsoft.com/office/powerpoint/2010/main" xmlns="" id="{B1BF81DE-EEB9-4210-B4F4-1160ADF4AC38}"/>
                  </a:ext>
                </a:extLst>
              </p:cNvPr>
              <p:cNvPicPr/>
              <p:nvPr/>
            </p:nvPicPr>
            <p:blipFill>
              <a:blip r:embed="rId5"/>
              <a:stretch>
                <a:fillRect/>
              </a:stretch>
            </p:blipFill>
            <p:spPr>
              <a:xfrm>
                <a:off x="5152539" y="3381613"/>
                <a:ext cx="19080" cy="19080"/>
              </a:xfrm>
              <a:prstGeom prst="rect">
                <a:avLst/>
              </a:prstGeom>
            </p:spPr>
          </p:pic>
        </mc:Fallback>
      </mc:AlternateContent>
      <p:sp>
        <p:nvSpPr>
          <p:cNvPr id="8" name="Rectangle 7">
            <a:extLst>
              <a:ext uri="{FF2B5EF4-FFF2-40B4-BE49-F238E27FC236}">
                <a16:creationId xmlns:a16="http://schemas.microsoft.com/office/drawing/2014/main" xmlns="" id="{26108156-63D1-4320-8DFE-93A3CF1704EF}"/>
              </a:ext>
            </a:extLst>
          </p:cNvPr>
          <p:cNvSpPr/>
          <p:nvPr/>
        </p:nvSpPr>
        <p:spPr>
          <a:xfrm>
            <a:off x="462543" y="206062"/>
            <a:ext cx="8245591" cy="769441"/>
          </a:xfrm>
          <a:prstGeom prst="rect">
            <a:avLst/>
          </a:prstGeom>
        </p:spPr>
        <p:txBody>
          <a:bodyPr wrap="none">
            <a:spAutoFit/>
          </a:bodyPr>
          <a:lstStyle/>
          <a:p>
            <a:r>
              <a:rPr lang="en-US" sz="4400" b="1" dirty="0">
                <a:solidFill>
                  <a:schemeClr val="accent6"/>
                </a:solidFill>
              </a:rPr>
              <a:t>1. Convolutional ( of Smiling Face) </a:t>
            </a:r>
          </a:p>
        </p:txBody>
      </p:sp>
      <p:pic>
        <p:nvPicPr>
          <p:cNvPr id="9" name="Picture 8">
            <a:extLst>
              <a:ext uri="{FF2B5EF4-FFF2-40B4-BE49-F238E27FC236}">
                <a16:creationId xmlns:a16="http://schemas.microsoft.com/office/drawing/2014/main" xmlns="" id="{91B8CEEE-80E5-4E1A-9AFA-4112714F27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360" y="1136058"/>
            <a:ext cx="11241741" cy="5205287"/>
          </a:xfrm>
          <a:prstGeom prst="rect">
            <a:avLst/>
          </a:prstGeom>
        </p:spPr>
      </p:pic>
    </p:spTree>
    <p:extLst>
      <p:ext uri="{BB962C8B-B14F-4D97-AF65-F5344CB8AC3E}">
        <p14:creationId xmlns:p14="http://schemas.microsoft.com/office/powerpoint/2010/main" val="861566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xmlns="" id="{E353744E-EB4F-469A-BEEA-8029DCE18164}"/>
                  </a:ext>
                </a:extLst>
              </p14:cNvPr>
              <p14:cNvContentPartPr/>
              <p14:nvPr/>
            </p14:nvContentPartPr>
            <p14:xfrm>
              <a:off x="7704720" y="4944240"/>
              <a:ext cx="360" cy="360"/>
            </p14:xfrm>
          </p:contentPart>
        </mc:Choice>
        <mc:Fallback>
          <p:pic>
            <p:nvPicPr>
              <p:cNvPr id="7" name="Ink 6">
                <a:extLst>
                  <a:ext uri="{FF2B5EF4-FFF2-40B4-BE49-F238E27FC236}">
                    <a16:creationId xmlns:a16="http://schemas.microsoft.com/office/drawing/2014/main" xmlns:p14="http://schemas.microsoft.com/office/powerpoint/2010/main" xmlns="" id="{E353744E-EB4F-469A-BEEA-8029DCE18164}"/>
                  </a:ext>
                </a:extLst>
              </p:cNvPr>
              <p:cNvPicPr/>
              <p:nvPr/>
            </p:nvPicPr>
            <p:blipFill>
              <a:blip r:embed="rId3"/>
              <a:stretch>
                <a:fillRect/>
              </a:stretch>
            </p:blipFill>
            <p:spPr>
              <a:xfrm>
                <a:off x="7695360" y="493488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xmlns="" id="{B1BF81DE-EEB9-4210-B4F4-1160ADF4AC38}"/>
                  </a:ext>
                </a:extLst>
              </p14:cNvPr>
              <p14:cNvContentPartPr/>
              <p14:nvPr/>
            </p14:nvContentPartPr>
            <p14:xfrm>
              <a:off x="5367960" y="3530520"/>
              <a:ext cx="360" cy="360"/>
            </p14:xfrm>
          </p:contentPart>
        </mc:Choice>
        <mc:Fallback>
          <p:pic>
            <p:nvPicPr>
              <p:cNvPr id="8" name="Ink 7">
                <a:extLst>
                  <a:ext uri="{FF2B5EF4-FFF2-40B4-BE49-F238E27FC236}">
                    <a16:creationId xmlns:a16="http://schemas.microsoft.com/office/drawing/2014/main" xmlns:p14="http://schemas.microsoft.com/office/powerpoint/2010/main" xmlns="" id="{B1BF81DE-EEB9-4210-B4F4-1160ADF4AC38}"/>
                  </a:ext>
                </a:extLst>
              </p:cNvPr>
              <p:cNvPicPr/>
              <p:nvPr/>
            </p:nvPicPr>
            <p:blipFill>
              <a:blip r:embed="rId5"/>
              <a:stretch>
                <a:fillRect/>
              </a:stretch>
            </p:blipFill>
            <p:spPr>
              <a:xfrm>
                <a:off x="5358600" y="3521160"/>
                <a:ext cx="19080" cy="19080"/>
              </a:xfrm>
              <a:prstGeom prst="rect">
                <a:avLst/>
              </a:prstGeom>
            </p:spPr>
          </p:pic>
        </mc:Fallback>
      </mc:AlternateContent>
      <p:sp>
        <p:nvSpPr>
          <p:cNvPr id="9" name="Rectangle 8">
            <a:extLst>
              <a:ext uri="{FF2B5EF4-FFF2-40B4-BE49-F238E27FC236}">
                <a16:creationId xmlns:a16="http://schemas.microsoft.com/office/drawing/2014/main" xmlns="" id="{26108156-63D1-4320-8DFE-93A3CF1704EF}"/>
              </a:ext>
            </a:extLst>
          </p:cNvPr>
          <p:cNvSpPr/>
          <p:nvPr/>
        </p:nvSpPr>
        <p:spPr>
          <a:xfrm>
            <a:off x="526936" y="154677"/>
            <a:ext cx="8245591" cy="769441"/>
          </a:xfrm>
          <a:prstGeom prst="rect">
            <a:avLst/>
          </a:prstGeom>
        </p:spPr>
        <p:txBody>
          <a:bodyPr wrap="none">
            <a:spAutoFit/>
          </a:bodyPr>
          <a:lstStyle/>
          <a:p>
            <a:r>
              <a:rPr lang="en-US" sz="4400" b="1" dirty="0">
                <a:solidFill>
                  <a:schemeClr val="accent6"/>
                </a:solidFill>
              </a:rPr>
              <a:t>1. Convolutional ( of Smiling Face) </a:t>
            </a:r>
          </a:p>
        </p:txBody>
      </p:sp>
      <p:pic>
        <p:nvPicPr>
          <p:cNvPr id="15" name="Picture 14">
            <a:extLst>
              <a:ext uri="{FF2B5EF4-FFF2-40B4-BE49-F238E27FC236}">
                <a16:creationId xmlns:a16="http://schemas.microsoft.com/office/drawing/2014/main" xmlns="" id="{91B8CEEE-80E5-4E1A-9AFA-4112714F27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508501"/>
            <a:ext cx="9004151" cy="4169211"/>
          </a:xfrm>
          <a:prstGeom prst="rect">
            <a:avLst/>
          </a:prstGeom>
        </p:spPr>
      </p:pic>
      <p:pic>
        <p:nvPicPr>
          <p:cNvPr id="16" name="Picture 15">
            <a:extLst>
              <a:ext uri="{FF2B5EF4-FFF2-40B4-BE49-F238E27FC236}">
                <a16:creationId xmlns:a16="http://schemas.microsoft.com/office/drawing/2014/main" xmlns="" id="{F7130F07-C446-4272-9044-DB99DD6671B4}"/>
              </a:ext>
            </a:extLst>
          </p:cNvPr>
          <p:cNvPicPr>
            <a:picLocks noChangeAspect="1"/>
          </p:cNvPicPr>
          <p:nvPr/>
        </p:nvPicPr>
        <p:blipFill>
          <a:blip r:embed="rId7" cstate="print">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val="0"/>
              </a:ext>
            </a:extLst>
          </a:blip>
          <a:stretch>
            <a:fillRect/>
          </a:stretch>
        </p:blipFill>
        <p:spPr>
          <a:xfrm>
            <a:off x="8229149" y="2076486"/>
            <a:ext cx="3454521" cy="1662234"/>
          </a:xfrm>
          <a:prstGeom prst="rect">
            <a:avLst/>
          </a:prstGeom>
        </p:spPr>
      </p:pic>
      <p:sp>
        <p:nvSpPr>
          <p:cNvPr id="17" name="Rectangle 16">
            <a:extLst>
              <a:ext uri="{FF2B5EF4-FFF2-40B4-BE49-F238E27FC236}">
                <a16:creationId xmlns:a16="http://schemas.microsoft.com/office/drawing/2014/main" xmlns="" id="{54308536-CB45-4EBA-9F61-8BC7E877B688}"/>
              </a:ext>
            </a:extLst>
          </p:cNvPr>
          <p:cNvSpPr/>
          <p:nvPr/>
        </p:nvSpPr>
        <p:spPr>
          <a:xfrm>
            <a:off x="8196982" y="3974744"/>
            <a:ext cx="3995018" cy="1938992"/>
          </a:xfrm>
          <a:prstGeom prst="rect">
            <a:avLst/>
          </a:prstGeom>
        </p:spPr>
        <p:txBody>
          <a:bodyPr wrap="square">
            <a:spAutoFit/>
          </a:bodyPr>
          <a:lstStyle/>
          <a:p>
            <a:r>
              <a:rPr lang="en-US" sz="2400" b="1" dirty="0"/>
              <a:t>Appling </a:t>
            </a:r>
            <a:r>
              <a:rPr lang="en-US" sz="2400" b="1" dirty="0" err="1"/>
              <a:t>ReLu</a:t>
            </a:r>
            <a:r>
              <a:rPr lang="en-US" sz="2400" b="1" dirty="0"/>
              <a:t> Activation function to decrease the linearity in the image, because the image originally non linear!</a:t>
            </a:r>
          </a:p>
        </p:txBody>
      </p:sp>
    </p:spTree>
    <p:extLst>
      <p:ext uri="{BB962C8B-B14F-4D97-AF65-F5344CB8AC3E}">
        <p14:creationId xmlns:p14="http://schemas.microsoft.com/office/powerpoint/2010/main" val="1177603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0" name="Ink 9">
                <a:extLst>
                  <a:ext uri="{FF2B5EF4-FFF2-40B4-BE49-F238E27FC236}">
                    <a16:creationId xmlns:a16="http://schemas.microsoft.com/office/drawing/2014/main" xmlns="" id="{E353744E-EB4F-469A-BEEA-8029DCE18164}"/>
                  </a:ext>
                </a:extLst>
              </p14:cNvPr>
              <p14:cNvContentPartPr/>
              <p14:nvPr/>
            </p14:nvContentPartPr>
            <p14:xfrm>
              <a:off x="7640326" y="5073029"/>
              <a:ext cx="360" cy="360"/>
            </p14:xfrm>
          </p:contentPart>
        </mc:Choice>
        <mc:Fallback>
          <p:pic>
            <p:nvPicPr>
              <p:cNvPr id="10" name="Ink 9">
                <a:extLst>
                  <a:ext uri="{FF2B5EF4-FFF2-40B4-BE49-F238E27FC236}">
                    <a16:creationId xmlns:a16="http://schemas.microsoft.com/office/drawing/2014/main" xmlns:p14="http://schemas.microsoft.com/office/powerpoint/2010/main" xmlns="" id="{E353744E-EB4F-469A-BEEA-8029DCE18164}"/>
                  </a:ext>
                </a:extLst>
              </p:cNvPr>
              <p:cNvPicPr/>
              <p:nvPr/>
            </p:nvPicPr>
            <p:blipFill>
              <a:blip r:embed="rId3"/>
              <a:stretch>
                <a:fillRect/>
              </a:stretch>
            </p:blipFill>
            <p:spPr>
              <a:xfrm>
                <a:off x="7630966" y="5063669"/>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xmlns="" id="{B1BF81DE-EEB9-4210-B4F4-1160ADF4AC38}"/>
                  </a:ext>
                </a:extLst>
              </p14:cNvPr>
              <p14:cNvContentPartPr/>
              <p14:nvPr/>
            </p14:nvContentPartPr>
            <p14:xfrm>
              <a:off x="5303566" y="3659309"/>
              <a:ext cx="360" cy="360"/>
            </p14:xfrm>
          </p:contentPart>
        </mc:Choice>
        <mc:Fallback>
          <p:pic>
            <p:nvPicPr>
              <p:cNvPr id="11" name="Ink 10">
                <a:extLst>
                  <a:ext uri="{FF2B5EF4-FFF2-40B4-BE49-F238E27FC236}">
                    <a16:creationId xmlns:a16="http://schemas.microsoft.com/office/drawing/2014/main" xmlns:p14="http://schemas.microsoft.com/office/powerpoint/2010/main" xmlns="" id="{B1BF81DE-EEB9-4210-B4F4-1160ADF4AC38}"/>
                  </a:ext>
                </a:extLst>
              </p:cNvPr>
              <p:cNvPicPr/>
              <p:nvPr/>
            </p:nvPicPr>
            <p:blipFill>
              <a:blip r:embed="rId5"/>
              <a:stretch>
                <a:fillRect/>
              </a:stretch>
            </p:blipFill>
            <p:spPr>
              <a:xfrm>
                <a:off x="5294206" y="3649949"/>
                <a:ext cx="19080" cy="19080"/>
              </a:xfrm>
              <a:prstGeom prst="rect">
                <a:avLst/>
              </a:prstGeom>
            </p:spPr>
          </p:pic>
        </mc:Fallback>
      </mc:AlternateContent>
      <p:sp>
        <p:nvSpPr>
          <p:cNvPr id="12" name="Rectangle 11">
            <a:extLst>
              <a:ext uri="{FF2B5EF4-FFF2-40B4-BE49-F238E27FC236}">
                <a16:creationId xmlns:a16="http://schemas.microsoft.com/office/drawing/2014/main" xmlns="" id="{26108156-63D1-4320-8DFE-93A3CF1704EF}"/>
              </a:ext>
            </a:extLst>
          </p:cNvPr>
          <p:cNvSpPr/>
          <p:nvPr/>
        </p:nvSpPr>
        <p:spPr>
          <a:xfrm>
            <a:off x="810271" y="332731"/>
            <a:ext cx="8245591" cy="769441"/>
          </a:xfrm>
          <a:prstGeom prst="rect">
            <a:avLst/>
          </a:prstGeom>
        </p:spPr>
        <p:txBody>
          <a:bodyPr wrap="none">
            <a:spAutoFit/>
          </a:bodyPr>
          <a:lstStyle/>
          <a:p>
            <a:r>
              <a:rPr lang="en-US" sz="4400" b="1" dirty="0">
                <a:solidFill>
                  <a:schemeClr val="accent6"/>
                </a:solidFill>
              </a:rPr>
              <a:t>1. Convolutional ( of Smiling Face) </a:t>
            </a:r>
          </a:p>
        </p:txBody>
      </p:sp>
      <p:sp>
        <p:nvSpPr>
          <p:cNvPr id="13" name="Rectangle 12">
            <a:extLst>
              <a:ext uri="{FF2B5EF4-FFF2-40B4-BE49-F238E27FC236}">
                <a16:creationId xmlns:a16="http://schemas.microsoft.com/office/drawing/2014/main" xmlns="" id="{0512EA4B-7EF1-4CA2-B17F-84E9A014D425}"/>
              </a:ext>
            </a:extLst>
          </p:cNvPr>
          <p:cNvSpPr/>
          <p:nvPr/>
        </p:nvSpPr>
        <p:spPr>
          <a:xfrm>
            <a:off x="2675924" y="3637908"/>
            <a:ext cx="6689845" cy="646331"/>
          </a:xfrm>
          <a:prstGeom prst="rect">
            <a:avLst/>
          </a:prstGeom>
        </p:spPr>
        <p:txBody>
          <a:bodyPr wrap="none">
            <a:spAutoFit/>
          </a:bodyPr>
          <a:lstStyle/>
          <a:p>
            <a:r>
              <a:rPr lang="en-US" sz="3600" dirty="0">
                <a:hlinkClick r:id="rId6"/>
              </a:rPr>
              <a:t>http://setosa.io/ev/image-kernels/</a:t>
            </a:r>
            <a:endParaRPr lang="en-US" sz="3600" dirty="0"/>
          </a:p>
        </p:txBody>
      </p:sp>
      <p:sp>
        <p:nvSpPr>
          <p:cNvPr id="14" name="Rectangle 13">
            <a:extLst>
              <a:ext uri="{FF2B5EF4-FFF2-40B4-BE49-F238E27FC236}">
                <a16:creationId xmlns:a16="http://schemas.microsoft.com/office/drawing/2014/main" xmlns="" id="{AFCA18D1-4364-464C-B01D-5C0356929CA1}"/>
              </a:ext>
            </a:extLst>
          </p:cNvPr>
          <p:cNvSpPr/>
          <p:nvPr/>
        </p:nvSpPr>
        <p:spPr>
          <a:xfrm>
            <a:off x="1716809" y="2156414"/>
            <a:ext cx="9214638" cy="584775"/>
          </a:xfrm>
          <a:prstGeom prst="rect">
            <a:avLst/>
          </a:prstGeom>
        </p:spPr>
        <p:txBody>
          <a:bodyPr wrap="none">
            <a:spAutoFit/>
          </a:bodyPr>
          <a:lstStyle/>
          <a:p>
            <a:r>
              <a:rPr lang="en-US" sz="3200" b="1" dirty="0">
                <a:solidFill>
                  <a:srgbClr val="7030A0"/>
                </a:solidFill>
              </a:rPr>
              <a:t>Different kind of filters / kernels in image processing!</a:t>
            </a:r>
          </a:p>
        </p:txBody>
      </p:sp>
    </p:spTree>
    <p:extLst>
      <p:ext uri="{BB962C8B-B14F-4D97-AF65-F5344CB8AC3E}">
        <p14:creationId xmlns:p14="http://schemas.microsoft.com/office/powerpoint/2010/main" val="233399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0" name="Ink 9">
                <a:extLst>
                  <a:ext uri="{FF2B5EF4-FFF2-40B4-BE49-F238E27FC236}">
                    <a16:creationId xmlns:a16="http://schemas.microsoft.com/office/drawing/2014/main" xmlns="" id="{E353744E-EB4F-469A-BEEA-8029DCE18164}"/>
                  </a:ext>
                </a:extLst>
              </p14:cNvPr>
              <p14:cNvContentPartPr/>
              <p14:nvPr/>
            </p14:nvContentPartPr>
            <p14:xfrm>
              <a:off x="7704720" y="4944240"/>
              <a:ext cx="360" cy="360"/>
            </p14:xfrm>
          </p:contentPart>
        </mc:Choice>
        <mc:Fallback>
          <p:pic>
            <p:nvPicPr>
              <p:cNvPr id="10" name="Ink 9">
                <a:extLst>
                  <a:ext uri="{FF2B5EF4-FFF2-40B4-BE49-F238E27FC236}">
                    <a16:creationId xmlns:a16="http://schemas.microsoft.com/office/drawing/2014/main" xmlns:p14="http://schemas.microsoft.com/office/powerpoint/2010/main" xmlns="" id="{E353744E-EB4F-469A-BEEA-8029DCE18164}"/>
                  </a:ext>
                </a:extLst>
              </p:cNvPr>
              <p:cNvPicPr/>
              <p:nvPr/>
            </p:nvPicPr>
            <p:blipFill>
              <a:blip r:embed="rId3"/>
              <a:stretch>
                <a:fillRect/>
              </a:stretch>
            </p:blipFill>
            <p:spPr>
              <a:xfrm>
                <a:off x="7695360" y="493488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xmlns="" id="{B1BF81DE-EEB9-4210-B4F4-1160ADF4AC38}"/>
                  </a:ext>
                </a:extLst>
              </p14:cNvPr>
              <p14:cNvContentPartPr/>
              <p14:nvPr/>
            </p14:nvContentPartPr>
            <p14:xfrm>
              <a:off x="5367960" y="3530520"/>
              <a:ext cx="360" cy="360"/>
            </p14:xfrm>
          </p:contentPart>
        </mc:Choice>
        <mc:Fallback>
          <p:pic>
            <p:nvPicPr>
              <p:cNvPr id="11" name="Ink 10">
                <a:extLst>
                  <a:ext uri="{FF2B5EF4-FFF2-40B4-BE49-F238E27FC236}">
                    <a16:creationId xmlns:a16="http://schemas.microsoft.com/office/drawing/2014/main" xmlns:p14="http://schemas.microsoft.com/office/powerpoint/2010/main" xmlns="" id="{B1BF81DE-EEB9-4210-B4F4-1160ADF4AC38}"/>
                  </a:ext>
                </a:extLst>
              </p:cNvPr>
              <p:cNvPicPr/>
              <p:nvPr/>
            </p:nvPicPr>
            <p:blipFill>
              <a:blip r:embed="rId5"/>
              <a:stretch>
                <a:fillRect/>
              </a:stretch>
            </p:blipFill>
            <p:spPr>
              <a:xfrm>
                <a:off x="5358600" y="3521160"/>
                <a:ext cx="19080" cy="19080"/>
              </a:xfrm>
              <a:prstGeom prst="rect">
                <a:avLst/>
              </a:prstGeom>
            </p:spPr>
          </p:pic>
        </mc:Fallback>
      </mc:AlternateContent>
      <p:sp>
        <p:nvSpPr>
          <p:cNvPr id="12" name="Rectangle 11">
            <a:extLst>
              <a:ext uri="{FF2B5EF4-FFF2-40B4-BE49-F238E27FC236}">
                <a16:creationId xmlns:a16="http://schemas.microsoft.com/office/drawing/2014/main" xmlns="" id="{54308536-CB45-4EBA-9F61-8BC7E877B688}"/>
              </a:ext>
            </a:extLst>
          </p:cNvPr>
          <p:cNvSpPr/>
          <p:nvPr/>
        </p:nvSpPr>
        <p:spPr>
          <a:xfrm>
            <a:off x="177329" y="904085"/>
            <a:ext cx="11837342" cy="1569660"/>
          </a:xfrm>
          <a:prstGeom prst="rect">
            <a:avLst/>
          </a:prstGeom>
        </p:spPr>
        <p:txBody>
          <a:bodyPr wrap="square">
            <a:spAutoFit/>
          </a:bodyPr>
          <a:lstStyle/>
          <a:p>
            <a:r>
              <a:rPr lang="en-US" sz="2400" dirty="0"/>
              <a:t>A </a:t>
            </a:r>
            <a:r>
              <a:rPr lang="en-US" sz="2400" b="1" dirty="0"/>
              <a:t>pooling</a:t>
            </a:r>
            <a:r>
              <a:rPr lang="en-US" sz="2400" dirty="0"/>
              <a:t> layer is another building block of a </a:t>
            </a:r>
            <a:r>
              <a:rPr lang="en-US" sz="2400" b="1" dirty="0"/>
              <a:t>CNN</a:t>
            </a:r>
            <a:r>
              <a:rPr lang="en-US" sz="2400" dirty="0"/>
              <a:t>. Its function is to progressively reduce the spatial size of the representation to reduce the amount of parameters and computation in the network. </a:t>
            </a:r>
            <a:r>
              <a:rPr lang="en-US" sz="2400" b="1" dirty="0"/>
              <a:t>Pooling</a:t>
            </a:r>
            <a:r>
              <a:rPr lang="en-US" sz="2400" dirty="0"/>
              <a:t> layer operates on each feature map independently. The most common approach used in </a:t>
            </a:r>
            <a:r>
              <a:rPr lang="en-US" sz="2400" b="1" dirty="0"/>
              <a:t>pooling</a:t>
            </a:r>
            <a:r>
              <a:rPr lang="en-US" sz="2400" dirty="0"/>
              <a:t> is max </a:t>
            </a:r>
            <a:r>
              <a:rPr lang="en-US" sz="2400" b="1" dirty="0"/>
              <a:t>pooling</a:t>
            </a:r>
            <a:r>
              <a:rPr lang="en-US" sz="2400" dirty="0"/>
              <a:t>.</a:t>
            </a:r>
            <a:endParaRPr lang="en-US" sz="3200" b="1" dirty="0"/>
          </a:p>
        </p:txBody>
      </p:sp>
      <p:sp>
        <p:nvSpPr>
          <p:cNvPr id="13" name="Rectangle 12">
            <a:extLst>
              <a:ext uri="{FF2B5EF4-FFF2-40B4-BE49-F238E27FC236}">
                <a16:creationId xmlns:a16="http://schemas.microsoft.com/office/drawing/2014/main" xmlns="" id="{91EF6018-C19B-45D8-A6D7-34FCEE17AE58}"/>
              </a:ext>
            </a:extLst>
          </p:cNvPr>
          <p:cNvSpPr/>
          <p:nvPr/>
        </p:nvSpPr>
        <p:spPr>
          <a:xfrm>
            <a:off x="823150" y="0"/>
            <a:ext cx="2507931" cy="769441"/>
          </a:xfrm>
          <a:prstGeom prst="rect">
            <a:avLst/>
          </a:prstGeom>
        </p:spPr>
        <p:txBody>
          <a:bodyPr wrap="none">
            <a:spAutoFit/>
          </a:bodyPr>
          <a:lstStyle/>
          <a:p>
            <a:r>
              <a:rPr lang="en-US" sz="4400" b="1" dirty="0">
                <a:solidFill>
                  <a:schemeClr val="accent6"/>
                </a:solidFill>
              </a:rPr>
              <a:t>2. Pooling</a:t>
            </a:r>
          </a:p>
        </p:txBody>
      </p:sp>
      <p:pic>
        <p:nvPicPr>
          <p:cNvPr id="14" name="Picture 13">
            <a:extLst>
              <a:ext uri="{FF2B5EF4-FFF2-40B4-BE49-F238E27FC236}">
                <a16:creationId xmlns:a16="http://schemas.microsoft.com/office/drawing/2014/main" xmlns="" id="{7F28A7E6-0C22-4F2F-A45D-1EEBC3C7D9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7246" y="2473745"/>
            <a:ext cx="9265034" cy="3761054"/>
          </a:xfrm>
          <a:prstGeom prst="rect">
            <a:avLst/>
          </a:prstGeom>
        </p:spPr>
      </p:pic>
    </p:spTree>
    <p:extLst>
      <p:ext uri="{BB962C8B-B14F-4D97-AF65-F5344CB8AC3E}">
        <p14:creationId xmlns:p14="http://schemas.microsoft.com/office/powerpoint/2010/main" val="4127497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xmlns="" id="{E353744E-EB4F-469A-BEEA-8029DCE18164}"/>
                  </a:ext>
                </a:extLst>
              </p14:cNvPr>
              <p14:cNvContentPartPr/>
              <p14:nvPr/>
            </p14:nvContentPartPr>
            <p14:xfrm>
              <a:off x="7704720" y="4944240"/>
              <a:ext cx="360" cy="360"/>
            </p14:xfrm>
          </p:contentPart>
        </mc:Choice>
        <mc:Fallback>
          <p:pic>
            <p:nvPicPr>
              <p:cNvPr id="7" name="Ink 6">
                <a:extLst>
                  <a:ext uri="{FF2B5EF4-FFF2-40B4-BE49-F238E27FC236}">
                    <a16:creationId xmlns:a16="http://schemas.microsoft.com/office/drawing/2014/main" xmlns:p14="http://schemas.microsoft.com/office/powerpoint/2010/main" xmlns="" id="{E353744E-EB4F-469A-BEEA-8029DCE18164}"/>
                  </a:ext>
                </a:extLst>
              </p:cNvPr>
              <p:cNvPicPr/>
              <p:nvPr/>
            </p:nvPicPr>
            <p:blipFill>
              <a:blip r:embed="rId3"/>
              <a:stretch>
                <a:fillRect/>
              </a:stretch>
            </p:blipFill>
            <p:spPr>
              <a:xfrm>
                <a:off x="7695360" y="493488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xmlns="" id="{B1BF81DE-EEB9-4210-B4F4-1160ADF4AC38}"/>
                  </a:ext>
                </a:extLst>
              </p14:cNvPr>
              <p14:cNvContentPartPr/>
              <p14:nvPr/>
            </p14:nvContentPartPr>
            <p14:xfrm>
              <a:off x="5367960" y="3530520"/>
              <a:ext cx="360" cy="360"/>
            </p14:xfrm>
          </p:contentPart>
        </mc:Choice>
        <mc:Fallback>
          <p:pic>
            <p:nvPicPr>
              <p:cNvPr id="8" name="Ink 7">
                <a:extLst>
                  <a:ext uri="{FF2B5EF4-FFF2-40B4-BE49-F238E27FC236}">
                    <a16:creationId xmlns:a16="http://schemas.microsoft.com/office/drawing/2014/main" xmlns:p14="http://schemas.microsoft.com/office/powerpoint/2010/main" xmlns="" id="{B1BF81DE-EEB9-4210-B4F4-1160ADF4AC38}"/>
                  </a:ext>
                </a:extLst>
              </p:cNvPr>
              <p:cNvPicPr/>
              <p:nvPr/>
            </p:nvPicPr>
            <p:blipFill>
              <a:blip r:embed="rId5"/>
              <a:stretch>
                <a:fillRect/>
              </a:stretch>
            </p:blipFill>
            <p:spPr>
              <a:xfrm>
                <a:off x="5358600" y="3521160"/>
                <a:ext cx="19080" cy="19080"/>
              </a:xfrm>
              <a:prstGeom prst="rect">
                <a:avLst/>
              </a:prstGeom>
            </p:spPr>
          </p:pic>
        </mc:Fallback>
      </mc:AlternateContent>
      <p:sp>
        <p:nvSpPr>
          <p:cNvPr id="9" name="Rectangle 8">
            <a:extLst>
              <a:ext uri="{FF2B5EF4-FFF2-40B4-BE49-F238E27FC236}">
                <a16:creationId xmlns:a16="http://schemas.microsoft.com/office/drawing/2014/main" xmlns="" id="{91EF6018-C19B-45D8-A6D7-34FCEE17AE58}"/>
              </a:ext>
            </a:extLst>
          </p:cNvPr>
          <p:cNvSpPr/>
          <p:nvPr/>
        </p:nvSpPr>
        <p:spPr>
          <a:xfrm>
            <a:off x="423905" y="165306"/>
            <a:ext cx="4788683" cy="769441"/>
          </a:xfrm>
          <a:prstGeom prst="rect">
            <a:avLst/>
          </a:prstGeom>
        </p:spPr>
        <p:txBody>
          <a:bodyPr wrap="none">
            <a:spAutoFit/>
          </a:bodyPr>
          <a:lstStyle/>
          <a:p>
            <a:r>
              <a:rPr lang="en-US" sz="4400" b="1" dirty="0">
                <a:solidFill>
                  <a:schemeClr val="accent6"/>
                </a:solidFill>
              </a:rPr>
              <a:t> Max / Avg. Pooling</a:t>
            </a:r>
          </a:p>
        </p:txBody>
      </p:sp>
      <p:pic>
        <p:nvPicPr>
          <p:cNvPr id="15" name="Picture 14">
            <a:extLst>
              <a:ext uri="{FF2B5EF4-FFF2-40B4-BE49-F238E27FC236}">
                <a16:creationId xmlns:a16="http://schemas.microsoft.com/office/drawing/2014/main" xmlns="" id="{8DA3D27C-F811-45A4-A7F5-443C82DCAF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8507" y="1997312"/>
            <a:ext cx="6687776" cy="2852140"/>
          </a:xfrm>
          <a:prstGeom prst="rect">
            <a:avLst/>
          </a:prstGeom>
        </p:spPr>
      </p:pic>
      <p:pic>
        <p:nvPicPr>
          <p:cNvPr id="16" name="Picture 15">
            <a:extLst>
              <a:ext uri="{FF2B5EF4-FFF2-40B4-BE49-F238E27FC236}">
                <a16:creationId xmlns:a16="http://schemas.microsoft.com/office/drawing/2014/main" xmlns="" id="{D918BA09-A9D8-4C17-A509-D924F4E2CC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3840" y="1346186"/>
            <a:ext cx="4595640" cy="4154392"/>
          </a:xfrm>
          <a:prstGeom prst="rect">
            <a:avLst/>
          </a:prstGeom>
        </p:spPr>
      </p:pic>
    </p:spTree>
    <p:extLst>
      <p:ext uri="{BB962C8B-B14F-4D97-AF65-F5344CB8AC3E}">
        <p14:creationId xmlns:p14="http://schemas.microsoft.com/office/powerpoint/2010/main" val="3719855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0" name="Ink 9">
                <a:extLst>
                  <a:ext uri="{FF2B5EF4-FFF2-40B4-BE49-F238E27FC236}">
                    <a16:creationId xmlns:a16="http://schemas.microsoft.com/office/drawing/2014/main" xmlns="" id="{E353744E-EB4F-469A-BEEA-8029DCE18164}"/>
                  </a:ext>
                </a:extLst>
              </p14:cNvPr>
              <p14:cNvContentPartPr/>
              <p14:nvPr/>
            </p14:nvContentPartPr>
            <p14:xfrm>
              <a:off x="7704720" y="4944240"/>
              <a:ext cx="360" cy="360"/>
            </p14:xfrm>
          </p:contentPart>
        </mc:Choice>
        <mc:Fallback>
          <p:pic>
            <p:nvPicPr>
              <p:cNvPr id="10" name="Ink 9">
                <a:extLst>
                  <a:ext uri="{FF2B5EF4-FFF2-40B4-BE49-F238E27FC236}">
                    <a16:creationId xmlns:a16="http://schemas.microsoft.com/office/drawing/2014/main" xmlns:p14="http://schemas.microsoft.com/office/powerpoint/2010/main" xmlns="" id="{E353744E-EB4F-469A-BEEA-8029DCE18164}"/>
                  </a:ext>
                </a:extLst>
              </p:cNvPr>
              <p:cNvPicPr/>
              <p:nvPr/>
            </p:nvPicPr>
            <p:blipFill>
              <a:blip r:embed="rId3"/>
              <a:stretch>
                <a:fillRect/>
              </a:stretch>
            </p:blipFill>
            <p:spPr>
              <a:xfrm>
                <a:off x="7695360" y="493488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xmlns="" id="{B1BF81DE-EEB9-4210-B4F4-1160ADF4AC38}"/>
                  </a:ext>
                </a:extLst>
              </p14:cNvPr>
              <p14:cNvContentPartPr/>
              <p14:nvPr/>
            </p14:nvContentPartPr>
            <p14:xfrm>
              <a:off x="5367960" y="3530520"/>
              <a:ext cx="360" cy="360"/>
            </p14:xfrm>
          </p:contentPart>
        </mc:Choice>
        <mc:Fallback>
          <p:pic>
            <p:nvPicPr>
              <p:cNvPr id="11" name="Ink 10">
                <a:extLst>
                  <a:ext uri="{FF2B5EF4-FFF2-40B4-BE49-F238E27FC236}">
                    <a16:creationId xmlns:a16="http://schemas.microsoft.com/office/drawing/2014/main" xmlns:p14="http://schemas.microsoft.com/office/powerpoint/2010/main" xmlns="" id="{B1BF81DE-EEB9-4210-B4F4-1160ADF4AC38}"/>
                  </a:ext>
                </a:extLst>
              </p:cNvPr>
              <p:cNvPicPr/>
              <p:nvPr/>
            </p:nvPicPr>
            <p:blipFill>
              <a:blip r:embed="rId5"/>
              <a:stretch>
                <a:fillRect/>
              </a:stretch>
            </p:blipFill>
            <p:spPr>
              <a:xfrm>
                <a:off x="5358600" y="3521160"/>
                <a:ext cx="19080" cy="19080"/>
              </a:xfrm>
              <a:prstGeom prst="rect">
                <a:avLst/>
              </a:prstGeom>
            </p:spPr>
          </p:pic>
        </mc:Fallback>
      </mc:AlternateContent>
      <p:sp>
        <p:nvSpPr>
          <p:cNvPr id="12" name="Rectangle 11">
            <a:extLst>
              <a:ext uri="{FF2B5EF4-FFF2-40B4-BE49-F238E27FC236}">
                <a16:creationId xmlns:a16="http://schemas.microsoft.com/office/drawing/2014/main" xmlns="" id="{26108156-63D1-4320-8DFE-93A3CF1704EF}"/>
              </a:ext>
            </a:extLst>
          </p:cNvPr>
          <p:cNvSpPr/>
          <p:nvPr/>
        </p:nvSpPr>
        <p:spPr>
          <a:xfrm>
            <a:off x="589840" y="216821"/>
            <a:ext cx="2395720" cy="769441"/>
          </a:xfrm>
          <a:prstGeom prst="rect">
            <a:avLst/>
          </a:prstGeom>
        </p:spPr>
        <p:txBody>
          <a:bodyPr wrap="none">
            <a:spAutoFit/>
          </a:bodyPr>
          <a:lstStyle/>
          <a:p>
            <a:r>
              <a:rPr lang="en-US" sz="4400" b="1" dirty="0">
                <a:solidFill>
                  <a:schemeClr val="accent6"/>
                </a:solidFill>
              </a:rPr>
              <a:t>Pooling…</a:t>
            </a:r>
          </a:p>
        </p:txBody>
      </p:sp>
      <p:pic>
        <p:nvPicPr>
          <p:cNvPr id="13" name="Picture 12">
            <a:extLst>
              <a:ext uri="{FF2B5EF4-FFF2-40B4-BE49-F238E27FC236}">
                <a16:creationId xmlns:a16="http://schemas.microsoft.com/office/drawing/2014/main" xmlns="" id="{91B8CEEE-80E5-4E1A-9AFA-4112714F27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0448" y="2725309"/>
            <a:ext cx="6270988" cy="2903668"/>
          </a:xfrm>
          <a:prstGeom prst="rect">
            <a:avLst/>
          </a:prstGeom>
        </p:spPr>
      </p:pic>
      <p:pic>
        <p:nvPicPr>
          <p:cNvPr id="14" name="Picture 13">
            <a:extLst>
              <a:ext uri="{FF2B5EF4-FFF2-40B4-BE49-F238E27FC236}">
                <a16:creationId xmlns:a16="http://schemas.microsoft.com/office/drawing/2014/main" xmlns="" id="{F7130F07-C446-4272-9044-DB99DD6671B4}"/>
              </a:ext>
            </a:extLst>
          </p:cNvPr>
          <p:cNvPicPr>
            <a:picLocks noChangeAspect="1"/>
          </p:cNvPicPr>
          <p:nvPr/>
        </p:nvPicPr>
        <p:blipFill>
          <a:blip r:embed="rId7" cstate="print">
            <a:extLst>
              <a:ext uri="{BEBA8EAE-BF5A-486C-A8C5-ECC9F3942E4B}">
                <a14:imgProps xmlns:a14="http://schemas.microsoft.com/office/drawing/2010/main">
                  <a14:imgLayer r:embed="rId8">
                    <a14:imgEffect>
                      <a14:sharpenSoften amount="50000"/>
                    </a14:imgEffect>
                    <a14:imgEffect>
                      <a14:colorTemperature colorTemp="11200"/>
                    </a14:imgEffect>
                  </a14:imgLayer>
                </a14:imgProps>
              </a:ext>
              <a:ext uri="{28A0092B-C50C-407E-A947-70E740481C1C}">
                <a14:useLocalDpi xmlns:a14="http://schemas.microsoft.com/office/drawing/2010/main" val="0"/>
              </a:ext>
            </a:extLst>
          </a:blip>
          <a:stretch>
            <a:fillRect/>
          </a:stretch>
        </p:blipFill>
        <p:spPr>
          <a:xfrm rot="21333802">
            <a:off x="5034998" y="1415530"/>
            <a:ext cx="1943184" cy="935014"/>
          </a:xfrm>
          <a:prstGeom prst="rect">
            <a:avLst/>
          </a:prstGeom>
        </p:spPr>
      </p:pic>
      <p:pic>
        <p:nvPicPr>
          <p:cNvPr id="17" name="Picture 16">
            <a:extLst>
              <a:ext uri="{FF2B5EF4-FFF2-40B4-BE49-F238E27FC236}">
                <a16:creationId xmlns:a16="http://schemas.microsoft.com/office/drawing/2014/main" xmlns="" id="{483A9D7E-D538-44D4-854D-AAA6FDF944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75108" y="2573309"/>
            <a:ext cx="2647840" cy="3055668"/>
          </a:xfrm>
          <a:prstGeom prst="rect">
            <a:avLst/>
          </a:prstGeom>
        </p:spPr>
      </p:pic>
    </p:spTree>
    <p:extLst>
      <p:ext uri="{BB962C8B-B14F-4D97-AF65-F5344CB8AC3E}">
        <p14:creationId xmlns:p14="http://schemas.microsoft.com/office/powerpoint/2010/main" val="2518210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xmlns="" id="{E353744E-EB4F-469A-BEEA-8029DCE18164}"/>
                  </a:ext>
                </a:extLst>
              </p14:cNvPr>
              <p14:cNvContentPartPr/>
              <p14:nvPr/>
            </p14:nvContentPartPr>
            <p14:xfrm>
              <a:off x="7704720" y="4944240"/>
              <a:ext cx="360" cy="360"/>
            </p14:xfrm>
          </p:contentPart>
        </mc:Choice>
        <mc:Fallback>
          <p:pic>
            <p:nvPicPr>
              <p:cNvPr id="8" name="Ink 7">
                <a:extLst>
                  <a:ext uri="{FF2B5EF4-FFF2-40B4-BE49-F238E27FC236}">
                    <a16:creationId xmlns:a16="http://schemas.microsoft.com/office/drawing/2014/main" xmlns:p14="http://schemas.microsoft.com/office/powerpoint/2010/main" xmlns="" id="{E353744E-EB4F-469A-BEEA-8029DCE18164}"/>
                  </a:ext>
                </a:extLst>
              </p:cNvPr>
              <p:cNvPicPr/>
              <p:nvPr/>
            </p:nvPicPr>
            <p:blipFill>
              <a:blip r:embed="rId3"/>
              <a:stretch>
                <a:fillRect/>
              </a:stretch>
            </p:blipFill>
            <p:spPr>
              <a:xfrm>
                <a:off x="7695360" y="493488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xmlns="" id="{B1BF81DE-EEB9-4210-B4F4-1160ADF4AC38}"/>
                  </a:ext>
                </a:extLst>
              </p14:cNvPr>
              <p14:cNvContentPartPr/>
              <p14:nvPr/>
            </p14:nvContentPartPr>
            <p14:xfrm>
              <a:off x="5367960" y="3530520"/>
              <a:ext cx="360" cy="360"/>
            </p14:xfrm>
          </p:contentPart>
        </mc:Choice>
        <mc:Fallback>
          <p:pic>
            <p:nvPicPr>
              <p:cNvPr id="9" name="Ink 8">
                <a:extLst>
                  <a:ext uri="{FF2B5EF4-FFF2-40B4-BE49-F238E27FC236}">
                    <a16:creationId xmlns:a16="http://schemas.microsoft.com/office/drawing/2014/main" xmlns:p14="http://schemas.microsoft.com/office/powerpoint/2010/main" xmlns="" id="{B1BF81DE-EEB9-4210-B4F4-1160ADF4AC38}"/>
                  </a:ext>
                </a:extLst>
              </p:cNvPr>
              <p:cNvPicPr/>
              <p:nvPr/>
            </p:nvPicPr>
            <p:blipFill>
              <a:blip r:embed="rId5"/>
              <a:stretch>
                <a:fillRect/>
              </a:stretch>
            </p:blipFill>
            <p:spPr>
              <a:xfrm>
                <a:off x="5358600" y="3521160"/>
                <a:ext cx="19080" cy="19080"/>
              </a:xfrm>
              <a:prstGeom prst="rect">
                <a:avLst/>
              </a:prstGeom>
            </p:spPr>
          </p:pic>
        </mc:Fallback>
      </mc:AlternateContent>
      <p:sp>
        <p:nvSpPr>
          <p:cNvPr id="15" name="Rectangle 14">
            <a:extLst>
              <a:ext uri="{FF2B5EF4-FFF2-40B4-BE49-F238E27FC236}">
                <a16:creationId xmlns:a16="http://schemas.microsoft.com/office/drawing/2014/main" xmlns="" id="{26108156-63D1-4320-8DFE-93A3CF1704EF}"/>
              </a:ext>
            </a:extLst>
          </p:cNvPr>
          <p:cNvSpPr/>
          <p:nvPr/>
        </p:nvSpPr>
        <p:spPr>
          <a:xfrm>
            <a:off x="661564" y="100392"/>
            <a:ext cx="3137462" cy="769441"/>
          </a:xfrm>
          <a:prstGeom prst="rect">
            <a:avLst/>
          </a:prstGeom>
        </p:spPr>
        <p:txBody>
          <a:bodyPr wrap="none">
            <a:spAutoFit/>
          </a:bodyPr>
          <a:lstStyle/>
          <a:p>
            <a:r>
              <a:rPr lang="en-US" sz="4400" b="1" dirty="0">
                <a:solidFill>
                  <a:schemeClr val="accent6"/>
                </a:solidFill>
              </a:rPr>
              <a:t>3. Flattening</a:t>
            </a:r>
          </a:p>
        </p:txBody>
      </p:sp>
      <p:pic>
        <p:nvPicPr>
          <p:cNvPr id="16" name="Picture 15">
            <a:extLst>
              <a:ext uri="{FF2B5EF4-FFF2-40B4-BE49-F238E27FC236}">
                <a16:creationId xmlns:a16="http://schemas.microsoft.com/office/drawing/2014/main" xmlns="" id="{8EEA3570-DF66-4432-9E60-7C9D94290E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9026" y="2214122"/>
            <a:ext cx="3858163" cy="3801005"/>
          </a:xfrm>
          <a:prstGeom prst="rect">
            <a:avLst/>
          </a:prstGeom>
        </p:spPr>
      </p:pic>
      <p:sp>
        <p:nvSpPr>
          <p:cNvPr id="18" name="Rectangle 17">
            <a:extLst>
              <a:ext uri="{FF2B5EF4-FFF2-40B4-BE49-F238E27FC236}">
                <a16:creationId xmlns:a16="http://schemas.microsoft.com/office/drawing/2014/main" xmlns="" id="{56413766-B49E-43D1-8EDF-60E85CB85B57}"/>
              </a:ext>
            </a:extLst>
          </p:cNvPr>
          <p:cNvSpPr/>
          <p:nvPr/>
        </p:nvSpPr>
        <p:spPr>
          <a:xfrm>
            <a:off x="93952" y="1134429"/>
            <a:ext cx="12098048" cy="1569660"/>
          </a:xfrm>
          <a:prstGeom prst="rect">
            <a:avLst/>
          </a:prstGeom>
        </p:spPr>
        <p:txBody>
          <a:bodyPr wrap="square">
            <a:spAutoFit/>
          </a:bodyPr>
          <a:lstStyle/>
          <a:p>
            <a:r>
              <a:rPr lang="en-US" sz="2400" b="1" dirty="0">
                <a:solidFill>
                  <a:srgbClr val="222222"/>
                </a:solidFill>
                <a:latin typeface="arial" panose="020B0604020202020204" pitchFamily="34" charset="0"/>
              </a:rPr>
              <a:t>Flattening</a:t>
            </a:r>
            <a:r>
              <a:rPr lang="en-US" sz="2400" dirty="0">
                <a:solidFill>
                  <a:srgbClr val="222222"/>
                </a:solidFill>
                <a:latin typeface="arial" panose="020B0604020202020204" pitchFamily="34" charset="0"/>
              </a:rPr>
              <a:t> is converting the data into a 1-dimensional array for inputting it to the next layer. We </a:t>
            </a:r>
            <a:r>
              <a:rPr lang="en-US" sz="2400" b="1" dirty="0">
                <a:solidFill>
                  <a:srgbClr val="222222"/>
                </a:solidFill>
                <a:latin typeface="arial" panose="020B0604020202020204" pitchFamily="34" charset="0"/>
              </a:rPr>
              <a:t>flatten</a:t>
            </a:r>
            <a:r>
              <a:rPr lang="en-US" sz="2400" dirty="0">
                <a:solidFill>
                  <a:srgbClr val="222222"/>
                </a:solidFill>
                <a:latin typeface="arial" panose="020B0604020202020204" pitchFamily="34" charset="0"/>
              </a:rPr>
              <a:t> the output of the convolutional layers to create a single long feature vector. And it is connected to the final classification model, which is called a fully-connected layer</a:t>
            </a:r>
            <a:endParaRPr lang="en-US" sz="2400" dirty="0"/>
          </a:p>
        </p:txBody>
      </p:sp>
    </p:spTree>
    <p:extLst>
      <p:ext uri="{BB962C8B-B14F-4D97-AF65-F5344CB8AC3E}">
        <p14:creationId xmlns:p14="http://schemas.microsoft.com/office/powerpoint/2010/main" val="1404234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xmlns=""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xmlns=""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sp>
        <p:nvSpPr>
          <p:cNvPr id="7" name="Rectangle 6">
            <a:extLst>
              <a:ext uri="{FF2B5EF4-FFF2-40B4-BE49-F238E27FC236}">
                <a16:creationId xmlns:a16="http://schemas.microsoft.com/office/drawing/2014/main" xmlns="" id="{26108156-63D1-4320-8DFE-93A3CF1704EF}"/>
              </a:ext>
            </a:extLst>
          </p:cNvPr>
          <p:cNvSpPr/>
          <p:nvPr/>
        </p:nvSpPr>
        <p:spPr>
          <a:xfrm>
            <a:off x="623138" y="191063"/>
            <a:ext cx="3102196" cy="769441"/>
          </a:xfrm>
          <a:prstGeom prst="rect">
            <a:avLst/>
          </a:prstGeom>
        </p:spPr>
        <p:txBody>
          <a:bodyPr wrap="none">
            <a:spAutoFit/>
          </a:bodyPr>
          <a:lstStyle/>
          <a:p>
            <a:r>
              <a:rPr lang="en-US" sz="4400" b="1" dirty="0">
                <a:solidFill>
                  <a:schemeClr val="accent6"/>
                </a:solidFill>
              </a:rPr>
              <a:t>Flattening …</a:t>
            </a:r>
          </a:p>
        </p:txBody>
      </p:sp>
      <p:pic>
        <p:nvPicPr>
          <p:cNvPr id="5" name="Picture 4">
            <a:extLst>
              <a:ext uri="{FF2B5EF4-FFF2-40B4-BE49-F238E27FC236}">
                <a16:creationId xmlns:a16="http://schemas.microsoft.com/office/drawing/2014/main" xmlns="" id="{91B8CEEE-80E5-4E1A-9AFA-4112714F275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9840" y="2725309"/>
            <a:ext cx="6270988" cy="2903668"/>
          </a:xfrm>
          <a:prstGeom prst="rect">
            <a:avLst/>
          </a:prstGeom>
        </p:spPr>
      </p:pic>
      <p:pic>
        <p:nvPicPr>
          <p:cNvPr id="6" name="Picture 5">
            <a:extLst>
              <a:ext uri="{FF2B5EF4-FFF2-40B4-BE49-F238E27FC236}">
                <a16:creationId xmlns:a16="http://schemas.microsoft.com/office/drawing/2014/main" xmlns="" id="{F7130F07-C446-4272-9044-DB99DD6671B4}"/>
              </a:ext>
            </a:extLst>
          </p:cNvPr>
          <p:cNvPicPr>
            <a:picLocks noChangeAspect="1"/>
          </p:cNvPicPr>
          <p:nvPr/>
        </p:nvPicPr>
        <p:blipFill>
          <a:blip r:embed="rId10" cstate="print">
            <a:extLst>
              <a:ext uri="{BEBA8EAE-BF5A-486C-A8C5-ECC9F3942E4B}">
                <a14:imgProps xmlns:a14="http://schemas.microsoft.com/office/drawing/2010/main">
                  <a14:imgLayer r:embed="rId11">
                    <a14:imgEffect>
                      <a14:sharpenSoften amount="50000"/>
                    </a14:imgEffect>
                    <a14:imgEffect>
                      <a14:colorTemperature colorTemp="11200"/>
                    </a14:imgEffect>
                  </a14:imgLayer>
                </a14:imgProps>
              </a:ext>
              <a:ext uri="{28A0092B-C50C-407E-A947-70E740481C1C}">
                <a14:useLocalDpi xmlns:a14="http://schemas.microsoft.com/office/drawing/2010/main" val="0"/>
              </a:ext>
            </a:extLst>
          </a:blip>
          <a:stretch>
            <a:fillRect/>
          </a:stretch>
        </p:blipFill>
        <p:spPr>
          <a:xfrm rot="21333802">
            <a:off x="4712269" y="1716536"/>
            <a:ext cx="1943184" cy="935014"/>
          </a:xfrm>
          <a:prstGeom prst="rect">
            <a:avLst/>
          </a:prstGeom>
        </p:spPr>
      </p:pic>
      <p:pic>
        <p:nvPicPr>
          <p:cNvPr id="8" name="Picture 7">
            <a:extLst>
              <a:ext uri="{FF2B5EF4-FFF2-40B4-BE49-F238E27FC236}">
                <a16:creationId xmlns:a16="http://schemas.microsoft.com/office/drawing/2014/main" xmlns="" id="{483A9D7E-D538-44D4-854D-AAA6FDF944E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011436" y="2573309"/>
            <a:ext cx="2647840" cy="3055668"/>
          </a:xfrm>
          <a:prstGeom prst="rect">
            <a:avLst/>
          </a:prstGeom>
        </p:spPr>
      </p:pic>
      <p:pic>
        <p:nvPicPr>
          <p:cNvPr id="9" name="Picture 8">
            <a:extLst>
              <a:ext uri="{FF2B5EF4-FFF2-40B4-BE49-F238E27FC236}">
                <a16:creationId xmlns:a16="http://schemas.microsoft.com/office/drawing/2014/main" xmlns="" id="{917A7E1B-642C-40AC-B0C9-5BEB2D0E51F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552960" y="2889920"/>
            <a:ext cx="2199807" cy="2698361"/>
          </a:xfrm>
          <a:prstGeom prst="rect">
            <a:avLst/>
          </a:prstGeom>
        </p:spPr>
      </p:pic>
    </p:spTree>
    <p:extLst>
      <p:ext uri="{BB962C8B-B14F-4D97-AF65-F5344CB8AC3E}">
        <p14:creationId xmlns:p14="http://schemas.microsoft.com/office/powerpoint/2010/main" val="300532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xmlns="" id="{E353744E-EB4F-469A-BEEA-8029DCE18164}"/>
                  </a:ext>
                </a:extLst>
              </p14:cNvPr>
              <p14:cNvContentPartPr/>
              <p14:nvPr/>
            </p14:nvContentPartPr>
            <p14:xfrm>
              <a:off x="8387300" y="5060150"/>
              <a:ext cx="360" cy="360"/>
            </p14:xfrm>
          </p:contentPart>
        </mc:Choice>
        <mc:Fallback>
          <p:pic>
            <p:nvPicPr>
              <p:cNvPr id="7" name="Ink 6">
                <a:extLst>
                  <a:ext uri="{FF2B5EF4-FFF2-40B4-BE49-F238E27FC236}">
                    <a16:creationId xmlns:a16="http://schemas.microsoft.com/office/drawing/2014/main" xmlns:p14="http://schemas.microsoft.com/office/powerpoint/2010/main" xmlns="" id="{E353744E-EB4F-469A-BEEA-8029DCE18164}"/>
                  </a:ext>
                </a:extLst>
              </p:cNvPr>
              <p:cNvPicPr/>
              <p:nvPr/>
            </p:nvPicPr>
            <p:blipFill>
              <a:blip r:embed="rId3"/>
              <a:stretch>
                <a:fillRect/>
              </a:stretch>
            </p:blipFill>
            <p:spPr>
              <a:xfrm>
                <a:off x="8377940" y="505079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xmlns="" id="{B1BF81DE-EEB9-4210-B4F4-1160ADF4AC38}"/>
                  </a:ext>
                </a:extLst>
              </p14:cNvPr>
              <p14:cNvContentPartPr/>
              <p14:nvPr/>
            </p14:nvContentPartPr>
            <p14:xfrm>
              <a:off x="6050540" y="3646430"/>
              <a:ext cx="360" cy="360"/>
            </p14:xfrm>
          </p:contentPart>
        </mc:Choice>
        <mc:Fallback>
          <p:pic>
            <p:nvPicPr>
              <p:cNvPr id="10" name="Ink 9">
                <a:extLst>
                  <a:ext uri="{FF2B5EF4-FFF2-40B4-BE49-F238E27FC236}">
                    <a16:creationId xmlns:a16="http://schemas.microsoft.com/office/drawing/2014/main" xmlns:p14="http://schemas.microsoft.com/office/powerpoint/2010/main" xmlns="" id="{B1BF81DE-EEB9-4210-B4F4-1160ADF4AC38}"/>
                  </a:ext>
                </a:extLst>
              </p:cNvPr>
              <p:cNvPicPr/>
              <p:nvPr/>
            </p:nvPicPr>
            <p:blipFill>
              <a:blip r:embed="rId5"/>
              <a:stretch>
                <a:fillRect/>
              </a:stretch>
            </p:blipFill>
            <p:spPr>
              <a:xfrm>
                <a:off x="6041180" y="3637070"/>
                <a:ext cx="19080" cy="19080"/>
              </a:xfrm>
              <a:prstGeom prst="rect">
                <a:avLst/>
              </a:prstGeom>
            </p:spPr>
          </p:pic>
        </mc:Fallback>
      </mc:AlternateContent>
      <p:sp>
        <p:nvSpPr>
          <p:cNvPr id="11" name="Rectangle 10">
            <a:extLst>
              <a:ext uri="{FF2B5EF4-FFF2-40B4-BE49-F238E27FC236}">
                <a16:creationId xmlns:a16="http://schemas.microsoft.com/office/drawing/2014/main" xmlns="" id="{26108156-63D1-4320-8DFE-93A3CF1704EF}"/>
              </a:ext>
            </a:extLst>
          </p:cNvPr>
          <p:cNvSpPr/>
          <p:nvPr/>
        </p:nvSpPr>
        <p:spPr>
          <a:xfrm>
            <a:off x="682580" y="126669"/>
            <a:ext cx="5066708" cy="769441"/>
          </a:xfrm>
          <a:prstGeom prst="rect">
            <a:avLst/>
          </a:prstGeom>
        </p:spPr>
        <p:txBody>
          <a:bodyPr wrap="none">
            <a:spAutoFit/>
          </a:bodyPr>
          <a:lstStyle/>
          <a:p>
            <a:r>
              <a:rPr lang="en-US" sz="4400" b="1" dirty="0">
                <a:solidFill>
                  <a:schemeClr val="accent6"/>
                </a:solidFill>
              </a:rPr>
              <a:t>4. Fulling Connection</a:t>
            </a:r>
          </a:p>
        </p:txBody>
      </p:sp>
      <p:pic>
        <p:nvPicPr>
          <p:cNvPr id="12" name="Picture 11">
            <a:extLst>
              <a:ext uri="{FF2B5EF4-FFF2-40B4-BE49-F238E27FC236}">
                <a16:creationId xmlns:a16="http://schemas.microsoft.com/office/drawing/2014/main" xmlns="" id="{ED561312-2CEA-40CC-A750-EAE99BF4E6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580" y="896110"/>
            <a:ext cx="9983593" cy="5201376"/>
          </a:xfrm>
          <a:prstGeom prst="rect">
            <a:avLst/>
          </a:prstGeom>
        </p:spPr>
      </p:pic>
    </p:spTree>
    <p:extLst>
      <p:ext uri="{BB962C8B-B14F-4D97-AF65-F5344CB8AC3E}">
        <p14:creationId xmlns:p14="http://schemas.microsoft.com/office/powerpoint/2010/main" val="2435112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230" y="378978"/>
            <a:ext cx="10058400" cy="69397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3600" b="1" dirty="0"/>
              <a:t>Convolutional Neural Networks</a:t>
            </a:r>
            <a:endParaRPr lang="en-IN" sz="3600" b="1" dirty="0"/>
          </a:p>
        </p:txBody>
      </p:sp>
      <p:cxnSp>
        <p:nvCxnSpPr>
          <p:cNvPr id="3" name="Straight Connector 2"/>
          <p:cNvCxnSpPr/>
          <p:nvPr/>
        </p:nvCxnSpPr>
        <p:spPr>
          <a:xfrm flipV="1">
            <a:off x="655296" y="986798"/>
            <a:ext cx="11206147" cy="38160"/>
          </a:xfrm>
          <a:prstGeom prst="line">
            <a:avLst/>
          </a:prstGeom>
          <a:ln w="28575"/>
        </p:spPr>
        <p:style>
          <a:lnRef idx="2">
            <a:schemeClr val="accent6"/>
          </a:lnRef>
          <a:fillRef idx="0">
            <a:schemeClr val="accent6"/>
          </a:fillRef>
          <a:effectRef idx="1">
            <a:schemeClr val="accent6"/>
          </a:effectRef>
          <a:fontRef idx="minor">
            <a:schemeClr val="tx1"/>
          </a:fontRef>
        </p:style>
      </p:cxnSp>
      <p:sp>
        <p:nvSpPr>
          <p:cNvPr id="12" name="TextBox 11"/>
          <p:cNvSpPr txBox="1"/>
          <p:nvPr/>
        </p:nvSpPr>
        <p:spPr>
          <a:xfrm>
            <a:off x="655296" y="1871003"/>
            <a:ext cx="10964618" cy="2554545"/>
          </a:xfrm>
          <a:prstGeom prst="rect">
            <a:avLst/>
          </a:prstGeom>
          <a:noFill/>
        </p:spPr>
        <p:txBody>
          <a:bodyPr wrap="square" rtlCol="0">
            <a:spAutoFit/>
          </a:bodyPr>
          <a:lstStyle/>
          <a:p>
            <a:pPr marL="285750" indent="-285750">
              <a:buFont typeface="Wingdings" panose="05000000000000000000" pitchFamily="2" charset="2"/>
              <a:buChar char="Ø"/>
            </a:pPr>
            <a:r>
              <a:rPr lang="en-IN" sz="2000" b="1" dirty="0"/>
              <a:t>Image </a:t>
            </a:r>
            <a:r>
              <a:rPr lang="en-IN" sz="2000" b="1" dirty="0" smtClean="0"/>
              <a:t>Processing </a:t>
            </a:r>
            <a:r>
              <a:rPr lang="en-IN" sz="2000" dirty="0"/>
              <a:t>is a method to perform some operations on an image, in order to get an enhanced image or to extract some useful information from it. It is a type of signal processing in which input is an image and output may be image or characteristics/features associated with that image.</a:t>
            </a:r>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r>
              <a:rPr lang="en-IN" sz="2000" b="1" dirty="0"/>
              <a:t>Computer </a:t>
            </a:r>
            <a:r>
              <a:rPr lang="en-IN" sz="2000" b="1" dirty="0" smtClean="0"/>
              <a:t>Vision </a:t>
            </a:r>
            <a:r>
              <a:rPr lang="en-IN" sz="2000" dirty="0"/>
              <a:t>is a field of computer science that works on enabling computers to see, identify and process images in the same way that human vision does, and then provide appropriate output. It is like imparting human intelligence and instincts to a computer. In reality though, it is a difficult task to enable computers to recognize images of different objects.</a:t>
            </a:r>
          </a:p>
        </p:txBody>
      </p:sp>
      <p:sp>
        <p:nvSpPr>
          <p:cNvPr id="5" name="Subtitle 2"/>
          <p:cNvSpPr txBox="1">
            <a:spLocks/>
          </p:cNvSpPr>
          <p:nvPr/>
        </p:nvSpPr>
        <p:spPr>
          <a:xfrm>
            <a:off x="9702748" y="6432230"/>
            <a:ext cx="3446585" cy="11430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b="1" dirty="0" smtClean="0">
                <a:solidFill>
                  <a:schemeClr val="bg1"/>
                </a:solidFill>
              </a:rPr>
              <a:t>© UMANG KEJRIWAL</a:t>
            </a:r>
            <a:endParaRPr lang="en-IN" b="1" dirty="0">
              <a:solidFill>
                <a:schemeClr val="bg1"/>
              </a:solidFill>
            </a:endParaRPr>
          </a:p>
        </p:txBody>
      </p:sp>
    </p:spTree>
    <p:extLst>
      <p:ext uri="{BB962C8B-B14F-4D97-AF65-F5344CB8AC3E}">
        <p14:creationId xmlns:p14="http://schemas.microsoft.com/office/powerpoint/2010/main" val="375674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xmlns="" id="{E353744E-EB4F-469A-BEEA-8029DCE18164}"/>
                  </a:ext>
                </a:extLst>
              </p14:cNvPr>
              <p14:cNvContentPartPr/>
              <p14:nvPr/>
            </p14:nvContentPartPr>
            <p14:xfrm>
              <a:off x="7732830" y="5961671"/>
              <a:ext cx="360" cy="360"/>
            </p14:xfrm>
          </p:contentPart>
        </mc:Choice>
        <mc:Fallback>
          <p:pic>
            <p:nvPicPr>
              <p:cNvPr id="6" name="Ink 5">
                <a:extLst>
                  <a:ext uri="{FF2B5EF4-FFF2-40B4-BE49-F238E27FC236}">
                    <a16:creationId xmlns:a16="http://schemas.microsoft.com/office/drawing/2014/main" xmlns:p14="http://schemas.microsoft.com/office/powerpoint/2010/main" xmlns="" id="{E353744E-EB4F-469A-BEEA-8029DCE18164}"/>
                  </a:ext>
                </a:extLst>
              </p:cNvPr>
              <p:cNvPicPr/>
              <p:nvPr/>
            </p:nvPicPr>
            <p:blipFill>
              <a:blip r:embed="rId3"/>
              <a:stretch>
                <a:fillRect/>
              </a:stretch>
            </p:blipFill>
            <p:spPr>
              <a:xfrm>
                <a:off x="7723470" y="5952311"/>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xmlns="" id="{B1BF81DE-EEB9-4210-B4F4-1160ADF4AC38}"/>
                  </a:ext>
                </a:extLst>
              </p14:cNvPr>
              <p14:cNvContentPartPr/>
              <p14:nvPr/>
            </p14:nvContentPartPr>
            <p14:xfrm>
              <a:off x="5396070" y="4547951"/>
              <a:ext cx="360" cy="360"/>
            </p14:xfrm>
          </p:contentPart>
        </mc:Choice>
        <mc:Fallback>
          <p:pic>
            <p:nvPicPr>
              <p:cNvPr id="8" name="Ink 7">
                <a:extLst>
                  <a:ext uri="{FF2B5EF4-FFF2-40B4-BE49-F238E27FC236}">
                    <a16:creationId xmlns:a16="http://schemas.microsoft.com/office/drawing/2014/main" xmlns:p14="http://schemas.microsoft.com/office/powerpoint/2010/main" xmlns="" id="{B1BF81DE-EEB9-4210-B4F4-1160ADF4AC38}"/>
                  </a:ext>
                </a:extLst>
              </p:cNvPr>
              <p:cNvPicPr/>
              <p:nvPr/>
            </p:nvPicPr>
            <p:blipFill>
              <a:blip r:embed="rId5"/>
              <a:stretch>
                <a:fillRect/>
              </a:stretch>
            </p:blipFill>
            <p:spPr>
              <a:xfrm>
                <a:off x="5386710" y="4538591"/>
                <a:ext cx="19080" cy="19080"/>
              </a:xfrm>
              <a:prstGeom prst="rect">
                <a:avLst/>
              </a:prstGeom>
            </p:spPr>
          </p:pic>
        </mc:Fallback>
      </mc:AlternateContent>
      <p:sp>
        <p:nvSpPr>
          <p:cNvPr id="9" name="Rectangle 8">
            <a:extLst>
              <a:ext uri="{FF2B5EF4-FFF2-40B4-BE49-F238E27FC236}">
                <a16:creationId xmlns:a16="http://schemas.microsoft.com/office/drawing/2014/main" xmlns="" id="{26108156-63D1-4320-8DFE-93A3CF1704EF}"/>
              </a:ext>
            </a:extLst>
          </p:cNvPr>
          <p:cNvSpPr/>
          <p:nvPr/>
        </p:nvSpPr>
        <p:spPr>
          <a:xfrm>
            <a:off x="420635" y="291022"/>
            <a:ext cx="6495048" cy="769441"/>
          </a:xfrm>
          <a:prstGeom prst="rect">
            <a:avLst/>
          </a:prstGeom>
        </p:spPr>
        <p:txBody>
          <a:bodyPr wrap="none">
            <a:spAutoFit/>
          </a:bodyPr>
          <a:lstStyle/>
          <a:p>
            <a:r>
              <a:rPr lang="en-US" sz="4400" b="1" dirty="0">
                <a:solidFill>
                  <a:schemeClr val="accent6"/>
                </a:solidFill>
              </a:rPr>
              <a:t>Complete CNN in one View</a:t>
            </a:r>
          </a:p>
        </p:txBody>
      </p:sp>
      <p:pic>
        <p:nvPicPr>
          <p:cNvPr id="13" name="Picture 12">
            <a:extLst>
              <a:ext uri="{FF2B5EF4-FFF2-40B4-BE49-F238E27FC236}">
                <a16:creationId xmlns:a16="http://schemas.microsoft.com/office/drawing/2014/main" xmlns="" id="{91B8CEEE-80E5-4E1A-9AFA-4112714F275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398" y="3590740"/>
            <a:ext cx="4572996" cy="2117443"/>
          </a:xfrm>
          <a:prstGeom prst="rect">
            <a:avLst/>
          </a:prstGeom>
        </p:spPr>
      </p:pic>
      <p:pic>
        <p:nvPicPr>
          <p:cNvPr id="14" name="Picture 13">
            <a:extLst>
              <a:ext uri="{FF2B5EF4-FFF2-40B4-BE49-F238E27FC236}">
                <a16:creationId xmlns:a16="http://schemas.microsoft.com/office/drawing/2014/main" xmlns="" id="{F7130F07-C446-4272-9044-DB99DD6671B4}"/>
              </a:ext>
            </a:extLst>
          </p:cNvPr>
          <p:cNvPicPr>
            <a:picLocks noChangeAspect="1"/>
          </p:cNvPicPr>
          <p:nvPr/>
        </p:nvPicPr>
        <p:blipFill>
          <a:blip r:embed="rId7" cstate="print">
            <a:extLst>
              <a:ext uri="{BEBA8EAE-BF5A-486C-A8C5-ECC9F3942E4B}">
                <a14:imgProps xmlns:a14="http://schemas.microsoft.com/office/drawing/2010/main">
                  <a14:imgLayer r:embed="rId8">
                    <a14:imgEffect>
                      <a14:sharpenSoften amount="50000"/>
                    </a14:imgEffect>
                    <a14:imgEffect>
                      <a14:colorTemperature colorTemp="11200"/>
                    </a14:imgEffect>
                  </a14:imgLayer>
                </a14:imgProps>
              </a:ext>
              <a:ext uri="{28A0092B-C50C-407E-A947-70E740481C1C}">
                <a14:useLocalDpi xmlns:a14="http://schemas.microsoft.com/office/drawing/2010/main" val="0"/>
              </a:ext>
            </a:extLst>
          </a:blip>
          <a:stretch>
            <a:fillRect/>
          </a:stretch>
        </p:blipFill>
        <p:spPr>
          <a:xfrm rot="21333802">
            <a:off x="2991027" y="2581968"/>
            <a:ext cx="1943184" cy="935014"/>
          </a:xfrm>
          <a:prstGeom prst="rect">
            <a:avLst/>
          </a:prstGeom>
        </p:spPr>
      </p:pic>
      <p:pic>
        <p:nvPicPr>
          <p:cNvPr id="15" name="Picture 14">
            <a:extLst>
              <a:ext uri="{FF2B5EF4-FFF2-40B4-BE49-F238E27FC236}">
                <a16:creationId xmlns:a16="http://schemas.microsoft.com/office/drawing/2014/main" xmlns="" id="{483A9D7E-D538-44D4-854D-AAA6FDF944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03837" y="3471871"/>
            <a:ext cx="2027064" cy="2339278"/>
          </a:xfrm>
          <a:prstGeom prst="rect">
            <a:avLst/>
          </a:prstGeom>
        </p:spPr>
      </p:pic>
      <p:pic>
        <p:nvPicPr>
          <p:cNvPr id="16" name="Picture 15">
            <a:extLst>
              <a:ext uri="{FF2B5EF4-FFF2-40B4-BE49-F238E27FC236}">
                <a16:creationId xmlns:a16="http://schemas.microsoft.com/office/drawing/2014/main" xmlns="" id="{917A7E1B-642C-40AC-B0C9-5BEB2D0E51F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15683" y="3758037"/>
            <a:ext cx="1634293" cy="2004682"/>
          </a:xfrm>
          <a:prstGeom prst="rect">
            <a:avLst/>
          </a:prstGeom>
        </p:spPr>
      </p:pic>
      <p:pic>
        <p:nvPicPr>
          <p:cNvPr id="17" name="Picture 16">
            <a:extLst>
              <a:ext uri="{FF2B5EF4-FFF2-40B4-BE49-F238E27FC236}">
                <a16:creationId xmlns:a16="http://schemas.microsoft.com/office/drawing/2014/main" xmlns="" id="{0B188C72-0DE2-48A8-BC83-CA4FFFBED15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493786" y="1060463"/>
            <a:ext cx="4698214" cy="2461612"/>
          </a:xfrm>
          <a:prstGeom prst="rect">
            <a:avLst/>
          </a:prstGeom>
        </p:spPr>
      </p:pic>
      <p:sp>
        <p:nvSpPr>
          <p:cNvPr id="18" name="Freeform: Shape 11">
            <a:extLst>
              <a:ext uri="{FF2B5EF4-FFF2-40B4-BE49-F238E27FC236}">
                <a16:creationId xmlns:a16="http://schemas.microsoft.com/office/drawing/2014/main" xmlns="" id="{A5D8F47E-3F91-44A8-923C-5A949510EB85}"/>
              </a:ext>
            </a:extLst>
          </p:cNvPr>
          <p:cNvSpPr/>
          <p:nvPr/>
        </p:nvSpPr>
        <p:spPr>
          <a:xfrm>
            <a:off x="7732829" y="2646082"/>
            <a:ext cx="817147" cy="1111956"/>
          </a:xfrm>
          <a:custGeom>
            <a:avLst/>
            <a:gdLst>
              <a:gd name="connsiteX0" fmla="*/ 0 w 1219200"/>
              <a:gd name="connsiteY0" fmla="*/ 1061627 h 1061627"/>
              <a:gd name="connsiteX1" fmla="*/ 892629 w 1219200"/>
              <a:gd name="connsiteY1" fmla="*/ 49256 h 1061627"/>
              <a:gd name="connsiteX2" fmla="*/ 1110343 w 1219200"/>
              <a:gd name="connsiteY2" fmla="*/ 168999 h 1061627"/>
              <a:gd name="connsiteX3" fmla="*/ 1219200 w 1219200"/>
              <a:gd name="connsiteY3" fmla="*/ 266970 h 1061627"/>
            </a:gdLst>
            <a:ahLst/>
            <a:cxnLst>
              <a:cxn ang="0">
                <a:pos x="connsiteX0" y="connsiteY0"/>
              </a:cxn>
              <a:cxn ang="0">
                <a:pos x="connsiteX1" y="connsiteY1"/>
              </a:cxn>
              <a:cxn ang="0">
                <a:pos x="connsiteX2" y="connsiteY2"/>
              </a:cxn>
              <a:cxn ang="0">
                <a:pos x="connsiteX3" y="connsiteY3"/>
              </a:cxn>
            </a:cxnLst>
            <a:rect l="l" t="t" r="r" b="b"/>
            <a:pathLst>
              <a:path w="1219200" h="1061627">
                <a:moveTo>
                  <a:pt x="0" y="1061627"/>
                </a:moveTo>
                <a:cubicBezTo>
                  <a:pt x="353786" y="629827"/>
                  <a:pt x="707572" y="198027"/>
                  <a:pt x="892629" y="49256"/>
                </a:cubicBezTo>
                <a:cubicBezTo>
                  <a:pt x="1077686" y="-99515"/>
                  <a:pt x="1055915" y="132713"/>
                  <a:pt x="1110343" y="168999"/>
                </a:cubicBezTo>
                <a:cubicBezTo>
                  <a:pt x="1164771" y="205285"/>
                  <a:pt x="1191985" y="236127"/>
                  <a:pt x="1219200" y="26697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1877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230" y="378978"/>
            <a:ext cx="10058400" cy="69397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3600" b="1" dirty="0"/>
              <a:t>Convolutional Neural Networks</a:t>
            </a:r>
            <a:endParaRPr lang="en-IN" sz="3600" b="1" dirty="0"/>
          </a:p>
        </p:txBody>
      </p:sp>
      <p:cxnSp>
        <p:nvCxnSpPr>
          <p:cNvPr id="3" name="Straight Connector 2"/>
          <p:cNvCxnSpPr/>
          <p:nvPr/>
        </p:nvCxnSpPr>
        <p:spPr>
          <a:xfrm flipV="1">
            <a:off x="655296" y="986798"/>
            <a:ext cx="11206147" cy="38160"/>
          </a:xfrm>
          <a:prstGeom prst="line">
            <a:avLst/>
          </a:prstGeom>
          <a:ln w="28575"/>
        </p:spPr>
        <p:style>
          <a:lnRef idx="2">
            <a:schemeClr val="accent6"/>
          </a:lnRef>
          <a:fillRef idx="0">
            <a:schemeClr val="accent6"/>
          </a:fillRef>
          <a:effectRef idx="1">
            <a:schemeClr val="accent6"/>
          </a:effectRef>
          <a:fontRef idx="minor">
            <a:schemeClr val="tx1"/>
          </a:fontRef>
        </p:style>
      </p:cxnSp>
      <p:sp>
        <p:nvSpPr>
          <p:cNvPr id="5" name="Subtitle 2"/>
          <p:cNvSpPr txBox="1">
            <a:spLocks/>
          </p:cNvSpPr>
          <p:nvPr/>
        </p:nvSpPr>
        <p:spPr>
          <a:xfrm>
            <a:off x="9702748" y="6432230"/>
            <a:ext cx="3446585" cy="11430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b="1" dirty="0" smtClean="0">
                <a:solidFill>
                  <a:schemeClr val="bg1"/>
                </a:solidFill>
              </a:rPr>
              <a:t>© UMANG KEJRIWAL</a:t>
            </a:r>
            <a:endParaRPr lang="en-IN" b="1" dirty="0">
              <a:solidFill>
                <a:schemeClr val="bg1"/>
              </a:solidFill>
            </a:endParaRPr>
          </a:p>
        </p:txBody>
      </p:sp>
      <p:pic>
        <p:nvPicPr>
          <p:cNvPr id="6" name="Picture 5">
            <a:extLst>
              <a:ext uri="{FF2B5EF4-FFF2-40B4-BE49-F238E27FC236}">
                <a16:creationId xmlns:a16="http://schemas.microsoft.com/office/drawing/2014/main" xmlns="" id="{4A08D6D8-7EB0-4538-B0FB-9592A5DA4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7107" y="1338153"/>
            <a:ext cx="3732036" cy="4538962"/>
          </a:xfrm>
          <a:prstGeom prst="rect">
            <a:avLst/>
          </a:prstGeom>
        </p:spPr>
      </p:pic>
    </p:spTree>
    <p:extLst>
      <p:ext uri="{BB962C8B-B14F-4D97-AF65-F5344CB8AC3E}">
        <p14:creationId xmlns:p14="http://schemas.microsoft.com/office/powerpoint/2010/main" val="1385217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230" y="378978"/>
            <a:ext cx="10058400" cy="69397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3600" b="1" dirty="0"/>
              <a:t>Convolutional Neural Networks</a:t>
            </a:r>
            <a:endParaRPr lang="en-IN" sz="3600" b="1" dirty="0"/>
          </a:p>
        </p:txBody>
      </p:sp>
      <p:cxnSp>
        <p:nvCxnSpPr>
          <p:cNvPr id="3" name="Straight Connector 2"/>
          <p:cNvCxnSpPr/>
          <p:nvPr/>
        </p:nvCxnSpPr>
        <p:spPr>
          <a:xfrm flipV="1">
            <a:off x="655296" y="986798"/>
            <a:ext cx="11206147" cy="38160"/>
          </a:xfrm>
          <a:prstGeom prst="line">
            <a:avLst/>
          </a:prstGeom>
          <a:ln w="28575"/>
        </p:spPr>
        <p:style>
          <a:lnRef idx="2">
            <a:schemeClr val="accent6"/>
          </a:lnRef>
          <a:fillRef idx="0">
            <a:schemeClr val="accent6"/>
          </a:fillRef>
          <a:effectRef idx="1">
            <a:schemeClr val="accent6"/>
          </a:effectRef>
          <a:fontRef idx="minor">
            <a:schemeClr val="tx1"/>
          </a:fontRef>
        </p:style>
      </p:cxnSp>
      <p:sp>
        <p:nvSpPr>
          <p:cNvPr id="5" name="Subtitle 2"/>
          <p:cNvSpPr txBox="1">
            <a:spLocks/>
          </p:cNvSpPr>
          <p:nvPr/>
        </p:nvSpPr>
        <p:spPr>
          <a:xfrm>
            <a:off x="9702748" y="6432230"/>
            <a:ext cx="3446585" cy="11430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b="1" dirty="0" smtClean="0">
                <a:solidFill>
                  <a:schemeClr val="bg1"/>
                </a:solidFill>
              </a:rPr>
              <a:t>© UMANG KEJRIWAL</a:t>
            </a:r>
            <a:endParaRPr lang="en-IN" b="1" dirty="0">
              <a:solidFill>
                <a:schemeClr val="bg1"/>
              </a:solidFill>
            </a:endParaRPr>
          </a:p>
        </p:txBody>
      </p:sp>
      <p:pic>
        <p:nvPicPr>
          <p:cNvPr id="7" name="Picture 6">
            <a:extLst>
              <a:ext uri="{FF2B5EF4-FFF2-40B4-BE49-F238E27FC236}">
                <a16:creationId xmlns:a16="http://schemas.microsoft.com/office/drawing/2014/main" xmlns="" id="{CE8174AD-BF08-45D3-9BC8-4C00E2569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0939" y="1404380"/>
            <a:ext cx="4249446" cy="4249446"/>
          </a:xfrm>
          <a:prstGeom prst="rect">
            <a:avLst/>
          </a:prstGeom>
        </p:spPr>
      </p:pic>
    </p:spTree>
    <p:extLst>
      <p:ext uri="{BB962C8B-B14F-4D97-AF65-F5344CB8AC3E}">
        <p14:creationId xmlns:p14="http://schemas.microsoft.com/office/powerpoint/2010/main" val="1352837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230" y="378978"/>
            <a:ext cx="10058400" cy="69397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3600" b="1" dirty="0"/>
              <a:t>Convolutional Neural Networks</a:t>
            </a:r>
            <a:endParaRPr lang="en-IN" sz="3600" b="1" dirty="0"/>
          </a:p>
        </p:txBody>
      </p:sp>
      <p:cxnSp>
        <p:nvCxnSpPr>
          <p:cNvPr id="3" name="Straight Connector 2"/>
          <p:cNvCxnSpPr/>
          <p:nvPr/>
        </p:nvCxnSpPr>
        <p:spPr>
          <a:xfrm flipV="1">
            <a:off x="655296" y="986798"/>
            <a:ext cx="11206147" cy="38160"/>
          </a:xfrm>
          <a:prstGeom prst="line">
            <a:avLst/>
          </a:prstGeom>
          <a:ln w="28575"/>
        </p:spPr>
        <p:style>
          <a:lnRef idx="2">
            <a:schemeClr val="accent6"/>
          </a:lnRef>
          <a:fillRef idx="0">
            <a:schemeClr val="accent6"/>
          </a:fillRef>
          <a:effectRef idx="1">
            <a:schemeClr val="accent6"/>
          </a:effectRef>
          <a:fontRef idx="minor">
            <a:schemeClr val="tx1"/>
          </a:fontRef>
        </p:style>
      </p:cxnSp>
      <p:sp>
        <p:nvSpPr>
          <p:cNvPr id="5" name="Subtitle 2"/>
          <p:cNvSpPr txBox="1">
            <a:spLocks/>
          </p:cNvSpPr>
          <p:nvPr/>
        </p:nvSpPr>
        <p:spPr>
          <a:xfrm>
            <a:off x="9702748" y="6432230"/>
            <a:ext cx="3446585" cy="11430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b="1" dirty="0" smtClean="0">
                <a:solidFill>
                  <a:schemeClr val="bg1"/>
                </a:solidFill>
              </a:rPr>
              <a:t>© UMANG KEJRIWAL</a:t>
            </a:r>
            <a:endParaRPr lang="en-IN" b="1" dirty="0">
              <a:solidFill>
                <a:schemeClr val="bg1"/>
              </a:solidFill>
            </a:endParaRPr>
          </a:p>
        </p:txBody>
      </p:sp>
      <p:sp>
        <p:nvSpPr>
          <p:cNvPr id="6" name="Rectangle 5">
            <a:extLst>
              <a:ext uri="{FF2B5EF4-FFF2-40B4-BE49-F238E27FC236}">
                <a16:creationId xmlns:a16="http://schemas.microsoft.com/office/drawing/2014/main" xmlns="" id="{26108156-63D1-4320-8DFE-93A3CF1704EF}"/>
              </a:ext>
            </a:extLst>
          </p:cNvPr>
          <p:cNvSpPr/>
          <p:nvPr/>
        </p:nvSpPr>
        <p:spPr>
          <a:xfrm>
            <a:off x="221179" y="2169749"/>
            <a:ext cx="5861942" cy="2062103"/>
          </a:xfrm>
          <a:prstGeom prst="rect">
            <a:avLst/>
          </a:prstGeom>
        </p:spPr>
        <p:txBody>
          <a:bodyPr wrap="square">
            <a:spAutoFit/>
          </a:bodyPr>
          <a:lstStyle/>
          <a:p>
            <a:r>
              <a:rPr lang="en-US" sz="3200" dirty="0">
                <a:solidFill>
                  <a:srgbClr val="002060"/>
                </a:solidFill>
              </a:rPr>
              <a:t>But, the question arise, how will be learning in this stage?</a:t>
            </a:r>
          </a:p>
          <a:p>
            <a:r>
              <a:rPr lang="en-US" sz="3200" dirty="0">
                <a:solidFill>
                  <a:srgbClr val="002060"/>
                </a:solidFill>
              </a:rPr>
              <a:t>Let’s understand the learning first about kids!</a:t>
            </a:r>
          </a:p>
        </p:txBody>
      </p:sp>
      <p:pic>
        <p:nvPicPr>
          <p:cNvPr id="8" name="Picture 7">
            <a:extLst>
              <a:ext uri="{FF2B5EF4-FFF2-40B4-BE49-F238E27FC236}">
                <a16:creationId xmlns:a16="http://schemas.microsoft.com/office/drawing/2014/main" xmlns="" id="{0CAD5D1C-7986-4451-8BFE-50B0DEFCF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2758" y="1427360"/>
            <a:ext cx="5608426" cy="4206320"/>
          </a:xfrm>
          <a:prstGeom prst="rect">
            <a:avLst/>
          </a:prstGeom>
        </p:spPr>
      </p:pic>
    </p:spTree>
    <p:extLst>
      <p:ext uri="{BB962C8B-B14F-4D97-AF65-F5344CB8AC3E}">
        <p14:creationId xmlns:p14="http://schemas.microsoft.com/office/powerpoint/2010/main" val="809680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6108156-63D1-4320-8DFE-93A3CF1704EF}"/>
              </a:ext>
            </a:extLst>
          </p:cNvPr>
          <p:cNvSpPr/>
          <p:nvPr/>
        </p:nvSpPr>
        <p:spPr>
          <a:xfrm>
            <a:off x="345712" y="228192"/>
            <a:ext cx="6163803" cy="1077218"/>
          </a:xfrm>
          <a:prstGeom prst="rect">
            <a:avLst/>
          </a:prstGeom>
        </p:spPr>
        <p:txBody>
          <a:bodyPr wrap="none">
            <a:spAutoFit/>
          </a:bodyPr>
          <a:lstStyle/>
          <a:p>
            <a:r>
              <a:rPr lang="en-US" sz="3200" b="1" dirty="0">
                <a:solidFill>
                  <a:srgbClr val="7030A0"/>
                </a:solidFill>
                <a:latin typeface="+mj-lt"/>
              </a:rPr>
              <a:t>So, what about the Computer? CNN?</a:t>
            </a:r>
          </a:p>
          <a:p>
            <a:pPr algn="ctr"/>
            <a:r>
              <a:rPr lang="en-US" sz="3200" b="1" dirty="0">
                <a:solidFill>
                  <a:srgbClr val="7030A0"/>
                </a:solidFill>
                <a:latin typeface="+mj-lt"/>
              </a:rPr>
              <a:t>Learning… (by image features)</a:t>
            </a:r>
          </a:p>
        </p:txBody>
      </p:sp>
      <p:pic>
        <p:nvPicPr>
          <p:cNvPr id="3" name="Picture 2">
            <a:extLst>
              <a:ext uri="{FF2B5EF4-FFF2-40B4-BE49-F238E27FC236}">
                <a16:creationId xmlns:a16="http://schemas.microsoft.com/office/drawing/2014/main" xmlns="" id="{4DE5F6EA-4B6A-4AEA-818C-4A3AB526C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5410"/>
            <a:ext cx="7122593" cy="4686728"/>
          </a:xfrm>
          <a:prstGeom prst="rect">
            <a:avLst/>
          </a:prstGeom>
        </p:spPr>
      </p:pic>
      <p:pic>
        <p:nvPicPr>
          <p:cNvPr id="4" name="Picture 2" descr="Image result for rgb channel arrauy&quot;">
            <a:extLst>
              <a:ext uri="{FF2B5EF4-FFF2-40B4-BE49-F238E27FC236}">
                <a16:creationId xmlns:a16="http://schemas.microsoft.com/office/drawing/2014/main" xmlns="" id="{C0C9BA16-86EB-466D-9B16-935BD7DDC33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7413" y="2431510"/>
            <a:ext cx="3115187" cy="29892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xmlns="" id="{4495051C-5CAE-4BE4-9BD2-C95DB4980574}"/>
              </a:ext>
            </a:extLst>
          </p:cNvPr>
          <p:cNvSpPr/>
          <p:nvPr/>
        </p:nvSpPr>
        <p:spPr>
          <a:xfrm>
            <a:off x="7326309" y="1494573"/>
            <a:ext cx="4865691" cy="523220"/>
          </a:xfrm>
          <a:prstGeom prst="rect">
            <a:avLst/>
          </a:prstGeom>
        </p:spPr>
        <p:txBody>
          <a:bodyPr wrap="none">
            <a:spAutoFit/>
          </a:bodyPr>
          <a:lstStyle/>
          <a:p>
            <a:r>
              <a:rPr lang="en-US" sz="2800" b="1" dirty="0">
                <a:solidFill>
                  <a:schemeClr val="accent2"/>
                </a:solidFill>
              </a:rPr>
              <a:t>Gray scale image or RGB image </a:t>
            </a:r>
          </a:p>
        </p:txBody>
      </p:sp>
      <p:sp>
        <p:nvSpPr>
          <p:cNvPr id="6" name="Subtitle 2"/>
          <p:cNvSpPr txBox="1">
            <a:spLocks/>
          </p:cNvSpPr>
          <p:nvPr/>
        </p:nvSpPr>
        <p:spPr>
          <a:xfrm>
            <a:off x="9702748" y="6432230"/>
            <a:ext cx="3446585" cy="11430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b="1" dirty="0" smtClean="0">
                <a:solidFill>
                  <a:schemeClr val="bg1"/>
                </a:solidFill>
              </a:rPr>
              <a:t>© UMANG KEJRIWAL</a:t>
            </a:r>
            <a:endParaRPr lang="en-IN" b="1" dirty="0">
              <a:solidFill>
                <a:schemeClr val="bg1"/>
              </a:solidFill>
            </a:endParaRPr>
          </a:p>
        </p:txBody>
      </p:sp>
    </p:spTree>
    <p:extLst>
      <p:ext uri="{BB962C8B-B14F-4D97-AF65-F5344CB8AC3E}">
        <p14:creationId xmlns:p14="http://schemas.microsoft.com/office/powerpoint/2010/main" val="3436043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xmlns="" id="{E353744E-EB4F-469A-BEEA-8029DCE18164}"/>
                  </a:ext>
                </a:extLst>
              </p14:cNvPr>
              <p14:cNvContentPartPr/>
              <p14:nvPr/>
            </p14:nvContentPartPr>
            <p14:xfrm>
              <a:off x="7704720" y="4944240"/>
              <a:ext cx="360" cy="360"/>
            </p14:xfrm>
          </p:contentPart>
        </mc:Choice>
        <mc:Fallback>
          <p:pic>
            <p:nvPicPr>
              <p:cNvPr id="7" name="Ink 6">
                <a:extLst>
                  <a:ext uri="{FF2B5EF4-FFF2-40B4-BE49-F238E27FC236}">
                    <a16:creationId xmlns:a16="http://schemas.microsoft.com/office/drawing/2014/main" xmlns:p14="http://schemas.microsoft.com/office/powerpoint/2010/main" xmlns="" id="{E353744E-EB4F-469A-BEEA-8029DCE18164}"/>
                  </a:ext>
                </a:extLst>
              </p:cNvPr>
              <p:cNvPicPr/>
              <p:nvPr/>
            </p:nvPicPr>
            <p:blipFill>
              <a:blip r:embed="rId3"/>
              <a:stretch>
                <a:fillRect/>
              </a:stretch>
            </p:blipFill>
            <p:spPr>
              <a:xfrm>
                <a:off x="7695360" y="493488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xmlns="" id="{B1BF81DE-EEB9-4210-B4F4-1160ADF4AC38}"/>
                  </a:ext>
                </a:extLst>
              </p14:cNvPr>
              <p14:cNvContentPartPr/>
              <p14:nvPr/>
            </p14:nvContentPartPr>
            <p14:xfrm>
              <a:off x="5367960" y="3530520"/>
              <a:ext cx="360" cy="360"/>
            </p14:xfrm>
          </p:contentPart>
        </mc:Choice>
        <mc:Fallback>
          <p:pic>
            <p:nvPicPr>
              <p:cNvPr id="8" name="Ink 7">
                <a:extLst>
                  <a:ext uri="{FF2B5EF4-FFF2-40B4-BE49-F238E27FC236}">
                    <a16:creationId xmlns:a16="http://schemas.microsoft.com/office/drawing/2014/main" xmlns:p14="http://schemas.microsoft.com/office/powerpoint/2010/main" xmlns="" id="{B1BF81DE-EEB9-4210-B4F4-1160ADF4AC38}"/>
                  </a:ext>
                </a:extLst>
              </p:cNvPr>
              <p:cNvPicPr/>
              <p:nvPr/>
            </p:nvPicPr>
            <p:blipFill>
              <a:blip r:embed="rId5"/>
              <a:stretch>
                <a:fillRect/>
              </a:stretch>
            </p:blipFill>
            <p:spPr>
              <a:xfrm>
                <a:off x="5358600" y="3521160"/>
                <a:ext cx="19080" cy="19080"/>
              </a:xfrm>
              <a:prstGeom prst="rect">
                <a:avLst/>
              </a:prstGeom>
            </p:spPr>
          </p:pic>
        </mc:Fallback>
      </mc:AlternateContent>
      <p:sp>
        <p:nvSpPr>
          <p:cNvPr id="9" name="Rectangle 8">
            <a:extLst>
              <a:ext uri="{FF2B5EF4-FFF2-40B4-BE49-F238E27FC236}">
                <a16:creationId xmlns:a16="http://schemas.microsoft.com/office/drawing/2014/main" xmlns="" id="{26108156-63D1-4320-8DFE-93A3CF1704EF}"/>
              </a:ext>
            </a:extLst>
          </p:cNvPr>
          <p:cNvSpPr/>
          <p:nvPr/>
        </p:nvSpPr>
        <p:spPr>
          <a:xfrm>
            <a:off x="1325426" y="10759"/>
            <a:ext cx="8884612" cy="1446550"/>
          </a:xfrm>
          <a:prstGeom prst="rect">
            <a:avLst/>
          </a:prstGeom>
        </p:spPr>
        <p:txBody>
          <a:bodyPr wrap="none">
            <a:spAutoFit/>
          </a:bodyPr>
          <a:lstStyle/>
          <a:p>
            <a:r>
              <a:rPr lang="en-US" sz="4400" b="1" dirty="0">
                <a:solidFill>
                  <a:srgbClr val="7030A0"/>
                </a:solidFill>
              </a:rPr>
              <a:t>So, </a:t>
            </a:r>
            <a:r>
              <a:rPr lang="en-US" sz="4400" b="1" dirty="0" smtClean="0">
                <a:solidFill>
                  <a:srgbClr val="7030A0"/>
                </a:solidFill>
              </a:rPr>
              <a:t>What </a:t>
            </a:r>
            <a:r>
              <a:rPr lang="en-US" sz="4400" b="1" dirty="0">
                <a:solidFill>
                  <a:srgbClr val="7030A0"/>
                </a:solidFill>
              </a:rPr>
              <a:t>about the Computer? CNN?</a:t>
            </a:r>
          </a:p>
          <a:p>
            <a:pPr algn="ctr"/>
            <a:r>
              <a:rPr lang="en-US" sz="4400" b="1" dirty="0">
                <a:solidFill>
                  <a:srgbClr val="7030A0"/>
                </a:solidFill>
              </a:rPr>
              <a:t>Learning…</a:t>
            </a:r>
          </a:p>
        </p:txBody>
      </p:sp>
      <p:pic>
        <p:nvPicPr>
          <p:cNvPr id="10" name="Picture 9">
            <a:extLst>
              <a:ext uri="{FF2B5EF4-FFF2-40B4-BE49-F238E27FC236}">
                <a16:creationId xmlns:a16="http://schemas.microsoft.com/office/drawing/2014/main" xmlns="" id="{3026E6DA-9821-4AA7-932F-B7E4D2720E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01872" y="1796143"/>
            <a:ext cx="5105569" cy="3671074"/>
          </a:xfrm>
          <a:prstGeom prst="rect">
            <a:avLst/>
          </a:prstGeom>
        </p:spPr>
      </p:pic>
      <p:sp>
        <p:nvSpPr>
          <p:cNvPr id="11" name="Rectangle 10">
            <a:extLst>
              <a:ext uri="{FF2B5EF4-FFF2-40B4-BE49-F238E27FC236}">
                <a16:creationId xmlns:a16="http://schemas.microsoft.com/office/drawing/2014/main" xmlns="" id="{AF639C54-986F-4F74-B7A4-324BB78D2359}"/>
              </a:ext>
            </a:extLst>
          </p:cNvPr>
          <p:cNvSpPr/>
          <p:nvPr/>
        </p:nvSpPr>
        <p:spPr>
          <a:xfrm>
            <a:off x="718266" y="959523"/>
            <a:ext cx="1559859" cy="5201424"/>
          </a:xfrm>
          <a:prstGeom prst="rect">
            <a:avLst/>
          </a:prstGeom>
        </p:spPr>
        <p:txBody>
          <a:bodyPr wrap="square">
            <a:spAutoFit/>
          </a:bodyPr>
          <a:lstStyle/>
          <a:p>
            <a:r>
              <a:rPr lang="en-US" sz="16600" b="1" dirty="0"/>
              <a:t>X</a:t>
            </a:r>
          </a:p>
          <a:p>
            <a:r>
              <a:rPr lang="en-US" sz="16600" b="1" dirty="0"/>
              <a:t>O</a:t>
            </a:r>
          </a:p>
        </p:txBody>
      </p:sp>
      <p:sp>
        <p:nvSpPr>
          <p:cNvPr id="12" name="Arrow: Right 8">
            <a:extLst>
              <a:ext uri="{FF2B5EF4-FFF2-40B4-BE49-F238E27FC236}">
                <a16:creationId xmlns:a16="http://schemas.microsoft.com/office/drawing/2014/main" xmlns="" id="{6E68D9A0-DA88-441C-8903-C79325B3AACF}"/>
              </a:ext>
            </a:extLst>
          </p:cNvPr>
          <p:cNvSpPr/>
          <p:nvPr/>
        </p:nvSpPr>
        <p:spPr>
          <a:xfrm>
            <a:off x="2144857" y="2357684"/>
            <a:ext cx="995709" cy="653143"/>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3" name="Arrow: Right 11">
            <a:extLst>
              <a:ext uri="{FF2B5EF4-FFF2-40B4-BE49-F238E27FC236}">
                <a16:creationId xmlns:a16="http://schemas.microsoft.com/office/drawing/2014/main" xmlns="" id="{4A58D694-F6E7-4A21-8084-E410DB0D5BA8}"/>
              </a:ext>
            </a:extLst>
          </p:cNvPr>
          <p:cNvSpPr/>
          <p:nvPr/>
        </p:nvSpPr>
        <p:spPr>
          <a:xfrm>
            <a:off x="2221522" y="4293818"/>
            <a:ext cx="986182" cy="653143"/>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5857FDD-E351-441A-B798-BCB316D40538}"/>
              </a:ext>
            </a:extLst>
          </p:cNvPr>
          <p:cNvSpPr/>
          <p:nvPr/>
        </p:nvSpPr>
        <p:spPr>
          <a:xfrm>
            <a:off x="8730052" y="2566902"/>
            <a:ext cx="3341914" cy="1200329"/>
          </a:xfrm>
          <a:prstGeom prst="rect">
            <a:avLst/>
          </a:prstGeom>
        </p:spPr>
        <p:txBody>
          <a:bodyPr wrap="square">
            <a:spAutoFit/>
          </a:bodyPr>
          <a:lstStyle/>
          <a:p>
            <a:r>
              <a:rPr lang="en-US" sz="2400" b="1" dirty="0"/>
              <a:t>Here CNN work as like black box, so what is inside the black box!</a:t>
            </a:r>
          </a:p>
        </p:txBody>
      </p:sp>
      <p:sp>
        <p:nvSpPr>
          <p:cNvPr id="15" name="Freeform: Shape 14">
            <a:extLst>
              <a:ext uri="{FF2B5EF4-FFF2-40B4-BE49-F238E27FC236}">
                <a16:creationId xmlns:a16="http://schemas.microsoft.com/office/drawing/2014/main" xmlns="" id="{F2A12741-DFD9-4390-B4E2-ECAF225B29E1}"/>
              </a:ext>
            </a:extLst>
          </p:cNvPr>
          <p:cNvSpPr/>
          <p:nvPr/>
        </p:nvSpPr>
        <p:spPr>
          <a:xfrm>
            <a:off x="7021286" y="998833"/>
            <a:ext cx="2249374" cy="1638777"/>
          </a:xfrm>
          <a:custGeom>
            <a:avLst/>
            <a:gdLst>
              <a:gd name="connsiteX0" fmla="*/ 0 w 2249374"/>
              <a:gd name="connsiteY0" fmla="*/ 1134767 h 1638777"/>
              <a:gd name="connsiteX1" fmla="*/ 587828 w 2249374"/>
              <a:gd name="connsiteY1" fmla="*/ 2653 h 1638777"/>
              <a:gd name="connsiteX2" fmla="*/ 2057400 w 2249374"/>
              <a:gd name="connsiteY2" fmla="*/ 1417796 h 1638777"/>
              <a:gd name="connsiteX3" fmla="*/ 2188028 w 2249374"/>
              <a:gd name="connsiteY3" fmla="*/ 1613738 h 1638777"/>
            </a:gdLst>
            <a:ahLst/>
            <a:cxnLst>
              <a:cxn ang="0">
                <a:pos x="connsiteX0" y="connsiteY0"/>
              </a:cxn>
              <a:cxn ang="0">
                <a:pos x="connsiteX1" y="connsiteY1"/>
              </a:cxn>
              <a:cxn ang="0">
                <a:pos x="connsiteX2" y="connsiteY2"/>
              </a:cxn>
              <a:cxn ang="0">
                <a:pos x="connsiteX3" y="connsiteY3"/>
              </a:cxn>
            </a:cxnLst>
            <a:rect l="l" t="t" r="r" b="b"/>
            <a:pathLst>
              <a:path w="2249374" h="1638777">
                <a:moveTo>
                  <a:pt x="0" y="1134767"/>
                </a:moveTo>
                <a:cubicBezTo>
                  <a:pt x="122464" y="545124"/>
                  <a:pt x="244928" y="-44518"/>
                  <a:pt x="587828" y="2653"/>
                </a:cubicBezTo>
                <a:cubicBezTo>
                  <a:pt x="930728" y="49824"/>
                  <a:pt x="1790700" y="1149282"/>
                  <a:pt x="2057400" y="1417796"/>
                </a:cubicBezTo>
                <a:cubicBezTo>
                  <a:pt x="2324100" y="1686310"/>
                  <a:pt x="2256064" y="1650024"/>
                  <a:pt x="2188028" y="1613738"/>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6" name="Subtitle 2"/>
          <p:cNvSpPr txBox="1">
            <a:spLocks/>
          </p:cNvSpPr>
          <p:nvPr/>
        </p:nvSpPr>
        <p:spPr>
          <a:xfrm>
            <a:off x="9702748" y="6432230"/>
            <a:ext cx="3446585" cy="11430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b="1" dirty="0" smtClean="0">
                <a:solidFill>
                  <a:schemeClr val="bg1"/>
                </a:solidFill>
              </a:rPr>
              <a:t>© UMANG KEJRIWAL</a:t>
            </a:r>
            <a:endParaRPr lang="en-IN" b="1" dirty="0">
              <a:solidFill>
                <a:schemeClr val="bg1"/>
              </a:solidFill>
            </a:endParaRPr>
          </a:p>
        </p:txBody>
      </p:sp>
    </p:spTree>
    <p:extLst>
      <p:ext uri="{BB962C8B-B14F-4D97-AF65-F5344CB8AC3E}">
        <p14:creationId xmlns:p14="http://schemas.microsoft.com/office/powerpoint/2010/main" val="2866596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6" name="Ink 15">
                <a:extLst>
                  <a:ext uri="{FF2B5EF4-FFF2-40B4-BE49-F238E27FC236}">
                    <a16:creationId xmlns:a16="http://schemas.microsoft.com/office/drawing/2014/main" xmlns="" id="{E353744E-EB4F-469A-BEEA-8029DCE18164}"/>
                  </a:ext>
                </a:extLst>
              </p14:cNvPr>
              <p14:cNvContentPartPr/>
              <p14:nvPr/>
            </p14:nvContentPartPr>
            <p14:xfrm>
              <a:off x="7704720" y="4944240"/>
              <a:ext cx="360" cy="360"/>
            </p14:xfrm>
          </p:contentPart>
        </mc:Choice>
        <mc:Fallback>
          <p:pic>
            <p:nvPicPr>
              <p:cNvPr id="16" name="Ink 15">
                <a:extLst>
                  <a:ext uri="{FF2B5EF4-FFF2-40B4-BE49-F238E27FC236}">
                    <a16:creationId xmlns:a16="http://schemas.microsoft.com/office/drawing/2014/main" xmlns:p14="http://schemas.microsoft.com/office/powerpoint/2010/main" xmlns="" id="{E353744E-EB4F-469A-BEEA-8029DCE18164}"/>
                  </a:ext>
                </a:extLst>
              </p:cNvPr>
              <p:cNvPicPr/>
              <p:nvPr/>
            </p:nvPicPr>
            <p:blipFill>
              <a:blip r:embed="rId3"/>
              <a:stretch>
                <a:fillRect/>
              </a:stretch>
            </p:blipFill>
            <p:spPr>
              <a:xfrm>
                <a:off x="7695360" y="493488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7" name="Ink 16">
                <a:extLst>
                  <a:ext uri="{FF2B5EF4-FFF2-40B4-BE49-F238E27FC236}">
                    <a16:creationId xmlns:a16="http://schemas.microsoft.com/office/drawing/2014/main" xmlns="" id="{B1BF81DE-EEB9-4210-B4F4-1160ADF4AC38}"/>
                  </a:ext>
                </a:extLst>
              </p14:cNvPr>
              <p14:cNvContentPartPr/>
              <p14:nvPr/>
            </p14:nvContentPartPr>
            <p14:xfrm>
              <a:off x="5367960" y="3530520"/>
              <a:ext cx="360" cy="360"/>
            </p14:xfrm>
          </p:contentPart>
        </mc:Choice>
        <mc:Fallback>
          <p:pic>
            <p:nvPicPr>
              <p:cNvPr id="17" name="Ink 16">
                <a:extLst>
                  <a:ext uri="{FF2B5EF4-FFF2-40B4-BE49-F238E27FC236}">
                    <a16:creationId xmlns:a16="http://schemas.microsoft.com/office/drawing/2014/main" xmlns:p14="http://schemas.microsoft.com/office/powerpoint/2010/main" xmlns="" id="{B1BF81DE-EEB9-4210-B4F4-1160ADF4AC38}"/>
                  </a:ext>
                </a:extLst>
              </p:cNvPr>
              <p:cNvPicPr/>
              <p:nvPr/>
            </p:nvPicPr>
            <p:blipFill>
              <a:blip r:embed="rId5"/>
              <a:stretch>
                <a:fillRect/>
              </a:stretch>
            </p:blipFill>
            <p:spPr>
              <a:xfrm>
                <a:off x="5358600" y="3521160"/>
                <a:ext cx="19080" cy="19080"/>
              </a:xfrm>
              <a:prstGeom prst="rect">
                <a:avLst/>
              </a:prstGeom>
            </p:spPr>
          </p:pic>
        </mc:Fallback>
      </mc:AlternateContent>
      <p:sp>
        <p:nvSpPr>
          <p:cNvPr id="18" name="Rectangle 17">
            <a:extLst>
              <a:ext uri="{FF2B5EF4-FFF2-40B4-BE49-F238E27FC236}">
                <a16:creationId xmlns:a16="http://schemas.microsoft.com/office/drawing/2014/main" xmlns="" id="{26108156-63D1-4320-8DFE-93A3CF1704EF}"/>
              </a:ext>
            </a:extLst>
          </p:cNvPr>
          <p:cNvSpPr/>
          <p:nvPr/>
        </p:nvSpPr>
        <p:spPr>
          <a:xfrm>
            <a:off x="632649" y="834448"/>
            <a:ext cx="3160160" cy="769441"/>
          </a:xfrm>
          <a:prstGeom prst="rect">
            <a:avLst/>
          </a:prstGeom>
        </p:spPr>
        <p:txBody>
          <a:bodyPr wrap="none">
            <a:spAutoFit/>
          </a:bodyPr>
          <a:lstStyle/>
          <a:p>
            <a:r>
              <a:rPr lang="en-US" sz="4400" b="1" i="1" dirty="0">
                <a:solidFill>
                  <a:schemeClr val="accent2"/>
                </a:solidFill>
              </a:rPr>
              <a:t>Steps in CNN</a:t>
            </a:r>
          </a:p>
        </p:txBody>
      </p:sp>
      <p:pic>
        <p:nvPicPr>
          <p:cNvPr id="19" name="Picture 18">
            <a:extLst>
              <a:ext uri="{FF2B5EF4-FFF2-40B4-BE49-F238E27FC236}">
                <a16:creationId xmlns:a16="http://schemas.microsoft.com/office/drawing/2014/main" xmlns="" id="{F3C45D39-AC6C-4565-8381-476AFC780C52}"/>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tretch>
            <a:fillRect/>
          </a:stretch>
        </p:blipFill>
        <p:spPr>
          <a:xfrm>
            <a:off x="4897294" y="43032"/>
            <a:ext cx="3642873" cy="2757594"/>
          </a:xfrm>
          <a:prstGeom prst="rect">
            <a:avLst/>
          </a:prstGeom>
        </p:spPr>
      </p:pic>
      <p:pic>
        <p:nvPicPr>
          <p:cNvPr id="20" name="Picture 19">
            <a:extLst>
              <a:ext uri="{FF2B5EF4-FFF2-40B4-BE49-F238E27FC236}">
                <a16:creationId xmlns:a16="http://schemas.microsoft.com/office/drawing/2014/main" xmlns="" id="{E0774472-FE1D-44B0-89D8-851B09A056F4}"/>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tretch>
            <a:fillRect/>
          </a:stretch>
        </p:blipFill>
        <p:spPr>
          <a:xfrm>
            <a:off x="379270" y="2800626"/>
            <a:ext cx="11468837" cy="3256045"/>
          </a:xfrm>
          <a:prstGeom prst="rect">
            <a:avLst/>
          </a:prstGeom>
        </p:spPr>
      </p:pic>
      <p:sp>
        <p:nvSpPr>
          <p:cNvPr id="21" name="Subtitle 2"/>
          <p:cNvSpPr txBox="1">
            <a:spLocks/>
          </p:cNvSpPr>
          <p:nvPr/>
        </p:nvSpPr>
        <p:spPr>
          <a:xfrm>
            <a:off x="9702748" y="6432230"/>
            <a:ext cx="3446585" cy="11430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b="1" dirty="0" smtClean="0">
                <a:solidFill>
                  <a:schemeClr val="bg1"/>
                </a:solidFill>
              </a:rPr>
              <a:t>© UMANG KEJRIWAL</a:t>
            </a:r>
            <a:endParaRPr lang="en-IN" b="1" dirty="0">
              <a:solidFill>
                <a:schemeClr val="bg1"/>
              </a:solidFill>
            </a:endParaRPr>
          </a:p>
        </p:txBody>
      </p:sp>
    </p:spTree>
    <p:extLst>
      <p:ext uri="{BB962C8B-B14F-4D97-AF65-F5344CB8AC3E}">
        <p14:creationId xmlns:p14="http://schemas.microsoft.com/office/powerpoint/2010/main" val="3859447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6108156-63D1-4320-8DFE-93A3CF1704EF}"/>
              </a:ext>
            </a:extLst>
          </p:cNvPr>
          <p:cNvSpPr/>
          <p:nvPr/>
        </p:nvSpPr>
        <p:spPr>
          <a:xfrm>
            <a:off x="458300" y="286737"/>
            <a:ext cx="8245591" cy="769441"/>
          </a:xfrm>
          <a:prstGeom prst="rect">
            <a:avLst/>
          </a:prstGeom>
        </p:spPr>
        <p:txBody>
          <a:bodyPr wrap="none">
            <a:spAutoFit/>
          </a:bodyPr>
          <a:lstStyle/>
          <a:p>
            <a:r>
              <a:rPr lang="en-US" sz="4400" b="1" dirty="0">
                <a:solidFill>
                  <a:schemeClr val="accent6"/>
                </a:solidFill>
              </a:rPr>
              <a:t>1. Convolutional ( of Smiling Face) </a:t>
            </a:r>
          </a:p>
        </p:txBody>
      </p:sp>
      <p:pic>
        <p:nvPicPr>
          <p:cNvPr id="3" name="Picture 2">
            <a:extLst>
              <a:ext uri="{FF2B5EF4-FFF2-40B4-BE49-F238E27FC236}">
                <a16:creationId xmlns:a16="http://schemas.microsoft.com/office/drawing/2014/main" xmlns="" id="{71FF2A0D-3AB5-41D3-9786-802A5A0C8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950" y="1133451"/>
            <a:ext cx="7964787" cy="5129713"/>
          </a:xfrm>
          <a:prstGeom prst="rect">
            <a:avLst/>
          </a:prstGeom>
        </p:spPr>
      </p:pic>
    </p:spTree>
    <p:extLst>
      <p:ext uri="{BB962C8B-B14F-4D97-AF65-F5344CB8AC3E}">
        <p14:creationId xmlns:p14="http://schemas.microsoft.com/office/powerpoint/2010/main" val="2332989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656</TotalTime>
  <Words>335</Words>
  <Application>Microsoft Office PowerPoint</Application>
  <PresentationFormat>Widescreen</PresentationFormat>
  <Paragraphs>44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Retrospect</vt:lpstr>
      <vt:lpstr>Convolutional Neural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Umang ` Kejriwal</dc:creator>
  <cp:lastModifiedBy>Umang ` Kejriwal</cp:lastModifiedBy>
  <cp:revision>71</cp:revision>
  <dcterms:created xsi:type="dcterms:W3CDTF">2020-04-09T12:28:25Z</dcterms:created>
  <dcterms:modified xsi:type="dcterms:W3CDTF">2020-05-14T20:19:16Z</dcterms:modified>
</cp:coreProperties>
</file>