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2C7D-9544-4456-B6C7-F4CC0768F7C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9D15-421F-40F5-8C94-BEAC7F8EB1F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83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2C7D-9544-4456-B6C7-F4CC0768F7C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9D15-421F-40F5-8C94-BEAC7F8EB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45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2C7D-9544-4456-B6C7-F4CC0768F7C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9D15-421F-40F5-8C94-BEAC7F8EB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29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2C7D-9544-4456-B6C7-F4CC0768F7C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9D15-421F-40F5-8C94-BEAC7F8EB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82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2C7D-9544-4456-B6C7-F4CC0768F7C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9D15-421F-40F5-8C94-BEAC7F8EB1F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8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2C7D-9544-4456-B6C7-F4CC0768F7C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9D15-421F-40F5-8C94-BEAC7F8EB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2C7D-9544-4456-B6C7-F4CC0768F7C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9D15-421F-40F5-8C94-BEAC7F8EB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0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2C7D-9544-4456-B6C7-F4CC0768F7C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9D15-421F-40F5-8C94-BEAC7F8EB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6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2C7D-9544-4456-B6C7-F4CC0768F7C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9D15-421F-40F5-8C94-BEAC7F8EB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3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8B2C7D-9544-4456-B6C7-F4CC0768F7C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B9D15-421F-40F5-8C94-BEAC7F8EB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47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2C7D-9544-4456-B6C7-F4CC0768F7C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9D15-421F-40F5-8C94-BEAC7F8EB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9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8B2C7D-9544-4456-B6C7-F4CC0768F7C1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8B9D15-421F-40F5-8C94-BEAC7F8EB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33869"/>
            <a:ext cx="10058400" cy="3566160"/>
          </a:xfrm>
        </p:spPr>
        <p:txBody>
          <a:bodyPr/>
          <a:lstStyle/>
          <a:p>
            <a:r>
              <a:rPr lang="en-IN" b="1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6380" y="4680703"/>
            <a:ext cx="3446585" cy="1143000"/>
          </a:xfrm>
        </p:spPr>
        <p:txBody>
          <a:bodyPr/>
          <a:lstStyle/>
          <a:p>
            <a:r>
              <a:rPr lang="en-IN" b="1" dirty="0"/>
              <a:t>BY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158815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Sigmoid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4418"/>
            <a:ext cx="5829840" cy="364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83094" y="3194394"/>
                <a:ext cx="3919984" cy="1177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094" y="3194394"/>
                <a:ext cx="3919984" cy="11771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297532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Hyperbolic Tangent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91" y="2060620"/>
            <a:ext cx="5872765" cy="3863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20691" y="3459858"/>
                <a:ext cx="3545458" cy="928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en-I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h𝑥</m:t>
                    </m:r>
                    <m:r>
                      <a:rPr lang="en-I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I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I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691" y="3459858"/>
                <a:ext cx="3545458" cy="928972"/>
              </a:xfrm>
              <a:prstGeom prst="rect">
                <a:avLst/>
              </a:prstGeom>
              <a:blipFill rotWithShape="0">
                <a:blip r:embed="rId3"/>
                <a:stretch>
                  <a:fillRect l="-8778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69175" y="4814550"/>
                <a:ext cx="3604769" cy="932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</a:t>
                </a:r>
                <a14:m>
                  <m:oMath xmlns:m="http://schemas.openxmlformats.org/officeDocument/2006/math">
                    <m:r>
                      <a:rPr lang="en-I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h𝑥</m:t>
                    </m:r>
                    <m:r>
                      <a:rPr lang="en-I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I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I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sSup>
                          <m:sSupPr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IN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75" y="4814550"/>
                <a:ext cx="3604769" cy="932307"/>
              </a:xfrm>
              <a:prstGeom prst="rect">
                <a:avLst/>
              </a:prstGeom>
              <a:blipFill rotWithShape="0">
                <a:blip r:embed="rId4"/>
                <a:stretch>
                  <a:fillRect l="-8446" b="-163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95592" y="2272855"/>
                <a:ext cx="3614387" cy="928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cos</a:t>
                </a:r>
                <a14:m>
                  <m:oMath xmlns:m="http://schemas.openxmlformats.org/officeDocument/2006/math">
                    <m:r>
                      <a:rPr lang="en-I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h𝑥</m:t>
                    </m:r>
                    <m:r>
                      <a:rPr lang="en-I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I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sSup>
                          <m:sSupPr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I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592" y="2272855"/>
                <a:ext cx="3614387" cy="928972"/>
              </a:xfrm>
              <a:prstGeom prst="rect">
                <a:avLst/>
              </a:prstGeom>
              <a:blipFill rotWithShape="0">
                <a:blip r:embed="rId5"/>
                <a:stretch>
                  <a:fillRect l="-8600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242717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Rectified Linear Unit (</a:t>
            </a:r>
            <a:r>
              <a:rPr lang="en-IN" b="1" dirty="0" err="1"/>
              <a:t>ReLU</a:t>
            </a:r>
            <a:r>
              <a:rPr lang="en-IN" b="1" dirty="0"/>
              <a:t>)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88688" y="3271668"/>
                <a:ext cx="3359638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3600" dirty="0"/>
                  <a:t> max (0,x)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688" y="3271668"/>
                <a:ext cx="3359638" cy="601383"/>
              </a:xfrm>
              <a:prstGeom prst="rect">
                <a:avLst/>
              </a:prstGeom>
              <a:blipFill rotWithShape="0">
                <a:blip r:embed="rId2"/>
                <a:stretch>
                  <a:fillRect l="-181" t="-15306" r="-7623" b="-45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33" y="2351130"/>
            <a:ext cx="6576946" cy="29936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4499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6377"/>
            <a:ext cx="10058400" cy="5151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It calculates difference between the actual and predicted values, i.e. it calculates the error.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69085" y="2950549"/>
                <a:ext cx="3951210" cy="1327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40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I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4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N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4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4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085" y="2950549"/>
                <a:ext cx="3951210" cy="1327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4878946"/>
            <a:ext cx="10058400" cy="10174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It has one drawback as it slows down the learning of neural network, So in this case we use “Cross Entropy”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IN" dirty="0"/>
          </a:p>
          <a:p>
            <a:pPr marL="0" indent="0">
              <a:buFont typeface="Calibri" panose="020F0502020204030204" pitchFamily="34" charset="0"/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083381" y="2966534"/>
            <a:ext cx="260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y = actual 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7622" y="3567388"/>
            <a:ext cx="3155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 = predicted values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34586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Cross 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6377"/>
            <a:ext cx="10058400" cy="5151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It reduces the cost function and increases the learning of neural network.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37929" y="2950549"/>
                <a:ext cx="9817751" cy="1605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36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36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 ∗</m:t>
                      </m:r>
                      <m:func>
                        <m:func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929" y="2950549"/>
                <a:ext cx="9817751" cy="16051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37929" y="5168822"/>
            <a:ext cx="260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y = actual 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07628" y="5168822"/>
            <a:ext cx="3155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 = predicted values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95745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Gradient Descent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97" y="1969180"/>
            <a:ext cx="7253326" cy="4521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97280" y="2382591"/>
            <a:ext cx="3371689" cy="2975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It is an optimization algorithm for finding the minimum value of a function to reduce cost.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9905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Back-Propagation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43643" y="2395469"/>
            <a:ext cx="10012037" cy="2975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It is simply a revision of weights.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 this using Feed Forward Network, weights are changed till we get the lease cost function (error)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26868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we will cover?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135917" y="2421227"/>
            <a:ext cx="2202288" cy="75985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Neurons or </a:t>
            </a:r>
            <a:r>
              <a:rPr lang="en-IN" sz="2000" b="1" dirty="0" err="1"/>
              <a:t>Perceptrons</a:t>
            </a:r>
            <a:endParaRPr lang="en-IN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4967377" y="2421227"/>
            <a:ext cx="2412215" cy="75985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Activation Functions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8998039" y="2421227"/>
            <a:ext cx="2202288" cy="75985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Cost Function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990750" y="4237149"/>
            <a:ext cx="2202288" cy="75985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Gradient Descent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2485623" y="4224270"/>
            <a:ext cx="2202288" cy="75985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Backpropogation</a:t>
            </a:r>
            <a:endParaRPr lang="en-IN" sz="2000" b="1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275281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Neurons /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6376"/>
            <a:ext cx="10058400" cy="37827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Very important part of brain through which the signals are transmitted.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Artificial Neural Network </a:t>
            </a:r>
            <a:r>
              <a:rPr lang="en-IN" dirty="0"/>
              <a:t>is based on Natural Biological Systems.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ANN is a software based approach to replicate the biological neurons.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5476" y="4365938"/>
            <a:ext cx="790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Let’s discuss about Biological Neurons !!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25635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Biological Neurons</a:t>
            </a:r>
          </a:p>
        </p:txBody>
      </p:sp>
      <p:pic>
        <p:nvPicPr>
          <p:cNvPr id="1026" name="Picture 2" descr="Introduction to Artificial Neural Networks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20" y="2194239"/>
            <a:ext cx="7744885" cy="354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153125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Artificial Neurons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33" y="1923657"/>
            <a:ext cx="8574754" cy="4193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357613" y="2408349"/>
            <a:ext cx="0" cy="91440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35640" y="1935171"/>
            <a:ext cx="1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Bias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21244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Perceptron 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847915" y="2298384"/>
                <a:ext cx="6064263" cy="1848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4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4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440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4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4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sz="4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4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BR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4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sz="4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sz="4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915" y="2298384"/>
                <a:ext cx="6064263" cy="18489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246908" y="4742651"/>
                <a:ext cx="5641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8" y="4742651"/>
                <a:ext cx="56412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947954" y="4742651"/>
                <a:ext cx="6753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954" y="4742651"/>
                <a:ext cx="67531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615808" y="4732998"/>
                <a:ext cx="6161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808" y="4732998"/>
                <a:ext cx="61613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1564903" y="4732998"/>
            <a:ext cx="1633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= inputs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57362" y="4749103"/>
            <a:ext cx="19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= Weights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23873" y="4708376"/>
            <a:ext cx="110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= bias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1875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8" grpId="0"/>
      <p:bldP spid="59" grpId="0"/>
      <p:bldP spid="63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Multiple Perceptron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7" y="1446873"/>
            <a:ext cx="3119080" cy="3898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76004" y="3182402"/>
            <a:ext cx="2408349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  INPUT LAYER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057843" y="3259061"/>
            <a:ext cx="772732" cy="369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07085" y="2492156"/>
            <a:ext cx="0" cy="219600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Minus 11"/>
          <p:cNvSpPr/>
          <p:nvPr/>
        </p:nvSpPr>
        <p:spPr>
          <a:xfrm>
            <a:off x="4297776" y="2416071"/>
            <a:ext cx="386355" cy="24469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inus 12"/>
          <p:cNvSpPr/>
          <p:nvPr/>
        </p:nvSpPr>
        <p:spPr>
          <a:xfrm>
            <a:off x="4297776" y="4546490"/>
            <a:ext cx="386355" cy="2318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904352" y="5490409"/>
            <a:ext cx="2537458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 HIDDEN LAYER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83151" y="3259061"/>
            <a:ext cx="2588459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 OUTPUT LAYER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906065" y="2483833"/>
            <a:ext cx="0" cy="2196000"/>
          </a:xfrm>
          <a:prstGeom prst="line">
            <a:avLst/>
          </a:prstGeom>
          <a:ln w="635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Minus 17"/>
          <p:cNvSpPr/>
          <p:nvPr/>
        </p:nvSpPr>
        <p:spPr>
          <a:xfrm>
            <a:off x="7545067" y="2413723"/>
            <a:ext cx="386355" cy="24469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Minus 18"/>
          <p:cNvSpPr/>
          <p:nvPr/>
        </p:nvSpPr>
        <p:spPr>
          <a:xfrm>
            <a:off x="7545067" y="4544142"/>
            <a:ext cx="386355" cy="2318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Arrow 19"/>
          <p:cNvSpPr/>
          <p:nvPr/>
        </p:nvSpPr>
        <p:spPr>
          <a:xfrm rot="10800000">
            <a:off x="8307482" y="3335720"/>
            <a:ext cx="772732" cy="369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263745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86376"/>
            <a:ext cx="10058400" cy="37827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Main role is to calculate and decides the output.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Types –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2000" dirty="0"/>
              <a:t>Step Function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2000" dirty="0"/>
              <a:t>Sigmoid Function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2000" dirty="0"/>
              <a:t>Hyperbolic Tangent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2000" dirty="0"/>
              <a:t>Rectified Linear Unit (</a:t>
            </a:r>
            <a:r>
              <a:rPr lang="en-IN" sz="2000" dirty="0" err="1"/>
              <a:t>ReLU</a:t>
            </a:r>
            <a:r>
              <a:rPr lang="en-IN" sz="20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2901" y="4893972"/>
            <a:ext cx="790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Let’s discuss about these one by one !!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417763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2555" y="1351037"/>
            <a:ext cx="8830016" cy="434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425780" y="2788915"/>
            <a:ext cx="463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599" y="5182240"/>
            <a:ext cx="463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84996" y="3189025"/>
                <a:ext cx="4370684" cy="1373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996" y="3189025"/>
                <a:ext cx="4370684" cy="13730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2"/>
          <p:cNvSpPr txBox="1">
            <a:spLocks/>
          </p:cNvSpPr>
          <p:nvPr/>
        </p:nvSpPr>
        <p:spPr>
          <a:xfrm>
            <a:off x="9702748" y="6432230"/>
            <a:ext cx="3446585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© UMANG KEJRIWAL</a:t>
            </a:r>
          </a:p>
        </p:txBody>
      </p:sp>
    </p:spTree>
    <p:extLst>
      <p:ext uri="{BB962C8B-B14F-4D97-AF65-F5344CB8AC3E}">
        <p14:creationId xmlns:p14="http://schemas.microsoft.com/office/powerpoint/2010/main" val="199660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367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Wingdings</vt:lpstr>
      <vt:lpstr>Retrospect</vt:lpstr>
      <vt:lpstr>Neural Networks</vt:lpstr>
      <vt:lpstr>What we will cover?</vt:lpstr>
      <vt:lpstr>Neurons / Perceptron</vt:lpstr>
      <vt:lpstr>Biological Neurons</vt:lpstr>
      <vt:lpstr>Artificial Neurons</vt:lpstr>
      <vt:lpstr>Perceptron Mathematical Model</vt:lpstr>
      <vt:lpstr>Multiple Perceptron Networks</vt:lpstr>
      <vt:lpstr>Activation Functions</vt:lpstr>
      <vt:lpstr>Step Function</vt:lpstr>
      <vt:lpstr>Sigmoid Function</vt:lpstr>
      <vt:lpstr>Hyperbolic Tangent Function</vt:lpstr>
      <vt:lpstr>Rectified Linear Unit (ReLU) Function</vt:lpstr>
      <vt:lpstr>Cost Function</vt:lpstr>
      <vt:lpstr>Cross Entropy</vt:lpstr>
      <vt:lpstr>Gradient Descent</vt:lpstr>
      <vt:lpstr>Back-Propagation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Umang ` Kejriwal</dc:creator>
  <cp:lastModifiedBy>Umang ` Kejriwal</cp:lastModifiedBy>
  <cp:revision>37</cp:revision>
  <dcterms:created xsi:type="dcterms:W3CDTF">2020-04-09T12:28:25Z</dcterms:created>
  <dcterms:modified xsi:type="dcterms:W3CDTF">2020-07-23T13:25:54Z</dcterms:modified>
</cp:coreProperties>
</file>