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1" r:id="rId3"/>
    <p:sldId id="297" r:id="rId4"/>
    <p:sldId id="298" r:id="rId5"/>
    <p:sldId id="302" r:id="rId6"/>
    <p:sldId id="305" r:id="rId7"/>
    <p:sldId id="306" r:id="rId8"/>
    <p:sldId id="277" r:id="rId9"/>
    <p:sldId id="307" r:id="rId10"/>
    <p:sldId id="308" r:id="rId11"/>
    <p:sldId id="309" r:id="rId12"/>
    <p:sldId id="299" r:id="rId13"/>
    <p:sldId id="285" r:id="rId14"/>
    <p:sldId id="311" r:id="rId15"/>
    <p:sldId id="300" r:id="rId16"/>
    <p:sldId id="312" r:id="rId17"/>
    <p:sldId id="310" r:id="rId18"/>
    <p:sldId id="258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97"/>
    <a:srgbClr val="FFEDE7"/>
    <a:srgbClr val="FF9675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3817" autoAdjust="0"/>
  </p:normalViewPr>
  <p:slideViewPr>
    <p:cSldViewPr snapToGrid="0">
      <p:cViewPr>
        <p:scale>
          <a:sx n="60" d="100"/>
          <a:sy n="60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8D8A0-D85F-4335-939D-90675F194D27}" type="doc">
      <dgm:prSet loTypeId="urn:microsoft.com/office/officeart/2005/8/layout/cycle4" loCatId="matrix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DE14BE06-1F2B-4A38-B7AD-E24611C2EEA4}">
      <dgm:prSet phldrT="[Text]" custT="1"/>
      <dgm:spPr/>
      <dgm:t>
        <a:bodyPr/>
        <a:lstStyle/>
        <a:p>
          <a:r>
            <a:rPr lang="en-IN" sz="1800" dirty="0">
              <a:latin typeface="Roboto" panose="02000000000000000000" pitchFamily="2" charset="0"/>
              <a:ea typeface="Roboto" panose="02000000000000000000" pitchFamily="2" charset="0"/>
            </a:rPr>
            <a:t>Months to contact</a:t>
          </a:r>
        </a:p>
      </dgm:t>
    </dgm:pt>
    <dgm:pt modelId="{79364741-D3AF-4EEC-85D1-1267A92A90A0}" type="parTrans" cxnId="{7BE7DCC1-089D-4698-BB5C-56D75425242C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86AD4EE-B5BB-4A82-BB67-924632003E47}" type="sibTrans" cxnId="{7BE7DCC1-089D-4698-BB5C-56D75425242C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E68B389-7D5B-4ECB-901D-AC39A83CA58E}">
      <dgm:prSet phldrT="[Text]" custT="1"/>
      <dgm:spPr/>
      <dgm:t>
        <a:bodyPr/>
        <a:lstStyle/>
        <a:p>
          <a:r>
            <a:rPr lang="en-IN" sz="1800" dirty="0">
              <a:latin typeface="Roboto" panose="02000000000000000000" pitchFamily="2" charset="0"/>
              <a:ea typeface="Roboto" panose="02000000000000000000" pitchFamily="2" charset="0"/>
            </a:rPr>
            <a:t>Preferred</a:t>
          </a:r>
          <a:r>
            <a:rPr lang="en-IN" sz="1800" baseline="0" dirty="0">
              <a:latin typeface="Roboto" panose="02000000000000000000" pitchFamily="2" charset="0"/>
              <a:ea typeface="Roboto" panose="02000000000000000000" pitchFamily="2" charset="0"/>
            </a:rPr>
            <a:t> Contact Type</a:t>
          </a:r>
          <a:endParaRPr lang="en-IN" sz="18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81BF62A-5FB5-4375-875D-C527FAB65DBE}" type="parTrans" cxnId="{35AE8824-B43A-4C36-B2E8-FFB7E3D16E91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0CB833D-182B-461A-8553-C67A6F8160FB}" type="sibTrans" cxnId="{35AE8824-B43A-4C36-B2E8-FFB7E3D16E91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E878CD6-3540-4135-BDDD-9891917270C7}">
      <dgm:prSet phldrT="[Text]" custT="1"/>
      <dgm:spPr/>
      <dgm:t>
        <a:bodyPr/>
        <a:lstStyle/>
        <a:p>
          <a:r>
            <a:rPr lang="en-IN" sz="1800" dirty="0">
              <a:latin typeface="Roboto" panose="02000000000000000000" pitchFamily="2" charset="0"/>
              <a:ea typeface="Roboto" panose="02000000000000000000" pitchFamily="2" charset="0"/>
            </a:rPr>
            <a:t>Not contact previous customers</a:t>
          </a:r>
        </a:p>
      </dgm:t>
    </dgm:pt>
    <dgm:pt modelId="{675B3A10-6501-42A4-B73E-00693C4C9630}" type="parTrans" cxnId="{BF7C55EF-457A-4AD1-AF49-92EC48FE075D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5069992-324E-43CA-ABB9-FA896A1492B3}" type="sibTrans" cxnId="{BF7C55EF-457A-4AD1-AF49-92EC48FE075D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9E16CC3-F90A-49CB-8A44-7C7734657302}">
      <dgm:prSet phldrT="[Text]" custT="1"/>
      <dgm:spPr/>
      <dgm:t>
        <a:bodyPr/>
        <a:lstStyle/>
        <a:p>
          <a:r>
            <a:rPr lang="en-IN" sz="1800" dirty="0">
              <a:latin typeface="Roboto" panose="02000000000000000000" pitchFamily="2" charset="0"/>
              <a:ea typeface="Roboto" panose="02000000000000000000" pitchFamily="2" charset="0"/>
            </a:rPr>
            <a:t>Higher CPI customers</a:t>
          </a:r>
        </a:p>
      </dgm:t>
    </dgm:pt>
    <dgm:pt modelId="{5A18D226-D781-481B-9CCD-7635FC2DAD2E}" type="parTrans" cxnId="{598F1275-D51F-432A-8023-B40BAE3B8FF2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5B512E9-8E6A-4805-8036-792591BAF392}" type="sibTrans" cxnId="{598F1275-D51F-432A-8023-B40BAE3B8FF2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0F43A9E-162E-4BD2-9BCB-4C683EA9DAB5}" type="pres">
      <dgm:prSet presAssocID="{2268D8A0-D85F-4335-939D-90675F194D2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EAEFF48-5832-428C-89D0-92CA3E3A7C55}" type="pres">
      <dgm:prSet presAssocID="{2268D8A0-D85F-4335-939D-90675F194D27}" presName="children" presStyleCnt="0"/>
      <dgm:spPr/>
    </dgm:pt>
    <dgm:pt modelId="{4542FED3-9CD9-418B-B998-AA1E4FC48033}" type="pres">
      <dgm:prSet presAssocID="{2268D8A0-D85F-4335-939D-90675F194D27}" presName="childPlaceholder" presStyleCnt="0"/>
      <dgm:spPr/>
    </dgm:pt>
    <dgm:pt modelId="{DA43E0DA-DFFE-4D01-A56C-DA0247F203B4}" type="pres">
      <dgm:prSet presAssocID="{2268D8A0-D85F-4335-939D-90675F194D27}" presName="circle" presStyleCnt="0"/>
      <dgm:spPr/>
    </dgm:pt>
    <dgm:pt modelId="{4470BD17-B590-45F1-8464-779AD1BDA184}" type="pres">
      <dgm:prSet presAssocID="{2268D8A0-D85F-4335-939D-90675F194D2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0299705-1212-4498-859D-36BBC160D7D0}" type="pres">
      <dgm:prSet presAssocID="{2268D8A0-D85F-4335-939D-90675F194D2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D30E86F-EED2-4171-8DE9-9DA001FAA86C}" type="pres">
      <dgm:prSet presAssocID="{2268D8A0-D85F-4335-939D-90675F194D2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ACE4C31-5491-4D7A-9685-22E163F46175}" type="pres">
      <dgm:prSet presAssocID="{2268D8A0-D85F-4335-939D-90675F194D2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4398935-8E88-4451-90C2-EF8A767B583E}" type="pres">
      <dgm:prSet presAssocID="{2268D8A0-D85F-4335-939D-90675F194D27}" presName="quadrantPlaceholder" presStyleCnt="0"/>
      <dgm:spPr/>
    </dgm:pt>
    <dgm:pt modelId="{3D6FD575-0FF3-405E-AD30-336CF461AEE0}" type="pres">
      <dgm:prSet presAssocID="{2268D8A0-D85F-4335-939D-90675F194D27}" presName="center1" presStyleLbl="fgShp" presStyleIdx="0" presStyleCnt="2"/>
      <dgm:spPr/>
    </dgm:pt>
    <dgm:pt modelId="{E666553C-AE24-4979-870F-4371126AFE51}" type="pres">
      <dgm:prSet presAssocID="{2268D8A0-D85F-4335-939D-90675F194D27}" presName="center2" presStyleLbl="fgShp" presStyleIdx="1" presStyleCnt="2"/>
      <dgm:spPr/>
    </dgm:pt>
  </dgm:ptLst>
  <dgm:cxnLst>
    <dgm:cxn modelId="{35AE8824-B43A-4C36-B2E8-FFB7E3D16E91}" srcId="{2268D8A0-D85F-4335-939D-90675F194D27}" destId="{7E68B389-7D5B-4ECB-901D-AC39A83CA58E}" srcOrd="1" destOrd="0" parTransId="{C81BF62A-5FB5-4375-875D-C527FAB65DBE}" sibTransId="{F0CB833D-182B-461A-8553-C67A6F8160FB}"/>
    <dgm:cxn modelId="{D8B2093A-6F76-4BD4-977D-231D50557340}" type="presOf" srcId="{DE14BE06-1F2B-4A38-B7AD-E24611C2EEA4}" destId="{4470BD17-B590-45F1-8464-779AD1BDA184}" srcOrd="0" destOrd="0" presId="urn:microsoft.com/office/officeart/2005/8/layout/cycle4"/>
    <dgm:cxn modelId="{7E15604E-9654-4BDF-B4FF-D38B5F21ED30}" type="presOf" srcId="{7E68B389-7D5B-4ECB-901D-AC39A83CA58E}" destId="{50299705-1212-4498-859D-36BBC160D7D0}" srcOrd="0" destOrd="0" presId="urn:microsoft.com/office/officeart/2005/8/layout/cycle4"/>
    <dgm:cxn modelId="{8484A253-212B-4962-93DA-E4FCBCC709F9}" type="presOf" srcId="{2268D8A0-D85F-4335-939D-90675F194D27}" destId="{60F43A9E-162E-4BD2-9BCB-4C683EA9DAB5}" srcOrd="0" destOrd="0" presId="urn:microsoft.com/office/officeart/2005/8/layout/cycle4"/>
    <dgm:cxn modelId="{598F1275-D51F-432A-8023-B40BAE3B8FF2}" srcId="{2268D8A0-D85F-4335-939D-90675F194D27}" destId="{C9E16CC3-F90A-49CB-8A44-7C7734657302}" srcOrd="3" destOrd="0" parTransId="{5A18D226-D781-481B-9CCD-7635FC2DAD2E}" sibTransId="{95B512E9-8E6A-4805-8036-792591BAF392}"/>
    <dgm:cxn modelId="{7BE7DCC1-089D-4698-BB5C-56D75425242C}" srcId="{2268D8A0-D85F-4335-939D-90675F194D27}" destId="{DE14BE06-1F2B-4A38-B7AD-E24611C2EEA4}" srcOrd="0" destOrd="0" parTransId="{79364741-D3AF-4EEC-85D1-1267A92A90A0}" sibTransId="{286AD4EE-B5BB-4A82-BB67-924632003E47}"/>
    <dgm:cxn modelId="{D4118FC7-56F8-4A6A-9223-28931054FECD}" type="presOf" srcId="{C9E16CC3-F90A-49CB-8A44-7C7734657302}" destId="{8ACE4C31-5491-4D7A-9685-22E163F46175}" srcOrd="0" destOrd="0" presId="urn:microsoft.com/office/officeart/2005/8/layout/cycle4"/>
    <dgm:cxn modelId="{7438E2CB-20B1-4CEC-AEAF-F3EEABCFBC14}" type="presOf" srcId="{AE878CD6-3540-4135-BDDD-9891917270C7}" destId="{9D30E86F-EED2-4171-8DE9-9DA001FAA86C}" srcOrd="0" destOrd="0" presId="urn:microsoft.com/office/officeart/2005/8/layout/cycle4"/>
    <dgm:cxn modelId="{BF7C55EF-457A-4AD1-AF49-92EC48FE075D}" srcId="{2268D8A0-D85F-4335-939D-90675F194D27}" destId="{AE878CD6-3540-4135-BDDD-9891917270C7}" srcOrd="2" destOrd="0" parTransId="{675B3A10-6501-42A4-B73E-00693C4C9630}" sibTransId="{45069992-324E-43CA-ABB9-FA896A1492B3}"/>
    <dgm:cxn modelId="{C7871512-748D-4FF4-B17F-8298B4EB3E89}" type="presParOf" srcId="{60F43A9E-162E-4BD2-9BCB-4C683EA9DAB5}" destId="{5EAEFF48-5832-428C-89D0-92CA3E3A7C55}" srcOrd="0" destOrd="0" presId="urn:microsoft.com/office/officeart/2005/8/layout/cycle4"/>
    <dgm:cxn modelId="{B264A8E4-C473-4D0C-A3FD-B73F9485E7CD}" type="presParOf" srcId="{5EAEFF48-5832-428C-89D0-92CA3E3A7C55}" destId="{4542FED3-9CD9-418B-B998-AA1E4FC48033}" srcOrd="0" destOrd="0" presId="urn:microsoft.com/office/officeart/2005/8/layout/cycle4"/>
    <dgm:cxn modelId="{53CD988F-0635-4EE0-95E9-8619418030D0}" type="presParOf" srcId="{60F43A9E-162E-4BD2-9BCB-4C683EA9DAB5}" destId="{DA43E0DA-DFFE-4D01-A56C-DA0247F203B4}" srcOrd="1" destOrd="0" presId="urn:microsoft.com/office/officeart/2005/8/layout/cycle4"/>
    <dgm:cxn modelId="{2B6CE09D-43BC-4B29-98B0-DE1FA5A483FF}" type="presParOf" srcId="{DA43E0DA-DFFE-4D01-A56C-DA0247F203B4}" destId="{4470BD17-B590-45F1-8464-779AD1BDA184}" srcOrd="0" destOrd="0" presId="urn:microsoft.com/office/officeart/2005/8/layout/cycle4"/>
    <dgm:cxn modelId="{1C618659-3502-48BC-8C3C-EA6B4BF59627}" type="presParOf" srcId="{DA43E0DA-DFFE-4D01-A56C-DA0247F203B4}" destId="{50299705-1212-4498-859D-36BBC160D7D0}" srcOrd="1" destOrd="0" presId="urn:microsoft.com/office/officeart/2005/8/layout/cycle4"/>
    <dgm:cxn modelId="{3A198B1F-F0C8-49ED-8762-0D90E73DEBCF}" type="presParOf" srcId="{DA43E0DA-DFFE-4D01-A56C-DA0247F203B4}" destId="{9D30E86F-EED2-4171-8DE9-9DA001FAA86C}" srcOrd="2" destOrd="0" presId="urn:microsoft.com/office/officeart/2005/8/layout/cycle4"/>
    <dgm:cxn modelId="{61600340-34F7-41CE-B5C0-63497820BAF4}" type="presParOf" srcId="{DA43E0DA-DFFE-4D01-A56C-DA0247F203B4}" destId="{8ACE4C31-5491-4D7A-9685-22E163F46175}" srcOrd="3" destOrd="0" presId="urn:microsoft.com/office/officeart/2005/8/layout/cycle4"/>
    <dgm:cxn modelId="{D085B79A-0811-4FDD-9CF5-00B5CEBFB654}" type="presParOf" srcId="{DA43E0DA-DFFE-4D01-A56C-DA0247F203B4}" destId="{14398935-8E88-4451-90C2-EF8A767B583E}" srcOrd="4" destOrd="0" presId="urn:microsoft.com/office/officeart/2005/8/layout/cycle4"/>
    <dgm:cxn modelId="{9FACA2A1-0661-4DFF-9BD7-DB18859D8DB4}" type="presParOf" srcId="{60F43A9E-162E-4BD2-9BCB-4C683EA9DAB5}" destId="{3D6FD575-0FF3-405E-AD30-336CF461AEE0}" srcOrd="2" destOrd="0" presId="urn:microsoft.com/office/officeart/2005/8/layout/cycle4"/>
    <dgm:cxn modelId="{C36AB81C-70F3-4C08-8D44-084C4B281127}" type="presParOf" srcId="{60F43A9E-162E-4BD2-9BCB-4C683EA9DAB5}" destId="{E666553C-AE24-4979-870F-4371126AFE51}" srcOrd="3" destOrd="0" presId="urn:microsoft.com/office/officeart/2005/8/layout/cycle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8D8A0-D85F-4335-939D-90675F194D27}" type="doc">
      <dgm:prSet loTypeId="urn:microsoft.com/office/officeart/2005/8/layout/cycle4" loCatId="matrix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DE14BE06-1F2B-4A38-B7AD-E24611C2EEA4}">
      <dgm:prSet phldrT="[Text]" custT="1"/>
      <dgm:spPr/>
      <dgm:t>
        <a:bodyPr/>
        <a:lstStyle/>
        <a:p>
          <a:r>
            <a:rPr lang="en-IN" sz="1800" dirty="0">
              <a:latin typeface="Roboto" panose="02000000000000000000" pitchFamily="2" charset="0"/>
              <a:ea typeface="Roboto" panose="02000000000000000000" pitchFamily="2" charset="0"/>
            </a:rPr>
            <a:t>Months to contact</a:t>
          </a:r>
        </a:p>
      </dgm:t>
    </dgm:pt>
    <dgm:pt modelId="{79364741-D3AF-4EEC-85D1-1267A92A90A0}" type="parTrans" cxnId="{7BE7DCC1-089D-4698-BB5C-56D75425242C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86AD4EE-B5BB-4A82-BB67-924632003E47}" type="sibTrans" cxnId="{7BE7DCC1-089D-4698-BB5C-56D75425242C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E68B389-7D5B-4ECB-901D-AC39A83CA58E}">
      <dgm:prSet phldrT="[Text]" custT="1"/>
      <dgm:spPr/>
      <dgm:t>
        <a:bodyPr/>
        <a:lstStyle/>
        <a:p>
          <a:r>
            <a:rPr lang="en-IN" sz="1800" dirty="0">
              <a:latin typeface="Roboto" panose="02000000000000000000" pitchFamily="2" charset="0"/>
              <a:ea typeface="Roboto" panose="02000000000000000000" pitchFamily="2" charset="0"/>
            </a:rPr>
            <a:t>Preferred</a:t>
          </a:r>
          <a:r>
            <a:rPr lang="en-IN" sz="1800" baseline="0" dirty="0">
              <a:latin typeface="Roboto" panose="02000000000000000000" pitchFamily="2" charset="0"/>
              <a:ea typeface="Roboto" panose="02000000000000000000" pitchFamily="2" charset="0"/>
            </a:rPr>
            <a:t> Contact Type</a:t>
          </a:r>
          <a:endParaRPr lang="en-IN" sz="18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81BF62A-5FB5-4375-875D-C527FAB65DBE}" type="parTrans" cxnId="{35AE8824-B43A-4C36-B2E8-FFB7E3D16E91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0CB833D-182B-461A-8553-C67A6F8160FB}" type="sibTrans" cxnId="{35AE8824-B43A-4C36-B2E8-FFB7E3D16E91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E878CD6-3540-4135-BDDD-9891917270C7}">
      <dgm:prSet phldrT="[Text]" custT="1"/>
      <dgm:spPr/>
      <dgm:t>
        <a:bodyPr/>
        <a:lstStyle/>
        <a:p>
          <a:r>
            <a:rPr lang="en-IN" sz="1800" dirty="0">
              <a:latin typeface="Roboto" panose="02000000000000000000" pitchFamily="2" charset="0"/>
              <a:ea typeface="Roboto" panose="02000000000000000000" pitchFamily="2" charset="0"/>
            </a:rPr>
            <a:t>Not contact previous customers</a:t>
          </a:r>
        </a:p>
      </dgm:t>
    </dgm:pt>
    <dgm:pt modelId="{675B3A10-6501-42A4-B73E-00693C4C9630}" type="parTrans" cxnId="{BF7C55EF-457A-4AD1-AF49-92EC48FE075D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5069992-324E-43CA-ABB9-FA896A1492B3}" type="sibTrans" cxnId="{BF7C55EF-457A-4AD1-AF49-92EC48FE075D}">
      <dgm:prSet/>
      <dgm:spPr/>
      <dgm:t>
        <a:bodyPr/>
        <a:lstStyle/>
        <a:p>
          <a:endParaRPr lang="en-IN" sz="18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9E16CC3-F90A-49CB-8A44-7C7734657302}">
      <dgm:prSet phldrT="[Text]" custT="1"/>
      <dgm:spPr/>
      <dgm:t>
        <a:bodyPr/>
        <a:lstStyle/>
        <a:p>
          <a:r>
            <a:rPr lang="en-IN" sz="1800" dirty="0">
              <a:latin typeface="Roboto" panose="02000000000000000000" pitchFamily="2" charset="0"/>
              <a:ea typeface="Roboto" panose="02000000000000000000" pitchFamily="2" charset="0"/>
            </a:rPr>
            <a:t>Higher CPI customers</a:t>
          </a:r>
        </a:p>
      </dgm:t>
    </dgm:pt>
    <dgm:pt modelId="{5A18D226-D781-481B-9CCD-7635FC2DAD2E}" type="parTrans" cxnId="{598F1275-D51F-432A-8023-B40BAE3B8FF2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5B512E9-8E6A-4805-8036-792591BAF392}" type="sibTrans" cxnId="{598F1275-D51F-432A-8023-B40BAE3B8FF2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0F43A9E-162E-4BD2-9BCB-4C683EA9DAB5}" type="pres">
      <dgm:prSet presAssocID="{2268D8A0-D85F-4335-939D-90675F194D2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EAEFF48-5832-428C-89D0-92CA3E3A7C55}" type="pres">
      <dgm:prSet presAssocID="{2268D8A0-D85F-4335-939D-90675F194D27}" presName="children" presStyleCnt="0"/>
      <dgm:spPr/>
    </dgm:pt>
    <dgm:pt modelId="{4542FED3-9CD9-418B-B998-AA1E4FC48033}" type="pres">
      <dgm:prSet presAssocID="{2268D8A0-D85F-4335-939D-90675F194D27}" presName="childPlaceholder" presStyleCnt="0"/>
      <dgm:spPr/>
    </dgm:pt>
    <dgm:pt modelId="{DA43E0DA-DFFE-4D01-A56C-DA0247F203B4}" type="pres">
      <dgm:prSet presAssocID="{2268D8A0-D85F-4335-939D-90675F194D27}" presName="circle" presStyleCnt="0"/>
      <dgm:spPr/>
    </dgm:pt>
    <dgm:pt modelId="{4470BD17-B590-45F1-8464-779AD1BDA184}" type="pres">
      <dgm:prSet presAssocID="{2268D8A0-D85F-4335-939D-90675F194D2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0299705-1212-4498-859D-36BBC160D7D0}" type="pres">
      <dgm:prSet presAssocID="{2268D8A0-D85F-4335-939D-90675F194D2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D30E86F-EED2-4171-8DE9-9DA001FAA86C}" type="pres">
      <dgm:prSet presAssocID="{2268D8A0-D85F-4335-939D-90675F194D2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ACE4C31-5491-4D7A-9685-22E163F46175}" type="pres">
      <dgm:prSet presAssocID="{2268D8A0-D85F-4335-939D-90675F194D2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4398935-8E88-4451-90C2-EF8A767B583E}" type="pres">
      <dgm:prSet presAssocID="{2268D8A0-D85F-4335-939D-90675F194D27}" presName="quadrantPlaceholder" presStyleCnt="0"/>
      <dgm:spPr/>
    </dgm:pt>
    <dgm:pt modelId="{3D6FD575-0FF3-405E-AD30-336CF461AEE0}" type="pres">
      <dgm:prSet presAssocID="{2268D8A0-D85F-4335-939D-90675F194D27}" presName="center1" presStyleLbl="fgShp" presStyleIdx="0" presStyleCnt="2"/>
      <dgm:spPr/>
    </dgm:pt>
    <dgm:pt modelId="{E666553C-AE24-4979-870F-4371126AFE51}" type="pres">
      <dgm:prSet presAssocID="{2268D8A0-D85F-4335-939D-90675F194D27}" presName="center2" presStyleLbl="fgShp" presStyleIdx="1" presStyleCnt="2"/>
      <dgm:spPr/>
    </dgm:pt>
  </dgm:ptLst>
  <dgm:cxnLst>
    <dgm:cxn modelId="{35AE8824-B43A-4C36-B2E8-FFB7E3D16E91}" srcId="{2268D8A0-D85F-4335-939D-90675F194D27}" destId="{7E68B389-7D5B-4ECB-901D-AC39A83CA58E}" srcOrd="1" destOrd="0" parTransId="{C81BF62A-5FB5-4375-875D-C527FAB65DBE}" sibTransId="{F0CB833D-182B-461A-8553-C67A6F8160FB}"/>
    <dgm:cxn modelId="{D8B2093A-6F76-4BD4-977D-231D50557340}" type="presOf" srcId="{DE14BE06-1F2B-4A38-B7AD-E24611C2EEA4}" destId="{4470BD17-B590-45F1-8464-779AD1BDA184}" srcOrd="0" destOrd="0" presId="urn:microsoft.com/office/officeart/2005/8/layout/cycle4"/>
    <dgm:cxn modelId="{7E15604E-9654-4BDF-B4FF-D38B5F21ED30}" type="presOf" srcId="{7E68B389-7D5B-4ECB-901D-AC39A83CA58E}" destId="{50299705-1212-4498-859D-36BBC160D7D0}" srcOrd="0" destOrd="0" presId="urn:microsoft.com/office/officeart/2005/8/layout/cycle4"/>
    <dgm:cxn modelId="{8484A253-212B-4962-93DA-E4FCBCC709F9}" type="presOf" srcId="{2268D8A0-D85F-4335-939D-90675F194D27}" destId="{60F43A9E-162E-4BD2-9BCB-4C683EA9DAB5}" srcOrd="0" destOrd="0" presId="urn:microsoft.com/office/officeart/2005/8/layout/cycle4"/>
    <dgm:cxn modelId="{598F1275-D51F-432A-8023-B40BAE3B8FF2}" srcId="{2268D8A0-D85F-4335-939D-90675F194D27}" destId="{C9E16CC3-F90A-49CB-8A44-7C7734657302}" srcOrd="3" destOrd="0" parTransId="{5A18D226-D781-481B-9CCD-7635FC2DAD2E}" sibTransId="{95B512E9-8E6A-4805-8036-792591BAF392}"/>
    <dgm:cxn modelId="{7BE7DCC1-089D-4698-BB5C-56D75425242C}" srcId="{2268D8A0-D85F-4335-939D-90675F194D27}" destId="{DE14BE06-1F2B-4A38-B7AD-E24611C2EEA4}" srcOrd="0" destOrd="0" parTransId="{79364741-D3AF-4EEC-85D1-1267A92A90A0}" sibTransId="{286AD4EE-B5BB-4A82-BB67-924632003E47}"/>
    <dgm:cxn modelId="{D4118FC7-56F8-4A6A-9223-28931054FECD}" type="presOf" srcId="{C9E16CC3-F90A-49CB-8A44-7C7734657302}" destId="{8ACE4C31-5491-4D7A-9685-22E163F46175}" srcOrd="0" destOrd="0" presId="urn:microsoft.com/office/officeart/2005/8/layout/cycle4"/>
    <dgm:cxn modelId="{7438E2CB-20B1-4CEC-AEAF-F3EEABCFBC14}" type="presOf" srcId="{AE878CD6-3540-4135-BDDD-9891917270C7}" destId="{9D30E86F-EED2-4171-8DE9-9DA001FAA86C}" srcOrd="0" destOrd="0" presId="urn:microsoft.com/office/officeart/2005/8/layout/cycle4"/>
    <dgm:cxn modelId="{BF7C55EF-457A-4AD1-AF49-92EC48FE075D}" srcId="{2268D8A0-D85F-4335-939D-90675F194D27}" destId="{AE878CD6-3540-4135-BDDD-9891917270C7}" srcOrd="2" destOrd="0" parTransId="{675B3A10-6501-42A4-B73E-00693C4C9630}" sibTransId="{45069992-324E-43CA-ABB9-FA896A1492B3}"/>
    <dgm:cxn modelId="{C7871512-748D-4FF4-B17F-8298B4EB3E89}" type="presParOf" srcId="{60F43A9E-162E-4BD2-9BCB-4C683EA9DAB5}" destId="{5EAEFF48-5832-428C-89D0-92CA3E3A7C55}" srcOrd="0" destOrd="0" presId="urn:microsoft.com/office/officeart/2005/8/layout/cycle4"/>
    <dgm:cxn modelId="{B264A8E4-C473-4D0C-A3FD-B73F9485E7CD}" type="presParOf" srcId="{5EAEFF48-5832-428C-89D0-92CA3E3A7C55}" destId="{4542FED3-9CD9-418B-B998-AA1E4FC48033}" srcOrd="0" destOrd="0" presId="urn:microsoft.com/office/officeart/2005/8/layout/cycle4"/>
    <dgm:cxn modelId="{53CD988F-0635-4EE0-95E9-8619418030D0}" type="presParOf" srcId="{60F43A9E-162E-4BD2-9BCB-4C683EA9DAB5}" destId="{DA43E0DA-DFFE-4D01-A56C-DA0247F203B4}" srcOrd="1" destOrd="0" presId="urn:microsoft.com/office/officeart/2005/8/layout/cycle4"/>
    <dgm:cxn modelId="{2B6CE09D-43BC-4B29-98B0-DE1FA5A483FF}" type="presParOf" srcId="{DA43E0DA-DFFE-4D01-A56C-DA0247F203B4}" destId="{4470BD17-B590-45F1-8464-779AD1BDA184}" srcOrd="0" destOrd="0" presId="urn:microsoft.com/office/officeart/2005/8/layout/cycle4"/>
    <dgm:cxn modelId="{1C618659-3502-48BC-8C3C-EA6B4BF59627}" type="presParOf" srcId="{DA43E0DA-DFFE-4D01-A56C-DA0247F203B4}" destId="{50299705-1212-4498-859D-36BBC160D7D0}" srcOrd="1" destOrd="0" presId="urn:microsoft.com/office/officeart/2005/8/layout/cycle4"/>
    <dgm:cxn modelId="{3A198B1F-F0C8-49ED-8762-0D90E73DEBCF}" type="presParOf" srcId="{DA43E0DA-DFFE-4D01-A56C-DA0247F203B4}" destId="{9D30E86F-EED2-4171-8DE9-9DA001FAA86C}" srcOrd="2" destOrd="0" presId="urn:microsoft.com/office/officeart/2005/8/layout/cycle4"/>
    <dgm:cxn modelId="{61600340-34F7-41CE-B5C0-63497820BAF4}" type="presParOf" srcId="{DA43E0DA-DFFE-4D01-A56C-DA0247F203B4}" destId="{8ACE4C31-5491-4D7A-9685-22E163F46175}" srcOrd="3" destOrd="0" presId="urn:microsoft.com/office/officeart/2005/8/layout/cycle4"/>
    <dgm:cxn modelId="{D085B79A-0811-4FDD-9CF5-00B5CEBFB654}" type="presParOf" srcId="{DA43E0DA-DFFE-4D01-A56C-DA0247F203B4}" destId="{14398935-8E88-4451-90C2-EF8A767B583E}" srcOrd="4" destOrd="0" presId="urn:microsoft.com/office/officeart/2005/8/layout/cycle4"/>
    <dgm:cxn modelId="{9FACA2A1-0661-4DFF-9BD7-DB18859D8DB4}" type="presParOf" srcId="{60F43A9E-162E-4BD2-9BCB-4C683EA9DAB5}" destId="{3D6FD575-0FF3-405E-AD30-336CF461AEE0}" srcOrd="2" destOrd="0" presId="urn:microsoft.com/office/officeart/2005/8/layout/cycle4"/>
    <dgm:cxn modelId="{C36AB81C-70F3-4C08-8D44-084C4B281127}" type="presParOf" srcId="{60F43A9E-162E-4BD2-9BCB-4C683EA9DAB5}" destId="{E666553C-AE24-4979-870F-4371126AFE51}" srcOrd="3" destOrd="0" presId="urn:microsoft.com/office/officeart/2005/8/layout/cycle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0BD17-B590-45F1-8464-779AD1BDA184}">
      <dsp:nvSpPr>
        <dsp:cNvPr id="0" name=""/>
        <dsp:cNvSpPr/>
      </dsp:nvSpPr>
      <dsp:spPr>
        <a:xfrm>
          <a:off x="929473" y="451903"/>
          <a:ext cx="1944261" cy="1944261"/>
        </a:xfrm>
        <a:prstGeom prst="pieWedg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Roboto" panose="02000000000000000000" pitchFamily="2" charset="0"/>
              <a:ea typeface="Roboto" panose="02000000000000000000" pitchFamily="2" charset="0"/>
            </a:rPr>
            <a:t>Months to contact</a:t>
          </a:r>
        </a:p>
      </dsp:txBody>
      <dsp:txXfrm>
        <a:off x="1498934" y="1021364"/>
        <a:ext cx="1374800" cy="1374800"/>
      </dsp:txXfrm>
    </dsp:sp>
    <dsp:sp modelId="{50299705-1212-4498-859D-36BBC160D7D0}">
      <dsp:nvSpPr>
        <dsp:cNvPr id="0" name=""/>
        <dsp:cNvSpPr/>
      </dsp:nvSpPr>
      <dsp:spPr>
        <a:xfrm rot="5400000">
          <a:off x="2963539" y="451903"/>
          <a:ext cx="1944261" cy="1944261"/>
        </a:xfrm>
        <a:prstGeom prst="pieWedg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Roboto" panose="02000000000000000000" pitchFamily="2" charset="0"/>
              <a:ea typeface="Roboto" panose="02000000000000000000" pitchFamily="2" charset="0"/>
            </a:rPr>
            <a:t>Preferred</a:t>
          </a:r>
          <a:r>
            <a:rPr lang="en-IN" sz="1800" kern="1200" baseline="0" dirty="0">
              <a:latin typeface="Roboto" panose="02000000000000000000" pitchFamily="2" charset="0"/>
              <a:ea typeface="Roboto" panose="02000000000000000000" pitchFamily="2" charset="0"/>
            </a:rPr>
            <a:t> Contact Type</a:t>
          </a:r>
          <a:endParaRPr lang="en-IN" sz="1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2963539" y="1021364"/>
        <a:ext cx="1374800" cy="1374800"/>
      </dsp:txXfrm>
    </dsp:sp>
    <dsp:sp modelId="{9D30E86F-EED2-4171-8DE9-9DA001FAA86C}">
      <dsp:nvSpPr>
        <dsp:cNvPr id="0" name=""/>
        <dsp:cNvSpPr/>
      </dsp:nvSpPr>
      <dsp:spPr>
        <a:xfrm rot="10800000">
          <a:off x="2963539" y="2485969"/>
          <a:ext cx="1944261" cy="1944261"/>
        </a:xfrm>
        <a:prstGeom prst="pieWedg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Roboto" panose="02000000000000000000" pitchFamily="2" charset="0"/>
              <a:ea typeface="Roboto" panose="02000000000000000000" pitchFamily="2" charset="0"/>
            </a:rPr>
            <a:t>Not contact previous customers</a:t>
          </a:r>
        </a:p>
      </dsp:txBody>
      <dsp:txXfrm rot="10800000">
        <a:off x="2963539" y="2485969"/>
        <a:ext cx="1374800" cy="1374800"/>
      </dsp:txXfrm>
    </dsp:sp>
    <dsp:sp modelId="{8ACE4C31-5491-4D7A-9685-22E163F46175}">
      <dsp:nvSpPr>
        <dsp:cNvPr id="0" name=""/>
        <dsp:cNvSpPr/>
      </dsp:nvSpPr>
      <dsp:spPr>
        <a:xfrm rot="16200000">
          <a:off x="929473" y="2485969"/>
          <a:ext cx="1944261" cy="1944261"/>
        </a:xfrm>
        <a:prstGeom prst="pieWedg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Roboto" panose="02000000000000000000" pitchFamily="2" charset="0"/>
              <a:ea typeface="Roboto" panose="02000000000000000000" pitchFamily="2" charset="0"/>
            </a:rPr>
            <a:t>Higher CPI customers</a:t>
          </a:r>
        </a:p>
      </dsp:txBody>
      <dsp:txXfrm rot="5400000">
        <a:off x="1498934" y="2485969"/>
        <a:ext cx="1374800" cy="1374800"/>
      </dsp:txXfrm>
    </dsp:sp>
    <dsp:sp modelId="{3D6FD575-0FF3-405E-AD30-336CF461AEE0}">
      <dsp:nvSpPr>
        <dsp:cNvPr id="0" name=""/>
        <dsp:cNvSpPr/>
      </dsp:nvSpPr>
      <dsp:spPr>
        <a:xfrm>
          <a:off x="2582994" y="2036947"/>
          <a:ext cx="671286" cy="583727"/>
        </a:xfrm>
        <a:prstGeom prst="circularArrow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66553C-AE24-4979-870F-4371126AFE51}">
      <dsp:nvSpPr>
        <dsp:cNvPr id="0" name=""/>
        <dsp:cNvSpPr/>
      </dsp:nvSpPr>
      <dsp:spPr>
        <a:xfrm rot="10800000">
          <a:off x="2582994" y="2261458"/>
          <a:ext cx="671286" cy="583727"/>
        </a:xfrm>
        <a:prstGeom prst="circularArrow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0BD17-B590-45F1-8464-779AD1BDA184}">
      <dsp:nvSpPr>
        <dsp:cNvPr id="0" name=""/>
        <dsp:cNvSpPr/>
      </dsp:nvSpPr>
      <dsp:spPr>
        <a:xfrm>
          <a:off x="929473" y="451903"/>
          <a:ext cx="1944261" cy="1944261"/>
        </a:xfrm>
        <a:prstGeom prst="pieWedg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Roboto" panose="02000000000000000000" pitchFamily="2" charset="0"/>
              <a:ea typeface="Roboto" panose="02000000000000000000" pitchFamily="2" charset="0"/>
            </a:rPr>
            <a:t>Months to contact</a:t>
          </a:r>
        </a:p>
      </dsp:txBody>
      <dsp:txXfrm>
        <a:off x="1498934" y="1021364"/>
        <a:ext cx="1374800" cy="1374800"/>
      </dsp:txXfrm>
    </dsp:sp>
    <dsp:sp modelId="{50299705-1212-4498-859D-36BBC160D7D0}">
      <dsp:nvSpPr>
        <dsp:cNvPr id="0" name=""/>
        <dsp:cNvSpPr/>
      </dsp:nvSpPr>
      <dsp:spPr>
        <a:xfrm rot="5400000">
          <a:off x="2963539" y="451903"/>
          <a:ext cx="1944261" cy="1944261"/>
        </a:xfrm>
        <a:prstGeom prst="pieWedg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Roboto" panose="02000000000000000000" pitchFamily="2" charset="0"/>
              <a:ea typeface="Roboto" panose="02000000000000000000" pitchFamily="2" charset="0"/>
            </a:rPr>
            <a:t>Preferred</a:t>
          </a:r>
          <a:r>
            <a:rPr lang="en-IN" sz="1800" kern="1200" baseline="0" dirty="0">
              <a:latin typeface="Roboto" panose="02000000000000000000" pitchFamily="2" charset="0"/>
              <a:ea typeface="Roboto" panose="02000000000000000000" pitchFamily="2" charset="0"/>
            </a:rPr>
            <a:t> Contact Type</a:t>
          </a:r>
          <a:endParaRPr lang="en-IN" sz="1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2963539" y="1021364"/>
        <a:ext cx="1374800" cy="1374800"/>
      </dsp:txXfrm>
    </dsp:sp>
    <dsp:sp modelId="{9D30E86F-EED2-4171-8DE9-9DA001FAA86C}">
      <dsp:nvSpPr>
        <dsp:cNvPr id="0" name=""/>
        <dsp:cNvSpPr/>
      </dsp:nvSpPr>
      <dsp:spPr>
        <a:xfrm rot="10800000">
          <a:off x="2963539" y="2485969"/>
          <a:ext cx="1944261" cy="1944261"/>
        </a:xfrm>
        <a:prstGeom prst="pieWedg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Roboto" panose="02000000000000000000" pitchFamily="2" charset="0"/>
              <a:ea typeface="Roboto" panose="02000000000000000000" pitchFamily="2" charset="0"/>
            </a:rPr>
            <a:t>Not contact previous customers</a:t>
          </a:r>
        </a:p>
      </dsp:txBody>
      <dsp:txXfrm rot="10800000">
        <a:off x="2963539" y="2485969"/>
        <a:ext cx="1374800" cy="1374800"/>
      </dsp:txXfrm>
    </dsp:sp>
    <dsp:sp modelId="{8ACE4C31-5491-4D7A-9685-22E163F46175}">
      <dsp:nvSpPr>
        <dsp:cNvPr id="0" name=""/>
        <dsp:cNvSpPr/>
      </dsp:nvSpPr>
      <dsp:spPr>
        <a:xfrm rot="16200000">
          <a:off x="929473" y="2485969"/>
          <a:ext cx="1944261" cy="1944261"/>
        </a:xfrm>
        <a:prstGeom prst="pieWedg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Roboto" panose="02000000000000000000" pitchFamily="2" charset="0"/>
              <a:ea typeface="Roboto" panose="02000000000000000000" pitchFamily="2" charset="0"/>
            </a:rPr>
            <a:t>Higher CPI customers</a:t>
          </a:r>
        </a:p>
      </dsp:txBody>
      <dsp:txXfrm rot="5400000">
        <a:off x="1498934" y="2485969"/>
        <a:ext cx="1374800" cy="1374800"/>
      </dsp:txXfrm>
    </dsp:sp>
    <dsp:sp modelId="{3D6FD575-0FF3-405E-AD30-336CF461AEE0}">
      <dsp:nvSpPr>
        <dsp:cNvPr id="0" name=""/>
        <dsp:cNvSpPr/>
      </dsp:nvSpPr>
      <dsp:spPr>
        <a:xfrm>
          <a:off x="2582994" y="2036947"/>
          <a:ext cx="671286" cy="583727"/>
        </a:xfrm>
        <a:prstGeom prst="circularArrow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66553C-AE24-4979-870F-4371126AFE51}">
      <dsp:nvSpPr>
        <dsp:cNvPr id="0" name=""/>
        <dsp:cNvSpPr/>
      </dsp:nvSpPr>
      <dsp:spPr>
        <a:xfrm rot="10800000">
          <a:off x="2582994" y="2261458"/>
          <a:ext cx="671286" cy="583727"/>
        </a:xfrm>
        <a:prstGeom prst="circularArrow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91D15-401D-4462-B574-9347B5C0041A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098A0-D1D8-409B-86D0-C0CC10E7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7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098A0-D1D8-409B-86D0-C0CC10E709F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9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098A0-D1D8-409B-86D0-C0CC10E709F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16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098A0-D1D8-409B-86D0-C0CC10E709F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37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098A0-D1D8-409B-86D0-C0CC10E709F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2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B4917-F50E-4048-91FD-A5463C30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556"/>
            <a:ext cx="2743200" cy="365125"/>
          </a:xfrm>
        </p:spPr>
        <p:txBody>
          <a:bodyPr/>
          <a:lstStyle/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D0D46F-F2B9-403F-8FA1-3C9E94D82494}"/>
              </a:ext>
            </a:extLst>
          </p:cNvPr>
          <p:cNvSpPr/>
          <p:nvPr userDrawn="1"/>
        </p:nvSpPr>
        <p:spPr>
          <a:xfrm>
            <a:off x="0" y="6646569"/>
            <a:ext cx="12192000" cy="211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45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1229-3E47-47A7-A88F-0DE9F2E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62D0A-7C77-4F5E-94DB-D5D9713E2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56FE9-8AFC-423F-97C2-F3FB4B82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F51-5B2C-46FC-A7B5-B425BE339781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FB32-8F7A-4D48-85D4-57201021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C2EA2-F0EA-43A3-8489-66B30429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6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BDB61-76CB-4655-A7DF-231707A91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D562F-2817-497C-8C94-437C05BC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103B-6BE2-481B-8264-5BC8ADEC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F51-5B2C-46FC-A7B5-B425BE339781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8029-C285-461F-AADC-86B96AB1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7FD4-C9B0-4F64-9D3E-E7D185F5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8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C7B2-2D6F-4145-ADF4-92328C6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1113-8976-4FDD-AC98-1C433269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C9D9-1915-462E-AEEE-C8F0250D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F51-5B2C-46FC-A7B5-B425BE339781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B345-27E6-4ADE-8901-85845CCE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4D90-6F17-4A87-8944-85AF207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3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2E2D-FA41-4C96-9951-43EBBBAB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A2655-4423-44FC-8108-8E5D5508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3651-FF58-4E84-928E-FFEB34EC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F51-5B2C-46FC-A7B5-B425BE339781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4101-9575-4CF3-B7D8-BDC610A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48B6-49D7-4E8A-806E-022163AC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52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450A-E1E6-4194-A9F1-58877A50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1128-AD5F-4517-B5CA-58465B014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84099-E68A-4979-AD79-25209B9A1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B0DCE-E496-4FA6-85E5-16BD8F5F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F51-5B2C-46FC-A7B5-B425BE339781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0E8A-7FBA-4125-B033-81F7BF34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37C4D-F84F-4B14-ADE8-E7701341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6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4D40-9F8B-464C-8EE4-7BB42D14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F878-10B9-4577-A561-5900BCD5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4A62D-994A-40F1-82C7-7A5768E26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C255B-8704-4849-953E-5810025F4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75CFC-ADA6-463A-A7D9-BC19BFE48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1EADF-A3F9-4CA6-812B-1474F0A8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F51-5B2C-46FC-A7B5-B425BE339781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4B095-66EE-48B1-AE6E-6620E663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80EFB-51A2-4725-9D71-232F7DF5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D8C5-9E39-4A28-9B8F-CA69599E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DC632-6F79-481F-B05C-363688A4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F51-5B2C-46FC-A7B5-B425BE339781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4F7C-33C8-48A6-B0F8-A1B8EA6E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1B0BD-E7F6-4F23-9136-0742530D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5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E9F2A-EEA9-4B7A-83EA-142B4FB3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F51-5B2C-46FC-A7B5-B425BE339781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1426-2F9C-4278-B851-238DB3C1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DD42F-3559-49A8-ADB4-DC971663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1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4E87-6D5C-4934-8AFB-FF76F6A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B3D9-B3DA-4451-9C85-990BBC6E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31D38-01BF-408E-A9E9-9A417F102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1F51-08F7-4AE4-9DC3-8F64A161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F51-5B2C-46FC-A7B5-B425BE339781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6D9BB-74E5-47A7-8DDC-51E259D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52C6-5A64-47FF-82D5-9248DB18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7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43D6-0AD8-4D44-B957-7C965C4A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6B507-7B45-4CD3-9693-DE113057C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47013-9142-4E15-9159-F92BF4D0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C4675-3B6F-4FB5-91DF-03924855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F51-5B2C-46FC-A7B5-B425BE339781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84DF7-4BB9-401E-956D-C12BBAF0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AF71C-4DEE-4BA8-AB84-9BC463DD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3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17335-FB87-4A65-BFD9-7D176E89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3D91A-E502-40CE-BDA6-08B5494F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1FCD-A6B0-4918-9336-7BA2FC160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2F51-5B2C-46FC-A7B5-B425BE339781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031F-BF57-44B9-B821-0EB59243F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861F-C890-4519-BB93-52D6CBB76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FAEC-15C0-4E7C-97FA-99F83AA245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2DE17-05C1-4194-A8F1-85EF679617B5}"/>
              </a:ext>
            </a:extLst>
          </p:cNvPr>
          <p:cNvSpPr/>
          <p:nvPr userDrawn="1"/>
        </p:nvSpPr>
        <p:spPr>
          <a:xfrm>
            <a:off x="0" y="6646569"/>
            <a:ext cx="12192000" cy="211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288D65-BB11-447F-BB19-E676A036BCC1}"/>
              </a:ext>
            </a:extLst>
          </p:cNvPr>
          <p:cNvCxnSpPr/>
          <p:nvPr userDrawn="1"/>
        </p:nvCxnSpPr>
        <p:spPr>
          <a:xfrm flipH="1">
            <a:off x="0" y="1098445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9D02FF4-3F94-41FD-92A2-322CD539C41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992" y="32978"/>
            <a:ext cx="1740305" cy="10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9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6">
            <a:extLst>
              <a:ext uri="{FF2B5EF4-FFF2-40B4-BE49-F238E27FC236}">
                <a16:creationId xmlns:a16="http://schemas.microsoft.com/office/drawing/2014/main" id="{21D31E97-D3F0-44FC-80B6-0673738464E5}"/>
              </a:ext>
            </a:extLst>
          </p:cNvPr>
          <p:cNvSpPr/>
          <p:nvPr/>
        </p:nvSpPr>
        <p:spPr>
          <a:xfrm>
            <a:off x="1" y="2677843"/>
            <a:ext cx="12192000" cy="1814644"/>
          </a:xfrm>
          <a:prstGeom prst="snip1Rect">
            <a:avLst>
              <a:gd name="adj" fmla="val 1323"/>
            </a:avLst>
          </a:prstGeom>
          <a:solidFill>
            <a:srgbClr val="00B050"/>
          </a:solidFill>
          <a:ln w="3175">
            <a:noFill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321" tIns="36660" rIns="73321" bIns="366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72695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kern="0" dirty="0">
                <a:solidFill>
                  <a:schemeClr val="bg1"/>
                </a:solidFill>
                <a:latin typeface="Montserrat SemiBold" panose="00000700000000000000" pitchFamily="2" charset="0"/>
                <a:cs typeface="Arial"/>
              </a:rPr>
              <a:t>CUSTOMER QUALITY PREDICTION</a:t>
            </a:r>
            <a:endParaRPr kumimoji="0" lang="en-US" sz="30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uLnTx/>
              <a:uFillTx/>
              <a:latin typeface="Montserrat SemiBold" panose="00000700000000000000" pitchFamily="2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4FB24-29F0-4D63-9CE7-6A87CE5769D7}"/>
              </a:ext>
            </a:extLst>
          </p:cNvPr>
          <p:cNvSpPr txBox="1"/>
          <p:nvPr/>
        </p:nvSpPr>
        <p:spPr>
          <a:xfrm>
            <a:off x="7749283" y="6147640"/>
            <a:ext cx="453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Roboto" panose="02000000000000000000" pitchFamily="2" charset="0"/>
                <a:ea typeface="Roboto" panose="02000000000000000000" pitchFamily="2" charset="0"/>
              </a:rPr>
              <a:t>BY: VITHIKA AGRAWAL</a:t>
            </a:r>
          </a:p>
        </p:txBody>
      </p:sp>
    </p:spTree>
    <p:extLst>
      <p:ext uri="{BB962C8B-B14F-4D97-AF65-F5344CB8AC3E}">
        <p14:creationId xmlns:p14="http://schemas.microsoft.com/office/powerpoint/2010/main" val="155832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>
            <a:extLst>
              <a:ext uri="{FF2B5EF4-FFF2-40B4-BE49-F238E27FC236}">
                <a16:creationId xmlns:a16="http://schemas.microsoft.com/office/drawing/2014/main" id="{B5A2F11F-1A4D-4A6E-9B3E-1B5EFB4F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06" y="1351443"/>
            <a:ext cx="36957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4B4CEE-76CF-4B9F-B78B-1855BF0FAAB7}"/>
              </a:ext>
            </a:extLst>
          </p:cNvPr>
          <p:cNvSpPr/>
          <p:nvPr/>
        </p:nvSpPr>
        <p:spPr>
          <a:xfrm>
            <a:off x="3600355" y="194773"/>
            <a:ext cx="5968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>
                <a:latin typeface="Montserrat ExtraBold" panose="00000900000000000000" pitchFamily="2" charset="0"/>
                <a:ea typeface="Cambria" panose="02040503050406030204" pitchFamily="18" charset="0"/>
              </a:rPr>
              <a:t>Observations from EDA</a:t>
            </a:r>
          </a:p>
        </p:txBody>
      </p:sp>
      <p:pic>
        <p:nvPicPr>
          <p:cNvPr id="25606" name="Picture 6">
            <a:extLst>
              <a:ext uri="{FF2B5EF4-FFF2-40B4-BE49-F238E27FC236}">
                <a16:creationId xmlns:a16="http://schemas.microsoft.com/office/drawing/2014/main" id="{68E61453-352C-4900-BD0B-AB200E11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25" y="1351443"/>
            <a:ext cx="36957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2FA40F-9D71-4851-B4B4-54447F2401BB}"/>
              </a:ext>
            </a:extLst>
          </p:cNvPr>
          <p:cNvSpPr/>
          <p:nvPr/>
        </p:nvSpPr>
        <p:spPr>
          <a:xfrm>
            <a:off x="0" y="5281839"/>
            <a:ext cx="12191999" cy="13528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Technicians, admins and blue collars respond the most to the marketing campaigns while housemaid, unemployed and students respond the least to these marketing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Illiterate person doesn’t respond to the marketing campaigns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person who is single responds the most to the marketing campaigns as compared to a divorced or married person</a:t>
            </a:r>
          </a:p>
        </p:txBody>
      </p:sp>
      <p:pic>
        <p:nvPicPr>
          <p:cNvPr id="25614" name="Picture 14">
            <a:extLst>
              <a:ext uri="{FF2B5EF4-FFF2-40B4-BE49-F238E27FC236}">
                <a16:creationId xmlns:a16="http://schemas.microsoft.com/office/drawing/2014/main" id="{96D76BBA-A6C9-4CCF-A7F2-E015152A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0" y="1351443"/>
            <a:ext cx="37814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8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B4CEE-76CF-4B9F-B78B-1855BF0FAAB7}"/>
              </a:ext>
            </a:extLst>
          </p:cNvPr>
          <p:cNvSpPr/>
          <p:nvPr/>
        </p:nvSpPr>
        <p:spPr>
          <a:xfrm>
            <a:off x="3600355" y="194773"/>
            <a:ext cx="5968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>
                <a:latin typeface="Montserrat ExtraBold" panose="00000900000000000000" pitchFamily="2" charset="0"/>
                <a:ea typeface="Cambria" panose="02040503050406030204" pitchFamily="18" charset="0"/>
              </a:rPr>
              <a:t>Observations from EDA</a:t>
            </a:r>
          </a:p>
        </p:txBody>
      </p:sp>
      <p:pic>
        <p:nvPicPr>
          <p:cNvPr id="25612" name="Picture 12">
            <a:extLst>
              <a:ext uri="{FF2B5EF4-FFF2-40B4-BE49-F238E27FC236}">
                <a16:creationId xmlns:a16="http://schemas.microsoft.com/office/drawing/2014/main" id="{5463CEA9-F441-4E02-BDC1-13218044A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46" y="1327497"/>
            <a:ext cx="37814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9822C2-D75F-4D12-A7EC-E1C0173E8B47}"/>
              </a:ext>
            </a:extLst>
          </p:cNvPr>
          <p:cNvSpPr/>
          <p:nvPr/>
        </p:nvSpPr>
        <p:spPr>
          <a:xfrm>
            <a:off x="0" y="5292472"/>
            <a:ext cx="12191999" cy="13316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 of the customers doesn’t vary according to which day they have been contacted. However, it does vary with respect to the months they have been contacted.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Age of the customer is highly skewed to the right. This suggests that this column contains outliers.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respect to the  months, the customers are least likely to respond in the month of May, followed by July and August. 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DDC4D936-36A6-4D21-92B7-1FAE9C42A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1" y="1327497"/>
            <a:ext cx="37814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A58A9E7D-F3E3-475F-B3D8-9757887C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25" y="1327497"/>
            <a:ext cx="37814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2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783119-0EEA-4357-9DEA-E24589B70A56}"/>
              </a:ext>
            </a:extLst>
          </p:cNvPr>
          <p:cNvGrpSpPr/>
          <p:nvPr/>
        </p:nvGrpSpPr>
        <p:grpSpPr>
          <a:xfrm>
            <a:off x="306115" y="3197284"/>
            <a:ext cx="6281356" cy="1891480"/>
            <a:chOff x="254530" y="1484325"/>
            <a:chExt cx="6281356" cy="1891480"/>
          </a:xfrm>
        </p:grpSpPr>
        <p:pic>
          <p:nvPicPr>
            <p:cNvPr id="5" name="Graphic 4" descr="Research">
              <a:extLst>
                <a:ext uri="{FF2B5EF4-FFF2-40B4-BE49-F238E27FC236}">
                  <a16:creationId xmlns:a16="http://schemas.microsoft.com/office/drawing/2014/main" id="{15C81094-4F9B-4815-AB8C-D988F2626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4530" y="1484325"/>
              <a:ext cx="698205" cy="6982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5B29E0-BE4F-4C3C-9ABE-27E7E48851B0}"/>
                </a:ext>
              </a:extLst>
            </p:cNvPr>
            <p:cNvSpPr txBox="1"/>
            <p:nvPr/>
          </p:nvSpPr>
          <p:spPr>
            <a:xfrm>
              <a:off x="819743" y="1602596"/>
              <a:ext cx="571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Montserrat" panose="00000500000000000000" pitchFamily="2" charset="0"/>
                </a:rPr>
                <a:t>EVALUATING THE KPIs USING SAS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726FE3-4AE2-4760-8A21-A2581AD9FB55}"/>
                </a:ext>
              </a:extLst>
            </p:cNvPr>
            <p:cNvSpPr txBox="1"/>
            <p:nvPr/>
          </p:nvSpPr>
          <p:spPr>
            <a:xfrm>
              <a:off x="1033671" y="2052366"/>
              <a:ext cx="50623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Implemented logistic regression in SAS to find insights on which set of customers the marketing firm should contact to maximize profit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2349DB-8DCB-47A3-854D-E9FE719183B2}"/>
              </a:ext>
            </a:extLst>
          </p:cNvPr>
          <p:cNvGrpSpPr/>
          <p:nvPr/>
        </p:nvGrpSpPr>
        <p:grpSpPr>
          <a:xfrm>
            <a:off x="961104" y="1372544"/>
            <a:ext cx="5716143" cy="2018386"/>
            <a:chOff x="762000" y="1425279"/>
            <a:chExt cx="6315740" cy="15954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1C87A-C2BE-41BD-A576-A9839A442D14}"/>
                </a:ext>
              </a:extLst>
            </p:cNvPr>
            <p:cNvSpPr txBox="1"/>
            <p:nvPr/>
          </p:nvSpPr>
          <p:spPr>
            <a:xfrm>
              <a:off x="762000" y="1425279"/>
              <a:ext cx="6315740" cy="364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Montserrat" panose="00000500000000000000" pitchFamily="2" charset="0"/>
                </a:rPr>
                <a:t>PREDICTING THE RESPONSE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3FBF6-802B-407C-A967-793EE603B299}"/>
                </a:ext>
              </a:extLst>
            </p:cNvPr>
            <p:cNvSpPr txBox="1"/>
            <p:nvPr/>
          </p:nvSpPr>
          <p:spPr>
            <a:xfrm>
              <a:off x="885743" y="1731313"/>
              <a:ext cx="5062329" cy="1289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Implemented logistic regression, decision tree and random forest model to evaluate the best model for prediction. Predicted the response variable using logistic regression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3A072E-3EB5-4C09-8995-5460A0765443}"/>
              </a:ext>
            </a:extLst>
          </p:cNvPr>
          <p:cNvGrpSpPr/>
          <p:nvPr/>
        </p:nvGrpSpPr>
        <p:grpSpPr>
          <a:xfrm>
            <a:off x="306115" y="4829603"/>
            <a:ext cx="6031736" cy="1891480"/>
            <a:chOff x="254530" y="1484325"/>
            <a:chExt cx="6031736" cy="1891480"/>
          </a:xfrm>
        </p:grpSpPr>
        <p:pic>
          <p:nvPicPr>
            <p:cNvPr id="20" name="Graphic 19" descr="Research">
              <a:extLst>
                <a:ext uri="{FF2B5EF4-FFF2-40B4-BE49-F238E27FC236}">
                  <a16:creationId xmlns:a16="http://schemas.microsoft.com/office/drawing/2014/main" id="{689DAC7A-4787-494B-81A1-84B15EA48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4530" y="1484325"/>
              <a:ext cx="698205" cy="69820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332F0B-434E-44D6-9D62-4640A61344E1}"/>
                </a:ext>
              </a:extLst>
            </p:cNvPr>
            <p:cNvSpPr txBox="1"/>
            <p:nvPr/>
          </p:nvSpPr>
          <p:spPr>
            <a:xfrm>
              <a:off x="819743" y="1602596"/>
              <a:ext cx="546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Montserrat" panose="00000500000000000000" pitchFamily="2" charset="0"/>
                </a:rPr>
                <a:t>PREDICTING THE PROFIT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762BAE-7A9C-4F27-9CCE-512DA336290A}"/>
                </a:ext>
              </a:extLst>
            </p:cNvPr>
            <p:cNvSpPr txBox="1"/>
            <p:nvPr/>
          </p:nvSpPr>
          <p:spPr>
            <a:xfrm>
              <a:off x="1033671" y="2052366"/>
              <a:ext cx="50623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Implemented linear regression and decision tree to evaluate the best model for prediction. Predicted profit using linear regression</a:t>
              </a:r>
            </a:p>
          </p:txBody>
        </p:sp>
      </p:grpSp>
      <p:pic>
        <p:nvPicPr>
          <p:cNvPr id="17" name="Graphic 16" descr="Research">
            <a:extLst>
              <a:ext uri="{FF2B5EF4-FFF2-40B4-BE49-F238E27FC236}">
                <a16:creationId xmlns:a16="http://schemas.microsoft.com/office/drawing/2014/main" id="{F1E814F2-0225-4377-A09B-0C63526A5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657" y="1435816"/>
            <a:ext cx="698205" cy="698205"/>
          </a:xfrm>
          <a:prstGeom prst="rect">
            <a:avLst/>
          </a:prstGeom>
        </p:spPr>
      </p:pic>
      <p:sp>
        <p:nvSpPr>
          <p:cNvPr id="18" name="Snip Single Corner Rectangle 6">
            <a:extLst>
              <a:ext uri="{FF2B5EF4-FFF2-40B4-BE49-F238E27FC236}">
                <a16:creationId xmlns:a16="http://schemas.microsoft.com/office/drawing/2014/main" id="{195B6DBC-6386-4D9C-B0B4-E9E545286499}"/>
              </a:ext>
            </a:extLst>
          </p:cNvPr>
          <p:cNvSpPr/>
          <p:nvPr/>
        </p:nvSpPr>
        <p:spPr>
          <a:xfrm>
            <a:off x="6475858" y="1116419"/>
            <a:ext cx="5716142" cy="5604664"/>
          </a:xfrm>
          <a:prstGeom prst="snip1Rect">
            <a:avLst>
              <a:gd name="adj" fmla="val 1323"/>
            </a:avLst>
          </a:prstGeom>
          <a:solidFill>
            <a:srgbClr val="00B050"/>
          </a:solidFill>
          <a:ln w="3175">
            <a:noFill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321" tIns="36660" rIns="73321" bIns="366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72695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kern="0" dirty="0">
                <a:solidFill>
                  <a:schemeClr val="bg1"/>
                </a:solidFill>
                <a:latin typeface="Montserrat ExtraBold" panose="00000900000000000000" pitchFamily="2" charset="0"/>
                <a:cs typeface="Arial"/>
              </a:rPr>
              <a:t>PREDICTIVE  MODELLING</a:t>
            </a:r>
            <a:endParaRPr kumimoji="0" lang="en-US" sz="54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uLnTx/>
              <a:uFillTx/>
              <a:latin typeface="Montserrat ExtraBold" panose="000009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59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6">
            <a:extLst>
              <a:ext uri="{FF2B5EF4-FFF2-40B4-BE49-F238E27FC236}">
                <a16:creationId xmlns:a16="http://schemas.microsoft.com/office/drawing/2014/main" id="{7EC47C91-E062-416D-B61B-CC65F2D2A821}"/>
              </a:ext>
            </a:extLst>
          </p:cNvPr>
          <p:cNvSpPr/>
          <p:nvPr/>
        </p:nvSpPr>
        <p:spPr>
          <a:xfrm>
            <a:off x="1" y="2677843"/>
            <a:ext cx="12192000" cy="1814644"/>
          </a:xfrm>
          <a:prstGeom prst="snip1Rect">
            <a:avLst>
              <a:gd name="adj" fmla="val 1323"/>
            </a:avLst>
          </a:prstGeom>
          <a:solidFill>
            <a:srgbClr val="00B050"/>
          </a:solidFill>
          <a:ln w="3175">
            <a:noFill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321" tIns="36660" rIns="73321" bIns="366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72695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Montserrat ExtraBold" panose="00000900000000000000" pitchFamily="2" charset="0"/>
                <a:cs typeface="Arial"/>
              </a:rPr>
              <a:t>ANALYSIS AND RESULTS</a:t>
            </a:r>
          </a:p>
        </p:txBody>
      </p:sp>
    </p:spTree>
    <p:extLst>
      <p:ext uri="{BB962C8B-B14F-4D97-AF65-F5344CB8AC3E}">
        <p14:creationId xmlns:p14="http://schemas.microsoft.com/office/powerpoint/2010/main" val="405795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04DE00-D644-46F4-802C-F94998593BD8}"/>
              </a:ext>
            </a:extLst>
          </p:cNvPr>
          <p:cNvSpPr/>
          <p:nvPr/>
        </p:nvSpPr>
        <p:spPr>
          <a:xfrm>
            <a:off x="1620464" y="216808"/>
            <a:ext cx="999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>
                <a:latin typeface="Montserrat ExtraBold" panose="00000900000000000000" pitchFamily="2" charset="0"/>
                <a:ea typeface="Cambria" panose="02040503050406030204" pitchFamily="18" charset="0"/>
              </a:rPr>
              <a:t>Model Evaluation for Response Variable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2417E-C9BC-45F4-8D9F-0C07A53F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0" y="1456660"/>
            <a:ext cx="3665583" cy="2211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16C4BF-250B-44BA-964B-328BF01C67B2}"/>
              </a:ext>
            </a:extLst>
          </p:cNvPr>
          <p:cNvSpPr/>
          <p:nvPr/>
        </p:nvSpPr>
        <p:spPr>
          <a:xfrm>
            <a:off x="0" y="5292472"/>
            <a:ext cx="12191999" cy="13316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models – Logistic Regression, Decision Tree and Random Forest were implemented to evaluate the best classifier.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comparing the results of the model, Logistic Regression was able to classify the correct positive response rate better than the other models(Recall score = 65% ) and there fore this model was chosen to predict the response rate.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E9056-9201-408B-B7FB-13FABD88A54A}"/>
              </a:ext>
            </a:extLst>
          </p:cNvPr>
          <p:cNvSpPr/>
          <p:nvPr/>
        </p:nvSpPr>
        <p:spPr>
          <a:xfrm>
            <a:off x="148855" y="3827721"/>
            <a:ext cx="3804027" cy="51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CDC2CA-D0EF-4048-B8BD-63408FE0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248" y="1414128"/>
            <a:ext cx="3741110" cy="2275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1303C84-2812-40FC-BC12-6100D493A09E}"/>
              </a:ext>
            </a:extLst>
          </p:cNvPr>
          <p:cNvSpPr/>
          <p:nvPr/>
        </p:nvSpPr>
        <p:spPr>
          <a:xfrm>
            <a:off x="4085331" y="3827720"/>
            <a:ext cx="3804027" cy="51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Random Forest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2EE2C9-70FE-48B4-AB08-FD7E4D1EB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723" y="1414128"/>
            <a:ext cx="4104609" cy="2275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73DCE8-B3B4-4C1F-960E-97F5D61D2BD2}"/>
              </a:ext>
            </a:extLst>
          </p:cNvPr>
          <p:cNvSpPr/>
          <p:nvPr/>
        </p:nvSpPr>
        <p:spPr>
          <a:xfrm>
            <a:off x="8065460" y="3820629"/>
            <a:ext cx="3804027" cy="51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0807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5DB88A-C02B-4A8B-9EED-5874085B1809}"/>
              </a:ext>
            </a:extLst>
          </p:cNvPr>
          <p:cNvSpPr/>
          <p:nvPr/>
        </p:nvSpPr>
        <p:spPr>
          <a:xfrm>
            <a:off x="1582959" y="216808"/>
            <a:ext cx="8004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>
                <a:latin typeface="Montserrat ExtraBold" panose="00000900000000000000" pitchFamily="2" charset="0"/>
                <a:ea typeface="Cambria" panose="02040503050406030204" pitchFamily="18" charset="0"/>
              </a:rPr>
              <a:t>Effect of Variables on Response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2FE825-E503-4493-90E1-EFA346855B80}"/>
              </a:ext>
            </a:extLst>
          </p:cNvPr>
          <p:cNvGrpSpPr/>
          <p:nvPr/>
        </p:nvGrpSpPr>
        <p:grpSpPr>
          <a:xfrm>
            <a:off x="5797826" y="4444648"/>
            <a:ext cx="6227209" cy="2275214"/>
            <a:chOff x="153715" y="1366056"/>
            <a:chExt cx="6227209" cy="2275214"/>
          </a:xfrm>
        </p:grpSpPr>
        <p:pic>
          <p:nvPicPr>
            <p:cNvPr id="5" name="Graphic 4" descr="Sad face with solid fill">
              <a:extLst>
                <a:ext uri="{FF2B5EF4-FFF2-40B4-BE49-F238E27FC236}">
                  <a16:creationId xmlns:a16="http://schemas.microsoft.com/office/drawing/2014/main" id="{A0FA206E-5C40-4216-8792-E903D95E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715" y="1366056"/>
              <a:ext cx="698205" cy="6982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76AD41-4BF0-4FED-B3E2-D3CE411F3875}"/>
                </a:ext>
              </a:extLst>
            </p:cNvPr>
            <p:cNvSpPr txBox="1"/>
            <p:nvPr/>
          </p:nvSpPr>
          <p:spPr>
            <a:xfrm>
              <a:off x="762000" y="1425279"/>
              <a:ext cx="546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Montserrat" panose="00000500000000000000" pitchFamily="2" charset="0"/>
                </a:rPr>
                <a:t>The </a:t>
              </a:r>
              <a:r>
                <a:rPr lang="en-IN" sz="2400" b="1" dirty="0">
                  <a:solidFill>
                    <a:srgbClr val="C00000"/>
                  </a:solidFill>
                  <a:latin typeface="Montserrat" panose="00000500000000000000" pitchFamily="2" charset="0"/>
                </a:rPr>
                <a:t>BAD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FDEB7A-3128-4F3B-B814-9014CC05EF26}"/>
                </a:ext>
              </a:extLst>
            </p:cNvPr>
            <p:cNvSpPr txBox="1"/>
            <p:nvPr/>
          </p:nvSpPr>
          <p:spPr>
            <a:xfrm>
              <a:off x="563218" y="1886944"/>
              <a:ext cx="58177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b="1" dirty="0">
                  <a:latin typeface="Roboto" panose="02000000000000000000" pitchFamily="2" charset="0"/>
                  <a:ea typeface="Roboto" panose="02000000000000000000" pitchFamily="2" charset="0"/>
                </a:rPr>
                <a:t>Employee Variation Rate – </a:t>
              </a:r>
              <a:r>
                <a:rPr lang="en-IN" dirty="0">
                  <a:latin typeface="Roboto" panose="02000000000000000000" pitchFamily="2" charset="0"/>
                  <a:ea typeface="Roboto" panose="02000000000000000000" pitchFamily="2" charset="0"/>
                </a:rPr>
                <a:t>Customers who have high EVR are 0.14 times less likely to respond to marketing campaign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b="1" dirty="0">
                  <a:latin typeface="Roboto" panose="02000000000000000000" pitchFamily="2" charset="0"/>
                  <a:ea typeface="Roboto" panose="02000000000000000000" pitchFamily="2" charset="0"/>
                </a:rPr>
                <a:t>Previous –</a:t>
              </a:r>
              <a:r>
                <a:rPr lang="en-IN" dirty="0">
                  <a:latin typeface="Roboto" panose="02000000000000000000" pitchFamily="2" charset="0"/>
                  <a:ea typeface="Roboto" panose="02000000000000000000" pitchFamily="2" charset="0"/>
                </a:rPr>
                <a:t> Customers who have been contacted previous to the campaign are 0.71 times less likely to respond to the marketing campaign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7ACB9C-CD19-4A54-BF80-AEF059DAC382}"/>
              </a:ext>
            </a:extLst>
          </p:cNvPr>
          <p:cNvGrpSpPr/>
          <p:nvPr/>
        </p:nvGrpSpPr>
        <p:grpSpPr>
          <a:xfrm>
            <a:off x="5797826" y="1178352"/>
            <a:ext cx="6227209" cy="3383210"/>
            <a:chOff x="153715" y="1366056"/>
            <a:chExt cx="6227209" cy="3383210"/>
          </a:xfrm>
        </p:grpSpPr>
        <p:pic>
          <p:nvPicPr>
            <p:cNvPr id="10" name="Graphic 9" descr="Smiling face with solid fill">
              <a:extLst>
                <a:ext uri="{FF2B5EF4-FFF2-40B4-BE49-F238E27FC236}">
                  <a16:creationId xmlns:a16="http://schemas.microsoft.com/office/drawing/2014/main" id="{709A834B-76A6-49AD-886C-C450980E1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715" y="1366056"/>
              <a:ext cx="698205" cy="6982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C684E7-5F04-402C-BF58-A26ED57C6448}"/>
                </a:ext>
              </a:extLst>
            </p:cNvPr>
            <p:cNvSpPr txBox="1"/>
            <p:nvPr/>
          </p:nvSpPr>
          <p:spPr>
            <a:xfrm>
              <a:off x="762000" y="1425279"/>
              <a:ext cx="546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Montserrat" panose="00000500000000000000" pitchFamily="2" charset="0"/>
                </a:rPr>
                <a:t>The </a:t>
              </a:r>
              <a:r>
                <a:rPr lang="en-IN" sz="2400" b="1" dirty="0">
                  <a:solidFill>
                    <a:schemeClr val="accent6"/>
                  </a:solidFill>
                  <a:latin typeface="Montserrat" panose="00000500000000000000" pitchFamily="2" charset="0"/>
                </a:rPr>
                <a:t>GOOD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711268-D1B8-4A3F-8DEC-C8E8B6C2E357}"/>
                </a:ext>
              </a:extLst>
            </p:cNvPr>
            <p:cNvSpPr txBox="1"/>
            <p:nvPr/>
          </p:nvSpPr>
          <p:spPr>
            <a:xfrm>
              <a:off x="563218" y="1886944"/>
              <a:ext cx="581770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b="1" dirty="0">
                  <a:latin typeface="Roboto" panose="02000000000000000000" pitchFamily="2" charset="0"/>
                  <a:ea typeface="Roboto" panose="02000000000000000000" pitchFamily="2" charset="0"/>
                </a:rPr>
                <a:t>Consumer Price Index – </a:t>
              </a:r>
              <a:r>
                <a:rPr lang="en-IN" dirty="0">
                  <a:latin typeface="Roboto" panose="02000000000000000000" pitchFamily="2" charset="0"/>
                  <a:ea typeface="Roboto" panose="02000000000000000000" pitchFamily="2" charset="0"/>
                </a:rPr>
                <a:t>A customer with higher CPI are 22.26 times more likely to respond to the marketing campaigns.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Favorable</a:t>
              </a:r>
              <a:r>
                <a:rPr lang="en-IN" b="1" dirty="0">
                  <a:latin typeface="Roboto" panose="02000000000000000000" pitchFamily="2" charset="0"/>
                  <a:ea typeface="Roboto" panose="02000000000000000000" pitchFamily="2" charset="0"/>
                </a:rPr>
                <a:t> months to contact </a:t>
              </a:r>
              <a:r>
                <a:rPr lang="en-IN" dirty="0">
                  <a:latin typeface="Roboto" panose="02000000000000000000" pitchFamily="2" charset="0"/>
                  <a:ea typeface="Roboto" panose="02000000000000000000" pitchFamily="2" charset="0"/>
                </a:rPr>
                <a:t>-  A customer contacted in the month of March are 10.28 times more likely to respond to the marketing campaign, followed by September, August, October and April.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b="1" dirty="0">
                  <a:latin typeface="Roboto" panose="02000000000000000000" pitchFamily="2" charset="0"/>
                  <a:ea typeface="Roboto" panose="02000000000000000000" pitchFamily="2" charset="0"/>
                </a:rPr>
                <a:t>Preferred mode of contact – </a:t>
              </a:r>
              <a:r>
                <a:rPr lang="en-IN" dirty="0">
                  <a:latin typeface="Roboto" panose="02000000000000000000" pitchFamily="2" charset="0"/>
                  <a:ea typeface="Roboto" panose="02000000000000000000" pitchFamily="2" charset="0"/>
                </a:rPr>
                <a:t>A customer contacted via Cell phones are 2.5 times more likely to respond to the marketing campaign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5283032-9877-4ED3-9991-1B6510D96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965" y="1178352"/>
            <a:ext cx="5639429" cy="52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8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04DE00-D644-46F4-802C-F94998593BD8}"/>
              </a:ext>
            </a:extLst>
          </p:cNvPr>
          <p:cNvSpPr/>
          <p:nvPr/>
        </p:nvSpPr>
        <p:spPr>
          <a:xfrm>
            <a:off x="2119802" y="216808"/>
            <a:ext cx="8993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>
                <a:latin typeface="Montserrat ExtraBold" panose="00000900000000000000" pitchFamily="2" charset="0"/>
                <a:ea typeface="Cambria" panose="02040503050406030204" pitchFamily="18" charset="0"/>
              </a:rPr>
              <a:t>Model Evaluation for Profit Variable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6C4BF-250B-44BA-964B-328BF01C67B2}"/>
              </a:ext>
            </a:extLst>
          </p:cNvPr>
          <p:cNvSpPr/>
          <p:nvPr/>
        </p:nvSpPr>
        <p:spPr>
          <a:xfrm>
            <a:off x="5750110" y="1316338"/>
            <a:ext cx="6259032" cy="28090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models – Linear Regression and Decision Tree were implemented to evaluate the best regressor.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comparing the results of the model, both Linear Regression and Decision Tree Regressor was able to explain 93% of the data. Hence, Linear Regression was used to predict the profit for those who responded to the marketing campaigns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E55F74AB-5AF9-4962-BC2F-A19AA6A0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8" y="2720885"/>
            <a:ext cx="5101718" cy="34576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7C0E7D6-7EC9-4F2B-8BBA-14FC8F1CE472}"/>
              </a:ext>
            </a:extLst>
          </p:cNvPr>
          <p:cNvGraphicFramePr/>
          <p:nvPr/>
        </p:nvGraphicFramePr>
        <p:xfrm>
          <a:off x="3083441" y="1114646"/>
          <a:ext cx="5837275" cy="488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C764910-D762-4CA4-9588-51803C9739C7}"/>
              </a:ext>
            </a:extLst>
          </p:cNvPr>
          <p:cNvSpPr/>
          <p:nvPr/>
        </p:nvSpPr>
        <p:spPr>
          <a:xfrm>
            <a:off x="1717500" y="194773"/>
            <a:ext cx="8202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>
                <a:latin typeface="Montserrat ExtraBold" panose="00000900000000000000" pitchFamily="2" charset="0"/>
                <a:ea typeface="Cambria" panose="02040503050406030204" pitchFamily="18" charset="0"/>
              </a:rPr>
              <a:t>Key KPIs and 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133E2F-08BD-45BA-BA6D-DE66765A8E78}"/>
              </a:ext>
            </a:extLst>
          </p:cNvPr>
          <p:cNvSpPr/>
          <p:nvPr/>
        </p:nvSpPr>
        <p:spPr>
          <a:xfrm>
            <a:off x="-14177" y="5851489"/>
            <a:ext cx="12206177" cy="770903"/>
          </a:xfrm>
          <a:prstGeom prst="rect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Graphic 19" descr="Lightbulb">
            <a:extLst>
              <a:ext uri="{FF2B5EF4-FFF2-40B4-BE49-F238E27FC236}">
                <a16:creationId xmlns:a16="http://schemas.microsoft.com/office/drawing/2014/main" id="{8C9FA557-70C6-4F0A-9A02-AF81F65318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329" y="1688321"/>
            <a:ext cx="770903" cy="7709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B0C5F0-8B30-4A81-88A0-3B900ADC31DB}"/>
              </a:ext>
            </a:extLst>
          </p:cNvPr>
          <p:cNvSpPr txBox="1"/>
          <p:nvPr/>
        </p:nvSpPr>
        <p:spPr>
          <a:xfrm>
            <a:off x="8764067" y="1633373"/>
            <a:ext cx="342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Customers should be contacted via Cellular phones for getting best results</a:t>
            </a:r>
          </a:p>
        </p:txBody>
      </p:sp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D6106350-5CBD-4A5D-870A-3AAE6E064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589" y="1723762"/>
            <a:ext cx="770903" cy="7709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33A4C6-4E1F-4542-8BAA-FB2C3FFEC534}"/>
              </a:ext>
            </a:extLst>
          </p:cNvPr>
          <p:cNvSpPr txBox="1"/>
          <p:nvPr/>
        </p:nvSpPr>
        <p:spPr>
          <a:xfrm>
            <a:off x="899492" y="1721979"/>
            <a:ext cx="3374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March, September, August, October and April are the best months for getting good responds from the customers.</a:t>
            </a:r>
          </a:p>
        </p:txBody>
      </p:sp>
      <p:pic>
        <p:nvPicPr>
          <p:cNvPr id="25" name="Graphic 24" descr="Lightbulb">
            <a:extLst>
              <a:ext uri="{FF2B5EF4-FFF2-40B4-BE49-F238E27FC236}">
                <a16:creationId xmlns:a16="http://schemas.microsoft.com/office/drawing/2014/main" id="{CAD2B9E8-F408-421B-9CDC-EE6B3E392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231" y="4374815"/>
            <a:ext cx="770903" cy="77090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212CC9-4FD9-4434-B02F-313152D5C75B}"/>
              </a:ext>
            </a:extLst>
          </p:cNvPr>
          <p:cNvSpPr txBox="1"/>
          <p:nvPr/>
        </p:nvSpPr>
        <p:spPr>
          <a:xfrm>
            <a:off x="871134" y="4363742"/>
            <a:ext cx="3374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Targeting customers with higher CPIs will give better response to the marketing campaigns </a:t>
            </a:r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23932C71-68DE-4271-99A7-41F730D98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0002" y="4388991"/>
            <a:ext cx="770903" cy="7709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B85A91-A402-4B4C-B5EC-136A5E0234F5}"/>
              </a:ext>
            </a:extLst>
          </p:cNvPr>
          <p:cNvSpPr txBox="1"/>
          <p:nvPr/>
        </p:nvSpPr>
        <p:spPr>
          <a:xfrm>
            <a:off x="8710905" y="4409817"/>
            <a:ext cx="3427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Customers who have been contacted previously before the campaign should not be contacted as it can reduce the response rate. </a:t>
            </a:r>
          </a:p>
        </p:txBody>
      </p:sp>
    </p:spTree>
    <p:extLst>
      <p:ext uri="{BB962C8B-B14F-4D97-AF65-F5344CB8AC3E}">
        <p14:creationId xmlns:p14="http://schemas.microsoft.com/office/powerpoint/2010/main" val="44593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11609A-0B8C-4EE7-AADE-319C481F0E30}"/>
              </a:ext>
            </a:extLst>
          </p:cNvPr>
          <p:cNvCxnSpPr/>
          <p:nvPr/>
        </p:nvCxnSpPr>
        <p:spPr>
          <a:xfrm>
            <a:off x="0" y="360504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Image result for R">
            <a:extLst>
              <a:ext uri="{FF2B5EF4-FFF2-40B4-BE49-F238E27FC236}">
                <a16:creationId xmlns:a16="http://schemas.microsoft.com/office/drawing/2014/main" id="{E42FD562-FC37-43DE-80F9-D59568A0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19" y="1162528"/>
            <a:ext cx="2793578" cy="21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ython logo">
            <a:extLst>
              <a:ext uri="{FF2B5EF4-FFF2-40B4-BE49-F238E27FC236}">
                <a16:creationId xmlns:a16="http://schemas.microsoft.com/office/drawing/2014/main" id="{BB4F8E8A-841F-4EFE-BF3B-5167AF3B4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7" y="4250379"/>
            <a:ext cx="4918770" cy="166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FBA2F4-0E61-4C12-94A8-BAE9B009F651}"/>
              </a:ext>
            </a:extLst>
          </p:cNvPr>
          <p:cNvSpPr/>
          <p:nvPr/>
        </p:nvSpPr>
        <p:spPr>
          <a:xfrm>
            <a:off x="3609649" y="-106108"/>
            <a:ext cx="3668228" cy="914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Montserrat ExtraBold" panose="00000900000000000000" pitchFamily="2" charset="0"/>
              </a:rPr>
              <a:t>Tools Used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69DA75-FF54-4DF4-B042-C348320FA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987" y="1576806"/>
            <a:ext cx="2793577" cy="16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6">
            <a:extLst>
              <a:ext uri="{FF2B5EF4-FFF2-40B4-BE49-F238E27FC236}">
                <a16:creationId xmlns:a16="http://schemas.microsoft.com/office/drawing/2014/main" id="{9504B4F5-D763-4FE8-B300-7B332C548210}"/>
              </a:ext>
            </a:extLst>
          </p:cNvPr>
          <p:cNvSpPr/>
          <p:nvPr/>
        </p:nvSpPr>
        <p:spPr>
          <a:xfrm>
            <a:off x="1" y="2677843"/>
            <a:ext cx="12192000" cy="1814644"/>
          </a:xfrm>
          <a:prstGeom prst="snip1Rect">
            <a:avLst>
              <a:gd name="adj" fmla="val 1323"/>
            </a:avLst>
          </a:prstGeom>
          <a:solidFill>
            <a:srgbClr val="00B050"/>
          </a:solidFill>
          <a:ln w="3175">
            <a:noFill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321" tIns="36660" rIns="73321" bIns="366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72695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kern="0" dirty="0">
                <a:solidFill>
                  <a:schemeClr val="bg1"/>
                </a:solidFill>
                <a:latin typeface="Montserrat ExtraBold" panose="00000900000000000000" pitchFamily="2" charset="0"/>
                <a:cs typeface="Arial"/>
              </a:rPr>
              <a:t>THANK YOU !!</a:t>
            </a:r>
            <a:endParaRPr kumimoji="0" lang="en-US" sz="54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uLnTx/>
              <a:uFillTx/>
              <a:latin typeface="Montserrat ExtraBold" panose="000009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084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7C0E7D6-7EC9-4F2B-8BBA-14FC8F1CE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926518"/>
              </p:ext>
            </p:extLst>
          </p:nvPr>
        </p:nvGraphicFramePr>
        <p:xfrm>
          <a:off x="3083441" y="1114646"/>
          <a:ext cx="5837275" cy="488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C764910-D762-4CA4-9588-51803C9739C7}"/>
              </a:ext>
            </a:extLst>
          </p:cNvPr>
          <p:cNvSpPr/>
          <p:nvPr/>
        </p:nvSpPr>
        <p:spPr>
          <a:xfrm>
            <a:off x="1717500" y="194773"/>
            <a:ext cx="8202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>
                <a:latin typeface="Montserrat ExtraBold" panose="00000900000000000000" pitchFamily="2" charset="0"/>
                <a:ea typeface="Cambria" panose="02040503050406030204" pitchFamily="18" charset="0"/>
              </a:rPr>
              <a:t>Key KPIs and 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133E2F-08BD-45BA-BA6D-DE66765A8E78}"/>
              </a:ext>
            </a:extLst>
          </p:cNvPr>
          <p:cNvSpPr/>
          <p:nvPr/>
        </p:nvSpPr>
        <p:spPr>
          <a:xfrm>
            <a:off x="-14177" y="5851489"/>
            <a:ext cx="12206177" cy="770903"/>
          </a:xfrm>
          <a:prstGeom prst="rect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Graphic 19" descr="Lightbulb">
            <a:extLst>
              <a:ext uri="{FF2B5EF4-FFF2-40B4-BE49-F238E27FC236}">
                <a16:creationId xmlns:a16="http://schemas.microsoft.com/office/drawing/2014/main" id="{8C9FA557-70C6-4F0A-9A02-AF81F65318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329" y="1688321"/>
            <a:ext cx="770903" cy="7709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B0C5F0-8B30-4A81-88A0-3B900ADC31DB}"/>
              </a:ext>
            </a:extLst>
          </p:cNvPr>
          <p:cNvSpPr txBox="1"/>
          <p:nvPr/>
        </p:nvSpPr>
        <p:spPr>
          <a:xfrm>
            <a:off x="8764067" y="1633373"/>
            <a:ext cx="342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Customers should be contacted via Cellular phones for getting best results</a:t>
            </a:r>
          </a:p>
        </p:txBody>
      </p:sp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D6106350-5CBD-4A5D-870A-3AAE6E064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589" y="1723762"/>
            <a:ext cx="770903" cy="7709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33A4C6-4E1F-4542-8BAA-FB2C3FFEC534}"/>
              </a:ext>
            </a:extLst>
          </p:cNvPr>
          <p:cNvSpPr txBox="1"/>
          <p:nvPr/>
        </p:nvSpPr>
        <p:spPr>
          <a:xfrm>
            <a:off x="899492" y="1721979"/>
            <a:ext cx="3374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March, September, August, October and April are the best months for getting good responds from the customers.</a:t>
            </a:r>
          </a:p>
        </p:txBody>
      </p:sp>
      <p:pic>
        <p:nvPicPr>
          <p:cNvPr id="25" name="Graphic 24" descr="Lightbulb">
            <a:extLst>
              <a:ext uri="{FF2B5EF4-FFF2-40B4-BE49-F238E27FC236}">
                <a16:creationId xmlns:a16="http://schemas.microsoft.com/office/drawing/2014/main" id="{CAD2B9E8-F408-421B-9CDC-EE6B3E392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231" y="4374815"/>
            <a:ext cx="770903" cy="77090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212CC9-4FD9-4434-B02F-313152D5C75B}"/>
              </a:ext>
            </a:extLst>
          </p:cNvPr>
          <p:cNvSpPr txBox="1"/>
          <p:nvPr/>
        </p:nvSpPr>
        <p:spPr>
          <a:xfrm>
            <a:off x="871134" y="4363742"/>
            <a:ext cx="3374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Targeting customers with higher CPIs will give better response to the marketing campaigns </a:t>
            </a:r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23932C71-68DE-4271-99A7-41F730D98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0002" y="4388991"/>
            <a:ext cx="770903" cy="7709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B85A91-A402-4B4C-B5EC-136A5E0234F5}"/>
              </a:ext>
            </a:extLst>
          </p:cNvPr>
          <p:cNvSpPr txBox="1"/>
          <p:nvPr/>
        </p:nvSpPr>
        <p:spPr>
          <a:xfrm>
            <a:off x="8710905" y="4409817"/>
            <a:ext cx="3427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Customers who have been contacted previously before the campaign should not be contacted as it can reduce the response rate. </a:t>
            </a:r>
          </a:p>
        </p:txBody>
      </p:sp>
    </p:spTree>
    <p:extLst>
      <p:ext uri="{BB962C8B-B14F-4D97-AF65-F5344CB8AC3E}">
        <p14:creationId xmlns:p14="http://schemas.microsoft.com/office/powerpoint/2010/main" val="316752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325E1B-E94F-46AE-AFF3-7EAC1D2C08C8}"/>
              </a:ext>
            </a:extLst>
          </p:cNvPr>
          <p:cNvSpPr/>
          <p:nvPr/>
        </p:nvSpPr>
        <p:spPr>
          <a:xfrm>
            <a:off x="-1" y="1026864"/>
            <a:ext cx="5744818" cy="56506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Montserrat SemiBold" panose="00000700000000000000" pitchFamily="2" charset="0"/>
                <a:ea typeface="Cambria" panose="02040503050406030204" pitchFamily="18" charset="0"/>
              </a:rPr>
              <a:t>PROJECT OUTLINE</a:t>
            </a:r>
          </a:p>
          <a:p>
            <a:pPr algn="ctr"/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utura"/>
              <a:ea typeface="Cambria" panose="02040503050406030204" pitchFamily="18" charset="0"/>
            </a:endParaRPr>
          </a:p>
          <a:p>
            <a:pPr algn="ctr"/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utura"/>
              <a:ea typeface="Cambria" panose="02040503050406030204" pitchFamily="18" charset="0"/>
            </a:endParaRPr>
          </a:p>
          <a:p>
            <a:pPr algn="ctr"/>
            <a:r>
              <a:rPr lang="en-IN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STEPS TAKEN TO CREATE THE AWESOME MODEL</a:t>
            </a:r>
            <a:endParaRPr lang="en-IN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I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utura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9D916-F107-4667-90E6-E796A3FB260C}"/>
              </a:ext>
            </a:extLst>
          </p:cNvPr>
          <p:cNvSpPr/>
          <p:nvPr/>
        </p:nvSpPr>
        <p:spPr>
          <a:xfrm>
            <a:off x="5834268" y="1302726"/>
            <a:ext cx="5874028" cy="49066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D0DB6-991A-4AAC-9701-55B7DCE9668E}"/>
              </a:ext>
            </a:extLst>
          </p:cNvPr>
          <p:cNvSpPr txBox="1"/>
          <p:nvPr/>
        </p:nvSpPr>
        <p:spPr>
          <a:xfrm>
            <a:off x="6750329" y="2073969"/>
            <a:ext cx="4875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Garamond" panose="02020404030301010803" pitchFamily="18" charset="0"/>
              </a:rPr>
              <a:t> 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C5C011-3C48-440D-AB7D-9752DCFA8D31}"/>
              </a:ext>
            </a:extLst>
          </p:cNvPr>
          <p:cNvGrpSpPr/>
          <p:nvPr/>
        </p:nvGrpSpPr>
        <p:grpSpPr>
          <a:xfrm>
            <a:off x="5848336" y="1399118"/>
            <a:ext cx="6108456" cy="1140699"/>
            <a:chOff x="5848336" y="1399118"/>
            <a:chExt cx="6108456" cy="11406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9A2EFE-EC74-48F4-AECA-39F4598AAE51}"/>
                </a:ext>
              </a:extLst>
            </p:cNvPr>
            <p:cNvSpPr txBox="1"/>
            <p:nvPr/>
          </p:nvSpPr>
          <p:spPr>
            <a:xfrm>
              <a:off x="6674132" y="1399118"/>
              <a:ext cx="5282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Montserrat" panose="00000500000000000000" pitchFamily="2" charset="0"/>
                  <a:cs typeface="Calibri" panose="020F0502020204030204" pitchFamily="34" charset="0"/>
                </a:rPr>
                <a:t>DATA PREPARATION  </a:t>
              </a:r>
            </a:p>
          </p:txBody>
        </p:sp>
        <p:pic>
          <p:nvPicPr>
            <p:cNvPr id="19" name="Graphic 18" descr="Gears">
              <a:extLst>
                <a:ext uri="{FF2B5EF4-FFF2-40B4-BE49-F238E27FC236}">
                  <a16:creationId xmlns:a16="http://schemas.microsoft.com/office/drawing/2014/main" id="{B05446B3-3B2E-47F4-B00F-19CB9247C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8336" y="1399540"/>
              <a:ext cx="912684" cy="9126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FEB565-56C3-47A8-8321-55FA94553E17}"/>
                </a:ext>
              </a:extLst>
            </p:cNvPr>
            <p:cNvSpPr txBox="1"/>
            <p:nvPr/>
          </p:nvSpPr>
          <p:spPr>
            <a:xfrm>
              <a:off x="6674132" y="1831931"/>
              <a:ext cx="5176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  <a:cs typeface="Calibri" panose="020F0502020204030204" pitchFamily="34" charset="0"/>
                </a:rPr>
                <a:t>Consolidation, Transformation and Missing values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E953A62-2792-4005-8A0A-DF187729E39E}"/>
              </a:ext>
            </a:extLst>
          </p:cNvPr>
          <p:cNvGrpSpPr/>
          <p:nvPr/>
        </p:nvGrpSpPr>
        <p:grpSpPr>
          <a:xfrm>
            <a:off x="5873251" y="2698776"/>
            <a:ext cx="6083541" cy="1285145"/>
            <a:chOff x="5873251" y="2626924"/>
            <a:chExt cx="6083541" cy="1285145"/>
          </a:xfrm>
        </p:grpSpPr>
        <p:pic>
          <p:nvPicPr>
            <p:cNvPr id="21" name="Graphic 20" descr="Research">
              <a:extLst>
                <a:ext uri="{FF2B5EF4-FFF2-40B4-BE49-F238E27FC236}">
                  <a16:creationId xmlns:a16="http://schemas.microsoft.com/office/drawing/2014/main" id="{AB317A60-04DE-4ABF-AD9F-D8CCACAF5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73251" y="2647636"/>
              <a:ext cx="912684" cy="91268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EBFFF6-94DE-4ED6-8323-241CC337756E}"/>
                </a:ext>
              </a:extLst>
            </p:cNvPr>
            <p:cNvSpPr txBox="1"/>
            <p:nvPr/>
          </p:nvSpPr>
          <p:spPr>
            <a:xfrm>
              <a:off x="6674132" y="2626924"/>
              <a:ext cx="52826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Montserrat" panose="00000500000000000000" pitchFamily="2" charset="0"/>
                  <a:cs typeface="Calibri" panose="020F0502020204030204" pitchFamily="34" charset="0"/>
                </a:rPr>
                <a:t>EXPLORATORY DATA ANALYSIS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AEA88D-2FC9-4D9D-BF6F-E149421089DA}"/>
                </a:ext>
              </a:extLst>
            </p:cNvPr>
            <p:cNvSpPr txBox="1"/>
            <p:nvPr/>
          </p:nvSpPr>
          <p:spPr>
            <a:xfrm>
              <a:off x="6674132" y="3511959"/>
              <a:ext cx="4119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Understanding the predictors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8605B9-846E-4107-987D-398B4994256E}"/>
              </a:ext>
            </a:extLst>
          </p:cNvPr>
          <p:cNvGrpSpPr/>
          <p:nvPr/>
        </p:nvGrpSpPr>
        <p:grpSpPr>
          <a:xfrm>
            <a:off x="5834268" y="4149569"/>
            <a:ext cx="6254950" cy="1269914"/>
            <a:chOff x="5834268" y="3807309"/>
            <a:chExt cx="6254950" cy="1269914"/>
          </a:xfrm>
        </p:grpSpPr>
        <p:pic>
          <p:nvPicPr>
            <p:cNvPr id="8" name="Graphic 7" descr="Database">
              <a:extLst>
                <a:ext uri="{FF2B5EF4-FFF2-40B4-BE49-F238E27FC236}">
                  <a16:creationId xmlns:a16="http://schemas.microsoft.com/office/drawing/2014/main" id="{1DDD56D4-2330-4232-B76F-B08EEBEF8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34268" y="3807309"/>
              <a:ext cx="952525" cy="89373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CF2008-DF95-428A-8095-2611AF516BDC}"/>
                </a:ext>
              </a:extLst>
            </p:cNvPr>
            <p:cNvSpPr txBox="1"/>
            <p:nvPr/>
          </p:nvSpPr>
          <p:spPr>
            <a:xfrm>
              <a:off x="6674132" y="3915863"/>
              <a:ext cx="5282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Montserrat" panose="00000500000000000000" pitchFamily="2" charset="0"/>
                  <a:cs typeface="Calibri" panose="020F0502020204030204" pitchFamily="34" charset="0"/>
                </a:rPr>
                <a:t>PREDICTIVE MODELLING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3ACD03-C8C5-4DB4-B7EE-AC5819FDF0A4}"/>
                </a:ext>
              </a:extLst>
            </p:cNvPr>
            <p:cNvSpPr txBox="1"/>
            <p:nvPr/>
          </p:nvSpPr>
          <p:spPr>
            <a:xfrm>
              <a:off x="6674131" y="4369337"/>
              <a:ext cx="54150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Logistic Regression, Decision Tree, Random Forest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B9A601-D7BA-401C-BA42-AE7D736467D1}"/>
              </a:ext>
            </a:extLst>
          </p:cNvPr>
          <p:cNvGrpSpPr/>
          <p:nvPr/>
        </p:nvGrpSpPr>
        <p:grpSpPr>
          <a:xfrm>
            <a:off x="5873251" y="5498259"/>
            <a:ext cx="6130907" cy="1213720"/>
            <a:chOff x="5873251" y="4885193"/>
            <a:chExt cx="6130907" cy="1213720"/>
          </a:xfrm>
        </p:grpSpPr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5B93FB38-470F-4216-A412-B95C1C38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73251" y="488519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65C755-22EF-4132-AC05-2E2D81037C62}"/>
                </a:ext>
              </a:extLst>
            </p:cNvPr>
            <p:cNvSpPr txBox="1"/>
            <p:nvPr/>
          </p:nvSpPr>
          <p:spPr>
            <a:xfrm>
              <a:off x="6674132" y="4916686"/>
              <a:ext cx="5292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Montserrat" panose="00000500000000000000" pitchFamily="2" charset="0"/>
                  <a:cs typeface="Calibri" panose="020F0502020204030204" pitchFamily="34" charset="0"/>
                </a:rPr>
                <a:t>RESULTS AND ANALYSIS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BE6F8-495B-4B05-B56B-5054C16E1C7C}"/>
                </a:ext>
              </a:extLst>
            </p:cNvPr>
            <p:cNvSpPr txBox="1"/>
            <p:nvPr/>
          </p:nvSpPr>
          <p:spPr>
            <a:xfrm>
              <a:off x="6674132" y="5391027"/>
              <a:ext cx="53300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Profit and response prediction and which set of customers to contact to maximize profit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32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27F714-42DB-41E4-B33A-580D317A0149}"/>
              </a:ext>
            </a:extLst>
          </p:cNvPr>
          <p:cNvSpPr/>
          <p:nvPr/>
        </p:nvSpPr>
        <p:spPr>
          <a:xfrm>
            <a:off x="6428158" y="1124921"/>
            <a:ext cx="5742575" cy="55310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Montserrat SemiBold" panose="00000700000000000000" pitchFamily="2" charset="0"/>
                <a:ea typeface="Cambria" panose="02040503050406030204" pitchFamily="18" charset="0"/>
              </a:rPr>
              <a:t>DATA PREPARATION</a:t>
            </a:r>
          </a:p>
          <a:p>
            <a:pPr algn="ctr"/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utura"/>
              <a:ea typeface="Cambria" panose="02040503050406030204" pitchFamily="18" charset="0"/>
            </a:endParaRPr>
          </a:p>
          <a:p>
            <a:pPr algn="ctr"/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utura"/>
              <a:ea typeface="Cambria" panose="02040503050406030204" pitchFamily="18" charset="0"/>
            </a:endParaRPr>
          </a:p>
          <a:p>
            <a:pPr algn="ctr"/>
            <a:r>
              <a:rPr lang="en-IN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STEPS TAKEN TO  PREPARE THE DATA TO GET THE BUSINESS SOLUTION</a:t>
            </a:r>
            <a:endParaRPr lang="en-IN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C611B-0363-4FA5-811F-02125D8DB667}"/>
              </a:ext>
            </a:extLst>
          </p:cNvPr>
          <p:cNvSpPr txBox="1"/>
          <p:nvPr/>
        </p:nvSpPr>
        <p:spPr>
          <a:xfrm>
            <a:off x="925021" y="2462640"/>
            <a:ext cx="561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ontserrat" panose="00000500000000000000" pitchFamily="2" charset="0"/>
              </a:rPr>
              <a:t>Feature Selection on the basis of Correlation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7586C2-021A-4307-95FD-46230FD67C88}"/>
              </a:ext>
            </a:extLst>
          </p:cNvPr>
          <p:cNvGrpSpPr/>
          <p:nvPr/>
        </p:nvGrpSpPr>
        <p:grpSpPr>
          <a:xfrm>
            <a:off x="259055" y="1074848"/>
            <a:ext cx="6232560" cy="3919997"/>
            <a:chOff x="378323" y="1074848"/>
            <a:chExt cx="6232560" cy="3919997"/>
          </a:xfrm>
        </p:grpSpPr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40F350E6-7555-402B-825E-383DC710C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323" y="2566647"/>
              <a:ext cx="713027" cy="713027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81D355C6-BCC9-48A3-84E6-9C0CC6F78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642" y="4264396"/>
              <a:ext cx="713027" cy="71302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B95786-44B5-4CAE-A664-3D2CCC9A61A9}"/>
                </a:ext>
              </a:extLst>
            </p:cNvPr>
            <p:cNvSpPr txBox="1"/>
            <p:nvPr/>
          </p:nvSpPr>
          <p:spPr>
            <a:xfrm>
              <a:off x="884587" y="3283994"/>
              <a:ext cx="50623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Dropped highly correlated variables with the threshold of more than 80% correlation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1F85CA-8EE8-499D-8C6D-C9BEB5E1791F}"/>
                </a:ext>
              </a:extLst>
            </p:cNvPr>
            <p:cNvSpPr txBox="1"/>
            <p:nvPr/>
          </p:nvSpPr>
          <p:spPr>
            <a:xfrm>
              <a:off x="964433" y="4214497"/>
              <a:ext cx="546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Montserrat" panose="00000500000000000000" pitchFamily="2" charset="0"/>
                </a:rPr>
                <a:t>Handling Categorical Variables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8898BF-96AC-4024-AE75-705DC8FB3DCB}"/>
                </a:ext>
              </a:extLst>
            </p:cNvPr>
            <p:cNvSpPr txBox="1"/>
            <p:nvPr/>
          </p:nvSpPr>
          <p:spPr>
            <a:xfrm>
              <a:off x="1044289" y="4594735"/>
              <a:ext cx="5062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One hot vectors, binary encoding</a:t>
              </a:r>
            </a:p>
          </p:txBody>
        </p:sp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438C1E8-0E13-4D87-82A1-9093CB14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323" y="1074848"/>
              <a:ext cx="713027" cy="7130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E24BC8-9DFC-4BBF-A2D9-B4C5A82AC227}"/>
                </a:ext>
              </a:extLst>
            </p:cNvPr>
            <p:cNvSpPr txBox="1"/>
            <p:nvPr/>
          </p:nvSpPr>
          <p:spPr>
            <a:xfrm>
              <a:off x="1144360" y="1103655"/>
              <a:ext cx="546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Montserrat" panose="00000500000000000000" pitchFamily="2" charset="0"/>
                </a:rPr>
                <a:t>Handling Missing Data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FF6074-442E-45FC-A85E-F2F8B7B4DCB1}"/>
                </a:ext>
              </a:extLst>
            </p:cNvPr>
            <p:cNvSpPr txBox="1"/>
            <p:nvPr/>
          </p:nvSpPr>
          <p:spPr>
            <a:xfrm>
              <a:off x="884587" y="1532137"/>
              <a:ext cx="50623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Imputed missing data in customer age, schooling and days of weeks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76E76B-0447-408C-BA45-1AF7167BDFC6}"/>
              </a:ext>
            </a:extLst>
          </p:cNvPr>
          <p:cNvSpPr txBox="1"/>
          <p:nvPr/>
        </p:nvSpPr>
        <p:spPr>
          <a:xfrm>
            <a:off x="845165" y="5753287"/>
            <a:ext cx="506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Balancing the highly unbalanced data using SMOTE Technique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08440-2538-40FD-A07C-DAA894CBD680}"/>
              </a:ext>
            </a:extLst>
          </p:cNvPr>
          <p:cNvSpPr txBox="1"/>
          <p:nvPr/>
        </p:nvSpPr>
        <p:spPr>
          <a:xfrm>
            <a:off x="765319" y="5452026"/>
            <a:ext cx="54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ontserrat" panose="00000500000000000000" pitchFamily="2" charset="0"/>
              </a:rPr>
              <a:t>Balancing the data using SMOTE</a:t>
            </a:r>
          </a:p>
        </p:txBody>
      </p:sp>
      <p:pic>
        <p:nvPicPr>
          <p:cNvPr id="19" name="Graphic 18" descr="Single gear">
            <a:extLst>
              <a:ext uri="{FF2B5EF4-FFF2-40B4-BE49-F238E27FC236}">
                <a16:creationId xmlns:a16="http://schemas.microsoft.com/office/drawing/2014/main" id="{B2F4DB83-520C-4656-8232-1D6D9763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389" y="5405629"/>
            <a:ext cx="713027" cy="7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6" name="Picture 8">
            <a:extLst>
              <a:ext uri="{FF2B5EF4-FFF2-40B4-BE49-F238E27FC236}">
                <a16:creationId xmlns:a16="http://schemas.microsoft.com/office/drawing/2014/main" id="{B0527D9B-97D5-403B-98A3-F47B61F36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42" y="1230059"/>
            <a:ext cx="8952614" cy="39832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EEEEE124-A52F-4169-986A-4E40CEA19D43}"/>
              </a:ext>
            </a:extLst>
          </p:cNvPr>
          <p:cNvSpPr/>
          <p:nvPr/>
        </p:nvSpPr>
        <p:spPr>
          <a:xfrm>
            <a:off x="0" y="5305646"/>
            <a:ext cx="12192000" cy="1360968"/>
          </a:xfrm>
          <a:prstGeom prst="flowChartProcess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buFont typeface="Arial" panose="020B0604020202020204" pitchFamily="34" charset="0"/>
              <a:buChar char="•"/>
            </a:pP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</a:rPr>
              <a:t>Missing data were present in </a:t>
            </a:r>
            <a:r>
              <a:rPr lang="en-IN" sz="1600" dirty="0" err="1">
                <a:latin typeface="Roboto" panose="02000000000000000000" pitchFamily="2" charset="0"/>
                <a:ea typeface="Roboto" panose="02000000000000000000" pitchFamily="2" charset="0"/>
              </a:rPr>
              <a:t>custAge</a:t>
            </a: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N" sz="1600" dirty="0" err="1">
                <a:latin typeface="Roboto" panose="02000000000000000000" pitchFamily="2" charset="0"/>
                <a:ea typeface="Roboto" panose="02000000000000000000" pitchFamily="2" charset="0"/>
              </a:rPr>
              <a:t>day_of_week</a:t>
            </a: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</a:rPr>
              <a:t> and schooling columns in the dataset. The missing values were huge and hence, imputation was necessary and dropping the variables didn’t make sense.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</a:rPr>
              <a:t>Schooling was imputed with the median values on the basis of the level of education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</a:rPr>
              <a:t>Age was imputed with the median values on the basis of the level of education, job type and marital status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 panose="02000000000000000000" pitchFamily="2" charset="0"/>
                <a:ea typeface="Roboto" panose="02000000000000000000" pitchFamily="2" charset="0"/>
              </a:rPr>
              <a:t>Day_of_week</a:t>
            </a: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</a:rPr>
              <a:t> were filled randomly as the categories in the data were approximately equally distributed.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B028DD-DF5D-4B9C-B27A-11C558989386}"/>
              </a:ext>
            </a:extLst>
          </p:cNvPr>
          <p:cNvSpPr/>
          <p:nvPr/>
        </p:nvSpPr>
        <p:spPr>
          <a:xfrm>
            <a:off x="2715372" y="194773"/>
            <a:ext cx="6207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>
                <a:latin typeface="Montserrat ExtraBold" panose="00000900000000000000" pitchFamily="2" charset="0"/>
                <a:ea typeface="Cambria" panose="02040503050406030204" pitchFamily="18" charset="0"/>
              </a:rPr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71040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7DDA6-0C5E-4FA5-B889-7741FC3B54FA}"/>
              </a:ext>
            </a:extLst>
          </p:cNvPr>
          <p:cNvSpPr/>
          <p:nvPr/>
        </p:nvSpPr>
        <p:spPr>
          <a:xfrm>
            <a:off x="1562017" y="194773"/>
            <a:ext cx="8513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>
                <a:latin typeface="Montserrat ExtraBold" panose="00000900000000000000" pitchFamily="2" charset="0"/>
                <a:ea typeface="Cambria" panose="02040503050406030204" pitchFamily="18" charset="0"/>
              </a:rPr>
              <a:t>Handling highly correlated values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F8E60522-8573-48C4-B16B-2376D6AF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" y="1124921"/>
            <a:ext cx="7048678" cy="53609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06DF19-FAAD-436D-B8A1-64E8E48A7D81}"/>
              </a:ext>
            </a:extLst>
          </p:cNvPr>
          <p:cNvSpPr/>
          <p:nvPr/>
        </p:nvSpPr>
        <p:spPr>
          <a:xfrm>
            <a:off x="7069945" y="4391996"/>
            <a:ext cx="5100788" cy="22712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Removed highly correlated variables with the threshold of 80%.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DC71F-15B6-4E6D-B6D8-DDB38D7B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522" y="1124921"/>
            <a:ext cx="3305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1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7DDA6-0C5E-4FA5-B889-7741FC3B54FA}"/>
              </a:ext>
            </a:extLst>
          </p:cNvPr>
          <p:cNvSpPr/>
          <p:nvPr/>
        </p:nvSpPr>
        <p:spPr>
          <a:xfrm>
            <a:off x="1633466" y="194773"/>
            <a:ext cx="9902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>
                <a:latin typeface="Montserrat ExtraBold" panose="00000900000000000000" pitchFamily="2" charset="0"/>
                <a:ea typeface="Cambria" panose="02040503050406030204" pitchFamily="18" charset="0"/>
              </a:rPr>
              <a:t>Balancing data using SMOTE technique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6DF19-FAAD-436D-B8A1-64E8E48A7D81}"/>
              </a:ext>
            </a:extLst>
          </p:cNvPr>
          <p:cNvSpPr/>
          <p:nvPr/>
        </p:nvSpPr>
        <p:spPr>
          <a:xfrm>
            <a:off x="-1" y="4774017"/>
            <a:ext cx="5975499" cy="188920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percentage of negative and positive response  to the marketing campaign were  88.83% and  11.17% respectively. This imbalance is needed to handled for more accurate prediction.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035A3AE-D91A-4B58-81A9-99CE9AB6A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7617"/>
            <a:ext cx="6005287" cy="35632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C43A40-E1AD-4D2B-A111-9A07F5E37682}"/>
              </a:ext>
            </a:extLst>
          </p:cNvPr>
          <p:cNvSpPr/>
          <p:nvPr/>
        </p:nvSpPr>
        <p:spPr>
          <a:xfrm>
            <a:off x="5975498" y="4774019"/>
            <a:ext cx="6216502" cy="188920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over-sampling technique of SMOTE, the imbalance of the data were handled. The oversampling technique was used here to resolve the issue of over-fitting of the data while using various classifier techniques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1B0C4669-6C76-4A82-8EA7-BECEE46C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397" y="1157617"/>
            <a:ext cx="6037125" cy="35100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07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6">
            <a:extLst>
              <a:ext uri="{FF2B5EF4-FFF2-40B4-BE49-F238E27FC236}">
                <a16:creationId xmlns:a16="http://schemas.microsoft.com/office/drawing/2014/main" id="{C2EEB32E-7A15-4003-ADEA-F66AFACD58C2}"/>
              </a:ext>
            </a:extLst>
          </p:cNvPr>
          <p:cNvSpPr/>
          <p:nvPr/>
        </p:nvSpPr>
        <p:spPr>
          <a:xfrm>
            <a:off x="1" y="2677843"/>
            <a:ext cx="12192000" cy="1814644"/>
          </a:xfrm>
          <a:prstGeom prst="snip1Rect">
            <a:avLst>
              <a:gd name="adj" fmla="val 1323"/>
            </a:avLst>
          </a:prstGeom>
          <a:solidFill>
            <a:srgbClr val="00B050"/>
          </a:solidFill>
          <a:ln w="3175">
            <a:noFill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321" tIns="36660" rIns="73321" bIns="366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72695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kern="0" dirty="0">
                <a:solidFill>
                  <a:schemeClr val="bg1"/>
                </a:solidFill>
                <a:latin typeface="Montserrat ExtraBold" panose="00000900000000000000" pitchFamily="2" charset="0"/>
                <a:cs typeface="Arial"/>
              </a:rPr>
              <a:t>EXPLORATORY DATA ANALYSIS</a:t>
            </a:r>
            <a:endParaRPr kumimoji="0" lang="en-US" sz="54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uLnTx/>
              <a:uFillTx/>
              <a:latin typeface="Montserrat ExtraBold" panose="000009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61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5590E-4F59-443B-9B97-BF969F25F1F0}"/>
              </a:ext>
            </a:extLst>
          </p:cNvPr>
          <p:cNvSpPr/>
          <p:nvPr/>
        </p:nvSpPr>
        <p:spPr>
          <a:xfrm>
            <a:off x="3600355" y="194773"/>
            <a:ext cx="5968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>
                <a:latin typeface="Montserrat ExtraBold" panose="00000900000000000000" pitchFamily="2" charset="0"/>
                <a:ea typeface="Cambria" panose="02040503050406030204" pitchFamily="18" charset="0"/>
              </a:rPr>
              <a:t>Observations from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2FED3-93E1-48BF-A12E-2CEEC49F3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326522"/>
            <a:ext cx="1189672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7B91DB-35C6-40B7-91E6-FB798A99FFED}"/>
              </a:ext>
            </a:extLst>
          </p:cNvPr>
          <p:cNvSpPr/>
          <p:nvPr/>
        </p:nvSpPr>
        <p:spPr>
          <a:xfrm>
            <a:off x="0" y="4920326"/>
            <a:ext cx="12191999" cy="17143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mean age of customers who are responding and not responding lies in the age group 39-41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 an average, the number of times the customers were contacted was 2-3 times. It seems that campaign is not a very important variable for predicting the response.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pdays</a:t>
            </a:r>
            <a:r>
              <a:rPr lang="en-US" dirty="0"/>
              <a:t> (days since the customer was last contacted) is understandably lower for the customers who responded to the marketing campaign. The lower the </a:t>
            </a:r>
            <a:r>
              <a:rPr lang="en-US" dirty="0" err="1"/>
              <a:t>pdays</a:t>
            </a:r>
            <a:r>
              <a:rPr lang="en-US" dirty="0"/>
              <a:t>, the better the memory of the last contact and hence the better chances of response to the marketing campaign.</a:t>
            </a:r>
          </a:p>
        </p:txBody>
      </p:sp>
    </p:spTree>
    <p:extLst>
      <p:ext uri="{BB962C8B-B14F-4D97-AF65-F5344CB8AC3E}">
        <p14:creationId xmlns:p14="http://schemas.microsoft.com/office/powerpoint/2010/main" val="126920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Office PowerPoint</Application>
  <PresentationFormat>Widescreen</PresentationFormat>
  <Paragraphs>99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Futura</vt:lpstr>
      <vt:lpstr>Garamond</vt:lpstr>
      <vt:lpstr>Montserrat</vt:lpstr>
      <vt:lpstr>Montserrat ExtraBold</vt:lpstr>
      <vt:lpstr>Montserrat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Vithika Agrawal</dc:creator>
  <cp:lastModifiedBy>Vithika Agrawal</cp:lastModifiedBy>
  <cp:revision>99</cp:revision>
  <dcterms:created xsi:type="dcterms:W3CDTF">2019-03-28T14:55:38Z</dcterms:created>
  <dcterms:modified xsi:type="dcterms:W3CDTF">2019-11-23T03:21:52Z</dcterms:modified>
</cp:coreProperties>
</file>